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7"/>
  </p:notesMasterIdLst>
  <p:handoutMasterIdLst>
    <p:handoutMasterId r:id="rId18"/>
  </p:handoutMasterIdLst>
  <p:sldIdLst>
    <p:sldId id="341" r:id="rId5"/>
    <p:sldId id="378" r:id="rId6"/>
    <p:sldId id="379" r:id="rId7"/>
    <p:sldId id="370" r:id="rId8"/>
    <p:sldId id="380" r:id="rId9"/>
    <p:sldId id="373" r:id="rId10"/>
    <p:sldId id="383" r:id="rId11"/>
    <p:sldId id="381" r:id="rId12"/>
    <p:sldId id="382" r:id="rId13"/>
    <p:sldId id="384" r:id="rId14"/>
    <p:sldId id="375" r:id="rId15"/>
    <p:sldId id="376" r:id="rId1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86" d="100"/>
          <a:sy n="86" d="100"/>
        </p:scale>
        <p:origin x="88" y="3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=""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=""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363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2475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=""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=""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=""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=""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=""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=""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=""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#153E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Elbonia, October 10 – 14, 2022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=""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 smtClean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 smtClean="0">
                <a:latin typeface="Arial "/>
              </a:rPr>
              <a:t>	</a:t>
            </a:r>
            <a:r>
              <a:rPr lang="sv-SE" altLang="en-US" sz="1200" b="1" i="1" dirty="0" smtClean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 smtClean="0">
                <a:latin typeface="Arial "/>
              </a:rPr>
              <a:t>	</a:t>
            </a: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7E_Electronic_2022-09/Docs/SP-220989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GMEC CC:</a:t>
            </a:r>
            <a:br>
              <a:rPr lang="en-US" altLang="zh-CN" dirty="0" smtClean="0"/>
            </a:br>
            <a:r>
              <a:rPr lang="en-US" altLang="zh-CN" dirty="0" smtClean="0"/>
              <a:t>Next Steps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For SA2#153e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ENs </a:t>
            </a:r>
            <a:r>
              <a:rPr lang="en-US" altLang="zh-CN" dirty="0" smtClean="0"/>
              <a:t>Discussion KI#3 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3514" y="1825625"/>
            <a:ext cx="11064971" cy="4175125"/>
          </a:xfrm>
        </p:spPr>
        <p:txBody>
          <a:bodyPr/>
          <a:lstStyle/>
          <a:p>
            <a:r>
              <a:rPr lang="en-GB" altLang="zh-CN" sz="2000" dirty="0"/>
              <a:t>Key Issue </a:t>
            </a:r>
            <a:r>
              <a:rPr lang="en-GB" altLang="zh-CN" sz="2000" dirty="0" smtClean="0"/>
              <a:t>#3: </a:t>
            </a:r>
            <a:r>
              <a:rPr lang="en-GB" altLang="zh-CN" sz="2000" dirty="0"/>
              <a:t>NEF exposure framework for provisioning of traffic characteristics and monitoring of performance </a:t>
            </a:r>
            <a:r>
              <a:rPr lang="en-GB" altLang="zh-CN" sz="2000" dirty="0" smtClean="0"/>
              <a:t>characteristics</a:t>
            </a:r>
          </a:p>
          <a:p>
            <a:pPr lvl="1"/>
            <a:r>
              <a:rPr lang="en-GB" altLang="zh-CN" sz="1600" dirty="0" smtClean="0"/>
              <a:t>Stable </a:t>
            </a:r>
            <a:r>
              <a:rPr lang="en-GB" altLang="zh-CN" sz="1600" dirty="0"/>
              <a:t>conclusion part:</a:t>
            </a:r>
          </a:p>
          <a:p>
            <a:pPr lvl="2"/>
            <a:r>
              <a:rPr lang="en-GB" altLang="zh-CN" sz="1400" dirty="0" smtClean="0"/>
              <a:t>WID update.</a:t>
            </a:r>
          </a:p>
          <a:p>
            <a:pPr lvl="2"/>
            <a:r>
              <a:rPr lang="en-US" altLang="zh-CN" sz="1800" dirty="0" smtClean="0"/>
              <a:t>Draft</a:t>
            </a:r>
            <a:r>
              <a:rPr lang="en-GB" altLang="zh-CN" sz="1800" dirty="0" smtClean="0"/>
              <a:t> </a:t>
            </a:r>
            <a:r>
              <a:rPr lang="en-GB" altLang="zh-CN" sz="1800" dirty="0"/>
              <a:t>CRs?</a:t>
            </a:r>
          </a:p>
          <a:p>
            <a:pPr lvl="3"/>
            <a:r>
              <a:rPr lang="en-US" altLang="zh-CN" sz="1400" dirty="0"/>
              <a:t>23.501: Sub-section under </a:t>
            </a:r>
            <a:r>
              <a:rPr lang="en-GB" altLang="zh-CN" sz="1400" dirty="0"/>
              <a:t>5.29.3 (Support for 5G LAN-type service/PDU Session management</a:t>
            </a:r>
            <a:r>
              <a:rPr lang="en-GB" altLang="zh-CN" sz="1400" dirty="0" smtClean="0"/>
              <a:t>)? </a:t>
            </a:r>
            <a:r>
              <a:rPr lang="en-US" altLang="zh-CN" sz="1400" dirty="0"/>
              <a:t>New sections? Or other ways?</a:t>
            </a:r>
          </a:p>
          <a:p>
            <a:pPr lvl="3"/>
            <a:r>
              <a:rPr lang="en-US" altLang="zh-CN" sz="1400" dirty="0"/>
              <a:t>23.502: </a:t>
            </a:r>
            <a:r>
              <a:rPr lang="en-US" altLang="zh-CN" sz="1400" dirty="0" smtClean="0"/>
              <a:t>New Service or Updates for </a:t>
            </a:r>
            <a:r>
              <a:rPr lang="en-GB" altLang="zh-CN" sz="1400" dirty="0"/>
              <a:t>existing </a:t>
            </a:r>
            <a:r>
              <a:rPr lang="en-US" altLang="zh-CN" sz="1400" dirty="0" smtClean="0"/>
              <a:t>services (AF </a:t>
            </a:r>
            <a:r>
              <a:rPr lang="en-US" altLang="zh-CN" sz="1400" dirty="0" err="1" smtClean="0"/>
              <a:t>SessionwithQoS</a:t>
            </a:r>
            <a:r>
              <a:rPr lang="en-US" altLang="zh-CN" sz="1400" dirty="0" smtClean="0"/>
              <a:t> or Parameter Provisioning service)</a:t>
            </a:r>
            <a:endParaRPr lang="en-US" altLang="zh-CN" sz="1400" dirty="0"/>
          </a:p>
          <a:p>
            <a:pPr lvl="3"/>
            <a:r>
              <a:rPr lang="en-GB" altLang="zh-CN" sz="1600" b="1" dirty="0" smtClean="0"/>
              <a:t>Volunteers: (</a:t>
            </a:r>
            <a:r>
              <a:rPr lang="en-US" altLang="zh-CN" sz="1600" dirty="0" smtClean="0"/>
              <a:t>Huawei</a:t>
            </a:r>
            <a:r>
              <a:rPr lang="en-US" altLang="zh-CN" sz="1600" dirty="0"/>
              <a:t>, </a:t>
            </a:r>
            <a:r>
              <a:rPr lang="en-US" altLang="zh-CN" sz="1600" dirty="0" smtClean="0"/>
              <a:t>Ericsson)?</a:t>
            </a:r>
            <a:endParaRPr lang="en-US" altLang="zh-CN" sz="1600" b="1" dirty="0" smtClean="0"/>
          </a:p>
          <a:p>
            <a:pPr lvl="1"/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6335485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KI#4 </a:t>
            </a:r>
            <a:r>
              <a:rPr lang="en-US" altLang="zh-CN" dirty="0" smtClean="0"/>
              <a:t>Way Forward Discussion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534389"/>
          </a:xfrm>
        </p:spPr>
        <p:txBody>
          <a:bodyPr/>
          <a:lstStyle/>
          <a:p>
            <a:r>
              <a:rPr lang="en-US" altLang="zh-CN" dirty="0"/>
              <a:t>Key Issue #4: Multiple SMFs for VN group communication</a:t>
            </a:r>
            <a:endParaRPr lang="en-GB" altLang="zh-CN" dirty="0" smtClean="0"/>
          </a:p>
          <a:p>
            <a:pPr lvl="1"/>
            <a:r>
              <a:rPr lang="en-GB" altLang="zh-CN" sz="2000" dirty="0" smtClean="0"/>
              <a:t>Option#1, Introduce </a:t>
            </a:r>
            <a:r>
              <a:rPr lang="en-GB" altLang="zh-CN" sz="2000" b="1" dirty="0" smtClean="0"/>
              <a:t>GSMF</a:t>
            </a:r>
            <a:r>
              <a:rPr lang="en-GB" altLang="zh-CN" sz="2000" dirty="0" smtClean="0"/>
              <a:t> to support </a:t>
            </a:r>
            <a:r>
              <a:rPr lang="en-GB" altLang="zh-CN" sz="2000" dirty="0"/>
              <a:t>N19-based forwarding dynamically between UPFs controlled by different </a:t>
            </a:r>
            <a:r>
              <a:rPr lang="en-GB" altLang="zh-CN" sz="2000" dirty="0" smtClean="0"/>
              <a:t>SMFs</a:t>
            </a:r>
          </a:p>
          <a:p>
            <a:pPr lvl="1"/>
            <a:r>
              <a:rPr lang="en-GB" altLang="zh-CN" sz="2000" dirty="0" smtClean="0"/>
              <a:t>Option#2,</a:t>
            </a:r>
            <a:r>
              <a:rPr lang="en-GB" altLang="zh-CN" sz="2000" dirty="0"/>
              <a:t> Introduce</a:t>
            </a:r>
            <a:r>
              <a:rPr lang="en-GB" altLang="zh-CN" sz="2000" dirty="0" smtClean="0"/>
              <a:t> </a:t>
            </a:r>
            <a:r>
              <a:rPr lang="en-GB" altLang="zh-CN" sz="2000" b="1" dirty="0" smtClean="0"/>
              <a:t>NRF </a:t>
            </a:r>
            <a:r>
              <a:rPr lang="en-GB" altLang="zh-CN" sz="2000" b="1" dirty="0"/>
              <a:t>service enhancement and SMF-SMF interface </a:t>
            </a:r>
            <a:r>
              <a:rPr lang="en-GB" altLang="zh-CN" sz="2000" dirty="0"/>
              <a:t>to </a:t>
            </a:r>
            <a:r>
              <a:rPr lang="en-GB" altLang="zh-CN" sz="2000" dirty="0" smtClean="0"/>
              <a:t>support </a:t>
            </a:r>
            <a:r>
              <a:rPr lang="en-GB" altLang="zh-CN" sz="2000" dirty="0"/>
              <a:t>N19-based forwarding dynamically between UPFs controlled by different SMFs</a:t>
            </a:r>
          </a:p>
          <a:p>
            <a:pPr lvl="1"/>
            <a:r>
              <a:rPr lang="en-GB" altLang="zh-CN" sz="2000" dirty="0" smtClean="0"/>
              <a:t>Option#3, </a:t>
            </a:r>
            <a:r>
              <a:rPr lang="en-GB" altLang="zh-CN" sz="2000" dirty="0"/>
              <a:t>Introduce </a:t>
            </a:r>
            <a:r>
              <a:rPr lang="en-GB" altLang="zh-CN" sz="2000" b="1" dirty="0" smtClean="0"/>
              <a:t>N16a enhancements (single SMF Set) and N6 pre-configuration </a:t>
            </a:r>
            <a:r>
              <a:rPr lang="en-GB" altLang="zh-CN" sz="2000" dirty="0" smtClean="0"/>
              <a:t>to support </a:t>
            </a:r>
            <a:r>
              <a:rPr lang="en-GB" altLang="zh-CN" sz="2000" dirty="0"/>
              <a:t>N6-based </a:t>
            </a:r>
            <a:r>
              <a:rPr lang="en-GB" altLang="zh-CN" sz="2000" dirty="0" smtClean="0"/>
              <a:t>between </a:t>
            </a:r>
            <a:r>
              <a:rPr lang="en-GB" altLang="zh-CN" sz="2000" dirty="0"/>
              <a:t>UPFs controlled by different </a:t>
            </a:r>
            <a:r>
              <a:rPr lang="en-GB" altLang="zh-CN" sz="2000" dirty="0" smtClean="0"/>
              <a:t>SMFs</a:t>
            </a:r>
            <a:endParaRPr lang="en-US" altLang="zh-CN" sz="2000" dirty="0" smtClean="0"/>
          </a:p>
          <a:p>
            <a:pPr lvl="1"/>
            <a:endParaRPr lang="en-US" altLang="zh-CN" sz="2000" dirty="0" smtClean="0"/>
          </a:p>
          <a:p>
            <a:pPr lvl="1"/>
            <a:r>
              <a:rPr lang="en-US" altLang="zh-CN" dirty="0" smtClean="0"/>
              <a:t>Way Forward:</a:t>
            </a:r>
          </a:p>
          <a:p>
            <a:pPr lvl="1"/>
            <a:endParaRPr lang="en-US" altLang="zh-CN" dirty="0"/>
          </a:p>
          <a:p>
            <a:pPr lvl="1"/>
            <a:r>
              <a:rPr lang="en-GB" altLang="zh-CN" dirty="0"/>
              <a:t>Volunteers for </a:t>
            </a:r>
            <a:r>
              <a:rPr lang="en-GB" altLang="zh-CN" dirty="0" smtClean="0"/>
              <a:t>PCR: (</a:t>
            </a:r>
            <a:r>
              <a:rPr lang="en-US" altLang="zh-CN" dirty="0"/>
              <a:t>Samsung, Huawei, China Mobile, ZTE, CATT, Ericsson, Nokia, China Telecom</a:t>
            </a:r>
            <a:r>
              <a:rPr lang="en-GB" altLang="zh-CN" dirty="0" smtClean="0"/>
              <a:t>)?</a:t>
            </a:r>
            <a:endParaRPr lang="en-GB" altLang="zh-CN" dirty="0"/>
          </a:p>
          <a:p>
            <a:pPr lvl="1"/>
            <a:endParaRPr lang="en-US" altLang="zh-CN" dirty="0" smtClean="0"/>
          </a:p>
          <a:p>
            <a:pPr lvl="1"/>
            <a:endParaRPr lang="en-GB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35185902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GMEC WID revision</a:t>
            </a:r>
            <a:endParaRPr lang="zh-CN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KI#1 and KI#3:</a:t>
            </a:r>
          </a:p>
          <a:p>
            <a:pPr lvl="1"/>
            <a:r>
              <a:rPr lang="en-US" altLang="zh-CN" sz="1600" dirty="0"/>
              <a:t>Option #1: capture the stable conclusion part, add the other part after resolution of the ENs</a:t>
            </a:r>
          </a:p>
          <a:p>
            <a:pPr lvl="1"/>
            <a:r>
              <a:rPr lang="en-US" altLang="zh-CN" sz="1600" dirty="0"/>
              <a:t>Option #2: add a reference to KI#1/#3 conclusion, update the description based on progress of ENs during the meeting</a:t>
            </a:r>
          </a:p>
          <a:p>
            <a:pPr lvl="1"/>
            <a:r>
              <a:rPr lang="en-US" altLang="zh-CN" sz="1800" dirty="0"/>
              <a:t>Way Forward: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r>
              <a:rPr lang="en-US" altLang="zh-CN" sz="2400" dirty="0" smtClean="0"/>
              <a:t>KI#4: </a:t>
            </a:r>
          </a:p>
          <a:p>
            <a:pPr lvl="1"/>
            <a:r>
              <a:rPr lang="en-US" altLang="zh-CN" sz="1600" dirty="0"/>
              <a:t>Option #1: capture the </a:t>
            </a:r>
            <a:r>
              <a:rPr lang="en-US" altLang="zh-CN" sz="1600" dirty="0" smtClean="0"/>
              <a:t>agreeable part, </a:t>
            </a:r>
            <a:r>
              <a:rPr lang="en-US" altLang="zh-CN" sz="1600" dirty="0"/>
              <a:t>add the other part after </a:t>
            </a:r>
            <a:r>
              <a:rPr lang="en-US" altLang="zh-CN" sz="1600" dirty="0" smtClean="0"/>
              <a:t>completing conclusion</a:t>
            </a:r>
            <a:endParaRPr lang="en-US" altLang="zh-CN" sz="1600" dirty="0"/>
          </a:p>
          <a:p>
            <a:pPr lvl="1"/>
            <a:r>
              <a:rPr lang="en-US" altLang="zh-CN" sz="1600" dirty="0"/>
              <a:t>Option #2: add a reference to </a:t>
            </a:r>
            <a:r>
              <a:rPr lang="en-US" altLang="zh-CN" sz="1600" dirty="0" smtClean="0"/>
              <a:t>KI#4 </a:t>
            </a:r>
            <a:r>
              <a:rPr lang="en-US" altLang="zh-CN" sz="1600" dirty="0"/>
              <a:t>conclusion, update the description based on </a:t>
            </a:r>
            <a:r>
              <a:rPr lang="en-US" altLang="zh-CN" sz="1600" dirty="0" smtClean="0"/>
              <a:t>conclusion of the progress</a:t>
            </a:r>
          </a:p>
          <a:p>
            <a:pPr lvl="1"/>
            <a:r>
              <a:rPr lang="en-US" altLang="zh-CN" sz="1800" dirty="0" smtClean="0"/>
              <a:t>Way </a:t>
            </a:r>
            <a:r>
              <a:rPr lang="en-US" altLang="zh-CN" sz="1800" dirty="0"/>
              <a:t>Forward:</a:t>
            </a:r>
          </a:p>
          <a:p>
            <a:pPr lvl="1"/>
            <a:endParaRPr lang="en-US" altLang="zh-CN" sz="1800" dirty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pPr lvl="1"/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9620673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KI#2 and KI#5 are concluded completely</a:t>
            </a:r>
          </a:p>
          <a:p>
            <a:r>
              <a:rPr lang="en-US" altLang="zh-CN" dirty="0" smtClean="0"/>
              <a:t>KI#1 and KI#3 are concluded with the ENs:</a:t>
            </a:r>
          </a:p>
          <a:p>
            <a:r>
              <a:rPr lang="en-US" altLang="zh-CN" dirty="0" smtClean="0"/>
              <a:t>KI#4 conclusion is postponed</a:t>
            </a:r>
          </a:p>
          <a:p>
            <a:r>
              <a:rPr lang="en-US" altLang="zh-CN" dirty="0" smtClean="0"/>
              <a:t>GMEC WID-</a:t>
            </a:r>
            <a:r>
              <a:rPr lang="en-GB" altLang="zh-CN" b="1" dirty="0">
                <a:hlinkClick r:id="rId2"/>
              </a:rPr>
              <a:t>SP-220989</a:t>
            </a:r>
            <a:r>
              <a:rPr lang="en-US" altLang="zh-CN" dirty="0" smtClean="0"/>
              <a:t> is agreed at SA#97, WID scope contains conclusions for KI#2 and KI#5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51184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Contribution plan for normative </a:t>
            </a:r>
            <a:r>
              <a:rPr lang="en-US" altLang="zh-CN" sz="2400" dirty="0" smtClean="0"/>
              <a:t>work</a:t>
            </a:r>
          </a:p>
          <a:p>
            <a:pPr lvl="1"/>
            <a:r>
              <a:rPr lang="en-US" altLang="zh-CN" sz="2000" dirty="0" smtClean="0"/>
              <a:t>KI#2, KI#5</a:t>
            </a:r>
          </a:p>
          <a:p>
            <a:pPr lvl="1"/>
            <a:r>
              <a:rPr lang="en-US" altLang="zh-CN" sz="2000" dirty="0" smtClean="0"/>
              <a:t>Structure for Normative work</a:t>
            </a:r>
          </a:p>
          <a:p>
            <a:pPr lvl="1"/>
            <a:r>
              <a:rPr lang="en-US" altLang="zh-CN" sz="2000" dirty="0" smtClean="0"/>
              <a:t>Volunteers</a:t>
            </a:r>
          </a:p>
          <a:p>
            <a:r>
              <a:rPr lang="en-US" altLang="zh-CN" sz="2400" dirty="0" smtClean="0"/>
              <a:t>ENs Discussion</a:t>
            </a:r>
          </a:p>
          <a:p>
            <a:pPr lvl="1"/>
            <a:r>
              <a:rPr lang="en-US" altLang="zh-CN" sz="2000" dirty="0" smtClean="0"/>
              <a:t>KI#1, KI#3</a:t>
            </a:r>
          </a:p>
          <a:p>
            <a:pPr lvl="1"/>
            <a:r>
              <a:rPr lang="en-US" altLang="zh-CN" sz="2000" dirty="0" smtClean="0"/>
              <a:t>Volunteers</a:t>
            </a:r>
            <a:endParaRPr lang="zh-CN" altLang="zh-CN" sz="2000" dirty="0"/>
          </a:p>
          <a:p>
            <a:r>
              <a:rPr lang="en-US" altLang="zh-CN" sz="2400" dirty="0" smtClean="0"/>
              <a:t>KI#4 </a:t>
            </a:r>
            <a:r>
              <a:rPr lang="en-US" altLang="zh-CN" sz="2400" dirty="0"/>
              <a:t>Evaluation &amp; </a:t>
            </a:r>
            <a:r>
              <a:rPr lang="en-US" altLang="zh-CN" sz="2400" dirty="0" smtClean="0"/>
              <a:t>Conclusion</a:t>
            </a:r>
          </a:p>
          <a:p>
            <a:pPr lvl="1"/>
            <a:r>
              <a:rPr lang="en-US" altLang="zh-CN" sz="2000" dirty="0" smtClean="0"/>
              <a:t>Way forward Discussion</a:t>
            </a:r>
          </a:p>
          <a:p>
            <a:r>
              <a:rPr lang="en-US" altLang="zh-CN" sz="2400" dirty="0" smtClean="0"/>
              <a:t>GMEC WID revision</a:t>
            </a:r>
            <a:endParaRPr lang="zh-CN" altLang="zh-CN" sz="24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410105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/>
              <a:t>Contribution plan for normative </a:t>
            </a:r>
            <a:r>
              <a:rPr lang="en-US" altLang="zh-CN" sz="4000" dirty="0" smtClean="0"/>
              <a:t>work KI#2</a:t>
            </a:r>
            <a:endParaRPr lang="en-US" altLang="zh-CN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4369" y="1825625"/>
            <a:ext cx="10689431" cy="4351338"/>
          </a:xfrm>
        </p:spPr>
        <p:txBody>
          <a:bodyPr/>
          <a:lstStyle/>
          <a:p>
            <a:r>
              <a:rPr lang="en-GB" altLang="zh-CN" dirty="0"/>
              <a:t>Key Issue #2: Enhance group status event reporting</a:t>
            </a:r>
            <a:endParaRPr lang="en-US" altLang="zh-CN" dirty="0" smtClean="0"/>
          </a:p>
          <a:p>
            <a:pPr lvl="1"/>
            <a:r>
              <a:rPr lang="en-US" altLang="zh-CN" sz="2000" dirty="0" smtClean="0"/>
              <a:t>23.501 structure to capture the clarifications/enhancements</a:t>
            </a:r>
          </a:p>
          <a:p>
            <a:pPr lvl="2"/>
            <a:r>
              <a:rPr lang="en-US" altLang="zh-CN" sz="1200" dirty="0" smtClean="0"/>
              <a:t>New section?</a:t>
            </a:r>
          </a:p>
          <a:p>
            <a:pPr lvl="2"/>
            <a:r>
              <a:rPr lang="en-US" altLang="zh-CN" sz="1200" dirty="0" smtClean="0"/>
              <a:t>Sub-section under 5.20 (</a:t>
            </a:r>
            <a:r>
              <a:rPr lang="en-GB" altLang="zh-CN" sz="1200" dirty="0"/>
              <a:t>External Exposure of Network Capability</a:t>
            </a:r>
            <a:r>
              <a:rPr lang="en-US" altLang="zh-CN" sz="1200" dirty="0" smtClean="0"/>
              <a:t>) or </a:t>
            </a:r>
            <a:r>
              <a:rPr lang="en-GB" altLang="zh-CN" sz="1200" dirty="0" smtClean="0"/>
              <a:t>5.29.2 (</a:t>
            </a:r>
            <a:r>
              <a:rPr lang="en-GB" altLang="zh-CN" sz="1200" dirty="0"/>
              <a:t>5G VN group management</a:t>
            </a:r>
            <a:r>
              <a:rPr lang="en-GB" altLang="zh-CN" sz="1200" dirty="0" smtClean="0"/>
              <a:t>)</a:t>
            </a:r>
          </a:p>
          <a:p>
            <a:pPr lvl="2"/>
            <a:r>
              <a:rPr lang="en-GB" altLang="zh-CN" sz="1200" dirty="0" smtClean="0"/>
              <a:t>Other ways?</a:t>
            </a:r>
          </a:p>
          <a:p>
            <a:pPr lvl="1"/>
            <a:r>
              <a:rPr lang="en-GB" altLang="zh-CN" sz="2000" dirty="0" smtClean="0"/>
              <a:t>Volunteers</a:t>
            </a:r>
            <a:r>
              <a:rPr lang="en-GB" altLang="zh-CN" sz="2000" dirty="0" smtClean="0"/>
              <a:t>: (</a:t>
            </a:r>
            <a:r>
              <a:rPr lang="en-US" altLang="zh-CN" sz="2000" dirty="0" smtClean="0"/>
              <a:t>NTT </a:t>
            </a:r>
            <a:r>
              <a:rPr lang="en-US" altLang="zh-CN" sz="2000" dirty="0"/>
              <a:t>DoCoMo, Huawei, </a:t>
            </a:r>
            <a:r>
              <a:rPr lang="en-US" altLang="zh-CN" sz="2000" dirty="0" smtClean="0"/>
              <a:t>Ericsson)?</a:t>
            </a:r>
            <a:endParaRPr lang="en-GB" altLang="zh-CN" sz="2000" dirty="0" smtClean="0"/>
          </a:p>
          <a:p>
            <a:pPr lvl="1"/>
            <a:endParaRPr lang="en-GB" altLang="zh-CN" sz="2000" dirty="0"/>
          </a:p>
          <a:p>
            <a:pPr lvl="1"/>
            <a:r>
              <a:rPr lang="en-GB" altLang="zh-CN" sz="2000" dirty="0" smtClean="0"/>
              <a:t>23.502 structure to capture the </a:t>
            </a:r>
            <a:r>
              <a:rPr lang="en-US" altLang="zh-CN" sz="2000" dirty="0"/>
              <a:t>clarifications/enhancements</a:t>
            </a:r>
          </a:p>
          <a:p>
            <a:pPr lvl="2"/>
            <a:r>
              <a:rPr lang="en-US" altLang="zh-CN" sz="1200" dirty="0" smtClean="0"/>
              <a:t>Updates for </a:t>
            </a:r>
            <a:r>
              <a:rPr lang="en-GB" altLang="zh-CN" sz="1200" dirty="0"/>
              <a:t>Monitoring </a:t>
            </a:r>
            <a:r>
              <a:rPr lang="en-GB" altLang="zh-CN" sz="1200" dirty="0" smtClean="0"/>
              <a:t>Event (4.15.3.1, 4.15.3.2, Nudm_EventExposure/</a:t>
            </a:r>
            <a:r>
              <a:rPr lang="en-GB" altLang="zh-CN" sz="1200" dirty="0" err="1" smtClean="0"/>
              <a:t>Nnef_EventExposure</a:t>
            </a:r>
            <a:r>
              <a:rPr lang="en-GB" altLang="zh-CN" sz="1200" dirty="0" smtClean="0"/>
              <a:t> services)</a:t>
            </a:r>
          </a:p>
          <a:p>
            <a:pPr lvl="2"/>
            <a:r>
              <a:rPr lang="en-US" altLang="zh-CN" sz="1200" dirty="0" smtClean="0"/>
              <a:t>Or, Updates </a:t>
            </a:r>
            <a:r>
              <a:rPr lang="en-US" altLang="zh-CN" sz="1200" dirty="0"/>
              <a:t>for </a:t>
            </a:r>
            <a:r>
              <a:rPr lang="en-GB" altLang="zh-CN" sz="1200" dirty="0" smtClean="0"/>
              <a:t>Provisioning Service (4.15.6.1, 4.15.6.x, </a:t>
            </a:r>
            <a:r>
              <a:rPr lang="en-GB" altLang="zh-CN" sz="1200" dirty="0" err="1" smtClean="0"/>
              <a:t>Nudm_ParameterProvisioning</a:t>
            </a:r>
            <a:r>
              <a:rPr lang="en-GB" altLang="zh-CN" sz="1200" dirty="0" smtClean="0"/>
              <a:t>/</a:t>
            </a:r>
            <a:r>
              <a:rPr lang="en-GB" altLang="zh-CN" sz="1200" dirty="0" err="1" smtClean="0"/>
              <a:t>Nnef_</a:t>
            </a:r>
            <a:r>
              <a:rPr lang="en-GB" altLang="zh-CN" sz="1200" dirty="0" err="1"/>
              <a:t>ParameterProvisioning</a:t>
            </a:r>
            <a:r>
              <a:rPr lang="en-GB" altLang="zh-CN" sz="1200" dirty="0" smtClean="0"/>
              <a:t> services/new </a:t>
            </a:r>
            <a:r>
              <a:rPr lang="en-GB" altLang="zh-CN" sz="1200" dirty="0" err="1" smtClean="0"/>
              <a:t>PP_Notify</a:t>
            </a:r>
            <a:r>
              <a:rPr lang="en-GB" altLang="zh-CN" sz="1200" dirty="0" smtClean="0"/>
              <a:t> Service)</a:t>
            </a:r>
            <a:endParaRPr lang="en-US" altLang="zh-CN" sz="1200" dirty="0"/>
          </a:p>
          <a:p>
            <a:pPr lvl="2"/>
            <a:r>
              <a:rPr lang="en-GB" altLang="zh-CN" sz="1200" dirty="0"/>
              <a:t>Other ways?</a:t>
            </a:r>
          </a:p>
          <a:p>
            <a:pPr lvl="1"/>
            <a:r>
              <a:rPr lang="en-GB" altLang="zh-CN" sz="2000" dirty="0" smtClean="0"/>
              <a:t>Volunteers</a:t>
            </a:r>
            <a:r>
              <a:rPr lang="en-GB" altLang="zh-CN" sz="2000" dirty="0"/>
              <a:t>: (</a:t>
            </a:r>
            <a:r>
              <a:rPr lang="en-US" altLang="zh-CN" sz="2000" dirty="0"/>
              <a:t>NTT DoCoMo, Huawei, Ericsson)?</a:t>
            </a:r>
            <a:endParaRPr lang="en-GB" altLang="zh-CN" sz="2000" dirty="0"/>
          </a:p>
          <a:p>
            <a:pPr lvl="2"/>
            <a:endParaRPr lang="en-US" altLang="zh-CN" sz="1200" dirty="0" smtClean="0"/>
          </a:p>
        </p:txBody>
      </p:sp>
    </p:spTree>
    <p:extLst>
      <p:ext uri="{BB962C8B-B14F-4D97-AF65-F5344CB8AC3E}">
        <p14:creationId xmlns:p14="http://schemas.microsoft.com/office/powerpoint/2010/main" val="1478347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/>
              <a:t>Contribution plan for normative </a:t>
            </a:r>
            <a:r>
              <a:rPr lang="en-US" altLang="zh-CN" sz="4000" dirty="0" smtClean="0"/>
              <a:t>work KI#5</a:t>
            </a:r>
            <a:endParaRPr lang="en-US" altLang="zh-CN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4369" y="1825625"/>
            <a:ext cx="10689431" cy="4351338"/>
          </a:xfrm>
        </p:spPr>
        <p:txBody>
          <a:bodyPr/>
          <a:lstStyle/>
          <a:p>
            <a:r>
              <a:rPr lang="en-GB" altLang="zh-CN" dirty="0"/>
              <a:t>Key Issue </a:t>
            </a:r>
            <a:r>
              <a:rPr lang="en-GB" altLang="zh-CN" dirty="0" smtClean="0"/>
              <a:t>#5: </a:t>
            </a:r>
            <a:r>
              <a:rPr lang="en-GB" altLang="zh-CN" dirty="0"/>
              <a:t>Allowing UE to simultaneously send data to different groups with different QoS </a:t>
            </a:r>
            <a:r>
              <a:rPr lang="en-GB" altLang="zh-CN" dirty="0" smtClean="0"/>
              <a:t>policy</a:t>
            </a:r>
            <a:endParaRPr lang="en-US" altLang="zh-CN" dirty="0" smtClean="0"/>
          </a:p>
          <a:p>
            <a:pPr lvl="1"/>
            <a:r>
              <a:rPr lang="en-US" altLang="zh-CN" sz="2000" dirty="0" smtClean="0"/>
              <a:t>23.501 structure to capture the </a:t>
            </a:r>
            <a:r>
              <a:rPr lang="en-US" altLang="zh-CN" sz="2000" dirty="0" smtClean="0"/>
              <a:t>clarifications</a:t>
            </a:r>
            <a:endParaRPr lang="en-US" altLang="zh-CN" sz="2000" dirty="0" smtClean="0"/>
          </a:p>
          <a:p>
            <a:pPr lvl="2"/>
            <a:r>
              <a:rPr lang="en-US" altLang="zh-CN" sz="1200" dirty="0" smtClean="0"/>
              <a:t>New section in Annex?</a:t>
            </a:r>
          </a:p>
          <a:p>
            <a:pPr lvl="2"/>
            <a:r>
              <a:rPr lang="en-US" altLang="zh-CN" sz="1200" dirty="0" smtClean="0"/>
              <a:t>Sub-section under </a:t>
            </a:r>
            <a:r>
              <a:rPr lang="en-GB" altLang="zh-CN" sz="1200" dirty="0" smtClean="0"/>
              <a:t>5.29.3 (</a:t>
            </a:r>
            <a:r>
              <a:rPr lang="en-GB" altLang="zh-CN" sz="1200" dirty="0"/>
              <a:t>Support for 5G LAN-type </a:t>
            </a:r>
            <a:r>
              <a:rPr lang="en-GB" altLang="zh-CN" sz="1200" dirty="0" smtClean="0"/>
              <a:t>service/PDU </a:t>
            </a:r>
            <a:r>
              <a:rPr lang="en-GB" altLang="zh-CN" sz="1200" dirty="0"/>
              <a:t>Session management</a:t>
            </a:r>
            <a:r>
              <a:rPr lang="en-GB" altLang="zh-CN" sz="1200" dirty="0" smtClean="0"/>
              <a:t>)</a:t>
            </a:r>
          </a:p>
          <a:p>
            <a:pPr lvl="2"/>
            <a:r>
              <a:rPr lang="en-GB" altLang="zh-CN" sz="1200" dirty="0" smtClean="0"/>
              <a:t>Placeholder for Reference to KI#1/#3 for QoS provisioning for each group?</a:t>
            </a:r>
          </a:p>
          <a:p>
            <a:pPr lvl="2"/>
            <a:r>
              <a:rPr lang="en-GB" altLang="zh-CN" sz="1200" dirty="0" smtClean="0"/>
              <a:t>Other ways?</a:t>
            </a:r>
          </a:p>
          <a:p>
            <a:pPr lvl="1"/>
            <a:r>
              <a:rPr lang="en-GB" altLang="zh-CN" sz="2000" dirty="0" smtClean="0"/>
              <a:t>Volunteers: (</a:t>
            </a:r>
            <a:r>
              <a:rPr lang="en-US" altLang="zh-CN" sz="2000" dirty="0"/>
              <a:t>Samsung, Nokia, Huawei, China Telecom</a:t>
            </a:r>
            <a:r>
              <a:rPr lang="en-GB" altLang="zh-CN" sz="2000" dirty="0" smtClean="0"/>
              <a:t>)?</a:t>
            </a:r>
            <a:endParaRPr lang="en-GB" altLang="zh-CN" sz="2000" dirty="0" smtClean="0"/>
          </a:p>
          <a:p>
            <a:pPr lvl="1"/>
            <a:endParaRPr lang="en-GB" altLang="zh-CN" sz="2000" dirty="0"/>
          </a:p>
          <a:p>
            <a:pPr lvl="1"/>
            <a:r>
              <a:rPr lang="en-GB" altLang="zh-CN" sz="2000" dirty="0" smtClean="0"/>
              <a:t>23.502 structure to capture the </a:t>
            </a:r>
            <a:r>
              <a:rPr lang="en-US" altLang="zh-CN" sz="2000" dirty="0" smtClean="0"/>
              <a:t>clarifications</a:t>
            </a:r>
            <a:endParaRPr lang="en-US" altLang="zh-CN" sz="2000" dirty="0"/>
          </a:p>
          <a:p>
            <a:pPr lvl="2"/>
            <a:r>
              <a:rPr lang="en-US" altLang="zh-CN" sz="1200" dirty="0" smtClean="0"/>
              <a:t>None</a:t>
            </a:r>
            <a:endParaRPr lang="en-GB" altLang="zh-CN" sz="2000" dirty="0"/>
          </a:p>
          <a:p>
            <a:pPr lvl="2"/>
            <a:endParaRPr lang="en-US" altLang="zh-CN" sz="1200" dirty="0" smtClean="0"/>
          </a:p>
        </p:txBody>
      </p:sp>
    </p:spTree>
    <p:extLst>
      <p:ext uri="{BB962C8B-B14F-4D97-AF65-F5344CB8AC3E}">
        <p14:creationId xmlns:p14="http://schemas.microsoft.com/office/powerpoint/2010/main" val="21921150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ENs </a:t>
            </a:r>
            <a:r>
              <a:rPr lang="en-US" altLang="zh-CN" dirty="0" smtClean="0"/>
              <a:t>Discussion KI#1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1506" y="1825625"/>
            <a:ext cx="11064971" cy="4175125"/>
          </a:xfrm>
        </p:spPr>
        <p:txBody>
          <a:bodyPr/>
          <a:lstStyle/>
          <a:p>
            <a:r>
              <a:rPr lang="en-GB" altLang="zh-CN" dirty="0"/>
              <a:t>Key Issue #1: Enhance group attribute </a:t>
            </a:r>
            <a:r>
              <a:rPr lang="en-GB" altLang="zh-CN" dirty="0" smtClean="0"/>
              <a:t>management</a:t>
            </a:r>
          </a:p>
          <a:p>
            <a:pPr lvl="1"/>
            <a:r>
              <a:rPr lang="en-GB" altLang="zh-CN" sz="2000" dirty="0" smtClean="0"/>
              <a:t>For </a:t>
            </a:r>
            <a:r>
              <a:rPr lang="en-GB" altLang="zh-CN" sz="2000" dirty="0"/>
              <a:t>enforcement of service area applicable to each UE within the group:</a:t>
            </a:r>
            <a:endParaRPr lang="en-US" altLang="zh-CN" sz="2000" dirty="0" smtClean="0"/>
          </a:p>
          <a:p>
            <a:pPr lvl="2"/>
            <a:r>
              <a:rPr lang="en-US" altLang="zh-CN" sz="1400" dirty="0" smtClean="0"/>
              <a:t>Editor's </a:t>
            </a:r>
            <a:r>
              <a:rPr lang="en-US" altLang="zh-CN" sz="1400" dirty="0"/>
              <a:t>note: Whether to support LADN area per DNN/S-NSSAI will be determined during normative phase</a:t>
            </a:r>
            <a:r>
              <a:rPr lang="en-US" altLang="zh-CN" sz="1400" dirty="0" smtClean="0"/>
              <a:t>.</a:t>
            </a:r>
          </a:p>
          <a:p>
            <a:pPr lvl="2"/>
            <a:r>
              <a:rPr lang="en-US" altLang="zh-CN" sz="1400" dirty="0" smtClean="0"/>
              <a:t>Editor's note: Whether </a:t>
            </a:r>
            <a:r>
              <a:rPr lang="en-US" altLang="zh-CN" sz="1400" dirty="0"/>
              <a:t>to support SMF-based method will be determined during normative phase</a:t>
            </a:r>
            <a:r>
              <a:rPr lang="en-US" altLang="zh-CN" sz="1400" dirty="0" smtClean="0"/>
              <a:t>.</a:t>
            </a:r>
          </a:p>
          <a:p>
            <a:pPr lvl="2"/>
            <a:r>
              <a:rPr lang="en-US" altLang="zh-CN" sz="1400" b="1" dirty="0" smtClean="0"/>
              <a:t>Option #1: </a:t>
            </a:r>
            <a:r>
              <a:rPr lang="en-US" altLang="zh-CN" sz="1400" dirty="0" smtClean="0"/>
              <a:t>If UE indicates that it can support LADN area per DNN/S-NSSAI to the AMF, the AMF then can provide UE with the LADN area per DNN/S-NSSAI, then UE, AMF and SMF enforces LADN area per DNN/S-NSSAI. Otherwise </a:t>
            </a:r>
            <a:r>
              <a:rPr lang="en-US" altLang="zh-CN" sz="1400" dirty="0"/>
              <a:t>the </a:t>
            </a:r>
            <a:r>
              <a:rPr lang="en-US" altLang="zh-CN" sz="1400" b="1" dirty="0" smtClean="0"/>
              <a:t>option #2 </a:t>
            </a:r>
            <a:r>
              <a:rPr lang="en-US" altLang="zh-CN" sz="1400" dirty="0" smtClean="0"/>
              <a:t>will be used.</a:t>
            </a:r>
          </a:p>
          <a:p>
            <a:pPr lvl="2"/>
            <a:r>
              <a:rPr lang="en-US" altLang="zh-CN" sz="1400" b="1" dirty="0" smtClean="0"/>
              <a:t>Option #1a: </a:t>
            </a:r>
            <a:r>
              <a:rPr lang="en-US" altLang="zh-CN" sz="1400" dirty="0" smtClean="0"/>
              <a:t>The AF provides indication that the group members support LADN area per DNN/S-NSSAI during group definition. The AMF can receive such indication from UDM and then </a:t>
            </a:r>
            <a:r>
              <a:rPr lang="en-US" altLang="zh-CN" sz="1400" dirty="0"/>
              <a:t>can provide UE with the LADN area per DNN/S-NSSAI, then UE, AMF and SMF enforces LADN area per </a:t>
            </a:r>
            <a:r>
              <a:rPr lang="en-US" altLang="zh-CN" sz="1400" dirty="0" smtClean="0"/>
              <a:t>DNN/S-NSSAI. If such indication is not received, then </a:t>
            </a:r>
            <a:r>
              <a:rPr lang="en-US" altLang="zh-CN" sz="1400" dirty="0"/>
              <a:t>the </a:t>
            </a:r>
            <a:r>
              <a:rPr lang="en-US" altLang="zh-CN" sz="1400" b="1" dirty="0"/>
              <a:t>option </a:t>
            </a:r>
            <a:r>
              <a:rPr lang="en-US" altLang="zh-CN" sz="1400" b="1" dirty="0" smtClean="0"/>
              <a:t>#2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will be </a:t>
            </a:r>
            <a:r>
              <a:rPr lang="en-US" altLang="zh-CN" sz="1400" dirty="0" smtClean="0"/>
              <a:t>used.</a:t>
            </a:r>
          </a:p>
          <a:p>
            <a:pPr lvl="2"/>
            <a:r>
              <a:rPr lang="en-US" altLang="zh-CN" sz="1400" b="1" dirty="0" smtClean="0"/>
              <a:t>Option #2: </a:t>
            </a:r>
            <a:r>
              <a:rPr lang="en-US" altLang="zh-CN" sz="1400" dirty="0"/>
              <a:t>SMF-based method will be </a:t>
            </a:r>
            <a:r>
              <a:rPr lang="en-US" altLang="zh-CN" sz="1400" dirty="0" smtClean="0"/>
              <a:t>used. In order to enable the UE to make aware of when to re-establish the rejected PDU session due to moving out of service area, the UE is pre-configured with service area for the group or dynamically configured with the service area from application (AF) via application signaling</a:t>
            </a:r>
          </a:p>
          <a:p>
            <a:pPr lvl="2"/>
            <a:r>
              <a:rPr lang="en-US" altLang="zh-CN" sz="1400" b="1" dirty="0"/>
              <a:t>Option </a:t>
            </a:r>
            <a:r>
              <a:rPr lang="en-US" altLang="zh-CN" sz="1400" b="1" dirty="0" smtClean="0"/>
              <a:t>#3: </a:t>
            </a:r>
            <a:r>
              <a:rPr lang="en-US" altLang="zh-CN" sz="1400" dirty="0"/>
              <a:t>UDM guarantees that the UE’s groups won’t share the same DNN, e.g. by rejecting the creation request for the second group on the same DNN, or by assigning different DNNs + same S-NSSAI for the UE’s groups. So later the LADN mechanism can be reused</a:t>
            </a:r>
            <a:r>
              <a:rPr lang="en-US" altLang="zh-CN" sz="1400" dirty="0" smtClean="0"/>
              <a:t>.</a:t>
            </a:r>
          </a:p>
          <a:p>
            <a:pPr lvl="2"/>
            <a:r>
              <a:rPr lang="en-US" altLang="zh-CN" sz="1800" dirty="0" smtClean="0"/>
              <a:t>Way Forward: </a:t>
            </a:r>
          </a:p>
        </p:txBody>
      </p:sp>
    </p:spTree>
    <p:extLst>
      <p:ext uri="{BB962C8B-B14F-4D97-AF65-F5344CB8AC3E}">
        <p14:creationId xmlns:p14="http://schemas.microsoft.com/office/powerpoint/2010/main" val="39617489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ENs </a:t>
            </a:r>
            <a:r>
              <a:rPr lang="en-US" altLang="zh-CN" dirty="0" smtClean="0"/>
              <a:t>Discussion KI#1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1506" y="1825625"/>
            <a:ext cx="11064971" cy="4175125"/>
          </a:xfrm>
        </p:spPr>
        <p:txBody>
          <a:bodyPr/>
          <a:lstStyle/>
          <a:p>
            <a:r>
              <a:rPr lang="en-GB" altLang="zh-CN" dirty="0"/>
              <a:t>Key Issue #1: Enhance group attribute </a:t>
            </a:r>
            <a:r>
              <a:rPr lang="en-GB" altLang="zh-CN" dirty="0" smtClean="0"/>
              <a:t>management</a:t>
            </a:r>
          </a:p>
          <a:p>
            <a:pPr lvl="1"/>
            <a:r>
              <a:rPr lang="en-GB" altLang="zh-CN" sz="2000" dirty="0" smtClean="0"/>
              <a:t>Support </a:t>
            </a:r>
            <a:r>
              <a:rPr lang="en-GB" altLang="zh-CN" sz="2000" dirty="0"/>
              <a:t>of Group-MBR using Slice-MBR.</a:t>
            </a:r>
            <a:endParaRPr lang="zh-CN" altLang="zh-CN" sz="2000" dirty="0"/>
          </a:p>
          <a:p>
            <a:pPr lvl="2"/>
            <a:r>
              <a:rPr lang="en-US" altLang="zh-CN" sz="1400" dirty="0"/>
              <a:t>Editor's note:	How to support reusing Slice-MBR for Group-MBR will be determined during normative phase</a:t>
            </a:r>
            <a:r>
              <a:rPr lang="en-US" altLang="zh-CN" sz="1400" dirty="0" smtClean="0"/>
              <a:t>.</a:t>
            </a:r>
          </a:p>
          <a:p>
            <a:pPr lvl="2"/>
            <a:r>
              <a:rPr lang="en-US" altLang="zh-CN" sz="1400" dirty="0" smtClean="0"/>
              <a:t>Options?</a:t>
            </a:r>
            <a:endParaRPr lang="en-US" altLang="zh-CN" sz="1400" dirty="0"/>
          </a:p>
          <a:p>
            <a:pPr lvl="2"/>
            <a:r>
              <a:rPr lang="en-US" altLang="zh-CN" sz="1800" dirty="0"/>
              <a:t>Way Forward: </a:t>
            </a:r>
            <a:endParaRPr lang="en-US" altLang="zh-CN" sz="1800" dirty="0" smtClean="0"/>
          </a:p>
          <a:p>
            <a:pPr lvl="1"/>
            <a:endParaRPr lang="en-US" altLang="zh-CN" sz="2000" dirty="0" smtClean="0"/>
          </a:p>
          <a:p>
            <a:pPr lvl="1"/>
            <a:r>
              <a:rPr lang="en-US" altLang="zh-CN" sz="2000" dirty="0" smtClean="0"/>
              <a:t>Volunteers </a:t>
            </a:r>
            <a:r>
              <a:rPr lang="en-US" altLang="zh-CN" sz="2000" dirty="0"/>
              <a:t>for PCR</a:t>
            </a:r>
            <a:r>
              <a:rPr lang="en-US" altLang="zh-CN" sz="2000" dirty="0" smtClean="0"/>
              <a:t>: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(Huawei</a:t>
            </a:r>
            <a:r>
              <a:rPr lang="en-US" altLang="zh-CN" sz="2000" dirty="0"/>
              <a:t>, Ericsson, China Mobile, ZTE, China Telecom, Samsung, Nokia, </a:t>
            </a:r>
            <a:r>
              <a:rPr lang="en-US" altLang="zh-CN" sz="2000" dirty="0" smtClean="0"/>
              <a:t>CATT)?</a:t>
            </a:r>
            <a:endParaRPr lang="en-US" altLang="zh-CN" sz="2000" dirty="0"/>
          </a:p>
          <a:p>
            <a:pPr lvl="1"/>
            <a:endParaRPr lang="en-GB" altLang="zh-CN" sz="2000" dirty="0"/>
          </a:p>
          <a:p>
            <a:pPr lvl="1"/>
            <a:r>
              <a:rPr lang="en-GB" altLang="zh-CN" sz="2000" dirty="0" smtClean="0"/>
              <a:t>Stable </a:t>
            </a:r>
            <a:r>
              <a:rPr lang="en-GB" altLang="zh-CN" sz="2000" dirty="0"/>
              <a:t>conclusion part:</a:t>
            </a:r>
          </a:p>
          <a:p>
            <a:pPr lvl="2"/>
            <a:r>
              <a:rPr lang="en-GB" altLang="zh-CN" sz="1400" dirty="0"/>
              <a:t>WID </a:t>
            </a:r>
            <a:r>
              <a:rPr lang="en-GB" altLang="zh-CN" sz="1400" dirty="0" smtClean="0"/>
              <a:t>update. </a:t>
            </a:r>
          </a:p>
          <a:p>
            <a:pPr lvl="2"/>
            <a:r>
              <a:rPr lang="en-GB" altLang="zh-CN" sz="1400" dirty="0" smtClean="0"/>
              <a:t>Draft CRs?</a:t>
            </a:r>
          </a:p>
          <a:p>
            <a:pPr lvl="3"/>
            <a:r>
              <a:rPr lang="en-US" altLang="zh-CN" sz="1100" dirty="0" smtClean="0"/>
              <a:t>23</a:t>
            </a:r>
            <a:r>
              <a:rPr lang="en-US" altLang="zh-CN" sz="1100" dirty="0"/>
              <a:t>.</a:t>
            </a:r>
            <a:r>
              <a:rPr lang="en-US" altLang="zh-CN" sz="1100" dirty="0" smtClean="0"/>
              <a:t>501: Sub-section </a:t>
            </a:r>
            <a:r>
              <a:rPr lang="en-US" altLang="zh-CN" sz="1100" dirty="0"/>
              <a:t>under 5.20 (</a:t>
            </a:r>
            <a:r>
              <a:rPr lang="en-GB" altLang="zh-CN" sz="1100" dirty="0"/>
              <a:t>External Exposure of Network Capability</a:t>
            </a:r>
            <a:r>
              <a:rPr lang="en-US" altLang="zh-CN" sz="1100" dirty="0"/>
              <a:t>) or </a:t>
            </a:r>
            <a:r>
              <a:rPr lang="en-GB" altLang="zh-CN" sz="1100" dirty="0"/>
              <a:t>5.29.2 (5G VN group management</a:t>
            </a:r>
            <a:r>
              <a:rPr lang="en-GB" altLang="zh-CN" sz="1100" dirty="0" smtClean="0"/>
              <a:t>)? </a:t>
            </a:r>
            <a:r>
              <a:rPr lang="en-US" altLang="zh-CN" sz="1100" dirty="0" smtClean="0"/>
              <a:t>New sections? Or other ways?</a:t>
            </a:r>
          </a:p>
          <a:p>
            <a:pPr lvl="3"/>
            <a:r>
              <a:rPr lang="en-US" altLang="zh-CN" sz="1100" dirty="0" smtClean="0"/>
              <a:t>23.502: </a:t>
            </a:r>
            <a:r>
              <a:rPr lang="en-US" altLang="zh-CN" sz="1100" dirty="0"/>
              <a:t>Updates for </a:t>
            </a:r>
            <a:r>
              <a:rPr lang="en-GB" altLang="zh-CN" sz="1100" dirty="0"/>
              <a:t>Provisioning Service (4.15.6.1, 4.15.6.x, </a:t>
            </a:r>
            <a:r>
              <a:rPr lang="en-GB" altLang="zh-CN" sz="1100" dirty="0" err="1"/>
              <a:t>Nudm_ParameterProvisioning</a:t>
            </a:r>
            <a:r>
              <a:rPr lang="en-GB" altLang="zh-CN" sz="1100" dirty="0"/>
              <a:t>/</a:t>
            </a:r>
            <a:r>
              <a:rPr lang="en-GB" altLang="zh-CN" sz="1100" dirty="0" err="1"/>
              <a:t>Nnef_ParameterProvisioning</a:t>
            </a:r>
            <a:r>
              <a:rPr lang="en-GB" altLang="zh-CN" sz="1100" dirty="0"/>
              <a:t> </a:t>
            </a:r>
            <a:r>
              <a:rPr lang="en-GB" altLang="zh-CN" sz="1100" dirty="0" smtClean="0"/>
              <a:t>services)</a:t>
            </a:r>
            <a:endParaRPr lang="en-US" altLang="zh-CN" sz="1100" dirty="0"/>
          </a:p>
          <a:p>
            <a:pPr lvl="3"/>
            <a:r>
              <a:rPr lang="en-GB" altLang="zh-CN" sz="1600" dirty="0" smtClean="0"/>
              <a:t>Volunteers</a:t>
            </a:r>
            <a:r>
              <a:rPr lang="en-GB" altLang="zh-CN" sz="1600" dirty="0" smtClean="0"/>
              <a:t>: </a:t>
            </a:r>
            <a:r>
              <a:rPr lang="en-US" altLang="zh-CN" sz="1600" dirty="0"/>
              <a:t>(Huawei, Ericsson, China Mobile, ZTE, China Telecom, Samsung, Nokia, CATT</a:t>
            </a:r>
            <a:r>
              <a:rPr lang="en-US" altLang="zh-CN" sz="1600" dirty="0" smtClean="0"/>
              <a:t>)</a:t>
            </a:r>
            <a:r>
              <a:rPr lang="zh-CN" altLang="en-US" sz="1600" dirty="0" smtClean="0"/>
              <a:t>？</a:t>
            </a:r>
            <a:endParaRPr lang="en-US" altLang="zh-CN" sz="1600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790917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ENs </a:t>
            </a:r>
            <a:r>
              <a:rPr lang="en-US" altLang="zh-CN" dirty="0" smtClean="0"/>
              <a:t>Discussion KI#3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3514" y="1825625"/>
            <a:ext cx="11064971" cy="4175125"/>
          </a:xfrm>
        </p:spPr>
        <p:txBody>
          <a:bodyPr/>
          <a:lstStyle/>
          <a:p>
            <a:r>
              <a:rPr lang="en-GB" altLang="zh-CN" sz="2000" dirty="0"/>
              <a:t>Key Issue </a:t>
            </a:r>
            <a:r>
              <a:rPr lang="en-GB" altLang="zh-CN" sz="2000" dirty="0" smtClean="0"/>
              <a:t>#3: </a:t>
            </a:r>
            <a:r>
              <a:rPr lang="en-GB" altLang="zh-CN" sz="2000" dirty="0"/>
              <a:t>NEF exposure framework for provisioning of traffic characteristics and monitoring of performance </a:t>
            </a:r>
            <a:r>
              <a:rPr lang="en-GB" altLang="zh-CN" sz="2000" dirty="0" smtClean="0"/>
              <a:t>characteristics</a:t>
            </a:r>
          </a:p>
          <a:p>
            <a:pPr lvl="1"/>
            <a:r>
              <a:rPr lang="en-GB" altLang="zh-CN" sz="1600" dirty="0"/>
              <a:t>Editor's note:	Whether a new NEF service is to be defined or existing AF session with QoS is enhanced is FFS and can be determined during normative phase</a:t>
            </a:r>
            <a:r>
              <a:rPr lang="en-GB" altLang="zh-CN" sz="1600" dirty="0" smtClean="0"/>
              <a:t>:</a:t>
            </a:r>
            <a:endParaRPr lang="en-US" altLang="zh-CN" sz="1600" dirty="0" smtClean="0"/>
          </a:p>
          <a:p>
            <a:pPr lvl="2"/>
            <a:r>
              <a:rPr lang="en-GB" altLang="zh-CN" sz="1200" dirty="0" smtClean="0"/>
              <a:t>Option #1: new </a:t>
            </a:r>
            <a:r>
              <a:rPr lang="en-GB" altLang="zh-CN" sz="1200" dirty="0"/>
              <a:t>NEF </a:t>
            </a:r>
            <a:r>
              <a:rPr lang="en-GB" altLang="zh-CN" sz="1200" dirty="0" smtClean="0"/>
              <a:t>service</a:t>
            </a:r>
            <a:r>
              <a:rPr lang="en-US" altLang="zh-CN" sz="1200" dirty="0"/>
              <a:t>?</a:t>
            </a:r>
            <a:endParaRPr lang="en-US" altLang="zh-CN" sz="1200" dirty="0" smtClean="0"/>
          </a:p>
          <a:p>
            <a:pPr lvl="2"/>
            <a:r>
              <a:rPr lang="en-GB" altLang="zh-CN" sz="1200" dirty="0" smtClean="0"/>
              <a:t>Option #2: Enhance existing </a:t>
            </a:r>
            <a:r>
              <a:rPr lang="en-GB" altLang="zh-CN" sz="1200" dirty="0"/>
              <a:t>AF session with </a:t>
            </a:r>
            <a:r>
              <a:rPr lang="en-GB" altLang="zh-CN" sz="1200" dirty="0" smtClean="0"/>
              <a:t>QoS</a:t>
            </a:r>
            <a:r>
              <a:rPr lang="en-US" altLang="zh-CN" sz="1200" dirty="0" smtClean="0"/>
              <a:t>?</a:t>
            </a:r>
          </a:p>
          <a:p>
            <a:pPr lvl="2"/>
            <a:r>
              <a:rPr lang="en-US" altLang="zh-CN" sz="1200" dirty="0" smtClean="0"/>
              <a:t>Option #3: other existing service, e.g., Parameter Provisioning service in KI#1?</a:t>
            </a:r>
          </a:p>
          <a:p>
            <a:pPr lvl="2"/>
            <a:r>
              <a:rPr lang="en-US" altLang="zh-CN" sz="1400" dirty="0" smtClean="0"/>
              <a:t>Way Forward: </a:t>
            </a:r>
          </a:p>
          <a:p>
            <a:pPr lvl="1"/>
            <a:endParaRPr lang="en-GB" altLang="zh-CN" sz="1600" dirty="0" smtClean="0"/>
          </a:p>
          <a:p>
            <a:pPr lvl="1"/>
            <a:r>
              <a:rPr lang="en-GB" altLang="zh-CN" sz="1600" dirty="0" smtClean="0"/>
              <a:t>QoS </a:t>
            </a:r>
            <a:r>
              <a:rPr lang="en-GB" altLang="zh-CN" sz="1600" dirty="0"/>
              <a:t>Parameter Notification Control or AQP is used </a:t>
            </a:r>
            <a:r>
              <a:rPr lang="en-GB" altLang="zh-CN" sz="1600" dirty="0" smtClean="0"/>
              <a:t>for monitoring </a:t>
            </a:r>
            <a:r>
              <a:rPr lang="en-GB" altLang="zh-CN" sz="1600" dirty="0"/>
              <a:t>of specific performance characteristic.</a:t>
            </a:r>
            <a:endParaRPr lang="zh-CN" altLang="zh-CN" sz="1600" dirty="0"/>
          </a:p>
          <a:p>
            <a:pPr lvl="2"/>
            <a:r>
              <a:rPr lang="en-GB" altLang="zh-CN" sz="1200" dirty="0"/>
              <a:t>Editor's note: </a:t>
            </a:r>
            <a:r>
              <a:rPr lang="en-GB" altLang="zh-CN" sz="1200" dirty="0" smtClean="0"/>
              <a:t>Whether </a:t>
            </a:r>
            <a:r>
              <a:rPr lang="en-GB" altLang="zh-CN" sz="1200" dirty="0"/>
              <a:t>QNC or QAP is more general to support monitoring of specific QoS can be determined during normative phase</a:t>
            </a:r>
            <a:r>
              <a:rPr lang="en-US" altLang="zh-CN" sz="1200" dirty="0" smtClean="0"/>
              <a:t>.</a:t>
            </a:r>
          </a:p>
          <a:p>
            <a:pPr lvl="2"/>
            <a:r>
              <a:rPr lang="en-US" altLang="zh-CN" sz="1200" dirty="0" smtClean="0"/>
              <a:t>Option #1: QNC mechanism is enhanced to monitor and report for a </a:t>
            </a:r>
            <a:r>
              <a:rPr lang="en-GB" altLang="zh-CN" sz="1200" dirty="0" smtClean="0"/>
              <a:t>specific performance characteristic</a:t>
            </a:r>
          </a:p>
          <a:p>
            <a:pPr lvl="3"/>
            <a:r>
              <a:rPr lang="en-US" altLang="zh-CN" sz="1000" dirty="0" smtClean="0"/>
              <a:t>FS_XRM conclusion: </a:t>
            </a:r>
            <a:r>
              <a:rPr lang="en-GB" altLang="zh-CN" sz="1000" dirty="0"/>
              <a:t>5G System also may support API based exposure of congestion level information towards </a:t>
            </a:r>
            <a:r>
              <a:rPr lang="en-GB" altLang="zh-CN" sz="1000" dirty="0" smtClean="0"/>
              <a:t>AF</a:t>
            </a:r>
            <a:r>
              <a:rPr lang="en-US" altLang="zh-CN" sz="1000" dirty="0" smtClean="0"/>
              <a:t>. </a:t>
            </a:r>
            <a:r>
              <a:rPr lang="en-GB" altLang="zh-CN" sz="1000" dirty="0" smtClean="0"/>
              <a:t>The </a:t>
            </a:r>
            <a:r>
              <a:rPr lang="en-GB" altLang="zh-CN" sz="1000" dirty="0"/>
              <a:t>following information may be </a:t>
            </a:r>
            <a:r>
              <a:rPr lang="en-GB" altLang="zh-CN" sz="1000" dirty="0" smtClean="0"/>
              <a:t>exposed:</a:t>
            </a:r>
            <a:r>
              <a:rPr lang="en-GB" altLang="zh-CN" sz="1000" dirty="0"/>
              <a:t> </a:t>
            </a:r>
            <a:r>
              <a:rPr lang="en-GB" altLang="zh-CN" sz="1000" b="1" dirty="0" smtClean="0"/>
              <a:t>QNC </a:t>
            </a:r>
            <a:r>
              <a:rPr lang="en-GB" altLang="zh-CN" sz="1000" b="1" dirty="0"/>
              <a:t>for GBR </a:t>
            </a:r>
            <a:r>
              <a:rPr lang="en-GB" altLang="zh-CN" sz="1000" b="1" dirty="0" err="1"/>
              <a:t>QoS</a:t>
            </a:r>
            <a:r>
              <a:rPr lang="en-GB" altLang="zh-CN" sz="1000" b="1" dirty="0"/>
              <a:t> Flow: data rate cannot be guaranteed</a:t>
            </a:r>
            <a:endParaRPr lang="en-GB" altLang="zh-CN" sz="1000" b="1" dirty="0" smtClean="0"/>
          </a:p>
          <a:p>
            <a:pPr lvl="2"/>
            <a:r>
              <a:rPr lang="en-GB" altLang="zh-CN" sz="1200" dirty="0" smtClean="0"/>
              <a:t>Option #2: set multiple combinations of AQP (GBR, PDB, PER) value</a:t>
            </a:r>
            <a:r>
              <a:rPr lang="en-US" altLang="zh-CN" sz="1200" dirty="0" smtClean="0"/>
              <a:t>s, those AQPs can be used by the AF to derive the unsatisfied </a:t>
            </a:r>
            <a:r>
              <a:rPr lang="en-US" altLang="zh-CN" sz="1200" dirty="0" err="1" smtClean="0"/>
              <a:t>QoS</a:t>
            </a:r>
            <a:r>
              <a:rPr lang="en-US" altLang="zh-CN" sz="1200" dirty="0" smtClean="0"/>
              <a:t> parameter using the reference to the </a:t>
            </a:r>
            <a:r>
              <a:rPr lang="en-GB" altLang="zh-CN" sz="1200" dirty="0" smtClean="0"/>
              <a:t>highest-prioritized AQP that RAN currently matches</a:t>
            </a:r>
            <a:endParaRPr lang="en-US" altLang="zh-CN" sz="1200" dirty="0" smtClean="0"/>
          </a:p>
          <a:p>
            <a:pPr lvl="2"/>
            <a:r>
              <a:rPr lang="en-US" altLang="zh-CN" sz="1400" dirty="0" smtClean="0"/>
              <a:t>Way </a:t>
            </a:r>
            <a:r>
              <a:rPr lang="en-US" altLang="zh-CN" sz="1400" dirty="0"/>
              <a:t>Forward: </a:t>
            </a:r>
            <a:endParaRPr lang="en-US" altLang="zh-CN" sz="1400" dirty="0" smtClean="0"/>
          </a:p>
          <a:p>
            <a:pPr lvl="2"/>
            <a:endParaRPr lang="en-US" altLang="zh-CN" sz="14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108425911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ENs </a:t>
            </a:r>
            <a:r>
              <a:rPr lang="en-US" altLang="zh-CN" dirty="0" smtClean="0"/>
              <a:t>Discussion KI#3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3514" y="1825625"/>
            <a:ext cx="11064971" cy="4175125"/>
          </a:xfrm>
        </p:spPr>
        <p:txBody>
          <a:bodyPr/>
          <a:lstStyle/>
          <a:p>
            <a:r>
              <a:rPr lang="en-GB" altLang="zh-CN" sz="2000" dirty="0"/>
              <a:t>Key Issue </a:t>
            </a:r>
            <a:r>
              <a:rPr lang="en-GB" altLang="zh-CN" sz="2000" dirty="0" smtClean="0"/>
              <a:t>#3: </a:t>
            </a:r>
            <a:r>
              <a:rPr lang="en-GB" altLang="zh-CN" sz="2000" dirty="0"/>
              <a:t>NEF exposure framework for provisioning of traffic characteristics and monitoring of performance </a:t>
            </a:r>
            <a:r>
              <a:rPr lang="en-GB" altLang="zh-CN" sz="2000" dirty="0" smtClean="0"/>
              <a:t>characteristics</a:t>
            </a:r>
          </a:p>
          <a:p>
            <a:pPr lvl="1"/>
            <a:r>
              <a:rPr lang="en-US" altLang="zh-CN" sz="1600" dirty="0"/>
              <a:t>Editor's note: How to reuse existing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division mechanism or other SID conclusion for UE-to-UE traffic can be determined during normative phase.</a:t>
            </a:r>
          </a:p>
          <a:p>
            <a:pPr lvl="2"/>
            <a:r>
              <a:rPr lang="en-US" altLang="zh-CN" sz="1400" b="1" dirty="0"/>
              <a:t>Way Forward: </a:t>
            </a:r>
            <a:r>
              <a:rPr lang="en-US" altLang="zh-CN" sz="1400" dirty="0"/>
              <a:t>Update based on Other SID </a:t>
            </a:r>
            <a:r>
              <a:rPr lang="en-US" altLang="zh-CN" sz="1400" dirty="0" smtClean="0"/>
              <a:t>conclusion and existing mechanism.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Editor's </a:t>
            </a:r>
            <a:r>
              <a:rPr lang="en-US" altLang="zh-CN" sz="1600" dirty="0"/>
              <a:t>note:	Whether and how to support monitoring of communication service availability, communication service reliability is FFS</a:t>
            </a:r>
            <a:r>
              <a:rPr lang="en-US" altLang="zh-CN" sz="1600" dirty="0" smtClean="0"/>
              <a:t>.</a:t>
            </a:r>
          </a:p>
          <a:p>
            <a:pPr lvl="2"/>
            <a:r>
              <a:rPr lang="en-US" altLang="zh-CN" sz="1200" dirty="0" smtClean="0"/>
              <a:t>NWDAF is responsible to monitor CSA/CSR?</a:t>
            </a:r>
          </a:p>
          <a:p>
            <a:pPr lvl="2"/>
            <a:r>
              <a:rPr lang="en-US" altLang="zh-CN" sz="1200" dirty="0" smtClean="0"/>
              <a:t>SA5 scope?</a:t>
            </a:r>
          </a:p>
          <a:p>
            <a:pPr lvl="2"/>
            <a:r>
              <a:rPr lang="en-US" altLang="zh-CN" sz="1200" dirty="0" smtClean="0"/>
              <a:t>Other ways?</a:t>
            </a:r>
          </a:p>
          <a:p>
            <a:pPr lvl="2"/>
            <a:r>
              <a:rPr lang="en-US" altLang="zh-CN" sz="1400" b="1" dirty="0" smtClean="0"/>
              <a:t>Way Forward: </a:t>
            </a:r>
          </a:p>
          <a:p>
            <a:pPr lvl="2"/>
            <a:endParaRPr lang="en-US" altLang="zh-CN" sz="1400" b="1" dirty="0" smtClean="0"/>
          </a:p>
          <a:p>
            <a:pPr lvl="1"/>
            <a:r>
              <a:rPr lang="en-GB" altLang="zh-CN" sz="1800" dirty="0"/>
              <a:t>Volunteers for </a:t>
            </a:r>
            <a:r>
              <a:rPr lang="en-GB" altLang="zh-CN" sz="1800" dirty="0" smtClean="0"/>
              <a:t>PCR: (</a:t>
            </a:r>
            <a:r>
              <a:rPr lang="en-US" altLang="zh-CN" sz="1800" dirty="0" smtClean="0"/>
              <a:t>Huawei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Ericsson)?</a:t>
            </a:r>
            <a:endParaRPr lang="en-GB" altLang="zh-CN" sz="1800" dirty="0"/>
          </a:p>
          <a:p>
            <a:pPr lvl="1"/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203127565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dcmitype/"/>
    <ds:schemaRef ds:uri="http://purl.org/dc/terms/"/>
    <ds:schemaRef ds:uri="679a257e-872f-4c98-9e8a-0a9c104f72cd"/>
    <ds:schemaRef ds:uri="280d8efa-eff2-4910-88d2-79ca146720c4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10296</TotalTime>
  <Words>945</Words>
  <Application>Microsoft Office PowerPoint</Application>
  <PresentationFormat>宽屏</PresentationFormat>
  <Paragraphs>127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GMEC CC: Next Steps</vt:lpstr>
      <vt:lpstr>Status </vt:lpstr>
      <vt:lpstr>Outline</vt:lpstr>
      <vt:lpstr>Contribution plan for normative work KI#2</vt:lpstr>
      <vt:lpstr>Contribution plan for normative work KI#5</vt:lpstr>
      <vt:lpstr>ENs Discussion KI#1 (1)</vt:lpstr>
      <vt:lpstr>ENs Discussion KI#1 (2)</vt:lpstr>
      <vt:lpstr>ENs Discussion KI#3 (1)</vt:lpstr>
      <vt:lpstr>ENs Discussion KI#3 (2)</vt:lpstr>
      <vt:lpstr>ENs Discussion KI#3 (3)</vt:lpstr>
      <vt:lpstr>KI#4 Way Forward Discussion</vt:lpstr>
      <vt:lpstr>GMEC WID revision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Huawei-R01</cp:lastModifiedBy>
  <cp:revision>1099</cp:revision>
  <dcterms:created xsi:type="dcterms:W3CDTF">2010-02-05T13:52:04Z</dcterms:created>
  <dcterms:modified xsi:type="dcterms:W3CDTF">2022-09-22T16:50:55Z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1663865055</vt:lpwstr>
  </property>
</Properties>
</file>