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6"/>
    <p:sldMasterId id="2147483808" r:id="rId7"/>
    <p:sldMasterId id="2147483796" r:id="rId8"/>
    <p:sldMasterId id="2147483784" r:id="rId9"/>
    <p:sldMasterId id="2147483772" r:id="rId10"/>
  </p:sldMasterIdLst>
  <p:notesMasterIdLst>
    <p:notesMasterId r:id="rId20"/>
  </p:notesMasterIdLst>
  <p:handoutMasterIdLst>
    <p:handoutMasterId r:id="rId21"/>
  </p:handoutMasterIdLst>
  <p:sldIdLst>
    <p:sldId id="303" r:id="rId11"/>
    <p:sldId id="260" r:id="rId12"/>
    <p:sldId id="15061" r:id="rId13"/>
    <p:sldId id="15052" r:id="rId14"/>
    <p:sldId id="15057" r:id="rId15"/>
    <p:sldId id="15059" r:id="rId16"/>
    <p:sldId id="15060" r:id="rId17"/>
    <p:sldId id="15058" r:id="rId18"/>
    <p:sldId id="749" r:id="rId1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v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72AF2F"/>
    <a:srgbClr val="FF3300"/>
    <a:srgbClr val="0968E7"/>
    <a:srgbClr val="FFE181"/>
    <a:srgbClr val="000000"/>
    <a:srgbClr val="C6D254"/>
    <a:srgbClr val="B1D254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2673" autoAdjust="0"/>
  </p:normalViewPr>
  <p:slideViewPr>
    <p:cSldViewPr snapToGrid="0">
      <p:cViewPr varScale="1">
        <p:scale>
          <a:sx n="109" d="100"/>
          <a:sy n="109" d="100"/>
        </p:scale>
        <p:origin x="126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13T13:11:17.126" idx="1">
    <p:pos x="6339" y="2601"/>
    <p:text>SMF-&gt;AMF?</p:text>
    <p:extLst>
      <p:ext uri="{C676402C-5697-4E1C-873F-D02D1690AC5C}">
        <p15:threadingInfo xmlns:p15="http://schemas.microsoft.com/office/powerpoint/2012/main" timeZoneBias="-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708-655B-4122-B724-753544C69222}" type="datetimeFigureOut">
              <a:rPr lang="zh-CN" altLang="en-US" smtClean="0"/>
              <a:t>2021/4/13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AFB-60C3-4E04-B62B-1B12B8C52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87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820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__.vsd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__1.vsdx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2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__3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4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Visio___5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6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Visio___7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1918446" y="1882492"/>
            <a:ext cx="8181517" cy="181096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Shared delivery establishment and subsequent </a:t>
            </a:r>
            <a:r>
              <a:rPr lang="en-US" sz="3200" b="1" dirty="0" err="1"/>
              <a:t>signalling</a:t>
            </a:r>
            <a:br>
              <a:rPr lang="en-GB" sz="2400" b="1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sz="2400" dirty="0"/>
              <a:t>- For discussion</a:t>
            </a:r>
            <a:endParaRPr lang="fr-FR" altLang="de-D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713613"/>
          </a:xfrm>
        </p:spPr>
        <p:txBody>
          <a:bodyPr/>
          <a:lstStyle/>
          <a:p>
            <a:r>
              <a:rPr lang="en-US" altLang="zh-CN" b="1" dirty="0"/>
              <a:t>Related TDOCs</a:t>
            </a:r>
            <a:endParaRPr lang="zh-CN" altLang="en-US" b="1" dirty="0"/>
          </a:p>
        </p:txBody>
      </p:sp>
      <p:graphicFrame>
        <p:nvGraphicFramePr>
          <p:cNvPr id="9" name="内容占位符 4">
            <a:extLst>
              <a:ext uri="{FF2B5EF4-FFF2-40B4-BE49-F238E27FC236}">
                <a16:creationId xmlns:a16="http://schemas.microsoft.com/office/drawing/2014/main" id="{5163FDE2-055C-4358-9447-7A37A36389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724330"/>
              </p:ext>
            </p:extLst>
          </p:nvPr>
        </p:nvGraphicFramePr>
        <p:xfrm>
          <a:off x="746760" y="1060450"/>
          <a:ext cx="10142291" cy="23122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08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8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0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7.2.1.3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7.2.1.x (shared path establishment)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7.2.1.y path release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7.2.1.z (deactivation)</a:t>
                      </a:r>
                      <a:endParaRPr lang="zh-CN" altLang="en-US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S2-2102291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[7.2.1.3] MBS join and Session establishment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be merged into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S2-2102387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Session Join and Establishment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 </a:t>
                      </a:r>
                      <a:r>
                        <a:rPr lang="en-US" altLang="zh-C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(7.2.1</a:t>
                      </a:r>
                      <a:r>
                        <a:rPr lang="en-US" altLang="zh-CN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 a few</a:t>
                      </a:r>
                      <a:r>
                        <a:rPr lang="en-US" altLang="zh-C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S2-2102434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Join and Session Establishment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S2-2102438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Multicast session join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S2-2102675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[7.2.1]-UE requested session join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vivo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S2-2102797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Modification to MBS session join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ZTE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S2-2102941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Shared delivery establishment and support of subsequent </a:t>
                      </a:r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signalling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 from MB-SMF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7.2.1.x/y/z: should consider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together with related docs.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内容占位符 4">
            <a:extLst>
              <a:ext uri="{FF2B5EF4-FFF2-40B4-BE49-F238E27FC236}">
                <a16:creationId xmlns:a16="http://schemas.microsoft.com/office/drawing/2014/main" id="{68FFF204-D8BC-44ED-8164-112B435D34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135600"/>
              </p:ext>
            </p:extLst>
          </p:nvPr>
        </p:nvGraphicFramePr>
        <p:xfrm>
          <a:off x="746760" y="3769633"/>
          <a:ext cx="10153650" cy="17442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5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764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3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53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0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7.2.3.1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7.2.3.2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dirty="0">
                          <a:effectLst/>
                        </a:rPr>
                        <a:t>7.2.3.3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7.2.3.4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4.2.</a:t>
                      </a:r>
                      <a:r>
                        <a:rPr lang="en-US" altLang="zh-CN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x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3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S2-2102290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Signaling efficiency for Shared Delivery and others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Discussion</a:t>
                      </a:r>
                      <a:r>
                        <a:rPr lang="en-US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 paper, (update of the docs submitted to CC#1)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S2-2102393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Discussion on </a:t>
                      </a:r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Signalling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 Efficiency for MBS solutions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paper (update of the docs submitted to CC#1)</a:t>
                      </a:r>
                      <a:endParaRPr lang="en-US" altLang="zh-CN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4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S2-2102356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Multicast session start/stop/</a:t>
                      </a:r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update&amp;activation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/de-activation/modification procedures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Samsung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Basic procedure:</a:t>
                      </a:r>
                      <a:r>
                        <a:rPr lang="en-US" altLang="zh-CN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 activation involve SMF.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be merged into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3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S2-2102772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Session Activation and Deactivation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Basic procedure.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14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S2-2102942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session activation.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Session activation based on option 2 of 1017: SMF</a:t>
                      </a:r>
                      <a:r>
                        <a:rPr lang="en-US" altLang="zh-CN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 provides UE list to AMF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52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585155"/>
            <a:ext cx="82552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2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Option 1: Shared delivery establishment triggered by RAN</a:t>
            </a: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GB" sz="12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no RAN nodes and SMFs stored in MB-SMF (Huawei)</a:t>
            </a:r>
            <a:endParaRPr lang="en-US" sz="10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4FD83436-0848-4F56-9ED6-BE6C6F1239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514083"/>
              </p:ext>
            </p:extLst>
          </p:nvPr>
        </p:nvGraphicFramePr>
        <p:xfrm>
          <a:off x="117090" y="2126261"/>
          <a:ext cx="6829425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829253" imgH="3552689" progId="Visio.Drawing.15">
                  <p:embed/>
                </p:oleObj>
              </mc:Choice>
              <mc:Fallback>
                <p:oleObj name="Visio" r:id="rId2" imgW="6829253" imgH="3552689" progId="Visio.Drawing.15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FD83436-0848-4F56-9ED6-BE6C6F1239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090" y="2126261"/>
                        <a:ext cx="6829425" cy="354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">
            <a:extLst>
              <a:ext uri="{FF2B5EF4-FFF2-40B4-BE49-F238E27FC236}">
                <a16:creationId xmlns:a16="http://schemas.microsoft.com/office/drawing/2014/main" id="{374CFADA-F194-48E6-9718-603F81379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3230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B85B06-5868-4DA1-9212-480E63B77985}"/>
              </a:ext>
            </a:extLst>
          </p:cNvPr>
          <p:cNvSpPr/>
          <p:nvPr/>
        </p:nvSpPr>
        <p:spPr>
          <a:xfrm>
            <a:off x="6728076" y="3226341"/>
            <a:ext cx="4516966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All subsequent signalling from MB-SAMF related to multicast session  (e.g. for activation and deactivation) would need to go via SMF, as MB-SMF is not aware of AMFs and NG-RAN nodes in multicast session.</a:t>
            </a:r>
          </a:p>
          <a:p>
            <a:pPr>
              <a:spcAft>
                <a:spcPts val="900"/>
              </a:spcAft>
            </a:pP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Separate procedure triggered by PDU Session Modification</a:t>
            </a:r>
          </a:p>
          <a:p>
            <a:pPr>
              <a:spcAft>
                <a:spcPts val="900"/>
              </a:spcAft>
            </a:pP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RAN or AMF split resource update procedures for share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 delivery and PDU session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during </a:t>
            </a:r>
            <a:r>
              <a:rPr lang="en-GB" altLang="zh-CN" sz="1600" dirty="0" err="1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Xn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/N2 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</a:t>
            </a:r>
            <a:endParaRPr lang="en-US" altLang="zh-CN" sz="16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84317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699" y="1585155"/>
            <a:ext cx="81887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Option 2: Shared delivery establishment triggered by RAN</a:t>
            </a: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GB" sz="1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MB-SMF stores RAN node IDs (Nokia)</a:t>
            </a:r>
            <a:endParaRPr lang="en-US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4FD83436-0848-4F56-9ED6-BE6C6F1239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254101"/>
              </p:ext>
            </p:extLst>
          </p:nvPr>
        </p:nvGraphicFramePr>
        <p:xfrm>
          <a:off x="117090" y="2126261"/>
          <a:ext cx="6829425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819773" imgH="3543198" progId="Visio.Drawing.15">
                  <p:embed/>
                </p:oleObj>
              </mc:Choice>
              <mc:Fallback>
                <p:oleObj name="Visio" r:id="rId2" imgW="6819773" imgH="3543198" progId="Visio.Drawing.15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FD83436-0848-4F56-9ED6-BE6C6F1239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090" y="2126261"/>
                        <a:ext cx="6829425" cy="354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">
            <a:extLst>
              <a:ext uri="{FF2B5EF4-FFF2-40B4-BE49-F238E27FC236}">
                <a16:creationId xmlns:a16="http://schemas.microsoft.com/office/drawing/2014/main" id="{374CFADA-F194-48E6-9718-603F81379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3230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84D190E9-164E-4942-85EA-70D2448BA7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979224"/>
              </p:ext>
            </p:extLst>
          </p:nvPr>
        </p:nvGraphicFramePr>
        <p:xfrm>
          <a:off x="5421715" y="2469357"/>
          <a:ext cx="68294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6819773" imgH="1390582" progId="Visio.Drawing.15">
                  <p:embed/>
                </p:oleObj>
              </mc:Choice>
              <mc:Fallback>
                <p:oleObj name="Visio" r:id="rId4" imgW="6819773" imgH="1390582" progId="Visio.Drawing.15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84D190E9-164E-4942-85EA-70D2448BA7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1715" y="2469357"/>
                        <a:ext cx="68294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590EA3CA-D306-41C3-B896-18D599671EDE}"/>
              </a:ext>
            </a:extLst>
          </p:cNvPr>
          <p:cNvSpPr/>
          <p:nvPr/>
        </p:nvSpPr>
        <p:spPr>
          <a:xfrm>
            <a:off x="6378941" y="4224303"/>
            <a:ext cx="4516966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signalling from MB-SMF for activation via AMF to enable that radio areas for UEs are taken into consideration </a:t>
            </a:r>
          </a:p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Separate procedure triggered by PDU Session Modification</a:t>
            </a:r>
          </a:p>
          <a:p>
            <a:pPr>
              <a:spcAft>
                <a:spcPts val="900"/>
              </a:spcAft>
            </a:pP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RAN or AMF split resource update procedures for share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 delivery and PDU session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during </a:t>
            </a:r>
            <a:r>
              <a:rPr lang="en-GB" altLang="zh-CN" sz="1600" dirty="0" err="1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Xn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/N2 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</a:t>
            </a:r>
            <a:endParaRPr lang="en-US" altLang="zh-CN" sz="16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98264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371600"/>
            <a:ext cx="86542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Option 3: Shared delivery establishment triggered by RAN</a:t>
            </a: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GB" sz="16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AMF stores RAN node IDs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91100F1-F31E-4EB4-A8F0-26176F73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586512-B85E-4AF6-A45C-370E171022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432292"/>
              </p:ext>
            </p:extLst>
          </p:nvPr>
        </p:nvGraphicFramePr>
        <p:xfrm>
          <a:off x="581891" y="2069869"/>
          <a:ext cx="6838950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829253" imgH="3552689" progId="Visio.Drawing.15">
                  <p:embed/>
                </p:oleObj>
              </mc:Choice>
              <mc:Fallback>
                <p:oleObj name="Visio" r:id="rId2" imgW="6829253" imgH="3552689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5586512-B85E-4AF6-A45C-370E171022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91" y="2069869"/>
                        <a:ext cx="6838950" cy="355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F0E3AF11-EA3C-49F7-80FE-D602A3B3F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157" y="32292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19CE333-2735-410A-B398-969A7F3F5E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860218"/>
              </p:ext>
            </p:extLst>
          </p:nvPr>
        </p:nvGraphicFramePr>
        <p:xfrm>
          <a:off x="5556731" y="2514600"/>
          <a:ext cx="68294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6819773" imgH="1390582" progId="Visio.Drawing.15">
                  <p:embed/>
                </p:oleObj>
              </mc:Choice>
              <mc:Fallback>
                <p:oleObj name="Visio" r:id="rId4" imgW="6819773" imgH="1390582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19CE333-2735-410A-B398-969A7F3F5E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731" y="2514600"/>
                        <a:ext cx="68294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EA17D28-CB50-4631-9383-E092565B50CC}"/>
              </a:ext>
            </a:extLst>
          </p:cNvPr>
          <p:cNvSpPr/>
          <p:nvPr/>
        </p:nvSpPr>
        <p:spPr>
          <a:xfrm>
            <a:off x="845127" y="588872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900"/>
              </a:spcAft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 a variant of Option 2, AMF also stores GTP Tunnel endpoint for multicast transport and avoids signalling to MB-SMF if multicast transport is used and additional RAN nodes request shared delivery for that multicast session.</a:t>
            </a:r>
            <a:endParaRPr lang="en-US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5437CE-477B-423E-A7EB-628DF6D29986}"/>
              </a:ext>
            </a:extLst>
          </p:cNvPr>
          <p:cNvSpPr/>
          <p:nvPr/>
        </p:nvSpPr>
        <p:spPr>
          <a:xfrm>
            <a:off x="6378941" y="3942953"/>
            <a:ext cx="4516966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signalling from MB-SMF for activation via </a:t>
            </a:r>
            <a:r>
              <a:rPr lang="en-GB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MF to enable that radio areas for UEs are taken into consideration </a:t>
            </a:r>
          </a:p>
          <a:p>
            <a:pPr>
              <a:spcAft>
                <a:spcPts val="900"/>
              </a:spcAft>
            </a:pP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Separate procedure triggered by PDU Session Modification</a:t>
            </a:r>
          </a:p>
          <a:p>
            <a:pPr>
              <a:spcAft>
                <a:spcPts val="900"/>
              </a:spcAft>
            </a:pP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RAN or AMF split resource update procedures for share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 delivery and PDU session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during </a:t>
            </a:r>
            <a:r>
              <a:rPr lang="en-GB" altLang="zh-CN" sz="1600" dirty="0" err="1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Xn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/N2 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</a:t>
            </a:r>
            <a:endParaRPr lang="en-US" altLang="zh-CN" sz="16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689918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371600"/>
            <a:ext cx="11447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Option 4: AMF centric approach: AMF triggers establishment of shared delivery and stores UEs and RAN nodes in multicast session</a:t>
            </a:r>
          </a:p>
          <a:p>
            <a:r>
              <a:rPr lang="en-GB" sz="1400" b="1" dirty="0"/>
              <a:t>(Ericsson)</a:t>
            </a:r>
            <a:endParaRPr lang="en-US" sz="1400" dirty="0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91100F1-F31E-4EB4-A8F0-26176F73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C5D863-68B9-4EF0-8038-5FEE5776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651" y="17619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38567FB-7B54-4CCB-BC56-76EA01007B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721898"/>
              </p:ext>
            </p:extLst>
          </p:nvPr>
        </p:nvGraphicFramePr>
        <p:xfrm>
          <a:off x="947651" y="1761928"/>
          <a:ext cx="68199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819773" imgH="4124291" progId="Visio.Drawing.15">
                  <p:embed/>
                </p:oleObj>
              </mc:Choice>
              <mc:Fallback>
                <p:oleObj name="Visio" r:id="rId2" imgW="6819773" imgH="4124291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38567FB-7B54-4CCB-BC56-76EA01007B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651" y="1761928"/>
                        <a:ext cx="6819900" cy="412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>
            <a:extLst>
              <a:ext uri="{FF2B5EF4-FFF2-40B4-BE49-F238E27FC236}">
                <a16:creationId xmlns:a16="http://schemas.microsoft.com/office/drawing/2014/main" id="{AA1C85AB-3561-45FD-9244-9BCF50DF1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147" y="29195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A2295D5-04F5-465E-85CA-7D6EF3CDB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356098"/>
              </p:ext>
            </p:extLst>
          </p:nvPr>
        </p:nvGraphicFramePr>
        <p:xfrm>
          <a:off x="6498455" y="1905137"/>
          <a:ext cx="682942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6819773" imgH="2133634" progId="Visio.Drawing.15">
                  <p:embed/>
                </p:oleObj>
              </mc:Choice>
              <mc:Fallback>
                <p:oleObj name="Visio" r:id="rId4" imgW="6819773" imgH="2133634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A2295D5-04F5-465E-85CA-7D6EF3CDBF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455" y="1905137"/>
                        <a:ext cx="682942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F45B5422-B9C8-4CBB-A4A4-696075129FF6}"/>
              </a:ext>
            </a:extLst>
          </p:cNvPr>
          <p:cNvSpPr/>
          <p:nvPr/>
        </p:nvSpPr>
        <p:spPr>
          <a:xfrm>
            <a:off x="6677891" y="4321507"/>
            <a:ext cx="515427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signalling from MB-SMF for activation also via AMF</a:t>
            </a:r>
          </a:p>
          <a:p>
            <a:pPr>
              <a:spcAft>
                <a:spcPts val="900"/>
              </a:spcAft>
            </a:pP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Insert 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SMF, AMF, MB-SMF interaction during PDU Session Modification, and use s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eparate procedure for 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handling RAN response.</a:t>
            </a:r>
          </a:p>
          <a:p>
            <a:pPr>
              <a:spcAft>
                <a:spcPts val="900"/>
              </a:spcAft>
            </a:pP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AMF centric for </a:t>
            </a:r>
            <a:r>
              <a:rPr lang="en-GB" altLang="zh-CN" sz="1600" dirty="0" err="1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Xn</a:t>
            </a:r>
            <a:r>
              <a:rPr lang="en-GB" altLang="zh-CN" sz="1600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/N2 </a:t>
            </a:r>
            <a:r>
              <a:rPr lang="en-GB" altLang="zh-CN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HO?</a:t>
            </a:r>
            <a:endParaRPr lang="en-US" altLang="zh-CN" sz="16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867879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371600"/>
            <a:ext cx="114473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Option 5: Signalling Piggybacked in PDU session signalling (Vivo) </a:t>
            </a:r>
            <a:endParaRPr lang="en-US" sz="1400" dirty="0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91100F1-F31E-4EB4-A8F0-26176F73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C5D863-68B9-4EF0-8038-5FEE5776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651" y="17619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A1C85AB-3561-45FD-9244-9BCF50DF1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147" y="29195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456EE68-27F3-4822-A063-6B8EA417C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18360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3B5DC66-9305-440D-A64E-4E5B240D73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288768"/>
              </p:ext>
            </p:extLst>
          </p:nvPr>
        </p:nvGraphicFramePr>
        <p:xfrm>
          <a:off x="581891" y="1836013"/>
          <a:ext cx="6115050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824913" imgH="5138988" progId="Visio.Drawing.15">
                  <p:embed/>
                </p:oleObj>
              </mc:Choice>
              <mc:Fallback>
                <p:oleObj name="Visio" r:id="rId2" imgW="6824913" imgH="5138988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A3B5DC66-9305-440D-A64E-4E5B240D73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91" y="1836013"/>
                        <a:ext cx="6115050" cy="460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961D4470-564E-41A3-8CC8-90D31780E8FE}"/>
              </a:ext>
            </a:extLst>
          </p:cNvPr>
          <p:cNvSpPr/>
          <p:nvPr/>
        </p:nvSpPr>
        <p:spPr>
          <a:xfrm>
            <a:off x="7027334" y="3469341"/>
            <a:ext cx="4516966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All subsequent signalling from MB-SMF related to multicast session  (e.g. for activation, deactivation) would need to go via SMF, as MB-SMF is not aware of AMFs and NG-RAN nodes in multicast session.</a:t>
            </a:r>
          </a:p>
          <a:p>
            <a:pPr>
              <a:spcAft>
                <a:spcPts val="900"/>
              </a:spcAft>
            </a:pPr>
            <a:r>
              <a:rPr lang="en-GB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Signalling piggybacked in </a:t>
            </a:r>
            <a:r>
              <a:rPr lang="en-GB" sz="16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Xn</a:t>
            </a:r>
            <a:r>
              <a:rPr lang="en-GB" sz="16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/N2 HO</a:t>
            </a:r>
            <a:endParaRPr lang="en-US" sz="12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012041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257CC50-4023-4325-8C8F-AF4744577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294218"/>
            <a:ext cx="9103784" cy="1143000"/>
          </a:xfrm>
        </p:spPr>
        <p:txBody>
          <a:bodyPr/>
          <a:lstStyle/>
          <a:p>
            <a:r>
              <a:rPr lang="en-GB" b="1" u="sng" dirty="0"/>
              <a:t>Comparison of Options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058BCE0-B780-4845-B260-787F82248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775124"/>
              </p:ext>
            </p:extLst>
          </p:nvPr>
        </p:nvGraphicFramePr>
        <p:xfrm>
          <a:off x="270933" y="1088967"/>
          <a:ext cx="11566391" cy="5982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125">
                  <a:extLst>
                    <a:ext uri="{9D8B030D-6E8A-4147-A177-3AD203B41FA5}">
                      <a16:colId xmlns:a16="http://schemas.microsoft.com/office/drawing/2014/main" val="2797733461"/>
                    </a:ext>
                  </a:extLst>
                </a:gridCol>
                <a:gridCol w="1334809">
                  <a:extLst>
                    <a:ext uri="{9D8B030D-6E8A-4147-A177-3AD203B41FA5}">
                      <a16:colId xmlns:a16="http://schemas.microsoft.com/office/drawing/2014/main" val="20381782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3777603768"/>
                    </a:ext>
                  </a:extLst>
                </a:gridCol>
                <a:gridCol w="1380066">
                  <a:extLst>
                    <a:ext uri="{9D8B030D-6E8A-4147-A177-3AD203B41FA5}">
                      <a16:colId xmlns:a16="http://schemas.microsoft.com/office/drawing/2014/main" val="3206073140"/>
                    </a:ext>
                  </a:extLst>
                </a:gridCol>
                <a:gridCol w="1693334">
                  <a:extLst>
                    <a:ext uri="{9D8B030D-6E8A-4147-A177-3AD203B41FA5}">
                      <a16:colId xmlns:a16="http://schemas.microsoft.com/office/drawing/2014/main" val="1375030596"/>
                    </a:ext>
                  </a:extLst>
                </a:gridCol>
                <a:gridCol w="1516457">
                  <a:extLst>
                    <a:ext uri="{9D8B030D-6E8A-4147-A177-3AD203B41FA5}">
                      <a16:colId xmlns:a16="http://schemas.microsoft.com/office/drawing/2014/main" val="1863840532"/>
                    </a:ext>
                  </a:extLst>
                </a:gridCol>
              </a:tblGrid>
              <a:tr h="3740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Option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3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State </a:t>
                      </a:r>
                      <a:r>
                        <a:rPr lang="de-DE" sz="1400" dirty="0" err="1"/>
                        <a:t>about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in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Not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required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Not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required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RAN </a:t>
                      </a:r>
                      <a:r>
                        <a:rPr lang="de-DE" sz="1400" dirty="0" err="1"/>
                        <a:t>nodes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RAN nodes, UEs, MB-SMF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Not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required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738551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State </a:t>
                      </a:r>
                      <a:r>
                        <a:rPr lang="de-DE" sz="1400" dirty="0" err="1"/>
                        <a:t>about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in MB-SMF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SMFs, </a:t>
                      </a:r>
                      <a:br>
                        <a:rPr lang="de-DE" sz="1400" dirty="0">
                          <a:solidFill>
                            <a:srgbClr val="62A14D"/>
                          </a:solidFill>
                        </a:rPr>
                      </a:b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RAN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node</a:t>
                      </a:r>
                      <a:r>
                        <a:rPr lang="en-US" sz="1400" dirty="0">
                          <a:solidFill>
                            <a:srgbClr val="62A14D"/>
                          </a:solidFill>
                        </a:rPr>
                        <a:t>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SMFs, AMFs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RAN nodes, RAN node adresses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, UEs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SMFs, AMFs, RAN node</a:t>
                      </a:r>
                      <a:r>
                        <a:rPr lang="en-US" sz="1400" dirty="0"/>
                        <a:t> addresses</a:t>
                      </a:r>
                      <a:r>
                        <a:rPr lang="de-DE" altLang="zh-CN" sz="1400" dirty="0">
                          <a:solidFill>
                            <a:schemeClr val="tx1"/>
                          </a:solidFill>
                        </a:rPr>
                        <a:t>, UEs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SMFs, AMFs, </a:t>
                      </a:r>
                      <a:br>
                        <a:rPr lang="de-DE" sz="1400" dirty="0"/>
                      </a:br>
                      <a:r>
                        <a:rPr lang="de-DE" sz="1400" dirty="0"/>
                        <a:t>RAN node</a:t>
                      </a:r>
                      <a:r>
                        <a:rPr lang="en-US" sz="1400" dirty="0"/>
                        <a:t>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SMFs, </a:t>
                      </a:r>
                      <a:br>
                        <a:rPr lang="de-DE" sz="1400" dirty="0">
                          <a:solidFill>
                            <a:srgbClr val="62A14D"/>
                          </a:solidFill>
                        </a:rPr>
                      </a:b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RAN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node</a:t>
                      </a:r>
                      <a:r>
                        <a:rPr lang="en-US" sz="1400" dirty="0">
                          <a:solidFill>
                            <a:srgbClr val="62A14D"/>
                          </a:solidFill>
                        </a:rPr>
                        <a:t> addresses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62647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1400" dirty="0">
                          <a:solidFill>
                            <a:schemeClr val="accent2"/>
                          </a:solidFill>
                        </a:rPr>
                        <a:t>State about multicast session in SMF</a:t>
                      </a:r>
                      <a:endParaRPr lang="en-US" altLang="zh-CN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MB-SMF, UEs, RAN nodes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MB-SMF, UEs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1400" dirty="0">
                          <a:solidFill>
                            <a:schemeClr val="tx1"/>
                          </a:solidFill>
                        </a:rPr>
                        <a:t>MB-SMF, UEs</a:t>
                      </a:r>
                      <a:endParaRPr lang="en-US" altLang="zh-C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1400" kern="1200" dirty="0">
                          <a:solidFill>
                            <a:srgbClr val="62A14D"/>
                          </a:solidFill>
                          <a:latin typeface="+mn-lt"/>
                          <a:ea typeface="+mn-ea"/>
                          <a:cs typeface="+mn-cs"/>
                        </a:rPr>
                        <a:t>Not required</a:t>
                      </a:r>
                      <a:endParaRPr lang="en-US" sz="1400" kern="1200" dirty="0">
                        <a:solidFill>
                          <a:srgbClr val="62A14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MB-SMF, UEs, RAN nodes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82221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de-DE" sz="1400" dirty="0"/>
                        <a:t>subsequent </a:t>
                      </a:r>
                      <a:r>
                        <a:rPr lang="de-DE" sz="1400" dirty="0" err="1"/>
                        <a:t>direct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signalling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(e.g. </a:t>
                      </a:r>
                      <a:r>
                        <a:rPr lang="de-DE" sz="1400" dirty="0" err="1"/>
                        <a:t>deactivation</a:t>
                      </a:r>
                      <a:r>
                        <a:rPr lang="de-DE" sz="1400" dirty="0"/>
                        <a:t>) </a:t>
                      </a:r>
                      <a:r>
                        <a:rPr lang="de-DE" sz="1400" dirty="0" err="1"/>
                        <a:t>from</a:t>
                      </a:r>
                      <a:r>
                        <a:rPr lang="de-DE" sz="1400" dirty="0"/>
                        <a:t> MB-SMF </a:t>
                      </a:r>
                      <a:r>
                        <a:rPr lang="de-DE" sz="1400" dirty="0" err="1"/>
                        <a:t>to</a:t>
                      </a:r>
                      <a:r>
                        <a:rPr lang="de-DE" sz="1400" dirty="0"/>
                        <a:t> RAN </a:t>
                      </a:r>
                      <a:r>
                        <a:rPr lang="de-DE" sz="1400" dirty="0" err="1"/>
                        <a:t>nodes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possible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rgbClr val="62A14D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kern="1200" dirty="0">
                        <a:solidFill>
                          <a:srgbClr val="62A14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rgbClr val="62A14D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kern="1200" dirty="0">
                        <a:solidFill>
                          <a:srgbClr val="62A14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86797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/>
                        <a:t>activation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from</a:t>
                      </a:r>
                      <a:r>
                        <a:rPr lang="de-DE" sz="1400" dirty="0"/>
                        <a:t> MB-SMF </a:t>
                      </a:r>
                      <a:r>
                        <a:rPr lang="de-DE" sz="1400" dirty="0" err="1"/>
                        <a:t>to</a:t>
                      </a:r>
                      <a:r>
                        <a:rPr lang="de-DE" sz="1400" dirty="0"/>
                        <a:t> RAN </a:t>
                      </a:r>
                      <a:r>
                        <a:rPr lang="de-DE" sz="1400" dirty="0" err="1"/>
                        <a:t>nodes</a:t>
                      </a:r>
                      <a:r>
                        <a:rPr lang="de-DE" sz="140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Via AMF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4098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deactivation for multicast session from MB-SMF to RAN nodes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rgbClr val="62A14D"/>
                          </a:solidFill>
                          <a:latin typeface="+mn-lt"/>
                          <a:ea typeface="+mn-ea"/>
                          <a:cs typeface="+mn-cs"/>
                        </a:rPr>
                        <a:t>Via AMF</a:t>
                      </a:r>
                      <a:endParaRPr lang="en-US" sz="1400" kern="1200" dirty="0">
                        <a:solidFill>
                          <a:srgbClr val="62A14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rgbClr val="62A14D"/>
                          </a:solidFill>
                          <a:latin typeface="+mn-lt"/>
                          <a:ea typeface="+mn-ea"/>
                          <a:cs typeface="+mn-cs"/>
                        </a:rPr>
                        <a:t>Via AMF</a:t>
                      </a:r>
                      <a:endParaRPr lang="en-US" sz="1400" kern="1200" dirty="0">
                        <a:solidFill>
                          <a:srgbClr val="62A14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Via AMF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094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Possibility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dublicated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signalling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from</a:t>
                      </a:r>
                      <a:r>
                        <a:rPr lang="de-DE" sz="1400" dirty="0"/>
                        <a:t> different AMFs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same MBS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at RAN </a:t>
                      </a:r>
                      <a:r>
                        <a:rPr lang="de-DE" sz="1400" dirty="0" err="1"/>
                        <a:t>node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1400" dirty="0">
                          <a:solidFill>
                            <a:srgbClr val="62A14D"/>
                          </a:solidFill>
                        </a:rPr>
                        <a:t>Only session activation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Only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session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activation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Only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session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activation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1400" dirty="0">
                          <a:solidFill>
                            <a:srgbClr val="62A14D"/>
                          </a:solidFill>
                        </a:rPr>
                        <a:t>Only session activation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 err="1"/>
                        <a:t>Reliable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exchange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unicast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transport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address</a:t>
                      </a:r>
                      <a:r>
                        <a:rPr lang="de-DE" sz="1400" dirty="0"/>
                        <a:t> via </a:t>
                      </a:r>
                      <a:r>
                        <a:rPr lang="de-DE" sz="1400" dirty="0" err="1"/>
                        <a:t>acknowledged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messages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rgbClr val="62A14D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kern="1200" dirty="0">
                        <a:solidFill>
                          <a:srgbClr val="62A14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36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AMF </a:t>
                      </a:r>
                      <a:r>
                        <a:rPr lang="de-DE" sz="1400" dirty="0" err="1"/>
                        <a:t>involved</a:t>
                      </a:r>
                      <a:r>
                        <a:rPr lang="de-DE" sz="1400" dirty="0"/>
                        <a:t> in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management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589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Same </a:t>
                      </a:r>
                      <a:r>
                        <a:rPr lang="de-DE" sz="1400" dirty="0" err="1"/>
                        <a:t>solution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shared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delivery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establishment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when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first</a:t>
                      </a:r>
                      <a:r>
                        <a:rPr lang="de-DE" sz="1400" dirty="0"/>
                        <a:t> UE </a:t>
                      </a:r>
                      <a:r>
                        <a:rPr lang="de-DE" sz="1400" dirty="0" err="1"/>
                        <a:t>is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handed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over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to</a:t>
                      </a:r>
                      <a:r>
                        <a:rPr lang="de-DE" sz="1400" dirty="0"/>
                        <a:t> RAN </a:t>
                      </a:r>
                      <a:r>
                        <a:rPr lang="de-DE" sz="1400" dirty="0" err="1"/>
                        <a:t>node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rgbClr val="62A14D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kern="1200" dirty="0">
                        <a:solidFill>
                          <a:srgbClr val="62A14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61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7793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FCE79A9A-212C-4CEB-936E-9A3C04878D5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E18CD8F1-13E4-4703-8DD2-B3B81136F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24ABBD-AE85-49C1-BED4-4CC6FE2F111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c5aaf6-e6ce-465b-b873-5148d2a4c105"/>
    <ds:schemaRef ds:uri="063c6eb4-0fc5-41cf-90f7-6fad9b894f44"/>
    <ds:schemaRef ds:uri="http://purl.org/dc/terms/"/>
    <ds:schemaRef ds:uri="b672847a-5f88-42a2-b3e2-50bdf8de63d5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E30B3D0-B628-4766-971A-819A0525810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48B4A73-B6A3-43B1-9C5C-3274A7C8069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11783</TotalTime>
  <Words>923</Words>
  <Application>Microsoft Office PowerPoint</Application>
  <PresentationFormat>宽屏</PresentationFormat>
  <Paragraphs>178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 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Visio</vt:lpstr>
      <vt:lpstr>PowerPoint 演示文稿</vt:lpstr>
      <vt:lpstr>Related TDOCs</vt:lpstr>
      <vt:lpstr>Different proposed options</vt:lpstr>
      <vt:lpstr>Different proposed options</vt:lpstr>
      <vt:lpstr>Different proposed options</vt:lpstr>
      <vt:lpstr>Different proposed options</vt:lpstr>
      <vt:lpstr>Different proposed options</vt:lpstr>
      <vt:lpstr>Comparison of Options 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vivo</cp:lastModifiedBy>
  <cp:revision>2046</cp:revision>
  <dcterms:created xsi:type="dcterms:W3CDTF">2008-08-30T09:32:10Z</dcterms:created>
  <dcterms:modified xsi:type="dcterms:W3CDTF">2021-04-13T06:01:50Z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ContentTypeId">
    <vt:lpwstr>0x0101009AB7580F38B32B4992660A7BC2D6E51C</vt:lpwstr>
  </property>
</Properties>
</file>