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6"/>
    <p:sldMasterId id="2147483808" r:id="rId7"/>
    <p:sldMasterId id="2147483796" r:id="rId8"/>
    <p:sldMasterId id="2147483784" r:id="rId9"/>
    <p:sldMasterId id="2147483772" r:id="rId10"/>
  </p:sldMasterIdLst>
  <p:notesMasterIdLst>
    <p:notesMasterId r:id="rId27"/>
  </p:notesMasterIdLst>
  <p:handoutMasterIdLst>
    <p:handoutMasterId r:id="rId28"/>
  </p:handoutMasterIdLst>
  <p:sldIdLst>
    <p:sldId id="303" r:id="rId11"/>
    <p:sldId id="260" r:id="rId12"/>
    <p:sldId id="15065" r:id="rId13"/>
    <p:sldId id="15061" r:id="rId14"/>
    <p:sldId id="15052" r:id="rId15"/>
    <p:sldId id="15057" r:id="rId16"/>
    <p:sldId id="15059" r:id="rId17"/>
    <p:sldId id="15060" r:id="rId18"/>
    <p:sldId id="15070" r:id="rId19"/>
    <p:sldId id="15064" r:id="rId20"/>
    <p:sldId id="15063" r:id="rId21"/>
    <p:sldId id="15069" r:id="rId22"/>
    <p:sldId id="15068" r:id="rId23"/>
    <p:sldId id="15067" r:id="rId24"/>
    <p:sldId id="15062" r:id="rId25"/>
    <p:sldId id="749" r:id="rId26"/>
  </p:sldIdLst>
  <p:sldSz cx="12192000" cy="6858000"/>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vo" initials="v" lastIdx="1" clrIdx="0">
    <p:extLst>
      <p:ext uri="{19B8F6BF-5375-455C-9EA6-DF929625EA0E}">
        <p15:presenceInfo xmlns:p15="http://schemas.microsoft.com/office/powerpoint/2012/main" userId="vi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62A14D"/>
    <a:srgbClr val="72AF2F"/>
    <a:srgbClr val="0968E7"/>
    <a:srgbClr val="FFE181"/>
    <a:srgbClr val="000000"/>
    <a:srgbClr val="C6D254"/>
    <a:srgbClr val="B1D254"/>
    <a:srgbClr val="5C88D0"/>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7" autoAdjust="0"/>
    <p:restoredTop sz="92673" autoAdjust="0"/>
  </p:normalViewPr>
  <p:slideViewPr>
    <p:cSldViewPr snapToGrid="0">
      <p:cViewPr varScale="1">
        <p:scale>
          <a:sx n="70" d="100"/>
          <a:sy n="70" d="100"/>
        </p:scale>
        <p:origin x="68" y="8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40" d="100"/>
          <a:sy n="40" d="100"/>
        </p:scale>
        <p:origin x="1640" y="4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3.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2.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handoutMaster" Target="handoutMasters/handoutMaster1.xml"/><Relationship Id="rId10" Type="http://schemas.openxmlformats.org/officeDocument/2006/relationships/slideMaster" Target="slideMasters/slideMaster5.xml"/><Relationship Id="rId19" Type="http://schemas.openxmlformats.org/officeDocument/2006/relationships/slide" Target="slides/slide9.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Master" Target="slideMasters/slideMaster4.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notesMaster" Target="notesMasters/notesMaster1.xml"/><Relationship Id="rId3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4-13T13:11:17.126" idx="1">
    <p:pos x="6339" y="2601"/>
    <p:text>SMF-&gt;AMF?</p:text>
    <p:extLst>
      <p:ext uri="{C676402C-5697-4E1C-873F-D02D1690AC5C}">
        <p15:threadingInfo xmlns:p15="http://schemas.microsoft.com/office/powerpoint/2012/main" timeZoneBias="-48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4/13/2021</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4/13/2021</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2104670-74C2-4A6C-A838-B3BB595D87DD}" type="slidenum">
              <a:rPr lang="en-GB" altLang="en-US" smtClean="0"/>
              <a:pPr>
                <a:spcBef>
                  <a:spcPct val="0"/>
                </a:spcBef>
              </a:pPr>
              <a:t>1</a:t>
            </a:fld>
            <a:endParaRPr lang="en-GB" altLang="en-US"/>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6489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316653" y="297019"/>
            <a:ext cx="7747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r>
              <a:rPr lang="de-DE" sz="1600" b="1" kern="1200" dirty="0">
                <a:solidFill>
                  <a:schemeClr val="tx1"/>
                </a:solidFill>
                <a:latin typeface="Arial "/>
                <a:ea typeface="+mn-ea"/>
                <a:cs typeface="Arial" panose="020B0604020202020204" pitchFamily="34" charset="0"/>
              </a:rPr>
              <a:t>3GPP TSG-SA WG2 Meeting #144E (e-meeting)</a:t>
            </a:r>
          </a:p>
          <a:p>
            <a:r>
              <a:rPr lang="en-US" sz="1600" b="1" kern="1200" dirty="0">
                <a:solidFill>
                  <a:schemeClr val="tx1"/>
                </a:solidFill>
                <a:latin typeface="Arial "/>
                <a:ea typeface="+mn-ea"/>
                <a:cs typeface="Arial" panose="020B0604020202020204" pitchFamily="34" charset="0"/>
              </a:rPr>
              <a:t>April 12 – 16, 2021, Elbonia</a:t>
            </a:r>
            <a:endParaRPr lang="sv-SE" altLang="en-US" sz="1600" b="1" kern="1200" dirty="0">
              <a:solidFill>
                <a:schemeClr val="tx1"/>
              </a:solidFill>
              <a:latin typeface="Arial "/>
              <a:ea typeface="+mn-ea"/>
              <a:cs typeface="Arial" panose="020B0604020202020204" pitchFamily="34" charset="0"/>
            </a:endParaRP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overrideClrMapping bg1="lt1" tx1="dk1" bg2="lt2" tx2="dk2" accent1="accent1" accent2="accent2" accent3="accent3" accent4="accent4" accent5="accent5" accent6="accent6" hlink="hlink" folHlink="folHlink"/>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D5049-C529-411D-82E9-E208C682FE62}"/>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EA5B74-02C9-4CBA-8319-D461269CD0D7}"/>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E00F18-E031-4BBC-BB24-01B3A02D8A41}"/>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4205FA-24A8-4E2D-B109-30628E921E7D}"/>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FA208E-E789-40AC-9214-79BD48100AB5}"/>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B3469-33D3-4F19-9865-04452F121089}"/>
              </a:ext>
            </a:extLst>
          </p:cNvPr>
          <p:cNvSpPr>
            <a:spLocks noGrp="1"/>
          </p:cNvSpPr>
          <p:nvPr>
            <p:ph type="dt" sz="half" idx="10"/>
          </p:nvPr>
        </p:nvSpPr>
        <p:spPr>
          <a:xfrm>
            <a:off x="838200" y="6310311"/>
            <a:ext cx="2743200" cy="365125"/>
          </a:xfrm>
        </p:spPr>
        <p:txBody>
          <a:bodyPr/>
          <a:lstStyle/>
          <a:p>
            <a:fld id="{C6748C86-030F-4F43-A478-D12E6AEFF8D3}" type="datetimeFigureOut">
              <a:rPr lang="en-US" smtClean="0"/>
              <a:t>4/13/2021</a:t>
            </a:fld>
            <a:endParaRPr lang="en-US" dirty="0"/>
          </a:p>
        </p:txBody>
      </p:sp>
      <p:sp>
        <p:nvSpPr>
          <p:cNvPr id="8" name="Footer Placeholder 7">
            <a:extLst>
              <a:ext uri="{FF2B5EF4-FFF2-40B4-BE49-F238E27FC236}">
                <a16:creationId xmlns:a16="http://schemas.microsoft.com/office/drawing/2014/main" id="{69C80A31-67CA-43A2-B7CF-D2A00CA9228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27DB4AE-7526-40EE-8BE1-78FC67036B27}"/>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602620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2EC9-BD25-4680-ACE1-1D3D6472CD0C}"/>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2F53C249-1FC6-4200-B3E3-A719473663C3}"/>
              </a:ext>
            </a:extLst>
          </p:cNvPr>
          <p:cNvSpPr>
            <a:spLocks noGrp="1"/>
          </p:cNvSpPr>
          <p:nvPr>
            <p:ph type="dt" sz="half" idx="10"/>
          </p:nvPr>
        </p:nvSpPr>
        <p:spPr/>
        <p:txBody>
          <a:bodyPr/>
          <a:lstStyle/>
          <a:p>
            <a:fld id="{C6748C86-030F-4F43-A478-D12E6AEFF8D3}" type="datetimeFigureOut">
              <a:rPr lang="en-US" smtClean="0"/>
              <a:t>4/13/2021</a:t>
            </a:fld>
            <a:endParaRPr lang="en-US"/>
          </a:p>
        </p:txBody>
      </p:sp>
      <p:sp>
        <p:nvSpPr>
          <p:cNvPr id="4" name="Footer Placeholder 3">
            <a:extLst>
              <a:ext uri="{FF2B5EF4-FFF2-40B4-BE49-F238E27FC236}">
                <a16:creationId xmlns:a16="http://schemas.microsoft.com/office/drawing/2014/main" id="{63CF5CEE-2DE8-4AE7-A00E-F5FD917D1B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22E322-5D54-46B3-A330-71139029A40D}"/>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1593532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FA6533-1FFF-4E2A-B039-608CB894B70D}"/>
              </a:ext>
            </a:extLst>
          </p:cNvPr>
          <p:cNvSpPr>
            <a:spLocks noGrp="1"/>
          </p:cNvSpPr>
          <p:nvPr>
            <p:ph type="dt" sz="half" idx="10"/>
          </p:nvPr>
        </p:nvSpPr>
        <p:spPr/>
        <p:txBody>
          <a:bodyPr/>
          <a:lstStyle/>
          <a:p>
            <a:fld id="{C6748C86-030F-4F43-A478-D12E6AEFF8D3}" type="datetimeFigureOut">
              <a:rPr lang="en-US" smtClean="0"/>
              <a:t>4/13/2021</a:t>
            </a:fld>
            <a:endParaRPr lang="en-US"/>
          </a:p>
        </p:txBody>
      </p:sp>
      <p:sp>
        <p:nvSpPr>
          <p:cNvPr id="3" name="Footer Placeholder 2">
            <a:extLst>
              <a:ext uri="{FF2B5EF4-FFF2-40B4-BE49-F238E27FC236}">
                <a16:creationId xmlns:a16="http://schemas.microsoft.com/office/drawing/2014/main" id="{3BB8B3E9-8798-4748-8FBC-27A3E6F0C4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FD5BBF-BFA8-42F8-8B3C-5F4578449E1C}"/>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788660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44B68-CC36-4F24-94DE-64B5B56A7D41}"/>
              </a:ext>
            </a:extLst>
          </p:cNvPr>
          <p:cNvSpPr>
            <a:spLocks noGrp="1"/>
          </p:cNvSpPr>
          <p:nvPr>
            <p:ph type="title"/>
          </p:nvPr>
        </p:nvSpPr>
        <p:spPr>
          <a:xfrm>
            <a:off x="840318" y="457200"/>
            <a:ext cx="393276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B5F50843-11BB-4F42-9C2D-51C6A6924B74}"/>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D4B3599-DF4D-4BCE-9850-E8D6A0DD5C5D}"/>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3BC667-DDE7-41E2-B28D-FA225C96954E}"/>
              </a:ext>
            </a:extLst>
          </p:cNvPr>
          <p:cNvSpPr>
            <a:spLocks noGrp="1"/>
          </p:cNvSpPr>
          <p:nvPr>
            <p:ph type="dt" sz="half" idx="10"/>
          </p:nvPr>
        </p:nvSpPr>
        <p:spPr/>
        <p:txBody>
          <a:bodyPr/>
          <a:lstStyle/>
          <a:p>
            <a:fld id="{C6748C86-030F-4F43-A478-D12E6AEFF8D3}" type="datetimeFigureOut">
              <a:rPr lang="en-US" smtClean="0"/>
              <a:t>4/13/2021</a:t>
            </a:fld>
            <a:endParaRPr lang="en-US" dirty="0"/>
          </a:p>
        </p:txBody>
      </p:sp>
      <p:sp>
        <p:nvSpPr>
          <p:cNvPr id="6" name="Footer Placeholder 5">
            <a:extLst>
              <a:ext uri="{FF2B5EF4-FFF2-40B4-BE49-F238E27FC236}">
                <a16:creationId xmlns:a16="http://schemas.microsoft.com/office/drawing/2014/main" id="{1383E78C-4BAC-4AF9-B693-87FC86031FE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B921F88-36AE-4337-87CE-3103595128A1}"/>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9391017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023DD-F41B-4D7F-BC85-B696972A6753}"/>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0D179-47CA-49DA-8BF3-1F09120E33C2}"/>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057715-E18D-4BBD-B76E-AA8050C43D5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80195D-9E3E-4782-A40F-381724182839}"/>
              </a:ext>
            </a:extLst>
          </p:cNvPr>
          <p:cNvSpPr>
            <a:spLocks noGrp="1"/>
          </p:cNvSpPr>
          <p:nvPr>
            <p:ph type="dt" sz="half" idx="10"/>
          </p:nvPr>
        </p:nvSpPr>
        <p:spPr/>
        <p:txBody>
          <a:bodyPr/>
          <a:lstStyle/>
          <a:p>
            <a:fld id="{C6748C86-030F-4F43-A478-D12E6AEFF8D3}" type="datetimeFigureOut">
              <a:rPr lang="en-US" smtClean="0"/>
              <a:t>4/13/2021</a:t>
            </a:fld>
            <a:endParaRPr lang="en-US"/>
          </a:p>
        </p:txBody>
      </p:sp>
      <p:sp>
        <p:nvSpPr>
          <p:cNvPr id="6" name="Footer Placeholder 5">
            <a:extLst>
              <a:ext uri="{FF2B5EF4-FFF2-40B4-BE49-F238E27FC236}">
                <a16:creationId xmlns:a16="http://schemas.microsoft.com/office/drawing/2014/main" id="{8FCBE2A9-EE60-4218-A2F8-4823078FD3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327DB9-3BF7-45FE-9017-3934CBB1C337}"/>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1107220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05E1F-14D9-49D4-99E6-768C00172F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5B8564-C983-4BA6-8B14-0C5B8E4CEC41}"/>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7C87337-1AA6-47E1-BFCA-9F50014AF2EC}"/>
              </a:ext>
            </a:extLst>
          </p:cNvPr>
          <p:cNvSpPr>
            <a:spLocks noGrp="1"/>
          </p:cNvSpPr>
          <p:nvPr>
            <p:ph type="dt" sz="half" idx="10"/>
          </p:nvPr>
        </p:nvSpPr>
        <p:spPr/>
        <p:txBody>
          <a:bodyPr/>
          <a:lstStyle/>
          <a:p>
            <a:fld id="{C6748C86-030F-4F43-A478-D12E6AEFF8D3}" type="datetimeFigureOut">
              <a:rPr lang="en-US" smtClean="0"/>
              <a:t>4/13/2021</a:t>
            </a:fld>
            <a:endParaRPr lang="en-US"/>
          </a:p>
        </p:txBody>
      </p:sp>
      <p:sp>
        <p:nvSpPr>
          <p:cNvPr id="5" name="Footer Placeholder 4">
            <a:extLst>
              <a:ext uri="{FF2B5EF4-FFF2-40B4-BE49-F238E27FC236}">
                <a16:creationId xmlns:a16="http://schemas.microsoft.com/office/drawing/2014/main" id="{354237A2-D069-42A9-84FB-5A340B04152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CEDEA2B-4DA8-4171-8BA8-02401A8CEF47}"/>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24137376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7E2AA8-7E3C-4FA4-9708-CF86A129227F}"/>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C10FDE-A969-4F8A-8FCB-A62FCE558432}"/>
              </a:ext>
            </a:extLst>
          </p:cNvPr>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3C2D98-F7BA-4E3D-BC56-58E3183FEE94}"/>
              </a:ext>
            </a:extLst>
          </p:cNvPr>
          <p:cNvSpPr>
            <a:spLocks noGrp="1"/>
          </p:cNvSpPr>
          <p:nvPr>
            <p:ph type="dt" sz="half" idx="10"/>
          </p:nvPr>
        </p:nvSpPr>
        <p:spPr/>
        <p:txBody>
          <a:bodyPr/>
          <a:lstStyle/>
          <a:p>
            <a:fld id="{C6748C86-030F-4F43-A478-D12E6AEFF8D3}" type="datetimeFigureOut">
              <a:rPr lang="en-US" smtClean="0"/>
              <a:t>4/13/2021</a:t>
            </a:fld>
            <a:endParaRPr lang="en-US"/>
          </a:p>
        </p:txBody>
      </p:sp>
      <p:sp>
        <p:nvSpPr>
          <p:cNvPr id="5" name="Footer Placeholder 4">
            <a:extLst>
              <a:ext uri="{FF2B5EF4-FFF2-40B4-BE49-F238E27FC236}">
                <a16:creationId xmlns:a16="http://schemas.microsoft.com/office/drawing/2014/main" id="{701C7A31-C8FC-491F-A8EB-8808871C1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6056-9F81-49A7-B18F-B3DC4E993685}"/>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7678897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8522-9BB2-4BF3-BB31-D234E16677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E34B1B-AB0B-4F71-A1FA-C41B87A828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D3A2C0-5FED-4937-9991-57ADE36CAE7F}"/>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5" name="Footer Placeholder 4">
            <a:extLst>
              <a:ext uri="{FF2B5EF4-FFF2-40B4-BE49-F238E27FC236}">
                <a16:creationId xmlns:a16="http://schemas.microsoft.com/office/drawing/2014/main" id="{797A0353-F507-40AF-B055-7740257530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BE979F-3E35-4A45-BADD-C980E8F20277}"/>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7466859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B4F29-EAE3-4465-ACCB-E59EB759C9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7F1381-22D7-46F4-A565-51147EB399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F6B265-BBA9-4ABA-AB25-B3E2057CA675}"/>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5" name="Footer Placeholder 4">
            <a:extLst>
              <a:ext uri="{FF2B5EF4-FFF2-40B4-BE49-F238E27FC236}">
                <a16:creationId xmlns:a16="http://schemas.microsoft.com/office/drawing/2014/main" id="{05F535CD-9B90-4E1E-A67D-730692E116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25FD98-1907-4DBF-83C6-840FA297C781}"/>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39168092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1DA2-1B24-4EAC-A861-C42279237672}"/>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7A125-43D9-4631-ABCB-EDED932E5369}"/>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543CE8-061C-4618-9C95-FF8C4FEBFECD}"/>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5" name="Footer Placeholder 4">
            <a:extLst>
              <a:ext uri="{FF2B5EF4-FFF2-40B4-BE49-F238E27FC236}">
                <a16:creationId xmlns:a16="http://schemas.microsoft.com/office/drawing/2014/main" id="{736A529F-D8AC-4C98-A91A-EDC5BCCEC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BA490-9A34-4D76-8120-9210BDBDE49A}"/>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4188169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3">
            <a:extLst>
              <a:ext uri="{FF2B5EF4-FFF2-40B4-BE49-F238E27FC236}">
                <a16:creationId xmlns:a16="http://schemas.microsoft.com/office/drawing/2014/main" id="{4B8A4BBA-93F3-4325-A9CB-E7F0369AEF6E}"/>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657954627"/>
      </p:ext>
    </p:extLst>
  </p:cSld>
  <p:clrMapOvr>
    <a:overrideClrMapping bg1="lt1" tx1="dk1" bg2="lt2" tx2="dk2" accent1="accent1" accent2="accent2" accent3="accent3" accent4="accent4" accent5="accent5" accent6="accent6" hlink="hlink" folHlink="folHlink"/>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0814B-D7B8-45C9-8F87-92ABF6EB9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E739B1-DAB5-4968-A3BB-5D0B2714DA99}"/>
              </a:ext>
            </a:extLst>
          </p:cNvPr>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910FAF-9143-400E-8E34-0D04EB3E365F}"/>
              </a:ext>
            </a:extLst>
          </p:cNvPr>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ACC788-389A-4CD3-A216-F6126E3A0D61}"/>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6" name="Footer Placeholder 5">
            <a:extLst>
              <a:ext uri="{FF2B5EF4-FFF2-40B4-BE49-F238E27FC236}">
                <a16:creationId xmlns:a16="http://schemas.microsoft.com/office/drawing/2014/main" id="{BF8C29A2-EAC0-4C5B-B83B-BE5059E337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C5D7F4-87A7-497E-B673-6032E685D164}"/>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3339654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F9700-C205-473F-8168-CBEEA6313883}"/>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3F9C92-FE5D-4D91-A13E-E2DBC6138CF7}"/>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773CF2-9056-4312-8EE8-A6A6A40FE19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077B7D-ABF0-4468-A44F-33D3CDE5B319}"/>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A15CDF-6C3C-4582-B580-0E315310C5BE}"/>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8BE5B2-480B-4504-BFB6-65CFFA803C22}"/>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8" name="Footer Placeholder 7">
            <a:extLst>
              <a:ext uri="{FF2B5EF4-FFF2-40B4-BE49-F238E27FC236}">
                <a16:creationId xmlns:a16="http://schemas.microsoft.com/office/drawing/2014/main" id="{58C6B746-E861-4B36-9304-5981A5AB40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AE349A-1879-48CB-B114-2D64DFFEB540}"/>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20226924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F4C3F-1672-4650-BD97-B1AEB64590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8B4F8E-F302-43A8-9060-BDA1725222E8}"/>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4" name="Footer Placeholder 3">
            <a:extLst>
              <a:ext uri="{FF2B5EF4-FFF2-40B4-BE49-F238E27FC236}">
                <a16:creationId xmlns:a16="http://schemas.microsoft.com/office/drawing/2014/main" id="{02E08C9C-8D7B-47D6-9164-956B8EF6C7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1D60E6-576B-4F96-B5C9-3FA57E766E81}"/>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23090682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479B5F-AE09-4BC3-8C15-F1A47FF35706}"/>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3" name="Footer Placeholder 2">
            <a:extLst>
              <a:ext uri="{FF2B5EF4-FFF2-40B4-BE49-F238E27FC236}">
                <a16:creationId xmlns:a16="http://schemas.microsoft.com/office/drawing/2014/main" id="{37D028E8-B995-4034-A4B9-4C3A9C0DAF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AA4CE6-EB1A-41D3-A4CA-C6A78EB00715}"/>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12312113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68CD0-B19C-41EE-B65B-49F57511AB9E}"/>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852AE-A38F-400F-8513-77FE71943A95}"/>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94603A-D1FE-40F7-98F4-B124D85735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C84D97-1B31-4FC1-A545-89082771BE40}"/>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6" name="Footer Placeholder 5">
            <a:extLst>
              <a:ext uri="{FF2B5EF4-FFF2-40B4-BE49-F238E27FC236}">
                <a16:creationId xmlns:a16="http://schemas.microsoft.com/office/drawing/2014/main" id="{EA3ED90D-1BCE-437D-87DA-504ECA3AB6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072007-850E-4253-8B02-C68D34B30259}"/>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31025641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E6FFE-8F4D-4996-851D-354B27FB134D}"/>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C00B58-849F-4B6F-B2B9-BA369860C65A}"/>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89A530-E8D2-47AD-9D14-4C270B918C72}"/>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A71DF2-F5BB-4EE1-BA36-A89CD47BD693}"/>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6" name="Footer Placeholder 5">
            <a:extLst>
              <a:ext uri="{FF2B5EF4-FFF2-40B4-BE49-F238E27FC236}">
                <a16:creationId xmlns:a16="http://schemas.microsoft.com/office/drawing/2014/main" id="{829004A7-DCD8-4E8F-B61F-2F9B214E0B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B4D6F-C362-4430-9E0F-097FDD2B55AB}"/>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3938614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1A147-2353-4453-B935-2052ECFFA4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F18C60-4508-40AC-84A2-16C4CAB6D0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F8D814-3052-4EA7-A55B-579DB3D1D316}"/>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5" name="Footer Placeholder 4">
            <a:extLst>
              <a:ext uri="{FF2B5EF4-FFF2-40B4-BE49-F238E27FC236}">
                <a16:creationId xmlns:a16="http://schemas.microsoft.com/office/drawing/2014/main" id="{AAA222A7-D025-41BE-8D16-AA133BF098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C380-7805-4E69-A41A-42403C7C4BD3}"/>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10798608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736C13-50A6-4234-950B-CA3FEB827D3E}"/>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31BBB0-49E8-4F2A-A028-5C32C78E81D8}"/>
              </a:ext>
            </a:extLst>
          </p:cNvPr>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6DBC10-0953-441A-BB3D-6693DDD6A4D7}"/>
              </a:ext>
            </a:extLst>
          </p:cNvPr>
          <p:cNvSpPr>
            <a:spLocks noGrp="1"/>
          </p:cNvSpPr>
          <p:nvPr>
            <p:ph type="dt" sz="half" idx="10"/>
          </p:nvPr>
        </p:nvSpPr>
        <p:spPr/>
        <p:txBody>
          <a:bodyPr/>
          <a:lstStyle/>
          <a:p>
            <a:fld id="{A0CA202C-DF3B-4AF6-A4EB-1CACB965A9D2}" type="datetimeFigureOut">
              <a:rPr lang="en-US" smtClean="0"/>
              <a:t>4/13/2021</a:t>
            </a:fld>
            <a:endParaRPr lang="en-US"/>
          </a:p>
        </p:txBody>
      </p:sp>
      <p:sp>
        <p:nvSpPr>
          <p:cNvPr id="5" name="Footer Placeholder 4">
            <a:extLst>
              <a:ext uri="{FF2B5EF4-FFF2-40B4-BE49-F238E27FC236}">
                <a16:creationId xmlns:a16="http://schemas.microsoft.com/office/drawing/2014/main" id="{49032E05-8038-4FFE-9D32-3A6E0B1557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76DE9-4CAE-481E-9125-1D13C2D87B80}"/>
              </a:ext>
            </a:extLst>
          </p:cNvPr>
          <p:cNvSpPr>
            <a:spLocks noGrp="1"/>
          </p:cNvSpPr>
          <p:nvPr>
            <p:ph type="sldNum" sz="quarter" idx="12"/>
          </p:nvPr>
        </p:nvSpPr>
        <p:spPr/>
        <p:txBody>
          <a:bodyPr/>
          <a:lstStyle/>
          <a:p>
            <a:fld id="{6D549158-77BA-47EF-8C41-D6084643CAC6}" type="slidenum">
              <a:rPr lang="en-US" smtClean="0"/>
              <a:t>‹#›</a:t>
            </a:fld>
            <a:endParaRPr lang="en-US"/>
          </a:p>
        </p:txBody>
      </p:sp>
    </p:spTree>
    <p:extLst>
      <p:ext uri="{BB962C8B-B14F-4D97-AF65-F5344CB8AC3E}">
        <p14:creationId xmlns:p14="http://schemas.microsoft.com/office/powerpoint/2010/main" val="3957304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30CEF-1C4C-40FF-AA4C-9695CCDDD9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2BC455-16BA-4EE7-9CA5-83DA769416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4B92FC-BCF3-4BD7-9E0F-C404BEE9FA8E}"/>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5" name="Footer Placeholder 4">
            <a:extLst>
              <a:ext uri="{FF2B5EF4-FFF2-40B4-BE49-F238E27FC236}">
                <a16:creationId xmlns:a16="http://schemas.microsoft.com/office/drawing/2014/main" id="{E74EBF75-91B7-4208-B7B7-63B99CEBFD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EFC75-76A3-4397-9409-7FBCC2F47ED5}"/>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20848690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16195-4236-442D-B97E-ED7BF77172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7909F6-CCD4-4189-B234-3E0A71F307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B3AFFB-93CF-4C38-9C1E-D427949792D4}"/>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5" name="Footer Placeholder 4">
            <a:extLst>
              <a:ext uri="{FF2B5EF4-FFF2-40B4-BE49-F238E27FC236}">
                <a16:creationId xmlns:a16="http://schemas.microsoft.com/office/drawing/2014/main" id="{37300542-022B-4B9E-900B-8F36CE93B2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0C1468-573E-49C3-A4C4-2C17D0D17BC3}"/>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1892704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83E5-4D64-4952-ABD5-6A24A1F072C8}"/>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AEF3BF-73B8-40B7-B825-45B6165CCBF5}"/>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2C2375-D7F1-4AAC-963E-CB7B3422B9C2}"/>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5" name="Footer Placeholder 4">
            <a:extLst>
              <a:ext uri="{FF2B5EF4-FFF2-40B4-BE49-F238E27FC236}">
                <a16:creationId xmlns:a16="http://schemas.microsoft.com/office/drawing/2014/main" id="{A4CBAE93-6F59-491B-A5C2-7E6C2D562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AAE0D4-39E7-4564-8A6E-CBDD7CBF86B1}"/>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12955112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AF457-DD7A-401F-B6E1-053C7B0914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BE27C8-58AA-49B5-889D-668C3770C7E2}"/>
              </a:ext>
            </a:extLst>
          </p:cNvPr>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740CFF-FA28-4CBD-A06D-98C798FC40FF}"/>
              </a:ext>
            </a:extLst>
          </p:cNvPr>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45B09B-F2F2-4A41-B931-62C7D9667726}"/>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6" name="Footer Placeholder 5">
            <a:extLst>
              <a:ext uri="{FF2B5EF4-FFF2-40B4-BE49-F238E27FC236}">
                <a16:creationId xmlns:a16="http://schemas.microsoft.com/office/drawing/2014/main" id="{069257C0-6FCE-4C2A-9E9A-8FC44EB7DA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7371FF-F599-4AC4-97B3-D2CC0B24D9C5}"/>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1477106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4F5BD-132A-40A5-ABD9-4EDBA50D2945}"/>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4DDB14-59F9-4408-8605-AF8050EDF370}"/>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9B87D0-8539-4327-A419-AD1155B1EA3D}"/>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FAA31D-8C39-4141-B0AC-CAF51F67E02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F4177A-EA57-4EC4-BA13-8BDEBB6C3FA5}"/>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748EEC-8212-467D-BC04-0D67A195D045}"/>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8" name="Footer Placeholder 7">
            <a:extLst>
              <a:ext uri="{FF2B5EF4-FFF2-40B4-BE49-F238E27FC236}">
                <a16:creationId xmlns:a16="http://schemas.microsoft.com/office/drawing/2014/main" id="{E6CD1D4B-6D73-407B-BD1F-F07272E4B4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2BE83E-BA3C-4694-A536-0AD0A88F250D}"/>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38629643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15B24-95AA-4692-8653-2F0C8A483D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FEFD55-565D-4FB3-A716-36B4062CA301}"/>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4" name="Footer Placeholder 3">
            <a:extLst>
              <a:ext uri="{FF2B5EF4-FFF2-40B4-BE49-F238E27FC236}">
                <a16:creationId xmlns:a16="http://schemas.microsoft.com/office/drawing/2014/main" id="{3671F947-EF0C-4F7A-8D09-3A38BCAA05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119551-76BE-40F3-A81F-3766B9533089}"/>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5077257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E62D69-1FD5-4E65-AE88-B5037B8EC7AC}"/>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3" name="Footer Placeholder 2">
            <a:extLst>
              <a:ext uri="{FF2B5EF4-FFF2-40B4-BE49-F238E27FC236}">
                <a16:creationId xmlns:a16="http://schemas.microsoft.com/office/drawing/2014/main" id="{17FB9CA1-C5C5-4426-93AB-23C099810D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0C5F19-F525-4719-9324-6495A91FD66C}"/>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20563390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8E4B-7A14-42A7-B3F6-405491E6CAC4}"/>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6F7DF6-39A8-4C75-BB93-38BFFD383D6E}"/>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0ECC41-FCA0-47D7-B87E-8BF25444D023}"/>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D96CC-CDE9-454C-BBB1-02EE8B13A473}"/>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6" name="Footer Placeholder 5">
            <a:extLst>
              <a:ext uri="{FF2B5EF4-FFF2-40B4-BE49-F238E27FC236}">
                <a16:creationId xmlns:a16="http://schemas.microsoft.com/office/drawing/2014/main" id="{66356348-98FD-4844-9004-432C97B36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2D93AC-5315-4C2E-AE7F-551F5F0D6273}"/>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37305358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50CA7-92E9-4CF3-B5A0-3A98C59A2C8A}"/>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67DCB9-E72F-45DA-93F6-6EDCCADFBB3B}"/>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C0ED52-5D07-4A4F-9778-BA6EE20DB6BC}"/>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D8679F-2CE6-4515-95D9-342EE9349624}"/>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6" name="Footer Placeholder 5">
            <a:extLst>
              <a:ext uri="{FF2B5EF4-FFF2-40B4-BE49-F238E27FC236}">
                <a16:creationId xmlns:a16="http://schemas.microsoft.com/office/drawing/2014/main" id="{3DCEA2B8-7563-418F-9F2E-0B04102818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6F5449-4210-40E9-8483-348B29F2824F}"/>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15093300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96659-B61F-4212-8664-CB96C5086B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01B2362-1798-4130-912E-6B4FF75CF7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CC1CF0-E0A2-4D62-952A-1E582056FF98}"/>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5" name="Footer Placeholder 4">
            <a:extLst>
              <a:ext uri="{FF2B5EF4-FFF2-40B4-BE49-F238E27FC236}">
                <a16:creationId xmlns:a16="http://schemas.microsoft.com/office/drawing/2014/main" id="{BF0020C9-8FED-4373-8C59-4D045D8878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5BC312-4885-42A0-B5EC-151688BB79BB}"/>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41433760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279C01-1B5B-4E18-85B1-979150317128}"/>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261228-5694-4696-8B6B-35B4769D4DD4}"/>
              </a:ext>
            </a:extLst>
          </p:cNvPr>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E9D06-3E4D-47F3-A543-21ADB72B93AA}"/>
              </a:ext>
            </a:extLst>
          </p:cNvPr>
          <p:cNvSpPr>
            <a:spLocks noGrp="1"/>
          </p:cNvSpPr>
          <p:nvPr>
            <p:ph type="dt" sz="half" idx="10"/>
          </p:nvPr>
        </p:nvSpPr>
        <p:spPr/>
        <p:txBody>
          <a:bodyPr/>
          <a:lstStyle/>
          <a:p>
            <a:fld id="{331CA75F-C908-41C9-A4F8-D4DF6DE72F0C}" type="datetimeFigureOut">
              <a:rPr lang="en-US" smtClean="0"/>
              <a:t>4/13/2021</a:t>
            </a:fld>
            <a:endParaRPr lang="en-US"/>
          </a:p>
        </p:txBody>
      </p:sp>
      <p:sp>
        <p:nvSpPr>
          <p:cNvPr id="5" name="Footer Placeholder 4">
            <a:extLst>
              <a:ext uri="{FF2B5EF4-FFF2-40B4-BE49-F238E27FC236}">
                <a16:creationId xmlns:a16="http://schemas.microsoft.com/office/drawing/2014/main" id="{9BDDD088-FA1D-4EB9-9CA9-4C06C3B771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B56C38-FA1D-4825-AF8F-83AA0A281D39}"/>
              </a:ext>
            </a:extLst>
          </p:cNvPr>
          <p:cNvSpPr>
            <a:spLocks noGrp="1"/>
          </p:cNvSpPr>
          <p:nvPr>
            <p:ph type="sldNum" sz="quarter" idx="12"/>
          </p:nvPr>
        </p:nvSpPr>
        <p:spPr/>
        <p:txBody>
          <a:bodyPr/>
          <a:lstStyle/>
          <a:p>
            <a:fld id="{13FC8E38-B364-4556-8D74-7CEE48C00BD5}" type="slidenum">
              <a:rPr lang="en-US" smtClean="0"/>
              <a:t>‹#›</a:t>
            </a:fld>
            <a:endParaRPr lang="en-US"/>
          </a:p>
        </p:txBody>
      </p:sp>
    </p:spTree>
    <p:extLst>
      <p:ext uri="{BB962C8B-B14F-4D97-AF65-F5344CB8AC3E}">
        <p14:creationId xmlns:p14="http://schemas.microsoft.com/office/powerpoint/2010/main" val="15760220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3282D-2A5F-48CE-A68B-7247AFF486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89F559-25E4-402C-81E4-A5937B16E0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031A28-47EB-48ED-B1A7-197D2FD01FE6}"/>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5" name="Footer Placeholder 4">
            <a:extLst>
              <a:ext uri="{FF2B5EF4-FFF2-40B4-BE49-F238E27FC236}">
                <a16:creationId xmlns:a16="http://schemas.microsoft.com/office/drawing/2014/main" id="{0A9DC357-1F9D-4380-9293-4A19CD694B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BFC44B-9446-4EC5-9ED6-2D2C5DB07BFA}"/>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3385891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Blank">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50406459"/>
      </p:ext>
    </p:extLst>
  </p:cSld>
  <p:clrMapOvr>
    <a:overrideClrMapping bg1="lt1" tx1="dk1" bg2="lt2" tx2="dk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7244B-7C72-412B-A692-699D90C018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5E3E68-EAE3-4D7D-AB36-B6B328980D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1E8348-C455-4658-B5E5-D859153982AA}"/>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5" name="Footer Placeholder 4">
            <a:extLst>
              <a:ext uri="{FF2B5EF4-FFF2-40B4-BE49-F238E27FC236}">
                <a16:creationId xmlns:a16="http://schemas.microsoft.com/office/drawing/2014/main" id="{0EE38964-7760-4DA4-BD63-9797797BEB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49268A-6A77-4EDE-B533-61DB99C803EB}"/>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20991205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4172-D09D-4A40-8B4E-6447E3F9F804}"/>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72DCCC-E5F4-4859-A203-3EB4FB64042D}"/>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DF30E9-CD68-4A2F-982B-ABBB93A27BC9}"/>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5" name="Footer Placeholder 4">
            <a:extLst>
              <a:ext uri="{FF2B5EF4-FFF2-40B4-BE49-F238E27FC236}">
                <a16:creationId xmlns:a16="http://schemas.microsoft.com/office/drawing/2014/main" id="{D7B9BEA6-9609-462A-B3C1-D8C745C95C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E6539B-6212-4B79-82A9-69F3AFBB6B45}"/>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427859659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6DBEE-0B3B-4249-BFED-0D0924B3E5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1C2927-42C5-491C-886C-96B57DED601F}"/>
              </a:ext>
            </a:extLst>
          </p:cNvPr>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6F24EA-CAC7-4EDF-A08D-6B0FFF761A40}"/>
              </a:ext>
            </a:extLst>
          </p:cNvPr>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B3671D-2CE8-44B4-BDE1-1C7B2EB68C53}"/>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6" name="Footer Placeholder 5">
            <a:extLst>
              <a:ext uri="{FF2B5EF4-FFF2-40B4-BE49-F238E27FC236}">
                <a16:creationId xmlns:a16="http://schemas.microsoft.com/office/drawing/2014/main" id="{0DBA793F-991C-4779-B4DE-568449A69E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1E1726-6121-4C45-948F-55D46A2869E4}"/>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206047531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0B359-1653-48D2-B1E2-31A09AA0CFE6}"/>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C38F80-BC10-499E-96DA-1AFA369370ED}"/>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5DFBC9-576A-41F2-A5D3-5AF7EC86B6E1}"/>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B5DA7F-AB98-4B76-9D70-253BC2E213F8}"/>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A5053A-DD1A-400A-93E5-B094D4BBAC66}"/>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870437-FB07-4903-ADE9-F56CA31BA99F}"/>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8" name="Footer Placeholder 7">
            <a:extLst>
              <a:ext uri="{FF2B5EF4-FFF2-40B4-BE49-F238E27FC236}">
                <a16:creationId xmlns:a16="http://schemas.microsoft.com/office/drawing/2014/main" id="{6589CEB9-0797-46AC-B5C5-3CFD38381D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7154E3-B5F0-4A3C-9593-38D55B009855}"/>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30114902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7DC07-B3D6-4856-B59F-833C2E1B8F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4D2227-7949-4334-AC01-C6D4EEBA87DA}"/>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4" name="Footer Placeholder 3">
            <a:extLst>
              <a:ext uri="{FF2B5EF4-FFF2-40B4-BE49-F238E27FC236}">
                <a16:creationId xmlns:a16="http://schemas.microsoft.com/office/drawing/2014/main" id="{D65F3158-8B56-4979-BECB-44E17B71A1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2B60D6-659A-4709-BBEF-AC9B963C1444}"/>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9615259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4D1DAE-077A-4799-BCE8-EEB5152F134C}"/>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3" name="Footer Placeholder 2">
            <a:extLst>
              <a:ext uri="{FF2B5EF4-FFF2-40B4-BE49-F238E27FC236}">
                <a16:creationId xmlns:a16="http://schemas.microsoft.com/office/drawing/2014/main" id="{0F52FC72-07F6-4016-A0AC-CB85B20073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5C5B14-988D-4D04-9DCC-38DBA5B289DF}"/>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23854355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B9A4-284F-4D92-B9AA-D011AD78947E}"/>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C4FB95-38DE-4AB6-AFD0-CE16BB2BFC3B}"/>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7F5900-8AD4-4D27-8482-1571E658BF5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596719-CA6D-4F04-B136-A8986C67DA6E}"/>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6" name="Footer Placeholder 5">
            <a:extLst>
              <a:ext uri="{FF2B5EF4-FFF2-40B4-BE49-F238E27FC236}">
                <a16:creationId xmlns:a16="http://schemas.microsoft.com/office/drawing/2014/main" id="{D3DB1C11-D3C3-4062-A639-ADBC7D19F1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9A6CE9-6380-4E9C-9A76-EA4ECEFB7E39}"/>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6517837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0E567-AEEE-4437-A39C-E9B617038A48}"/>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A97910-D132-4A89-96CC-67BB7F4BEBC4}"/>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582495-91B9-4239-8D35-1FB4903E66EB}"/>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CD963F-3AEA-4669-9EB1-C10D62EFB8B9}"/>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6" name="Footer Placeholder 5">
            <a:extLst>
              <a:ext uri="{FF2B5EF4-FFF2-40B4-BE49-F238E27FC236}">
                <a16:creationId xmlns:a16="http://schemas.microsoft.com/office/drawing/2014/main" id="{3D95103E-056D-4C34-8CF8-7E5B1872EC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2242A9-BA6B-4E20-A842-24A8832FAB9D}"/>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170564786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D6377-B3BD-4735-8990-049594A324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1A72B5-6326-48F6-AA88-496477205A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D354E4-3A4A-43D3-83D1-0D35BE0827DC}"/>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5" name="Footer Placeholder 4">
            <a:extLst>
              <a:ext uri="{FF2B5EF4-FFF2-40B4-BE49-F238E27FC236}">
                <a16:creationId xmlns:a16="http://schemas.microsoft.com/office/drawing/2014/main" id="{B75FF39F-E697-4049-9D41-9B08EF23A8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DB606-9E9A-4EF2-9666-7FD53D90C7E9}"/>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121407770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CF0E4C-B3B7-4A76-9D2D-A1411BF5BE00}"/>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9F90CE-DD6A-4B1C-A139-3A9932FBAB9A}"/>
              </a:ext>
            </a:extLst>
          </p:cNvPr>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C21FBC-BB70-4C3F-8CAB-98F8E05D6CBA}"/>
              </a:ext>
            </a:extLst>
          </p:cNvPr>
          <p:cNvSpPr>
            <a:spLocks noGrp="1"/>
          </p:cNvSpPr>
          <p:nvPr>
            <p:ph type="dt" sz="half" idx="10"/>
          </p:nvPr>
        </p:nvSpPr>
        <p:spPr/>
        <p:txBody>
          <a:bodyPr/>
          <a:lstStyle/>
          <a:p>
            <a:fld id="{186A59A6-7D8A-42ED-8BFF-9A6223E2DB52}" type="datetimeFigureOut">
              <a:rPr lang="en-US" smtClean="0"/>
              <a:t>4/13/2021</a:t>
            </a:fld>
            <a:endParaRPr lang="en-US"/>
          </a:p>
        </p:txBody>
      </p:sp>
      <p:sp>
        <p:nvSpPr>
          <p:cNvPr id="5" name="Footer Placeholder 4">
            <a:extLst>
              <a:ext uri="{FF2B5EF4-FFF2-40B4-BE49-F238E27FC236}">
                <a16:creationId xmlns:a16="http://schemas.microsoft.com/office/drawing/2014/main" id="{E6E427FC-B4CC-475F-A308-21063C6E4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6D5FD8-805E-4F87-86F7-F92C4792E8B9}"/>
              </a:ext>
            </a:extLst>
          </p:cNvPr>
          <p:cNvSpPr>
            <a:spLocks noGrp="1"/>
          </p:cNvSpPr>
          <p:nvPr>
            <p:ph type="sldNum" sz="quarter" idx="12"/>
          </p:nvPr>
        </p:nvSpPr>
        <p:spPr/>
        <p:txBody>
          <a:bodyPr/>
          <a:lstStyle/>
          <a:p>
            <a:fld id="{59897966-1049-43E8-8521-41C9D4D765C9}" type="slidenum">
              <a:rPr lang="en-US" smtClean="0"/>
              <a:t>‹#›</a:t>
            </a:fld>
            <a:endParaRPr lang="en-US"/>
          </a:p>
        </p:txBody>
      </p:sp>
    </p:spTree>
    <p:extLst>
      <p:ext uri="{BB962C8B-B14F-4D97-AF65-F5344CB8AC3E}">
        <p14:creationId xmlns:p14="http://schemas.microsoft.com/office/powerpoint/2010/main" val="1390566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EB737708-655B-4122-B724-753544C69222}" type="datetimeFigureOut">
              <a:rPr lang="zh-CN" altLang="en-US" smtClean="0"/>
              <a:t>2021/4/13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B41AFB-60C3-4E04-B62B-1B12B8C52FF3}" type="slidenum">
              <a:rPr lang="zh-CN" altLang="en-US" smtClean="0"/>
              <a:t>‹#›</a:t>
            </a:fld>
            <a:endParaRPr lang="zh-CN" altLang="en-US"/>
          </a:p>
        </p:txBody>
      </p:sp>
    </p:spTree>
    <p:extLst>
      <p:ext uri="{BB962C8B-B14F-4D97-AF65-F5344CB8AC3E}">
        <p14:creationId xmlns:p14="http://schemas.microsoft.com/office/powerpoint/2010/main" val="4255871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76F11-0B99-4E85-9CC0-419D8A6E8E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C7B241-8AFA-4620-BDAF-1CC0783583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779F6D-2709-455B-83DC-C06E5953CDAA}"/>
              </a:ext>
            </a:extLst>
          </p:cNvPr>
          <p:cNvSpPr>
            <a:spLocks noGrp="1"/>
          </p:cNvSpPr>
          <p:nvPr>
            <p:ph type="dt" sz="half" idx="10"/>
          </p:nvPr>
        </p:nvSpPr>
        <p:spPr/>
        <p:txBody>
          <a:bodyPr/>
          <a:lstStyle/>
          <a:p>
            <a:fld id="{C6748C86-030F-4F43-A478-D12E6AEFF8D3}" type="datetimeFigureOut">
              <a:rPr lang="en-US" smtClean="0"/>
              <a:t>4/13/2021</a:t>
            </a:fld>
            <a:endParaRPr lang="en-US"/>
          </a:p>
        </p:txBody>
      </p:sp>
      <p:sp>
        <p:nvSpPr>
          <p:cNvPr id="5" name="Footer Placeholder 4">
            <a:extLst>
              <a:ext uri="{FF2B5EF4-FFF2-40B4-BE49-F238E27FC236}">
                <a16:creationId xmlns:a16="http://schemas.microsoft.com/office/drawing/2014/main" id="{C58CF677-5F9D-4AD1-81F1-E26E348EA2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F995A8-6237-455C-A6DB-7B69F45FA2ED}"/>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641346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50D0F-C7CC-4BF9-A054-223975180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84F9BA-1EB5-46B1-9BE5-09E82FC8B803}"/>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B53B1E6-4C96-4CB7-826D-8FCB63D8F0A2}"/>
              </a:ext>
            </a:extLst>
          </p:cNvPr>
          <p:cNvSpPr>
            <a:spLocks noGrp="1"/>
          </p:cNvSpPr>
          <p:nvPr>
            <p:ph type="dt" sz="half" idx="10"/>
          </p:nvPr>
        </p:nvSpPr>
        <p:spPr/>
        <p:txBody>
          <a:bodyPr/>
          <a:lstStyle/>
          <a:p>
            <a:fld id="{C6748C86-030F-4F43-A478-D12E6AEFF8D3}" type="datetimeFigureOut">
              <a:rPr lang="en-US" smtClean="0"/>
              <a:t>4/13/2021</a:t>
            </a:fld>
            <a:endParaRPr lang="en-US" dirty="0"/>
          </a:p>
        </p:txBody>
      </p:sp>
      <p:sp>
        <p:nvSpPr>
          <p:cNvPr id="5" name="Footer Placeholder 4">
            <a:extLst>
              <a:ext uri="{FF2B5EF4-FFF2-40B4-BE49-F238E27FC236}">
                <a16:creationId xmlns:a16="http://schemas.microsoft.com/office/drawing/2014/main" id="{016B7220-B5A7-4C21-BC64-FB79529F14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14070C-EAA9-4214-9EA6-9DF42DFE0ED6}"/>
              </a:ext>
            </a:extLst>
          </p:cNvPr>
          <p:cNvSpPr>
            <a:spLocks noGrp="1"/>
          </p:cNvSpPr>
          <p:nvPr>
            <p:ph type="sldNum" sz="quarter" idx="12"/>
          </p:nvPr>
        </p:nvSpPr>
        <p:spPr/>
        <p:txBody>
          <a:bodyPr/>
          <a:lstStyle/>
          <a:p>
            <a:fld id="{3BDDDCE0-C031-4745-ABD7-2112096DCCD6}" type="slidenum">
              <a:rPr lang="en-US" smtClean="0"/>
              <a:t>‹#›</a:t>
            </a:fld>
            <a:endParaRPr lang="en-US" dirty="0"/>
          </a:p>
        </p:txBody>
      </p:sp>
    </p:spTree>
    <p:extLst>
      <p:ext uri="{BB962C8B-B14F-4D97-AF65-F5344CB8AC3E}">
        <p14:creationId xmlns:p14="http://schemas.microsoft.com/office/powerpoint/2010/main" val="312205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D5E59-8A81-40E6-980F-36BC0B9AD9DC}"/>
              </a:ext>
            </a:extLst>
          </p:cNvPr>
          <p:cNvSpPr>
            <a:spLocks noGrp="1"/>
          </p:cNvSpPr>
          <p:nvPr>
            <p:ph type="title"/>
          </p:nvPr>
        </p:nvSpPr>
        <p:spPr>
          <a:xfrm>
            <a:off x="831851" y="1709739"/>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31EFFF8-02B9-4252-9A70-0103904316EF}"/>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12103E-3779-4835-9FC7-AE5229360DD7}"/>
              </a:ext>
            </a:extLst>
          </p:cNvPr>
          <p:cNvSpPr>
            <a:spLocks noGrp="1"/>
          </p:cNvSpPr>
          <p:nvPr>
            <p:ph type="dt" sz="half" idx="10"/>
          </p:nvPr>
        </p:nvSpPr>
        <p:spPr/>
        <p:txBody>
          <a:bodyPr/>
          <a:lstStyle/>
          <a:p>
            <a:fld id="{C6748C86-030F-4F43-A478-D12E6AEFF8D3}" type="datetimeFigureOut">
              <a:rPr lang="en-US" smtClean="0"/>
              <a:t>4/13/2021</a:t>
            </a:fld>
            <a:endParaRPr lang="en-US" dirty="0"/>
          </a:p>
        </p:txBody>
      </p:sp>
      <p:sp>
        <p:nvSpPr>
          <p:cNvPr id="5" name="Footer Placeholder 4">
            <a:extLst>
              <a:ext uri="{FF2B5EF4-FFF2-40B4-BE49-F238E27FC236}">
                <a16:creationId xmlns:a16="http://schemas.microsoft.com/office/drawing/2014/main" id="{692ABDF6-4AE9-4D22-8F0C-12C44083A7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77A0DA-85F4-470A-868E-BCAC50B86F57}"/>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1349029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0E9D5-9DD1-4E42-8AF3-4064CDAD950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D3BFE509-5964-4B37-A2E3-8B21F2D3D633}"/>
              </a:ext>
            </a:extLst>
          </p:cNvPr>
          <p:cNvSpPr>
            <a:spLocks noGrp="1"/>
          </p:cNvSpPr>
          <p:nvPr>
            <p:ph sz="half" idx="1"/>
          </p:nvPr>
        </p:nvSpPr>
        <p:spPr>
          <a:xfrm>
            <a:off x="838200" y="1825625"/>
            <a:ext cx="515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310A551-FAAE-4903-A7A0-F1CBBBA28F82}"/>
              </a:ext>
            </a:extLst>
          </p:cNvPr>
          <p:cNvSpPr>
            <a:spLocks noGrp="1"/>
          </p:cNvSpPr>
          <p:nvPr>
            <p:ph sz="half" idx="2"/>
          </p:nvPr>
        </p:nvSpPr>
        <p:spPr>
          <a:xfrm>
            <a:off x="6197600" y="1825625"/>
            <a:ext cx="515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2B8E082-6B4D-4B29-AF4E-C69C2A2C09CD}"/>
              </a:ext>
            </a:extLst>
          </p:cNvPr>
          <p:cNvSpPr>
            <a:spLocks noGrp="1"/>
          </p:cNvSpPr>
          <p:nvPr>
            <p:ph type="dt" sz="half" idx="10"/>
          </p:nvPr>
        </p:nvSpPr>
        <p:spPr/>
        <p:txBody>
          <a:bodyPr/>
          <a:lstStyle/>
          <a:p>
            <a:fld id="{C6748C86-030F-4F43-A478-D12E6AEFF8D3}" type="datetimeFigureOut">
              <a:rPr lang="en-US" smtClean="0"/>
              <a:t>4/13/2021</a:t>
            </a:fld>
            <a:endParaRPr lang="en-US"/>
          </a:p>
        </p:txBody>
      </p:sp>
      <p:sp>
        <p:nvSpPr>
          <p:cNvPr id="6" name="Footer Placeholder 5">
            <a:extLst>
              <a:ext uri="{FF2B5EF4-FFF2-40B4-BE49-F238E27FC236}">
                <a16:creationId xmlns:a16="http://schemas.microsoft.com/office/drawing/2014/main" id="{48469544-68A6-4CCC-AD54-CFC160618A9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BA44E05-5BDD-4130-8D88-12682FBC21D3}"/>
              </a:ext>
            </a:extLst>
          </p:cNvPr>
          <p:cNvSpPr>
            <a:spLocks noGrp="1"/>
          </p:cNvSpPr>
          <p:nvPr>
            <p:ph type="sldNum" sz="quarter" idx="12"/>
          </p:nvPr>
        </p:nvSpPr>
        <p:spPr/>
        <p:txBody>
          <a:bodyPr/>
          <a:lstStyle/>
          <a:p>
            <a:fld id="{3BDDDCE0-C031-4745-ABD7-2112096DCCD6}" type="slidenum">
              <a:rPr lang="en-US" smtClean="0"/>
              <a:t>‹#›</a:t>
            </a:fld>
            <a:endParaRPr lang="en-US"/>
          </a:p>
        </p:txBody>
      </p:sp>
    </p:spTree>
    <p:extLst>
      <p:ext uri="{BB962C8B-B14F-4D97-AF65-F5344CB8AC3E}">
        <p14:creationId xmlns:p14="http://schemas.microsoft.com/office/powerpoint/2010/main" val="861603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776463" y="6533833"/>
            <a:ext cx="8225367" cy="215444"/>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000"/>
          </a:p>
        </p:txBody>
      </p:sp>
      <p:sp>
        <p:nvSpPr>
          <p:cNvPr id="1027" name="Title Placeholder 1"/>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8" name="Text Placeholder 2"/>
          <p:cNvSpPr>
            <a:spLocks noGrp="1"/>
          </p:cNvSpPr>
          <p:nvPr>
            <p:ph type="body" idx="1"/>
          </p:nvPr>
        </p:nvSpPr>
        <p:spPr bwMode="auto">
          <a:xfrm>
            <a:off x="647700" y="1454151"/>
            <a:ext cx="111844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925476" y="6454459"/>
            <a:ext cx="7297560" cy="403541"/>
          </a:xfrm>
          <a:prstGeom prst="rect">
            <a:avLst/>
          </a:prstGeom>
          <a:noFill/>
        </p:spPr>
        <p:txBody>
          <a:bodyPr anchor="ctr">
            <a:norm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TSG SA2#144E</a:t>
            </a:r>
            <a:r>
              <a:rPr lang="en-US" altLang="de-DE" sz="1200" dirty="0">
                <a:solidFill>
                  <a:schemeClr val="bg1"/>
                </a:solidFill>
              </a:rPr>
              <a:t> (e-meeting), April 12 – 16, 2021</a:t>
            </a:r>
          </a:p>
        </p:txBody>
      </p:sp>
      <p:sp>
        <p:nvSpPr>
          <p:cNvPr id="12" name="Oval 11"/>
          <p:cNvSpPr/>
          <p:nvPr userDrawn="1"/>
        </p:nvSpPr>
        <p:spPr bwMode="auto">
          <a:xfrm>
            <a:off x="11091334" y="6454458"/>
            <a:ext cx="681567"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sz="1000" b="1" smtClean="0"/>
              <a:pPr algn="ctr">
                <a:defRPr/>
              </a:pPr>
              <a:t>‹#›</a:t>
            </a:fld>
            <a:endParaRPr lang="en-GB" altLang="en-US" sz="1000" b="1" dirty="0"/>
          </a:p>
          <a:p>
            <a:pPr>
              <a:defRPr/>
            </a:pPr>
            <a:endParaRPr lang="en-GB" altLang="en-US" sz="1000" dirty="0"/>
          </a:p>
        </p:txBody>
      </p:sp>
      <p:sp>
        <p:nvSpPr>
          <p:cNvPr id="1031" name="Rectangle 15"/>
          <p:cNvSpPr>
            <a:spLocks noChangeArrowheads="1"/>
          </p:cNvSpPr>
          <p:nvPr userDrawn="1"/>
        </p:nvSpPr>
        <p:spPr bwMode="auto">
          <a:xfrm>
            <a:off x="5448300" y="3303588"/>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a:solidFill>
                  <a:schemeClr val="bg1"/>
                </a:solidFill>
              </a:rPr>
              <a:t>© 3GPP 2012</a:t>
            </a:r>
            <a:endParaRPr lang="en-GB" altLang="en-US" sz="1000"/>
          </a:p>
        </p:txBody>
      </p:sp>
      <p:sp>
        <p:nvSpPr>
          <p:cNvPr id="1032" name="Rectangle 16"/>
          <p:cNvSpPr>
            <a:spLocks noChangeArrowheads="1"/>
          </p:cNvSpPr>
          <p:nvPr userDrawn="1"/>
        </p:nvSpPr>
        <p:spPr bwMode="auto">
          <a:xfrm>
            <a:off x="9918701" y="6533833"/>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dirty="0"/>
              <a:t>© 3GPP 2021</a:t>
            </a:r>
          </a:p>
        </p:txBody>
      </p:sp>
      <p:pic>
        <p:nvPicPr>
          <p:cNvPr id="1033" name="Picture 10" descr="3GPP_TM_RD.jp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0661227" y="26986"/>
            <a:ext cx="1342813"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71" r:id="rId4"/>
    <p:sldLayoutId id="2147483820" r:id="rId5"/>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8"/>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811FE6-D3DF-4315-ACAA-3E3CC20E6CCE}"/>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C4C48E5-00D9-4325-B199-EA4DCC015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BA84601-1F95-438A-9FB4-A9AC750E4820}"/>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48C86-030F-4F43-A478-D12E6AEFF8D3}" type="datetimeFigureOut">
              <a:rPr lang="en-US" smtClean="0"/>
              <a:pPr/>
              <a:t>4/13/2021</a:t>
            </a:fld>
            <a:endParaRPr lang="en-US" dirty="0"/>
          </a:p>
        </p:txBody>
      </p:sp>
      <p:sp>
        <p:nvSpPr>
          <p:cNvPr id="5" name="Footer Placeholder 4">
            <a:extLst>
              <a:ext uri="{FF2B5EF4-FFF2-40B4-BE49-F238E27FC236}">
                <a16:creationId xmlns:a16="http://schemas.microsoft.com/office/drawing/2014/main" id="{7141AEA2-8304-4EB9-B459-2EBBFD9ADF13}"/>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5263B77-7D1D-49CC-B8D2-002838112336}"/>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DDDCE0-C031-4745-ABD7-2112096DCCD6}" type="slidenum">
              <a:rPr lang="en-US" smtClean="0"/>
              <a:t>‹#›</a:t>
            </a:fld>
            <a:endParaRPr lang="en-US"/>
          </a:p>
        </p:txBody>
      </p:sp>
    </p:spTree>
    <p:extLst>
      <p:ext uri="{BB962C8B-B14F-4D97-AF65-F5344CB8AC3E}">
        <p14:creationId xmlns:p14="http://schemas.microsoft.com/office/powerpoint/2010/main" val="3217817491"/>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99BDA-7A1E-4662-89E4-86AF727D8727}"/>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AD9EB5-2FAE-433E-8916-00D5391EA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04BF5-F7AF-4CF3-BAF8-B1F77EDFDA5D}"/>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A202C-DF3B-4AF6-A4EB-1CACB965A9D2}" type="datetimeFigureOut">
              <a:rPr lang="en-US" smtClean="0"/>
              <a:t>4/13/2021</a:t>
            </a:fld>
            <a:endParaRPr lang="en-US"/>
          </a:p>
        </p:txBody>
      </p:sp>
      <p:sp>
        <p:nvSpPr>
          <p:cNvPr id="5" name="Footer Placeholder 4">
            <a:extLst>
              <a:ext uri="{FF2B5EF4-FFF2-40B4-BE49-F238E27FC236}">
                <a16:creationId xmlns:a16="http://schemas.microsoft.com/office/drawing/2014/main" id="{AB286779-4A68-48A3-A98D-0D85A44C0BD8}"/>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9EFB7B-396F-4D53-A5CF-8B7721FD44AA}"/>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549158-77BA-47EF-8C41-D6084643CAC6}" type="slidenum">
              <a:rPr lang="en-US" smtClean="0"/>
              <a:t>‹#›</a:t>
            </a:fld>
            <a:endParaRPr lang="en-US"/>
          </a:p>
        </p:txBody>
      </p:sp>
    </p:spTree>
    <p:extLst>
      <p:ext uri="{BB962C8B-B14F-4D97-AF65-F5344CB8AC3E}">
        <p14:creationId xmlns:p14="http://schemas.microsoft.com/office/powerpoint/2010/main" val="2903804183"/>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EE7E6B-2100-4CB2-8DAF-68EB9E6FE353}"/>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6F0D49-74B4-4263-94E4-A9C5CD9DBF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0D2AEA-D9C5-420B-B209-498F6FD68B7F}"/>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CA75F-C908-41C9-A4F8-D4DF6DE72F0C}" type="datetimeFigureOut">
              <a:rPr lang="en-US" smtClean="0"/>
              <a:t>4/13/2021</a:t>
            </a:fld>
            <a:endParaRPr lang="en-US"/>
          </a:p>
        </p:txBody>
      </p:sp>
      <p:sp>
        <p:nvSpPr>
          <p:cNvPr id="5" name="Footer Placeholder 4">
            <a:extLst>
              <a:ext uri="{FF2B5EF4-FFF2-40B4-BE49-F238E27FC236}">
                <a16:creationId xmlns:a16="http://schemas.microsoft.com/office/drawing/2014/main" id="{54E5F8A4-9A89-4F54-8623-E083D887603F}"/>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686C79-342A-4AFE-8262-70BA082D6542}"/>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C8E38-B364-4556-8D74-7CEE48C00BD5}" type="slidenum">
              <a:rPr lang="en-US" smtClean="0"/>
              <a:t>‹#›</a:t>
            </a:fld>
            <a:endParaRPr lang="en-US"/>
          </a:p>
        </p:txBody>
      </p:sp>
    </p:spTree>
    <p:extLst>
      <p:ext uri="{BB962C8B-B14F-4D97-AF65-F5344CB8AC3E}">
        <p14:creationId xmlns:p14="http://schemas.microsoft.com/office/powerpoint/2010/main" val="942337192"/>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D5B7E3-255C-4BA2-A29E-10E97B3A6E04}"/>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D498D9-3964-45ED-9D43-CBE74F5A85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309E91-89F8-4D94-91E9-BB533E0484A8}"/>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6A59A6-7D8A-42ED-8BFF-9A6223E2DB52}" type="datetimeFigureOut">
              <a:rPr lang="en-US" smtClean="0"/>
              <a:t>4/13/2021</a:t>
            </a:fld>
            <a:endParaRPr lang="en-US"/>
          </a:p>
        </p:txBody>
      </p:sp>
      <p:sp>
        <p:nvSpPr>
          <p:cNvPr id="5" name="Footer Placeholder 4">
            <a:extLst>
              <a:ext uri="{FF2B5EF4-FFF2-40B4-BE49-F238E27FC236}">
                <a16:creationId xmlns:a16="http://schemas.microsoft.com/office/drawing/2014/main" id="{1C6866E6-AB09-49E4-AE6C-7BE740EA5258}"/>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E3E76B-1E9D-40F8-A618-12F41CE3BD62}"/>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897966-1049-43E8-8521-41C9D4D765C9}" type="slidenum">
              <a:rPr lang="en-US" smtClean="0"/>
              <a:t>‹#›</a:t>
            </a:fld>
            <a:endParaRPr lang="en-US"/>
          </a:p>
        </p:txBody>
      </p:sp>
    </p:spTree>
    <p:extLst>
      <p:ext uri="{BB962C8B-B14F-4D97-AF65-F5344CB8AC3E}">
        <p14:creationId xmlns:p14="http://schemas.microsoft.com/office/powerpoint/2010/main" val="428998583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3gpp.org/ftp/tsg_sa/WG2_Arch/TSGS2_143e_Electronic/docs/S2-2101017.zi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1.vsdx"/><Relationship Id="rId7" Type="http://schemas.openxmlformats.org/officeDocument/2006/relationships/comments" Target="../comments/comment1.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Visio_Drawing2.vsdx"/><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Drawing3.vsdx"/><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package" Target="../embeddings/Microsoft_Visio_Drawing4.vsdx"/><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Drawing5.vsdx"/><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package" Target="../embeddings/Microsoft_Visio_Drawing6.vsdx"/><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Visio_Drawing7.vsd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ubtitle 6"/>
          <p:cNvSpPr>
            <a:spLocks noGrp="1"/>
          </p:cNvSpPr>
          <p:nvPr>
            <p:ph type="subTitle" idx="4294967295"/>
          </p:nvPr>
        </p:nvSpPr>
        <p:spPr>
          <a:xfrm>
            <a:off x="1918446" y="1882492"/>
            <a:ext cx="8181517" cy="1810967"/>
          </a:xfrm>
        </p:spPr>
        <p:txBody>
          <a:bodyPr/>
          <a:lstStyle/>
          <a:p>
            <a:pPr marL="0" indent="0" eaLnBrk="1" hangingPunct="1">
              <a:lnSpc>
                <a:spcPct val="110000"/>
              </a:lnSpc>
              <a:spcBef>
                <a:spcPts val="0"/>
              </a:spcBef>
              <a:buNone/>
            </a:pPr>
            <a:r>
              <a:rPr lang="en-US" sz="3200" b="1" dirty="0"/>
              <a:t>Shared delivery establishment and subsequent </a:t>
            </a:r>
            <a:r>
              <a:rPr lang="en-US" sz="3200" b="1" dirty="0" err="1"/>
              <a:t>signalling</a:t>
            </a:r>
            <a:br>
              <a:rPr lang="en-GB" sz="2400" b="1" dirty="0"/>
            </a:br>
            <a:br>
              <a:rPr lang="en-US" dirty="0"/>
            </a:br>
            <a:r>
              <a:rPr lang="en-US" dirty="0"/>
              <a:t>	</a:t>
            </a:r>
            <a:r>
              <a:rPr lang="en-US" sz="2400" dirty="0"/>
              <a:t>- For discussion</a:t>
            </a:r>
            <a:endParaRPr lang="fr-FR" altLang="de-DE" sz="1400" dirty="0">
              <a:effectLst>
                <a:outerShdw blurRad="38100" dist="38100" dir="2700000" algn="tl">
                  <a:srgbClr val="000000">
                    <a:alpha val="43137"/>
                  </a:srgbClr>
                </a:outerShdw>
              </a:effectLst>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1ED93CA-C896-40D8-89C6-3C04AD589284}"/>
              </a:ext>
            </a:extLst>
          </p:cNvPr>
          <p:cNvSpPr txBox="1"/>
          <p:nvPr/>
        </p:nvSpPr>
        <p:spPr>
          <a:xfrm>
            <a:off x="1559292" y="2261937"/>
            <a:ext cx="9981399" cy="584775"/>
          </a:xfrm>
          <a:prstGeom prst="rect">
            <a:avLst/>
          </a:prstGeom>
          <a:noFill/>
        </p:spPr>
        <p:txBody>
          <a:bodyPr wrap="square" rtlCol="0">
            <a:spAutoFit/>
          </a:bodyPr>
          <a:lstStyle/>
          <a:p>
            <a:r>
              <a:rPr lang="en-US" sz="3200" b="1" dirty="0"/>
              <a:t>subsequent </a:t>
            </a:r>
            <a:r>
              <a:rPr lang="en-US" sz="3200" b="1" dirty="0" err="1"/>
              <a:t>signalling</a:t>
            </a:r>
            <a:r>
              <a:rPr lang="en-US" sz="3200" b="1" dirty="0"/>
              <a:t> and other aspects</a:t>
            </a:r>
            <a:endParaRPr lang="en-US" sz="3200" dirty="0"/>
          </a:p>
        </p:txBody>
      </p:sp>
      <p:sp>
        <p:nvSpPr>
          <p:cNvPr id="7" name="TextBox 6">
            <a:extLst>
              <a:ext uri="{FF2B5EF4-FFF2-40B4-BE49-F238E27FC236}">
                <a16:creationId xmlns:a16="http://schemas.microsoft.com/office/drawing/2014/main" id="{E2673095-84DE-4559-97E5-C14227F0CA9D}"/>
              </a:ext>
            </a:extLst>
          </p:cNvPr>
          <p:cNvSpPr txBox="1"/>
          <p:nvPr/>
        </p:nvSpPr>
        <p:spPr>
          <a:xfrm>
            <a:off x="360946" y="99795"/>
            <a:ext cx="2396691" cy="307777"/>
          </a:xfrm>
          <a:prstGeom prst="rect">
            <a:avLst/>
          </a:prstGeom>
          <a:solidFill>
            <a:srgbClr val="FFFF00"/>
          </a:solidFill>
        </p:spPr>
        <p:txBody>
          <a:bodyPr wrap="square" rtlCol="0">
            <a:spAutoFit/>
          </a:bodyPr>
          <a:lstStyle/>
          <a:p>
            <a:r>
              <a:rPr lang="en-US" sz="1400" dirty="0">
                <a:highlight>
                  <a:srgbClr val="FFFF00"/>
                </a:highlight>
              </a:rPr>
              <a:t>Slide added by Ericsson</a:t>
            </a:r>
          </a:p>
        </p:txBody>
      </p:sp>
      <p:sp>
        <p:nvSpPr>
          <p:cNvPr id="8" name="TextBox 7">
            <a:extLst>
              <a:ext uri="{FF2B5EF4-FFF2-40B4-BE49-F238E27FC236}">
                <a16:creationId xmlns:a16="http://schemas.microsoft.com/office/drawing/2014/main" id="{637211C0-DB81-4A6F-8E9B-58F7A3BB16F9}"/>
              </a:ext>
            </a:extLst>
          </p:cNvPr>
          <p:cNvSpPr txBox="1"/>
          <p:nvPr/>
        </p:nvSpPr>
        <p:spPr>
          <a:xfrm>
            <a:off x="2733575" y="3315903"/>
            <a:ext cx="6795436" cy="1323439"/>
          </a:xfrm>
          <a:prstGeom prst="rect">
            <a:avLst/>
          </a:prstGeom>
          <a:noFill/>
        </p:spPr>
        <p:txBody>
          <a:bodyPr wrap="square" rtlCol="0">
            <a:spAutoFit/>
          </a:bodyPr>
          <a:lstStyle/>
          <a:p>
            <a:r>
              <a:rPr lang="en-US" sz="1600" dirty="0"/>
              <a:t>In the following slides:</a:t>
            </a:r>
          </a:p>
          <a:p>
            <a:endParaRPr lang="en-US" sz="1600" dirty="0"/>
          </a:p>
          <a:p>
            <a:pPr marL="285750" indent="-285750">
              <a:buFont typeface="Arial" panose="020B0604020202020204" pitchFamily="34" charset="0"/>
              <a:buChar char="•"/>
            </a:pPr>
            <a:r>
              <a:rPr lang="en-US" sz="1600" dirty="0">
                <a:solidFill>
                  <a:srgbClr val="0070C0"/>
                </a:solidFill>
              </a:rPr>
              <a:t>Option-SMF</a:t>
            </a:r>
            <a:r>
              <a:rPr lang="en-US" sz="1600" dirty="0"/>
              <a:t> refers to SMF handling MBS Session</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solidFill>
                  <a:srgbClr val="0070C0"/>
                </a:solidFill>
              </a:rPr>
              <a:t>Option-AMF</a:t>
            </a:r>
            <a:r>
              <a:rPr lang="en-US" sz="1600" dirty="0"/>
              <a:t> refers to AMF handling MBS Session </a:t>
            </a:r>
          </a:p>
        </p:txBody>
      </p:sp>
    </p:spTree>
    <p:extLst>
      <p:ext uri="{BB962C8B-B14F-4D97-AF65-F5344CB8AC3E}">
        <p14:creationId xmlns:p14="http://schemas.microsoft.com/office/powerpoint/2010/main" val="3120687362"/>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2A1AD-FB46-4FB1-87A1-C6D8233E4CD8}"/>
              </a:ext>
            </a:extLst>
          </p:cNvPr>
          <p:cNvSpPr>
            <a:spLocks noGrp="1"/>
          </p:cNvSpPr>
          <p:nvPr>
            <p:ph type="title"/>
          </p:nvPr>
        </p:nvSpPr>
        <p:spPr>
          <a:xfrm>
            <a:off x="415637" y="291803"/>
            <a:ext cx="4586540" cy="625180"/>
          </a:xfrm>
        </p:spPr>
        <p:txBody>
          <a:bodyPr/>
          <a:lstStyle/>
          <a:p>
            <a:pPr algn="l"/>
            <a:r>
              <a:rPr lang="en-US" dirty="0"/>
              <a:t>MBS Session Activation</a:t>
            </a:r>
          </a:p>
        </p:txBody>
      </p:sp>
      <p:sp>
        <p:nvSpPr>
          <p:cNvPr id="4" name="Rectangle 3">
            <a:extLst>
              <a:ext uri="{FF2B5EF4-FFF2-40B4-BE49-F238E27FC236}">
                <a16:creationId xmlns:a16="http://schemas.microsoft.com/office/drawing/2014/main" id="{10338E7E-DA8F-4311-84AC-7FABA3BB59C9}"/>
              </a:ext>
            </a:extLst>
          </p:cNvPr>
          <p:cNvSpPr/>
          <p:nvPr/>
        </p:nvSpPr>
        <p:spPr>
          <a:xfrm>
            <a:off x="567849" y="1074851"/>
            <a:ext cx="3655849" cy="307777"/>
          </a:xfrm>
          <a:prstGeom prst="rect">
            <a:avLst/>
          </a:prstGeom>
        </p:spPr>
        <p:txBody>
          <a:bodyPr wrap="square">
            <a:spAutoFit/>
          </a:bodyPr>
          <a:lstStyle/>
          <a:p>
            <a:r>
              <a:rPr lang="en-GB" sz="1400" b="1" dirty="0"/>
              <a:t>Option-SMF (Nokia </a:t>
            </a:r>
            <a:r>
              <a:rPr lang="en-GB" sz="1400" b="1" u="sng" dirty="0"/>
              <a:t>S2-2102942)</a:t>
            </a:r>
            <a:r>
              <a:rPr lang="en-GB" sz="1400" b="1" dirty="0"/>
              <a:t> </a:t>
            </a:r>
            <a:endParaRPr lang="en-US" sz="1400" dirty="0"/>
          </a:p>
        </p:txBody>
      </p:sp>
      <p:sp>
        <p:nvSpPr>
          <p:cNvPr id="22" name="Rectangle 2">
            <a:extLst>
              <a:ext uri="{FF2B5EF4-FFF2-40B4-BE49-F238E27FC236}">
                <a16:creationId xmlns:a16="http://schemas.microsoft.com/office/drawing/2014/main" id="{A7E51A8C-725B-4836-B212-AEE841B829B7}"/>
              </a:ext>
            </a:extLst>
          </p:cNvPr>
          <p:cNvSpPr>
            <a:spLocks noChangeArrowheads="1"/>
          </p:cNvSpPr>
          <p:nvPr/>
        </p:nvSpPr>
        <p:spPr bwMode="auto">
          <a:xfrm>
            <a:off x="748145"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2">
            <a:extLst>
              <a:ext uri="{FF2B5EF4-FFF2-40B4-BE49-F238E27FC236}">
                <a16:creationId xmlns:a16="http://schemas.microsoft.com/office/drawing/2014/main" id="{B1C5D863-68B9-4EF0-8038-5FEE5776AB79}"/>
              </a:ext>
            </a:extLst>
          </p:cNvPr>
          <p:cNvSpPr>
            <a:spLocks noChangeArrowheads="1"/>
          </p:cNvSpPr>
          <p:nvPr/>
        </p:nvSpPr>
        <p:spPr bwMode="auto">
          <a:xfrm>
            <a:off x="947651" y="17619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5">
            <a:extLst>
              <a:ext uri="{FF2B5EF4-FFF2-40B4-BE49-F238E27FC236}">
                <a16:creationId xmlns:a16="http://schemas.microsoft.com/office/drawing/2014/main" id="{AA1C85AB-3561-45FD-9244-9BCF50DF143B}"/>
              </a:ext>
            </a:extLst>
          </p:cNvPr>
          <p:cNvSpPr>
            <a:spLocks noChangeArrowheads="1"/>
          </p:cNvSpPr>
          <p:nvPr/>
        </p:nvSpPr>
        <p:spPr bwMode="auto">
          <a:xfrm>
            <a:off x="6385147" y="29195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a:extLst>
              <a:ext uri="{FF2B5EF4-FFF2-40B4-BE49-F238E27FC236}">
                <a16:creationId xmlns:a16="http://schemas.microsoft.com/office/drawing/2014/main" id="{52E34EA2-13D2-43BA-A469-6DAEDA19D2C4}"/>
              </a:ext>
            </a:extLst>
          </p:cNvPr>
          <p:cNvSpPr txBox="1"/>
          <p:nvPr/>
        </p:nvSpPr>
        <p:spPr>
          <a:xfrm>
            <a:off x="77001" y="3541"/>
            <a:ext cx="2396691" cy="307777"/>
          </a:xfrm>
          <a:prstGeom prst="rect">
            <a:avLst/>
          </a:prstGeom>
          <a:solidFill>
            <a:srgbClr val="FFFF00"/>
          </a:solidFill>
        </p:spPr>
        <p:txBody>
          <a:bodyPr wrap="square" rtlCol="0">
            <a:spAutoFit/>
          </a:bodyPr>
          <a:lstStyle/>
          <a:p>
            <a:r>
              <a:rPr lang="en-US" sz="1400" dirty="0">
                <a:highlight>
                  <a:srgbClr val="FFFF00"/>
                </a:highlight>
              </a:rPr>
              <a:t>Slide added by Ericsson</a:t>
            </a:r>
          </a:p>
        </p:txBody>
      </p:sp>
      <p:pic>
        <p:nvPicPr>
          <p:cNvPr id="11" name="Picture 10">
            <a:extLst>
              <a:ext uri="{FF2B5EF4-FFF2-40B4-BE49-F238E27FC236}">
                <a16:creationId xmlns:a16="http://schemas.microsoft.com/office/drawing/2014/main" id="{2E4C4003-4D19-4CFE-BE1F-64771ABB576E}"/>
              </a:ext>
            </a:extLst>
          </p:cNvPr>
          <p:cNvPicPr>
            <a:picLocks noChangeAspect="1"/>
          </p:cNvPicPr>
          <p:nvPr/>
        </p:nvPicPr>
        <p:blipFill>
          <a:blip r:embed="rId2"/>
          <a:stretch>
            <a:fillRect/>
          </a:stretch>
        </p:blipFill>
        <p:spPr>
          <a:xfrm>
            <a:off x="454568" y="1696383"/>
            <a:ext cx="5659233" cy="2109234"/>
          </a:xfrm>
          <a:prstGeom prst="rect">
            <a:avLst/>
          </a:prstGeom>
        </p:spPr>
      </p:pic>
      <p:sp>
        <p:nvSpPr>
          <p:cNvPr id="15" name="Rectangle 14">
            <a:extLst>
              <a:ext uri="{FF2B5EF4-FFF2-40B4-BE49-F238E27FC236}">
                <a16:creationId xmlns:a16="http://schemas.microsoft.com/office/drawing/2014/main" id="{F209433D-2947-4DF0-8D38-E1F25EB2848E}"/>
              </a:ext>
            </a:extLst>
          </p:cNvPr>
          <p:cNvSpPr/>
          <p:nvPr/>
        </p:nvSpPr>
        <p:spPr>
          <a:xfrm>
            <a:off x="6693009" y="997509"/>
            <a:ext cx="3811021" cy="523220"/>
          </a:xfrm>
          <a:prstGeom prst="rect">
            <a:avLst/>
          </a:prstGeom>
        </p:spPr>
        <p:txBody>
          <a:bodyPr wrap="square">
            <a:spAutoFit/>
          </a:bodyPr>
          <a:lstStyle/>
          <a:p>
            <a:r>
              <a:rPr lang="en-GB" sz="1400" b="1" dirty="0"/>
              <a:t>Option-AMF: MB-SMF -&gt; AMF -&gt; RAN (see</a:t>
            </a:r>
            <a:r>
              <a:rPr lang="en-GB" sz="1400" b="1" dirty="0">
                <a:solidFill>
                  <a:srgbClr val="FF0000"/>
                </a:solidFill>
              </a:rPr>
              <a:t> red rectangle </a:t>
            </a:r>
            <a:r>
              <a:rPr lang="en-GB" sz="1400" b="1" dirty="0"/>
              <a:t>below) </a:t>
            </a:r>
            <a:endParaRPr lang="en-US" sz="1400" dirty="0"/>
          </a:p>
        </p:txBody>
      </p:sp>
      <p:grpSp>
        <p:nvGrpSpPr>
          <p:cNvPr id="80" name="Group 79">
            <a:extLst>
              <a:ext uri="{FF2B5EF4-FFF2-40B4-BE49-F238E27FC236}">
                <a16:creationId xmlns:a16="http://schemas.microsoft.com/office/drawing/2014/main" id="{C542BC8A-C6D8-444B-AA1D-D248191ECA33}"/>
              </a:ext>
            </a:extLst>
          </p:cNvPr>
          <p:cNvGrpSpPr/>
          <p:nvPr/>
        </p:nvGrpSpPr>
        <p:grpSpPr>
          <a:xfrm>
            <a:off x="6617569" y="1677637"/>
            <a:ext cx="5375506" cy="4412692"/>
            <a:chOff x="655457" y="471796"/>
            <a:chExt cx="8061095" cy="6062473"/>
          </a:xfrm>
        </p:grpSpPr>
        <p:cxnSp>
          <p:nvCxnSpPr>
            <p:cNvPr id="81" name="Straight Connector 80">
              <a:extLst>
                <a:ext uri="{FF2B5EF4-FFF2-40B4-BE49-F238E27FC236}">
                  <a16:creationId xmlns:a16="http://schemas.microsoft.com/office/drawing/2014/main" id="{F3540D51-CD1A-4F2F-A99E-5DE8E5F66246}"/>
                </a:ext>
              </a:extLst>
            </p:cNvPr>
            <p:cNvCxnSpPr>
              <a:cxnSpLocks/>
            </p:cNvCxnSpPr>
            <p:nvPr/>
          </p:nvCxnSpPr>
          <p:spPr bwMode="auto">
            <a:xfrm>
              <a:off x="4029592" y="735635"/>
              <a:ext cx="0" cy="579863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a:extLst>
                <a:ext uri="{FF2B5EF4-FFF2-40B4-BE49-F238E27FC236}">
                  <a16:creationId xmlns:a16="http://schemas.microsoft.com/office/drawing/2014/main" id="{FA9435DB-8CEA-40C7-B211-65F2A73AC898}"/>
                </a:ext>
              </a:extLst>
            </p:cNvPr>
            <p:cNvCxnSpPr>
              <a:cxnSpLocks/>
            </p:cNvCxnSpPr>
            <p:nvPr/>
          </p:nvCxnSpPr>
          <p:spPr bwMode="auto">
            <a:xfrm flipH="1">
              <a:off x="5453770" y="704969"/>
              <a:ext cx="2" cy="579863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a:extLst>
                <a:ext uri="{FF2B5EF4-FFF2-40B4-BE49-F238E27FC236}">
                  <a16:creationId xmlns:a16="http://schemas.microsoft.com/office/drawing/2014/main" id="{3BE38BD9-6630-438B-BF0F-17A0486B1FD3}"/>
                </a:ext>
              </a:extLst>
            </p:cNvPr>
            <p:cNvCxnSpPr>
              <a:cxnSpLocks/>
            </p:cNvCxnSpPr>
            <p:nvPr/>
          </p:nvCxnSpPr>
          <p:spPr bwMode="auto">
            <a:xfrm>
              <a:off x="8194684" y="772213"/>
              <a:ext cx="0" cy="57313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7F3436DA-5BDB-42B3-B1AD-2A62683338AB}"/>
                </a:ext>
              </a:extLst>
            </p:cNvPr>
            <p:cNvCxnSpPr>
              <a:cxnSpLocks/>
            </p:cNvCxnSpPr>
            <p:nvPr/>
          </p:nvCxnSpPr>
          <p:spPr bwMode="auto">
            <a:xfrm flipH="1">
              <a:off x="7271139" y="735635"/>
              <a:ext cx="4" cy="576796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5" name="Group 84">
              <a:extLst>
                <a:ext uri="{FF2B5EF4-FFF2-40B4-BE49-F238E27FC236}">
                  <a16:creationId xmlns:a16="http://schemas.microsoft.com/office/drawing/2014/main" id="{67D88773-BDB9-445C-AC09-FA7616E54BC8}"/>
                </a:ext>
              </a:extLst>
            </p:cNvPr>
            <p:cNvGrpSpPr/>
            <p:nvPr/>
          </p:nvGrpSpPr>
          <p:grpSpPr>
            <a:xfrm>
              <a:off x="655457" y="471796"/>
              <a:ext cx="8061095" cy="5892973"/>
              <a:chOff x="655457" y="471796"/>
              <a:chExt cx="8061095" cy="5892973"/>
            </a:xfrm>
          </p:grpSpPr>
          <p:sp>
            <p:nvSpPr>
              <p:cNvPr id="86" name="TextBox 85">
                <a:extLst>
                  <a:ext uri="{FF2B5EF4-FFF2-40B4-BE49-F238E27FC236}">
                    <a16:creationId xmlns:a16="http://schemas.microsoft.com/office/drawing/2014/main" id="{3ED03E2E-451E-4596-9544-94B1A6483F5E}"/>
                  </a:ext>
                </a:extLst>
              </p:cNvPr>
              <p:cNvSpPr txBox="1"/>
              <p:nvPr/>
            </p:nvSpPr>
            <p:spPr>
              <a:xfrm>
                <a:off x="655457" y="471797"/>
                <a:ext cx="470916" cy="274850"/>
              </a:xfrm>
              <a:prstGeom prst="rect">
                <a:avLst/>
              </a:prstGeom>
              <a:noFill/>
              <a:ln>
                <a:solidFill>
                  <a:schemeClr val="tx1"/>
                </a:solidFill>
              </a:ln>
            </p:spPr>
            <p:txBody>
              <a:bodyPr wrap="square" rtlCol="0">
                <a:spAutoFit/>
              </a:bodyPr>
              <a:lstStyle/>
              <a:p>
                <a:r>
                  <a:rPr lang="en-US" sz="700" dirty="0"/>
                  <a:t>UE</a:t>
                </a:r>
              </a:p>
            </p:txBody>
          </p:sp>
          <p:sp>
            <p:nvSpPr>
              <p:cNvPr id="87" name="TextBox 86">
                <a:extLst>
                  <a:ext uri="{FF2B5EF4-FFF2-40B4-BE49-F238E27FC236}">
                    <a16:creationId xmlns:a16="http://schemas.microsoft.com/office/drawing/2014/main" id="{D0D40DDD-2EDD-48A2-97DC-9D762B817779}"/>
                  </a:ext>
                </a:extLst>
              </p:cNvPr>
              <p:cNvSpPr txBox="1"/>
              <p:nvPr/>
            </p:nvSpPr>
            <p:spPr>
              <a:xfrm>
                <a:off x="1597290" y="471797"/>
                <a:ext cx="708660" cy="422846"/>
              </a:xfrm>
              <a:prstGeom prst="rect">
                <a:avLst/>
              </a:prstGeom>
              <a:noFill/>
              <a:ln>
                <a:solidFill>
                  <a:schemeClr val="tx1"/>
                </a:solidFill>
              </a:ln>
            </p:spPr>
            <p:txBody>
              <a:bodyPr wrap="square" rtlCol="0">
                <a:spAutoFit/>
              </a:bodyPr>
              <a:lstStyle/>
              <a:p>
                <a:r>
                  <a:rPr lang="en-US" sz="700" dirty="0"/>
                  <a:t>NG-RAN</a:t>
                </a:r>
              </a:p>
            </p:txBody>
          </p:sp>
          <p:sp>
            <p:nvSpPr>
              <p:cNvPr id="88" name="TextBox 87">
                <a:extLst>
                  <a:ext uri="{FF2B5EF4-FFF2-40B4-BE49-F238E27FC236}">
                    <a16:creationId xmlns:a16="http://schemas.microsoft.com/office/drawing/2014/main" id="{8776F6E0-01D5-4F89-B357-6FE88E1EEECC}"/>
                  </a:ext>
                </a:extLst>
              </p:cNvPr>
              <p:cNvSpPr txBox="1"/>
              <p:nvPr/>
            </p:nvSpPr>
            <p:spPr>
              <a:xfrm>
                <a:off x="3727841" y="471797"/>
                <a:ext cx="708660" cy="268248"/>
              </a:xfrm>
              <a:prstGeom prst="rect">
                <a:avLst/>
              </a:prstGeom>
              <a:noFill/>
              <a:ln>
                <a:solidFill>
                  <a:schemeClr val="tx1"/>
                </a:solidFill>
              </a:ln>
            </p:spPr>
            <p:txBody>
              <a:bodyPr wrap="square" rtlCol="0">
                <a:spAutoFit/>
              </a:bodyPr>
              <a:lstStyle/>
              <a:p>
                <a:r>
                  <a:rPr lang="en-US" sz="800" dirty="0"/>
                  <a:t>AMF</a:t>
                </a:r>
              </a:p>
            </p:txBody>
          </p:sp>
          <p:sp>
            <p:nvSpPr>
              <p:cNvPr id="89" name="TextBox 88">
                <a:extLst>
                  <a:ext uri="{FF2B5EF4-FFF2-40B4-BE49-F238E27FC236}">
                    <a16:creationId xmlns:a16="http://schemas.microsoft.com/office/drawing/2014/main" id="{1F151B39-6892-43B3-A01F-0BD7C32E1A18}"/>
                  </a:ext>
                </a:extLst>
              </p:cNvPr>
              <p:cNvSpPr txBox="1"/>
              <p:nvPr/>
            </p:nvSpPr>
            <p:spPr>
              <a:xfrm>
                <a:off x="5099441" y="471796"/>
                <a:ext cx="708660" cy="268248"/>
              </a:xfrm>
              <a:prstGeom prst="rect">
                <a:avLst/>
              </a:prstGeom>
              <a:noFill/>
              <a:ln>
                <a:solidFill>
                  <a:schemeClr val="tx1"/>
                </a:solidFill>
              </a:ln>
            </p:spPr>
            <p:txBody>
              <a:bodyPr wrap="square" rtlCol="0">
                <a:spAutoFit/>
              </a:bodyPr>
              <a:lstStyle/>
              <a:p>
                <a:r>
                  <a:rPr lang="en-US" sz="800" dirty="0"/>
                  <a:t>SMF</a:t>
                </a:r>
              </a:p>
            </p:txBody>
          </p:sp>
          <p:sp>
            <p:nvSpPr>
              <p:cNvPr id="90" name="TextBox 89">
                <a:extLst>
                  <a:ext uri="{FF2B5EF4-FFF2-40B4-BE49-F238E27FC236}">
                    <a16:creationId xmlns:a16="http://schemas.microsoft.com/office/drawing/2014/main" id="{48DFC5DA-ABBF-4E05-8323-64FC8EBFB33B}"/>
                  </a:ext>
                </a:extLst>
              </p:cNvPr>
              <p:cNvSpPr txBox="1"/>
              <p:nvPr/>
            </p:nvSpPr>
            <p:spPr>
              <a:xfrm>
                <a:off x="7904363" y="471796"/>
                <a:ext cx="812189" cy="465130"/>
              </a:xfrm>
              <a:prstGeom prst="rect">
                <a:avLst/>
              </a:prstGeom>
              <a:noFill/>
              <a:ln>
                <a:solidFill>
                  <a:schemeClr val="tx1"/>
                </a:solidFill>
              </a:ln>
            </p:spPr>
            <p:txBody>
              <a:bodyPr wrap="square" rtlCol="0">
                <a:spAutoFit/>
              </a:bodyPr>
              <a:lstStyle/>
              <a:p>
                <a:r>
                  <a:rPr lang="en-US" sz="800" dirty="0"/>
                  <a:t>MB-SMF</a:t>
                </a:r>
              </a:p>
            </p:txBody>
          </p:sp>
          <p:cxnSp>
            <p:nvCxnSpPr>
              <p:cNvPr id="91" name="Straight Connector 90">
                <a:extLst>
                  <a:ext uri="{FF2B5EF4-FFF2-40B4-BE49-F238E27FC236}">
                    <a16:creationId xmlns:a16="http://schemas.microsoft.com/office/drawing/2014/main" id="{B2981E03-2C7B-4A0D-AAAE-CA275CA15202}"/>
                  </a:ext>
                </a:extLst>
              </p:cNvPr>
              <p:cNvCxnSpPr>
                <a:cxnSpLocks/>
              </p:cNvCxnSpPr>
              <p:nvPr/>
            </p:nvCxnSpPr>
            <p:spPr bwMode="auto">
              <a:xfrm>
                <a:off x="890914" y="718017"/>
                <a:ext cx="0" cy="564675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Arrow Connector 91">
                <a:extLst>
                  <a:ext uri="{FF2B5EF4-FFF2-40B4-BE49-F238E27FC236}">
                    <a16:creationId xmlns:a16="http://schemas.microsoft.com/office/drawing/2014/main" id="{7CC8C676-9C02-416B-8547-5D5CD59EA057}"/>
                  </a:ext>
                </a:extLst>
              </p:cNvPr>
              <p:cNvCxnSpPr>
                <a:cxnSpLocks/>
                <a:endCxn id="99" idx="1"/>
              </p:cNvCxnSpPr>
              <p:nvPr/>
            </p:nvCxnSpPr>
            <p:spPr bwMode="auto">
              <a:xfrm>
                <a:off x="890915" y="1546562"/>
                <a:ext cx="4652201" cy="1076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93" name="Straight Arrow Connector 92">
                <a:extLst>
                  <a:ext uri="{FF2B5EF4-FFF2-40B4-BE49-F238E27FC236}">
                    <a16:creationId xmlns:a16="http://schemas.microsoft.com/office/drawing/2014/main" id="{8641E678-9348-4433-A3D5-ECF4BDAF8AF1}"/>
                  </a:ext>
                </a:extLst>
              </p:cNvPr>
              <p:cNvCxnSpPr>
                <a:cxnSpLocks/>
              </p:cNvCxnSpPr>
              <p:nvPr/>
            </p:nvCxnSpPr>
            <p:spPr bwMode="auto">
              <a:xfrm flipH="1">
                <a:off x="4082170" y="1916557"/>
                <a:ext cx="13716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4" name="TextBox 93">
                <a:extLst>
                  <a:ext uri="{FF2B5EF4-FFF2-40B4-BE49-F238E27FC236}">
                    <a16:creationId xmlns:a16="http://schemas.microsoft.com/office/drawing/2014/main" id="{F08304F7-DD1A-4033-98B2-08D4DE1D78BA}"/>
                  </a:ext>
                </a:extLst>
              </p:cNvPr>
              <p:cNvSpPr txBox="1"/>
              <p:nvPr/>
            </p:nvSpPr>
            <p:spPr>
              <a:xfrm>
                <a:off x="2128419" y="1331678"/>
                <a:ext cx="1047734" cy="268248"/>
              </a:xfrm>
              <a:prstGeom prst="rect">
                <a:avLst/>
              </a:prstGeom>
              <a:noFill/>
              <a:ln>
                <a:noFill/>
              </a:ln>
            </p:spPr>
            <p:txBody>
              <a:bodyPr wrap="square" rtlCol="0">
                <a:spAutoFit/>
              </a:bodyPr>
              <a:lstStyle/>
              <a:p>
                <a:r>
                  <a:rPr lang="en-US" sz="800" dirty="0"/>
                  <a:t>UE Join</a:t>
                </a:r>
              </a:p>
            </p:txBody>
          </p:sp>
          <p:sp>
            <p:nvSpPr>
              <p:cNvPr id="95" name="TextBox 94">
                <a:extLst>
                  <a:ext uri="{FF2B5EF4-FFF2-40B4-BE49-F238E27FC236}">
                    <a16:creationId xmlns:a16="http://schemas.microsoft.com/office/drawing/2014/main" id="{F41AC793-6064-4912-AA66-8B22F830846D}"/>
                  </a:ext>
                </a:extLst>
              </p:cNvPr>
              <p:cNvSpPr txBox="1"/>
              <p:nvPr/>
            </p:nvSpPr>
            <p:spPr>
              <a:xfrm>
                <a:off x="4082169" y="1533186"/>
                <a:ext cx="1371601" cy="421531"/>
              </a:xfrm>
              <a:prstGeom prst="rect">
                <a:avLst/>
              </a:prstGeom>
              <a:noFill/>
              <a:ln>
                <a:noFill/>
              </a:ln>
            </p:spPr>
            <p:txBody>
              <a:bodyPr wrap="square" rtlCol="0">
                <a:spAutoFit/>
              </a:bodyPr>
              <a:lstStyle/>
              <a:p>
                <a:r>
                  <a:rPr lang="en-US" sz="800" dirty="0"/>
                  <a:t>MB Session Info (Join, MB-SMF ID)</a:t>
                </a:r>
              </a:p>
            </p:txBody>
          </p:sp>
          <p:cxnSp>
            <p:nvCxnSpPr>
              <p:cNvPr id="96" name="Straight Arrow Connector 95">
                <a:extLst>
                  <a:ext uri="{FF2B5EF4-FFF2-40B4-BE49-F238E27FC236}">
                    <a16:creationId xmlns:a16="http://schemas.microsoft.com/office/drawing/2014/main" id="{023A7720-1007-4D17-B209-30F19DED9CCF}"/>
                  </a:ext>
                </a:extLst>
              </p:cNvPr>
              <p:cNvCxnSpPr>
                <a:cxnSpLocks/>
              </p:cNvCxnSpPr>
              <p:nvPr/>
            </p:nvCxnSpPr>
            <p:spPr bwMode="auto">
              <a:xfrm>
                <a:off x="5453770" y="1656952"/>
                <a:ext cx="181736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7" name="TextBox 96">
                <a:extLst>
                  <a:ext uri="{FF2B5EF4-FFF2-40B4-BE49-F238E27FC236}">
                    <a16:creationId xmlns:a16="http://schemas.microsoft.com/office/drawing/2014/main" id="{D75EC399-65BE-42BE-935E-AF7490F407C8}"/>
                  </a:ext>
                </a:extLst>
              </p:cNvPr>
              <p:cNvSpPr txBox="1"/>
              <p:nvPr/>
            </p:nvSpPr>
            <p:spPr>
              <a:xfrm>
                <a:off x="6987677" y="471796"/>
                <a:ext cx="708660" cy="268248"/>
              </a:xfrm>
              <a:prstGeom prst="rect">
                <a:avLst/>
              </a:prstGeom>
              <a:noFill/>
              <a:ln>
                <a:solidFill>
                  <a:schemeClr val="tx1"/>
                </a:solidFill>
              </a:ln>
            </p:spPr>
            <p:txBody>
              <a:bodyPr wrap="square" rtlCol="0">
                <a:spAutoFit/>
              </a:bodyPr>
              <a:lstStyle/>
              <a:p>
                <a:r>
                  <a:rPr lang="en-US" sz="800" dirty="0"/>
                  <a:t>NRF</a:t>
                </a:r>
              </a:p>
            </p:txBody>
          </p:sp>
          <p:cxnSp>
            <p:nvCxnSpPr>
              <p:cNvPr id="98" name="Straight Arrow Connector 97">
                <a:extLst>
                  <a:ext uri="{FF2B5EF4-FFF2-40B4-BE49-F238E27FC236}">
                    <a16:creationId xmlns:a16="http://schemas.microsoft.com/office/drawing/2014/main" id="{1C3FA2FD-3B71-4368-BEB7-5986B529FE34}"/>
                  </a:ext>
                </a:extLst>
              </p:cNvPr>
              <p:cNvCxnSpPr>
                <a:cxnSpLocks/>
              </p:cNvCxnSpPr>
              <p:nvPr/>
            </p:nvCxnSpPr>
            <p:spPr bwMode="auto">
              <a:xfrm>
                <a:off x="5453770" y="1757534"/>
                <a:ext cx="1817369"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sp>
            <p:nvSpPr>
              <p:cNvPr id="99" name="TextBox 98">
                <a:extLst>
                  <a:ext uri="{FF2B5EF4-FFF2-40B4-BE49-F238E27FC236}">
                    <a16:creationId xmlns:a16="http://schemas.microsoft.com/office/drawing/2014/main" id="{7CF8FD84-9DC5-4B83-8990-AB4FEB51EBC4}"/>
                  </a:ext>
                </a:extLst>
              </p:cNvPr>
              <p:cNvSpPr txBox="1"/>
              <p:nvPr/>
            </p:nvSpPr>
            <p:spPr>
              <a:xfrm>
                <a:off x="5543116" y="1409334"/>
                <a:ext cx="1728015" cy="295992"/>
              </a:xfrm>
              <a:prstGeom prst="rect">
                <a:avLst/>
              </a:prstGeom>
              <a:noFill/>
              <a:ln>
                <a:noFill/>
              </a:ln>
            </p:spPr>
            <p:txBody>
              <a:bodyPr wrap="square" rtlCol="0">
                <a:spAutoFit/>
              </a:bodyPr>
              <a:lstStyle/>
              <a:p>
                <a:r>
                  <a:rPr lang="en-US" sz="800" dirty="0"/>
                  <a:t>Discover MB-SMF</a:t>
                </a:r>
              </a:p>
            </p:txBody>
          </p:sp>
          <p:sp>
            <p:nvSpPr>
              <p:cNvPr id="100" name="Speech Bubble: Rectangle with Corners Rounded 99">
                <a:extLst>
                  <a:ext uri="{FF2B5EF4-FFF2-40B4-BE49-F238E27FC236}">
                    <a16:creationId xmlns:a16="http://schemas.microsoft.com/office/drawing/2014/main" id="{A029A4FA-7507-44EC-8BA7-1D4803E262FB}"/>
                  </a:ext>
                </a:extLst>
              </p:cNvPr>
              <p:cNvSpPr/>
              <p:nvPr/>
            </p:nvSpPr>
            <p:spPr bwMode="auto">
              <a:xfrm>
                <a:off x="5737332" y="687223"/>
                <a:ext cx="1492506" cy="440373"/>
              </a:xfrm>
              <a:prstGeom prst="wedgeRoundRectCallout">
                <a:avLst>
                  <a:gd name="adj1" fmla="val -43205"/>
                  <a:gd name="adj2" fmla="val 125070"/>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rPr>
                  <a:t>Discovery could be done by AMF</a:t>
                </a:r>
              </a:p>
            </p:txBody>
          </p:sp>
          <p:cxnSp>
            <p:nvCxnSpPr>
              <p:cNvPr id="101" name="Straight Connector 100">
                <a:extLst>
                  <a:ext uri="{FF2B5EF4-FFF2-40B4-BE49-F238E27FC236}">
                    <a16:creationId xmlns:a16="http://schemas.microsoft.com/office/drawing/2014/main" id="{E65FC37A-1181-42D0-9BD1-85A72BFB465A}"/>
                  </a:ext>
                </a:extLst>
              </p:cNvPr>
              <p:cNvCxnSpPr>
                <a:cxnSpLocks/>
              </p:cNvCxnSpPr>
              <p:nvPr/>
            </p:nvCxnSpPr>
            <p:spPr bwMode="auto">
              <a:xfrm>
                <a:off x="1926472" y="718017"/>
                <a:ext cx="0" cy="564675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2" name="TextBox 101">
                <a:extLst>
                  <a:ext uri="{FF2B5EF4-FFF2-40B4-BE49-F238E27FC236}">
                    <a16:creationId xmlns:a16="http://schemas.microsoft.com/office/drawing/2014/main" id="{36B6CBF9-CB5C-4EF8-9BFC-0C19F533E93C}"/>
                  </a:ext>
                </a:extLst>
              </p:cNvPr>
              <p:cNvSpPr txBox="1"/>
              <p:nvPr/>
            </p:nvSpPr>
            <p:spPr>
              <a:xfrm>
                <a:off x="4436501" y="2337507"/>
                <a:ext cx="3193347" cy="268248"/>
              </a:xfrm>
              <a:prstGeom prst="rect">
                <a:avLst/>
              </a:prstGeom>
              <a:noFill/>
              <a:ln>
                <a:noFill/>
              </a:ln>
            </p:spPr>
            <p:txBody>
              <a:bodyPr wrap="square" rtlCol="0">
                <a:spAutoFit/>
              </a:bodyPr>
              <a:lstStyle/>
              <a:p>
                <a:r>
                  <a:rPr lang="en-US" sz="800" dirty="0"/>
                  <a:t>MBS Session Establishment Request/Response</a:t>
                </a:r>
              </a:p>
            </p:txBody>
          </p:sp>
          <p:cxnSp>
            <p:nvCxnSpPr>
              <p:cNvPr id="103" name="Straight Arrow Connector 102">
                <a:extLst>
                  <a:ext uri="{FF2B5EF4-FFF2-40B4-BE49-F238E27FC236}">
                    <a16:creationId xmlns:a16="http://schemas.microsoft.com/office/drawing/2014/main" id="{112E059B-D9D1-4324-B5DA-974AD900521F}"/>
                  </a:ext>
                </a:extLst>
              </p:cNvPr>
              <p:cNvCxnSpPr>
                <a:cxnSpLocks/>
              </p:cNvCxnSpPr>
              <p:nvPr/>
            </p:nvCxnSpPr>
            <p:spPr bwMode="auto">
              <a:xfrm>
                <a:off x="4029592" y="2592537"/>
                <a:ext cx="416509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4" name="Straight Arrow Connector 103">
                <a:extLst>
                  <a:ext uri="{FF2B5EF4-FFF2-40B4-BE49-F238E27FC236}">
                    <a16:creationId xmlns:a16="http://schemas.microsoft.com/office/drawing/2014/main" id="{D4B57083-2C31-49F2-B1AB-0E9413634F3E}"/>
                  </a:ext>
                </a:extLst>
              </p:cNvPr>
              <p:cNvCxnSpPr>
                <a:cxnSpLocks/>
              </p:cNvCxnSpPr>
              <p:nvPr/>
            </p:nvCxnSpPr>
            <p:spPr bwMode="auto">
              <a:xfrm>
                <a:off x="4029592" y="2792592"/>
                <a:ext cx="4165092"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05" name="Straight Arrow Connector 104">
                <a:extLst>
                  <a:ext uri="{FF2B5EF4-FFF2-40B4-BE49-F238E27FC236}">
                    <a16:creationId xmlns:a16="http://schemas.microsoft.com/office/drawing/2014/main" id="{AFE4B5A5-DE96-4C42-8A2A-4CF40CBBD3D1}"/>
                  </a:ext>
                </a:extLst>
              </p:cNvPr>
              <p:cNvCxnSpPr>
                <a:cxnSpLocks/>
              </p:cNvCxnSpPr>
              <p:nvPr/>
            </p:nvCxnSpPr>
            <p:spPr bwMode="auto">
              <a:xfrm>
                <a:off x="1926472" y="2900534"/>
                <a:ext cx="2103120"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06" name="Straight Arrow Connector 105">
                <a:extLst>
                  <a:ext uri="{FF2B5EF4-FFF2-40B4-BE49-F238E27FC236}">
                    <a16:creationId xmlns:a16="http://schemas.microsoft.com/office/drawing/2014/main" id="{4EA84948-B7BC-46AE-8005-25D3B5D3CFE7}"/>
                  </a:ext>
                </a:extLst>
              </p:cNvPr>
              <p:cNvCxnSpPr>
                <a:cxnSpLocks/>
              </p:cNvCxnSpPr>
              <p:nvPr/>
            </p:nvCxnSpPr>
            <p:spPr bwMode="auto">
              <a:xfrm>
                <a:off x="1926472" y="3092560"/>
                <a:ext cx="2155698"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7" name="TextBox 106">
                <a:extLst>
                  <a:ext uri="{FF2B5EF4-FFF2-40B4-BE49-F238E27FC236}">
                    <a16:creationId xmlns:a16="http://schemas.microsoft.com/office/drawing/2014/main" id="{803FAF3A-FF1E-493C-A032-AB6D95D46868}"/>
                  </a:ext>
                </a:extLst>
              </p:cNvPr>
              <p:cNvSpPr txBox="1"/>
              <p:nvPr/>
            </p:nvSpPr>
            <p:spPr>
              <a:xfrm>
                <a:off x="2114124" y="2680743"/>
                <a:ext cx="1797740" cy="268248"/>
              </a:xfrm>
              <a:prstGeom prst="rect">
                <a:avLst/>
              </a:prstGeom>
              <a:noFill/>
              <a:ln>
                <a:noFill/>
              </a:ln>
            </p:spPr>
            <p:txBody>
              <a:bodyPr wrap="square" rtlCol="0">
                <a:spAutoFit/>
              </a:bodyPr>
              <a:lstStyle/>
              <a:p>
                <a:r>
                  <a:rPr lang="en-US" sz="800" dirty="0"/>
                  <a:t>RAN resource setup</a:t>
                </a:r>
              </a:p>
            </p:txBody>
          </p:sp>
          <p:sp>
            <p:nvSpPr>
              <p:cNvPr id="108" name="Rectangle 107">
                <a:extLst>
                  <a:ext uri="{FF2B5EF4-FFF2-40B4-BE49-F238E27FC236}">
                    <a16:creationId xmlns:a16="http://schemas.microsoft.com/office/drawing/2014/main" id="{EA1B0817-4CA1-43F9-90C2-030DB20509C6}"/>
                  </a:ext>
                </a:extLst>
              </p:cNvPr>
              <p:cNvSpPr/>
              <p:nvPr/>
            </p:nvSpPr>
            <p:spPr bwMode="auto">
              <a:xfrm>
                <a:off x="1126372" y="2337506"/>
                <a:ext cx="7400541" cy="920651"/>
              </a:xfrm>
              <a:prstGeom prst="rect">
                <a:avLst/>
              </a:prstGeom>
              <a:noFill/>
              <a:ln w="19050" cap="flat" cmpd="sng" algn="ctr">
                <a:solidFill>
                  <a:srgbClr val="00B0F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109" name="TextBox 108">
                <a:extLst>
                  <a:ext uri="{FF2B5EF4-FFF2-40B4-BE49-F238E27FC236}">
                    <a16:creationId xmlns:a16="http://schemas.microsoft.com/office/drawing/2014/main" id="{9E337D09-C862-4C7C-9ECE-82DBCA22D80F}"/>
                  </a:ext>
                </a:extLst>
              </p:cNvPr>
              <p:cNvSpPr txBox="1"/>
              <p:nvPr/>
            </p:nvSpPr>
            <p:spPr>
              <a:xfrm>
                <a:off x="4539565" y="3644894"/>
                <a:ext cx="3193347" cy="268248"/>
              </a:xfrm>
              <a:prstGeom prst="rect">
                <a:avLst/>
              </a:prstGeom>
              <a:noFill/>
              <a:ln>
                <a:noFill/>
              </a:ln>
            </p:spPr>
            <p:txBody>
              <a:bodyPr wrap="square" rtlCol="0">
                <a:spAutoFit/>
              </a:bodyPr>
              <a:lstStyle/>
              <a:p>
                <a:r>
                  <a:rPr lang="en-US" sz="800" dirty="0"/>
                  <a:t>MBS Session Deactivation Request/Response</a:t>
                </a:r>
              </a:p>
            </p:txBody>
          </p:sp>
          <p:cxnSp>
            <p:nvCxnSpPr>
              <p:cNvPr id="110" name="Straight Arrow Connector 109">
                <a:extLst>
                  <a:ext uri="{FF2B5EF4-FFF2-40B4-BE49-F238E27FC236}">
                    <a16:creationId xmlns:a16="http://schemas.microsoft.com/office/drawing/2014/main" id="{41194739-45C0-40ED-BD34-1AEC726C003F}"/>
                  </a:ext>
                </a:extLst>
              </p:cNvPr>
              <p:cNvCxnSpPr>
                <a:cxnSpLocks/>
              </p:cNvCxnSpPr>
              <p:nvPr/>
            </p:nvCxnSpPr>
            <p:spPr bwMode="auto">
              <a:xfrm>
                <a:off x="4029592" y="4026478"/>
                <a:ext cx="416509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1" name="Straight Arrow Connector 110">
                <a:extLst>
                  <a:ext uri="{FF2B5EF4-FFF2-40B4-BE49-F238E27FC236}">
                    <a16:creationId xmlns:a16="http://schemas.microsoft.com/office/drawing/2014/main" id="{45C894AE-8ABD-4595-9FB5-F352B0F872D8}"/>
                  </a:ext>
                </a:extLst>
              </p:cNvPr>
              <p:cNvCxnSpPr>
                <a:cxnSpLocks/>
              </p:cNvCxnSpPr>
              <p:nvPr/>
            </p:nvCxnSpPr>
            <p:spPr bwMode="auto">
              <a:xfrm>
                <a:off x="3987305" y="3856647"/>
                <a:ext cx="4165092"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12" name="Straight Arrow Connector 111">
                <a:extLst>
                  <a:ext uri="{FF2B5EF4-FFF2-40B4-BE49-F238E27FC236}">
                    <a16:creationId xmlns:a16="http://schemas.microsoft.com/office/drawing/2014/main" id="{28AB0B6F-BE53-4D2D-AEBB-2CD417F99B56}"/>
                  </a:ext>
                </a:extLst>
              </p:cNvPr>
              <p:cNvCxnSpPr>
                <a:cxnSpLocks/>
              </p:cNvCxnSpPr>
              <p:nvPr/>
            </p:nvCxnSpPr>
            <p:spPr bwMode="auto">
              <a:xfrm>
                <a:off x="1910474" y="4101749"/>
                <a:ext cx="2076831"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13" name="Straight Arrow Connector 112">
                <a:extLst>
                  <a:ext uri="{FF2B5EF4-FFF2-40B4-BE49-F238E27FC236}">
                    <a16:creationId xmlns:a16="http://schemas.microsoft.com/office/drawing/2014/main" id="{C452595D-82BB-4E62-8B83-731B9C446C80}"/>
                  </a:ext>
                </a:extLst>
              </p:cNvPr>
              <p:cNvCxnSpPr>
                <a:cxnSpLocks/>
              </p:cNvCxnSpPr>
              <p:nvPr/>
            </p:nvCxnSpPr>
            <p:spPr bwMode="auto">
              <a:xfrm>
                <a:off x="1951619" y="4248055"/>
                <a:ext cx="2077973"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14" name="TextBox 113">
                <a:extLst>
                  <a:ext uri="{FF2B5EF4-FFF2-40B4-BE49-F238E27FC236}">
                    <a16:creationId xmlns:a16="http://schemas.microsoft.com/office/drawing/2014/main" id="{D7C2EF4F-49BC-4C98-A6C1-63F8747AC8B6}"/>
                  </a:ext>
                </a:extLst>
              </p:cNvPr>
              <p:cNvSpPr txBox="1"/>
              <p:nvPr/>
            </p:nvSpPr>
            <p:spPr>
              <a:xfrm>
                <a:off x="2096777" y="3872592"/>
                <a:ext cx="1779485" cy="268248"/>
              </a:xfrm>
              <a:prstGeom prst="rect">
                <a:avLst/>
              </a:prstGeom>
              <a:noFill/>
              <a:ln>
                <a:noFill/>
              </a:ln>
            </p:spPr>
            <p:txBody>
              <a:bodyPr wrap="square" rtlCol="0">
                <a:spAutoFit/>
              </a:bodyPr>
              <a:lstStyle/>
              <a:p>
                <a:r>
                  <a:rPr lang="en-US" sz="800" dirty="0"/>
                  <a:t>MBS Session Deactivation</a:t>
                </a:r>
              </a:p>
            </p:txBody>
          </p:sp>
          <p:sp>
            <p:nvSpPr>
              <p:cNvPr id="115" name="Rectangle 114">
                <a:extLst>
                  <a:ext uri="{FF2B5EF4-FFF2-40B4-BE49-F238E27FC236}">
                    <a16:creationId xmlns:a16="http://schemas.microsoft.com/office/drawing/2014/main" id="{F7BC8AA0-16A0-4073-9110-F530240B41C8}"/>
                  </a:ext>
                </a:extLst>
              </p:cNvPr>
              <p:cNvSpPr/>
              <p:nvPr/>
            </p:nvSpPr>
            <p:spPr bwMode="auto">
              <a:xfrm>
                <a:off x="1084086" y="3566153"/>
                <a:ext cx="7442822" cy="920651"/>
              </a:xfrm>
              <a:prstGeom prst="rect">
                <a:avLst/>
              </a:prstGeom>
              <a:noFill/>
              <a:ln w="19050" cap="flat" cmpd="sng" algn="ctr">
                <a:solidFill>
                  <a:srgbClr val="00B0F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116" name="TextBox 115">
                <a:extLst>
                  <a:ext uri="{FF2B5EF4-FFF2-40B4-BE49-F238E27FC236}">
                    <a16:creationId xmlns:a16="http://schemas.microsoft.com/office/drawing/2014/main" id="{D67DC91E-A846-49EC-80C6-53849A1B3838}"/>
                  </a:ext>
                </a:extLst>
              </p:cNvPr>
              <p:cNvSpPr txBox="1"/>
              <p:nvPr/>
            </p:nvSpPr>
            <p:spPr>
              <a:xfrm>
                <a:off x="4539565" y="4784875"/>
                <a:ext cx="3193347" cy="268248"/>
              </a:xfrm>
              <a:prstGeom prst="rect">
                <a:avLst/>
              </a:prstGeom>
              <a:noFill/>
              <a:ln>
                <a:noFill/>
              </a:ln>
            </p:spPr>
            <p:txBody>
              <a:bodyPr wrap="square" rtlCol="0">
                <a:spAutoFit/>
              </a:bodyPr>
              <a:lstStyle/>
              <a:p>
                <a:r>
                  <a:rPr lang="en-US" sz="800" dirty="0"/>
                  <a:t>MBS Session Activation Request/Response</a:t>
                </a:r>
              </a:p>
            </p:txBody>
          </p:sp>
          <p:cxnSp>
            <p:nvCxnSpPr>
              <p:cNvPr id="117" name="Straight Arrow Connector 116">
                <a:extLst>
                  <a:ext uri="{FF2B5EF4-FFF2-40B4-BE49-F238E27FC236}">
                    <a16:creationId xmlns:a16="http://schemas.microsoft.com/office/drawing/2014/main" id="{92ABDDFD-5DD4-4B54-A4CB-70DB9714BFA5}"/>
                  </a:ext>
                </a:extLst>
              </p:cNvPr>
              <p:cNvCxnSpPr>
                <a:cxnSpLocks/>
              </p:cNvCxnSpPr>
              <p:nvPr/>
            </p:nvCxnSpPr>
            <p:spPr bwMode="auto">
              <a:xfrm>
                <a:off x="4029592" y="5166460"/>
                <a:ext cx="416509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8" name="Straight Arrow Connector 117">
                <a:extLst>
                  <a:ext uri="{FF2B5EF4-FFF2-40B4-BE49-F238E27FC236}">
                    <a16:creationId xmlns:a16="http://schemas.microsoft.com/office/drawing/2014/main" id="{B976E8F9-D2BF-46AD-ADAB-F8C627092B19}"/>
                  </a:ext>
                </a:extLst>
              </p:cNvPr>
              <p:cNvCxnSpPr>
                <a:cxnSpLocks/>
              </p:cNvCxnSpPr>
              <p:nvPr/>
            </p:nvCxnSpPr>
            <p:spPr bwMode="auto">
              <a:xfrm>
                <a:off x="3987305" y="4996629"/>
                <a:ext cx="4165092"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19" name="Straight Arrow Connector 118">
                <a:extLst>
                  <a:ext uri="{FF2B5EF4-FFF2-40B4-BE49-F238E27FC236}">
                    <a16:creationId xmlns:a16="http://schemas.microsoft.com/office/drawing/2014/main" id="{4E98398B-CE8F-40BA-BF35-AF6F8E1004B8}"/>
                  </a:ext>
                </a:extLst>
              </p:cNvPr>
              <p:cNvCxnSpPr>
                <a:cxnSpLocks/>
              </p:cNvCxnSpPr>
              <p:nvPr/>
            </p:nvCxnSpPr>
            <p:spPr bwMode="auto">
              <a:xfrm>
                <a:off x="1935494" y="5965787"/>
                <a:ext cx="2076831"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20" name="Straight Arrow Connector 119">
                <a:extLst>
                  <a:ext uri="{FF2B5EF4-FFF2-40B4-BE49-F238E27FC236}">
                    <a16:creationId xmlns:a16="http://schemas.microsoft.com/office/drawing/2014/main" id="{C072A2C7-07EC-44EE-9597-DB4F00D010A3}"/>
                  </a:ext>
                </a:extLst>
              </p:cNvPr>
              <p:cNvCxnSpPr>
                <a:cxnSpLocks/>
              </p:cNvCxnSpPr>
              <p:nvPr/>
            </p:nvCxnSpPr>
            <p:spPr bwMode="auto">
              <a:xfrm>
                <a:off x="1976639" y="6112093"/>
                <a:ext cx="2035686"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21" name="TextBox 120">
                <a:extLst>
                  <a:ext uri="{FF2B5EF4-FFF2-40B4-BE49-F238E27FC236}">
                    <a16:creationId xmlns:a16="http://schemas.microsoft.com/office/drawing/2014/main" id="{87FBDAC1-E212-4797-946C-70694DBA8818}"/>
                  </a:ext>
                </a:extLst>
              </p:cNvPr>
              <p:cNvSpPr txBox="1"/>
              <p:nvPr/>
            </p:nvSpPr>
            <p:spPr>
              <a:xfrm>
                <a:off x="2039946" y="5605053"/>
                <a:ext cx="1884179" cy="421531"/>
              </a:xfrm>
              <a:prstGeom prst="rect">
                <a:avLst/>
              </a:prstGeom>
              <a:noFill/>
              <a:ln>
                <a:noFill/>
              </a:ln>
            </p:spPr>
            <p:txBody>
              <a:bodyPr wrap="square" rtlCol="0">
                <a:spAutoFit/>
              </a:bodyPr>
              <a:lstStyle/>
              <a:p>
                <a:r>
                  <a:rPr lang="en-US" sz="800" dirty="0"/>
                  <a:t>MBS Session Activation (list of CONNECTED UEs)</a:t>
                </a:r>
              </a:p>
            </p:txBody>
          </p:sp>
          <p:sp>
            <p:nvSpPr>
              <p:cNvPr id="122" name="Rectangle 121">
                <a:extLst>
                  <a:ext uri="{FF2B5EF4-FFF2-40B4-BE49-F238E27FC236}">
                    <a16:creationId xmlns:a16="http://schemas.microsoft.com/office/drawing/2014/main" id="{803A67B7-A785-4325-A527-E4421ADA585C}"/>
                  </a:ext>
                </a:extLst>
              </p:cNvPr>
              <p:cNvSpPr/>
              <p:nvPr/>
            </p:nvSpPr>
            <p:spPr bwMode="auto">
              <a:xfrm>
                <a:off x="1084086" y="4706135"/>
                <a:ext cx="7439390" cy="1658634"/>
              </a:xfrm>
              <a:prstGeom prst="rect">
                <a:avLst/>
              </a:prstGeom>
              <a:noFill/>
              <a:ln w="19050" cap="flat" cmpd="sng" algn="ctr">
                <a:solidFill>
                  <a:srgbClr val="00B0F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123" name="TextBox 122">
                <a:extLst>
                  <a:ext uri="{FF2B5EF4-FFF2-40B4-BE49-F238E27FC236}">
                    <a16:creationId xmlns:a16="http://schemas.microsoft.com/office/drawing/2014/main" id="{14565F3A-2D8F-4681-9D4E-A0AE7B81EFBB}"/>
                  </a:ext>
                </a:extLst>
              </p:cNvPr>
              <p:cNvSpPr txBox="1"/>
              <p:nvPr/>
            </p:nvSpPr>
            <p:spPr>
              <a:xfrm>
                <a:off x="1169732" y="2363727"/>
                <a:ext cx="1449401" cy="295992"/>
              </a:xfrm>
              <a:prstGeom prst="rect">
                <a:avLst/>
              </a:prstGeom>
              <a:solidFill>
                <a:schemeClr val="tx2">
                  <a:lumMod val="20000"/>
                  <a:lumOff val="80000"/>
                </a:schemeClr>
              </a:solidFill>
              <a:ln>
                <a:noFill/>
              </a:ln>
            </p:spPr>
            <p:txBody>
              <a:bodyPr wrap="square" rtlCol="0">
                <a:spAutoFit/>
              </a:bodyPr>
              <a:lstStyle/>
              <a:p>
                <a:r>
                  <a:rPr lang="en-US" sz="800" dirty="0"/>
                  <a:t>Establishment</a:t>
                </a:r>
              </a:p>
            </p:txBody>
          </p:sp>
          <p:sp>
            <p:nvSpPr>
              <p:cNvPr id="124" name="TextBox 123">
                <a:extLst>
                  <a:ext uri="{FF2B5EF4-FFF2-40B4-BE49-F238E27FC236}">
                    <a16:creationId xmlns:a16="http://schemas.microsoft.com/office/drawing/2014/main" id="{AEC27C71-307C-4926-B7A9-120616CF2F5C}"/>
                  </a:ext>
                </a:extLst>
              </p:cNvPr>
              <p:cNvSpPr txBox="1"/>
              <p:nvPr/>
            </p:nvSpPr>
            <p:spPr>
              <a:xfrm>
                <a:off x="1114409" y="3605952"/>
                <a:ext cx="1338988" cy="294733"/>
              </a:xfrm>
              <a:prstGeom prst="rect">
                <a:avLst/>
              </a:prstGeom>
              <a:solidFill>
                <a:schemeClr val="tx2">
                  <a:lumMod val="20000"/>
                  <a:lumOff val="80000"/>
                </a:schemeClr>
              </a:solidFill>
              <a:ln>
                <a:noFill/>
              </a:ln>
            </p:spPr>
            <p:txBody>
              <a:bodyPr wrap="square" rtlCol="0">
                <a:spAutoFit/>
              </a:bodyPr>
              <a:lstStyle/>
              <a:p>
                <a:r>
                  <a:rPr lang="en-US" sz="800" dirty="0"/>
                  <a:t>Deactivation</a:t>
                </a:r>
              </a:p>
            </p:txBody>
          </p:sp>
          <p:sp>
            <p:nvSpPr>
              <p:cNvPr id="125" name="TextBox 124">
                <a:extLst>
                  <a:ext uri="{FF2B5EF4-FFF2-40B4-BE49-F238E27FC236}">
                    <a16:creationId xmlns:a16="http://schemas.microsoft.com/office/drawing/2014/main" id="{C60ED473-AFB6-4A3A-B4E5-47883AD56662}"/>
                  </a:ext>
                </a:extLst>
              </p:cNvPr>
              <p:cNvSpPr txBox="1"/>
              <p:nvPr/>
            </p:nvSpPr>
            <p:spPr>
              <a:xfrm>
                <a:off x="1096670" y="4758444"/>
                <a:ext cx="1125623" cy="295992"/>
              </a:xfrm>
              <a:prstGeom prst="rect">
                <a:avLst/>
              </a:prstGeom>
              <a:solidFill>
                <a:schemeClr val="tx2">
                  <a:lumMod val="20000"/>
                  <a:lumOff val="80000"/>
                </a:schemeClr>
              </a:solidFill>
              <a:ln>
                <a:noFill/>
              </a:ln>
            </p:spPr>
            <p:txBody>
              <a:bodyPr wrap="square" rtlCol="0">
                <a:spAutoFit/>
              </a:bodyPr>
              <a:lstStyle/>
              <a:p>
                <a:r>
                  <a:rPr lang="en-US" sz="800" dirty="0"/>
                  <a:t>Activation</a:t>
                </a:r>
              </a:p>
            </p:txBody>
          </p:sp>
          <p:sp>
            <p:nvSpPr>
              <p:cNvPr id="126" name="Rectangle 125">
                <a:extLst>
                  <a:ext uri="{FF2B5EF4-FFF2-40B4-BE49-F238E27FC236}">
                    <a16:creationId xmlns:a16="http://schemas.microsoft.com/office/drawing/2014/main" id="{499B8C53-0F8E-44B1-8FE4-E39A553A4C5E}"/>
                  </a:ext>
                </a:extLst>
              </p:cNvPr>
              <p:cNvSpPr/>
              <p:nvPr/>
            </p:nvSpPr>
            <p:spPr bwMode="auto">
              <a:xfrm>
                <a:off x="1736738" y="5602277"/>
                <a:ext cx="2532882" cy="62588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127" name="TextBox 126">
                <a:extLst>
                  <a:ext uri="{FF2B5EF4-FFF2-40B4-BE49-F238E27FC236}">
                    <a16:creationId xmlns:a16="http://schemas.microsoft.com/office/drawing/2014/main" id="{BB4BB93D-9DA3-4928-983A-41583921078F}"/>
                  </a:ext>
                </a:extLst>
              </p:cNvPr>
              <p:cNvSpPr txBox="1"/>
              <p:nvPr/>
            </p:nvSpPr>
            <p:spPr>
              <a:xfrm>
                <a:off x="2039946" y="5031096"/>
                <a:ext cx="2140910" cy="268248"/>
              </a:xfrm>
              <a:prstGeom prst="rect">
                <a:avLst/>
              </a:prstGeom>
              <a:noFill/>
              <a:ln>
                <a:noFill/>
              </a:ln>
            </p:spPr>
            <p:txBody>
              <a:bodyPr wrap="square" rtlCol="0">
                <a:spAutoFit/>
              </a:bodyPr>
              <a:lstStyle/>
              <a:p>
                <a:r>
                  <a:rPr lang="en-US" sz="800" dirty="0"/>
                  <a:t>Group paging (MBS Session ID)</a:t>
                </a:r>
              </a:p>
            </p:txBody>
          </p:sp>
          <p:cxnSp>
            <p:nvCxnSpPr>
              <p:cNvPr id="128" name="Straight Arrow Connector 127">
                <a:extLst>
                  <a:ext uri="{FF2B5EF4-FFF2-40B4-BE49-F238E27FC236}">
                    <a16:creationId xmlns:a16="http://schemas.microsoft.com/office/drawing/2014/main" id="{1161DC84-377F-41F8-A094-C7B37FE43261}"/>
                  </a:ext>
                </a:extLst>
              </p:cNvPr>
              <p:cNvCxnSpPr>
                <a:cxnSpLocks/>
              </p:cNvCxnSpPr>
              <p:nvPr/>
            </p:nvCxnSpPr>
            <p:spPr bwMode="auto">
              <a:xfrm flipH="1">
                <a:off x="1926471" y="5254908"/>
                <a:ext cx="2112265"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grpSp>
      <p:sp>
        <p:nvSpPr>
          <p:cNvPr id="129" name="Rectangle: Rounded Corners 128">
            <a:extLst>
              <a:ext uri="{FF2B5EF4-FFF2-40B4-BE49-F238E27FC236}">
                <a16:creationId xmlns:a16="http://schemas.microsoft.com/office/drawing/2014/main" id="{714C77D9-C2BE-4CC9-881D-DC89C419481C}"/>
              </a:ext>
            </a:extLst>
          </p:cNvPr>
          <p:cNvSpPr/>
          <p:nvPr/>
        </p:nvSpPr>
        <p:spPr bwMode="auto">
          <a:xfrm>
            <a:off x="6774582" y="4672820"/>
            <a:ext cx="5149409" cy="1417509"/>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132" name="Rectangle 131">
            <a:extLst>
              <a:ext uri="{FF2B5EF4-FFF2-40B4-BE49-F238E27FC236}">
                <a16:creationId xmlns:a16="http://schemas.microsoft.com/office/drawing/2014/main" id="{D4DB5324-2658-46A0-A45B-EDBEBC041D7A}"/>
              </a:ext>
            </a:extLst>
          </p:cNvPr>
          <p:cNvSpPr/>
          <p:nvPr/>
        </p:nvSpPr>
        <p:spPr>
          <a:xfrm>
            <a:off x="406542" y="4250599"/>
            <a:ext cx="5922360" cy="1600438"/>
          </a:xfrm>
          <a:prstGeom prst="rect">
            <a:avLst/>
          </a:prstGeom>
        </p:spPr>
        <p:txBody>
          <a:bodyPr wrap="square">
            <a:spAutoFit/>
          </a:bodyPr>
          <a:lstStyle/>
          <a:p>
            <a:r>
              <a:rPr lang="en-US" sz="1400" b="1" dirty="0"/>
              <a:t>Q1: </a:t>
            </a:r>
            <a:r>
              <a:rPr lang="en-US" sz="1400" dirty="0"/>
              <a:t>If joined UEs does not have UP in SMF, but in CONNECTED state for other reason, how would such UE be added in MBS Session in RAN?</a:t>
            </a:r>
          </a:p>
          <a:p>
            <a:endParaRPr lang="en-US" sz="1400" b="1" dirty="0"/>
          </a:p>
          <a:p>
            <a:r>
              <a:rPr lang="en-US" sz="1400" b="1" dirty="0"/>
              <a:t>Q2: </a:t>
            </a:r>
            <a:r>
              <a:rPr lang="en-US" sz="1400" dirty="0"/>
              <a:t>If all joined UEs in SMF have UP activated, does it mean that no MBS Session activation message will be sent to the NG-RAN? If so, how to bring the “inactive” MBS Session in RAN to Active again?</a:t>
            </a:r>
          </a:p>
          <a:p>
            <a:endParaRPr lang="en-US" sz="1400" dirty="0"/>
          </a:p>
        </p:txBody>
      </p:sp>
    </p:spTree>
    <p:extLst>
      <p:ext uri="{BB962C8B-B14F-4D97-AF65-F5344CB8AC3E}">
        <p14:creationId xmlns:p14="http://schemas.microsoft.com/office/powerpoint/2010/main" val="312943021"/>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2A1AD-FB46-4FB1-87A1-C6D8233E4CD8}"/>
              </a:ext>
            </a:extLst>
          </p:cNvPr>
          <p:cNvSpPr>
            <a:spLocks noGrp="1"/>
          </p:cNvSpPr>
          <p:nvPr>
            <p:ph type="title"/>
          </p:nvPr>
        </p:nvSpPr>
        <p:spPr>
          <a:xfrm>
            <a:off x="415637" y="291803"/>
            <a:ext cx="4586540" cy="625180"/>
          </a:xfrm>
        </p:spPr>
        <p:txBody>
          <a:bodyPr/>
          <a:lstStyle/>
          <a:p>
            <a:pPr algn="l"/>
            <a:r>
              <a:rPr lang="en-US" dirty="0"/>
              <a:t>MBS Session Deactivation</a:t>
            </a:r>
          </a:p>
        </p:txBody>
      </p:sp>
      <p:sp>
        <p:nvSpPr>
          <p:cNvPr id="4" name="Rectangle 3">
            <a:extLst>
              <a:ext uri="{FF2B5EF4-FFF2-40B4-BE49-F238E27FC236}">
                <a16:creationId xmlns:a16="http://schemas.microsoft.com/office/drawing/2014/main" id="{10338E7E-DA8F-4311-84AC-7FABA3BB59C9}"/>
              </a:ext>
            </a:extLst>
          </p:cNvPr>
          <p:cNvSpPr/>
          <p:nvPr/>
        </p:nvSpPr>
        <p:spPr>
          <a:xfrm>
            <a:off x="567849" y="1074851"/>
            <a:ext cx="3655849" cy="307777"/>
          </a:xfrm>
          <a:prstGeom prst="rect">
            <a:avLst/>
          </a:prstGeom>
        </p:spPr>
        <p:txBody>
          <a:bodyPr wrap="square">
            <a:spAutoFit/>
          </a:bodyPr>
          <a:lstStyle/>
          <a:p>
            <a:r>
              <a:rPr lang="en-GB" sz="1400" b="1" dirty="0"/>
              <a:t>Option-SMF (from </a:t>
            </a:r>
            <a:r>
              <a:rPr lang="en-US" sz="1400" b="1" dirty="0">
                <a:hlinkClick r:id="rId2"/>
              </a:rPr>
              <a:t>S2-2101017</a:t>
            </a:r>
            <a:r>
              <a:rPr lang="en-US" sz="1400" dirty="0"/>
              <a:t>)</a:t>
            </a:r>
            <a:r>
              <a:rPr lang="en-GB" sz="1400" b="1" dirty="0"/>
              <a:t> </a:t>
            </a:r>
            <a:endParaRPr lang="en-US" sz="1400" dirty="0"/>
          </a:p>
        </p:txBody>
      </p:sp>
      <p:sp>
        <p:nvSpPr>
          <p:cNvPr id="22" name="Rectangle 2">
            <a:extLst>
              <a:ext uri="{FF2B5EF4-FFF2-40B4-BE49-F238E27FC236}">
                <a16:creationId xmlns:a16="http://schemas.microsoft.com/office/drawing/2014/main" id="{A7E51A8C-725B-4836-B212-AEE841B829B7}"/>
              </a:ext>
            </a:extLst>
          </p:cNvPr>
          <p:cNvSpPr>
            <a:spLocks noChangeArrowheads="1"/>
          </p:cNvSpPr>
          <p:nvPr/>
        </p:nvSpPr>
        <p:spPr bwMode="auto">
          <a:xfrm>
            <a:off x="748145"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2">
            <a:extLst>
              <a:ext uri="{FF2B5EF4-FFF2-40B4-BE49-F238E27FC236}">
                <a16:creationId xmlns:a16="http://schemas.microsoft.com/office/drawing/2014/main" id="{B1C5D863-68B9-4EF0-8038-5FEE5776AB79}"/>
              </a:ext>
            </a:extLst>
          </p:cNvPr>
          <p:cNvSpPr>
            <a:spLocks noChangeArrowheads="1"/>
          </p:cNvSpPr>
          <p:nvPr/>
        </p:nvSpPr>
        <p:spPr bwMode="auto">
          <a:xfrm>
            <a:off x="947651" y="17619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5">
            <a:extLst>
              <a:ext uri="{FF2B5EF4-FFF2-40B4-BE49-F238E27FC236}">
                <a16:creationId xmlns:a16="http://schemas.microsoft.com/office/drawing/2014/main" id="{AA1C85AB-3561-45FD-9244-9BCF50DF143B}"/>
              </a:ext>
            </a:extLst>
          </p:cNvPr>
          <p:cNvSpPr>
            <a:spLocks noChangeArrowheads="1"/>
          </p:cNvSpPr>
          <p:nvPr/>
        </p:nvSpPr>
        <p:spPr bwMode="auto">
          <a:xfrm>
            <a:off x="6385147" y="29195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a:extLst>
              <a:ext uri="{FF2B5EF4-FFF2-40B4-BE49-F238E27FC236}">
                <a16:creationId xmlns:a16="http://schemas.microsoft.com/office/drawing/2014/main" id="{52E34EA2-13D2-43BA-A469-6DAEDA19D2C4}"/>
              </a:ext>
            </a:extLst>
          </p:cNvPr>
          <p:cNvSpPr txBox="1"/>
          <p:nvPr/>
        </p:nvSpPr>
        <p:spPr>
          <a:xfrm>
            <a:off x="68416" y="3250"/>
            <a:ext cx="2396691" cy="307777"/>
          </a:xfrm>
          <a:prstGeom prst="rect">
            <a:avLst/>
          </a:prstGeom>
          <a:solidFill>
            <a:srgbClr val="FFFF00"/>
          </a:solidFill>
        </p:spPr>
        <p:txBody>
          <a:bodyPr wrap="square" rtlCol="0">
            <a:spAutoFit/>
          </a:bodyPr>
          <a:lstStyle/>
          <a:p>
            <a:r>
              <a:rPr lang="en-US" sz="1400" dirty="0">
                <a:highlight>
                  <a:srgbClr val="FFFF00"/>
                </a:highlight>
              </a:rPr>
              <a:t>Slide added by Ericsson</a:t>
            </a:r>
          </a:p>
        </p:txBody>
      </p:sp>
      <p:sp>
        <p:nvSpPr>
          <p:cNvPr id="15" name="Rectangle 14">
            <a:extLst>
              <a:ext uri="{FF2B5EF4-FFF2-40B4-BE49-F238E27FC236}">
                <a16:creationId xmlns:a16="http://schemas.microsoft.com/office/drawing/2014/main" id="{F209433D-2947-4DF0-8D38-E1F25EB2848E}"/>
              </a:ext>
            </a:extLst>
          </p:cNvPr>
          <p:cNvSpPr/>
          <p:nvPr/>
        </p:nvSpPr>
        <p:spPr>
          <a:xfrm>
            <a:off x="6693009" y="997509"/>
            <a:ext cx="3811021" cy="307777"/>
          </a:xfrm>
          <a:prstGeom prst="rect">
            <a:avLst/>
          </a:prstGeom>
        </p:spPr>
        <p:txBody>
          <a:bodyPr wrap="square">
            <a:spAutoFit/>
          </a:bodyPr>
          <a:lstStyle/>
          <a:p>
            <a:r>
              <a:rPr lang="en-GB" sz="1400" b="1" dirty="0"/>
              <a:t>Option-AMF: (see</a:t>
            </a:r>
            <a:r>
              <a:rPr lang="en-GB" sz="1400" b="1" dirty="0">
                <a:solidFill>
                  <a:srgbClr val="FF0000"/>
                </a:solidFill>
              </a:rPr>
              <a:t> red rectangle </a:t>
            </a:r>
            <a:r>
              <a:rPr lang="en-GB" sz="1400" b="1" dirty="0"/>
              <a:t>below) </a:t>
            </a:r>
            <a:endParaRPr lang="en-US" sz="1400" dirty="0"/>
          </a:p>
        </p:txBody>
      </p:sp>
      <p:grpSp>
        <p:nvGrpSpPr>
          <p:cNvPr id="16" name="Group 15">
            <a:extLst>
              <a:ext uri="{FF2B5EF4-FFF2-40B4-BE49-F238E27FC236}">
                <a16:creationId xmlns:a16="http://schemas.microsoft.com/office/drawing/2014/main" id="{955C00BB-3E15-4BF0-9BD2-9F42CF16588B}"/>
              </a:ext>
            </a:extLst>
          </p:cNvPr>
          <p:cNvGrpSpPr/>
          <p:nvPr/>
        </p:nvGrpSpPr>
        <p:grpSpPr>
          <a:xfrm>
            <a:off x="415637" y="1796188"/>
            <a:ext cx="5486091" cy="2850146"/>
            <a:chOff x="6214687" y="-76635"/>
            <a:chExt cx="5486091" cy="3327728"/>
          </a:xfrm>
        </p:grpSpPr>
        <p:sp>
          <p:nvSpPr>
            <p:cNvPr id="17" name="Rectangle 16">
              <a:extLst>
                <a:ext uri="{FF2B5EF4-FFF2-40B4-BE49-F238E27FC236}">
                  <a16:creationId xmlns:a16="http://schemas.microsoft.com/office/drawing/2014/main" id="{259F70A5-B38D-4531-8B31-AE54BE318292}"/>
                </a:ext>
              </a:extLst>
            </p:cNvPr>
            <p:cNvSpPr/>
            <p:nvPr/>
          </p:nvSpPr>
          <p:spPr>
            <a:xfrm>
              <a:off x="6216176" y="-76635"/>
              <a:ext cx="5484602" cy="3327728"/>
            </a:xfrm>
            <a:prstGeom prst="rect">
              <a:avLst/>
            </a:prstGeom>
            <a:noFill/>
            <a:ln>
              <a:noFill/>
            </a:ln>
          </p:spPr>
        </p:sp>
        <p:sp>
          <p:nvSpPr>
            <p:cNvPr id="18" name="Text Box 27">
              <a:extLst>
                <a:ext uri="{FF2B5EF4-FFF2-40B4-BE49-F238E27FC236}">
                  <a16:creationId xmlns:a16="http://schemas.microsoft.com/office/drawing/2014/main" id="{A5DC850D-D387-4B22-A93C-5723B47C6AA6}"/>
                </a:ext>
              </a:extLst>
            </p:cNvPr>
            <p:cNvSpPr txBox="1">
              <a:spLocks noChangeArrowheads="1"/>
            </p:cNvSpPr>
            <p:nvPr/>
          </p:nvSpPr>
          <p:spPr bwMode="auto">
            <a:xfrm>
              <a:off x="6214687" y="821759"/>
              <a:ext cx="5114829" cy="1845241"/>
            </a:xfrm>
            <a:prstGeom prst="rect">
              <a:avLst/>
            </a:prstGeom>
            <a:solidFill>
              <a:srgbClr val="FFFFFF"/>
            </a:solidFill>
            <a:ln w="9525">
              <a:solidFill>
                <a:srgbClr val="000000"/>
              </a:solidFill>
              <a:prstDash val="dash"/>
              <a:miter lim="800000"/>
              <a:headEnd/>
              <a:tailEnd/>
            </a:ln>
          </p:spPr>
          <p:txBody>
            <a:bodyPr rot="0" vert="horz" wrap="square" lIns="91440" tIns="45720" rIns="91440" bIns="45720" anchor="t" anchorCtr="0" upright="1">
              <a:noAutofit/>
            </a:bodyPr>
            <a:lstStyle/>
            <a:p>
              <a:pPr hangingPunct="0">
                <a:spcAft>
                  <a:spcPts val="900"/>
                </a:spcAft>
              </a:pPr>
              <a:r>
                <a:rPr lang="de-DE" sz="800">
                  <a:solidFill>
                    <a:srgbClr val="000000"/>
                  </a:solidFill>
                  <a:effectLst/>
                  <a:latin typeface="Times New Roman" panose="02020603050405020304" pitchFamily="18" charset="0"/>
                  <a:ea typeface="DengXian" panose="02010600030101010101" pitchFamily="2" charset="-122"/>
                </a:rPr>
                <a:t>Option 2</a:t>
              </a:r>
              <a:endParaRPr lang="zh-CN" sz="1000">
                <a:solidFill>
                  <a:srgbClr val="000000"/>
                </a:solidFill>
                <a:effectLst/>
                <a:latin typeface="Times New Roman" panose="02020603050405020304" pitchFamily="18" charset="0"/>
                <a:ea typeface="DengXian" panose="02010600030101010101" pitchFamily="2" charset="-122"/>
              </a:endParaRPr>
            </a:p>
          </p:txBody>
        </p:sp>
        <p:cxnSp>
          <p:nvCxnSpPr>
            <p:cNvPr id="19" name="Line 22">
              <a:extLst>
                <a:ext uri="{FF2B5EF4-FFF2-40B4-BE49-F238E27FC236}">
                  <a16:creationId xmlns:a16="http://schemas.microsoft.com/office/drawing/2014/main" id="{6BBF1E78-7912-47CE-ADA2-5E5D90EA7424}"/>
                </a:ext>
              </a:extLst>
            </p:cNvPr>
            <p:cNvCxnSpPr>
              <a:cxnSpLocks noChangeShapeType="1"/>
            </p:cNvCxnSpPr>
            <p:nvPr/>
          </p:nvCxnSpPr>
          <p:spPr bwMode="auto">
            <a:xfrm flipH="1">
              <a:off x="6497526" y="323386"/>
              <a:ext cx="17101" cy="275291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0" name="Text Box 8">
              <a:extLst>
                <a:ext uri="{FF2B5EF4-FFF2-40B4-BE49-F238E27FC236}">
                  <a16:creationId xmlns:a16="http://schemas.microsoft.com/office/drawing/2014/main" id="{B0594808-A306-4C3A-AEF3-A3D30ED6CC2A}"/>
                </a:ext>
              </a:extLst>
            </p:cNvPr>
            <p:cNvSpPr txBox="1">
              <a:spLocks noChangeArrowheads="1"/>
            </p:cNvSpPr>
            <p:nvPr/>
          </p:nvSpPr>
          <p:spPr bwMode="auto">
            <a:xfrm>
              <a:off x="8413215" y="-76468"/>
              <a:ext cx="695385" cy="32763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hangingPunct="0">
                <a:spcAft>
                  <a:spcPts val="900"/>
                </a:spcAft>
              </a:pPr>
              <a:r>
                <a:rPr lang="de-DE" sz="1000">
                  <a:solidFill>
                    <a:srgbClr val="000000"/>
                  </a:solidFill>
                  <a:effectLst/>
                  <a:latin typeface="Times New Roman" panose="02020603050405020304" pitchFamily="18" charset="0"/>
                  <a:ea typeface="DengXian" panose="02010600030101010101" pitchFamily="2" charset="-122"/>
                </a:rPr>
                <a:t>AMF</a:t>
              </a:r>
              <a:endParaRPr lang="zh-CN" sz="1000">
                <a:solidFill>
                  <a:srgbClr val="000000"/>
                </a:solidFill>
                <a:effectLst/>
                <a:latin typeface="Times New Roman" panose="02020603050405020304" pitchFamily="18" charset="0"/>
                <a:ea typeface="DengXian" panose="02010600030101010101" pitchFamily="2" charset="-122"/>
              </a:endParaRPr>
            </a:p>
          </p:txBody>
        </p:sp>
        <p:sp>
          <p:nvSpPr>
            <p:cNvPr id="21" name="Text Box 25">
              <a:extLst>
                <a:ext uri="{FF2B5EF4-FFF2-40B4-BE49-F238E27FC236}">
                  <a16:creationId xmlns:a16="http://schemas.microsoft.com/office/drawing/2014/main" id="{24232381-9D9F-4823-9168-E2249F94044D}"/>
                </a:ext>
              </a:extLst>
            </p:cNvPr>
            <p:cNvSpPr txBox="1">
              <a:spLocks noChangeArrowheads="1"/>
            </p:cNvSpPr>
            <p:nvPr/>
          </p:nvSpPr>
          <p:spPr bwMode="auto">
            <a:xfrm>
              <a:off x="6216175" y="-71555"/>
              <a:ext cx="825500" cy="3949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hangingPunct="0">
                <a:spcAft>
                  <a:spcPts val="900"/>
                </a:spcAft>
              </a:pPr>
              <a:r>
                <a:rPr lang="de-DE" sz="1000">
                  <a:solidFill>
                    <a:srgbClr val="000000"/>
                  </a:solidFill>
                  <a:effectLst/>
                  <a:latin typeface="Times New Roman" panose="02020603050405020304" pitchFamily="18" charset="0"/>
                  <a:ea typeface="DengXian" panose="02010600030101010101" pitchFamily="2" charset="-122"/>
                </a:rPr>
                <a:t>UE</a:t>
              </a:r>
              <a:endParaRPr lang="zh-CN" sz="1000">
                <a:solidFill>
                  <a:srgbClr val="000000"/>
                </a:solidFill>
                <a:effectLst/>
                <a:latin typeface="Times New Roman" panose="02020603050405020304" pitchFamily="18" charset="0"/>
                <a:ea typeface="DengXian" panose="02010600030101010101" pitchFamily="2" charset="-122"/>
              </a:endParaRPr>
            </a:p>
          </p:txBody>
        </p:sp>
        <p:cxnSp>
          <p:nvCxnSpPr>
            <p:cNvPr id="23" name="Line 22">
              <a:extLst>
                <a:ext uri="{FF2B5EF4-FFF2-40B4-BE49-F238E27FC236}">
                  <a16:creationId xmlns:a16="http://schemas.microsoft.com/office/drawing/2014/main" id="{77B03CCC-EF6C-4EC7-A5E4-620F83FB1FF7}"/>
                </a:ext>
              </a:extLst>
            </p:cNvPr>
            <p:cNvCxnSpPr>
              <a:cxnSpLocks noChangeShapeType="1"/>
            </p:cNvCxnSpPr>
            <p:nvPr/>
          </p:nvCxnSpPr>
          <p:spPr bwMode="auto">
            <a:xfrm flipH="1">
              <a:off x="8708810" y="258885"/>
              <a:ext cx="17100" cy="27525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4" name="Text Box 8">
              <a:extLst>
                <a:ext uri="{FF2B5EF4-FFF2-40B4-BE49-F238E27FC236}">
                  <a16:creationId xmlns:a16="http://schemas.microsoft.com/office/drawing/2014/main" id="{929E8940-06F5-4149-9234-2A1C6AADD6CE}"/>
                </a:ext>
              </a:extLst>
            </p:cNvPr>
            <p:cNvSpPr txBox="1">
              <a:spLocks noChangeArrowheads="1"/>
            </p:cNvSpPr>
            <p:nvPr/>
          </p:nvSpPr>
          <p:spPr bwMode="auto">
            <a:xfrm>
              <a:off x="9313057" y="-76635"/>
              <a:ext cx="577971" cy="37956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hangingPunct="0">
                <a:spcAft>
                  <a:spcPts val="900"/>
                </a:spcAft>
              </a:pPr>
              <a:r>
                <a:rPr lang="de-DE" sz="1000">
                  <a:solidFill>
                    <a:srgbClr val="000000"/>
                  </a:solidFill>
                  <a:effectLst/>
                  <a:latin typeface="Times New Roman" panose="02020603050405020304" pitchFamily="18" charset="0"/>
                  <a:ea typeface="DengXian" panose="02010600030101010101" pitchFamily="2" charset="-122"/>
                </a:rPr>
                <a:t>SMF</a:t>
              </a:r>
              <a:endParaRPr lang="zh-CN" sz="1000">
                <a:solidFill>
                  <a:srgbClr val="000000"/>
                </a:solidFill>
                <a:effectLst/>
                <a:latin typeface="Times New Roman" panose="02020603050405020304" pitchFamily="18" charset="0"/>
                <a:ea typeface="DengXian" panose="02010600030101010101" pitchFamily="2" charset="-122"/>
              </a:endParaRPr>
            </a:p>
          </p:txBody>
        </p:sp>
        <p:cxnSp>
          <p:nvCxnSpPr>
            <p:cNvPr id="25" name="Line 22">
              <a:extLst>
                <a:ext uri="{FF2B5EF4-FFF2-40B4-BE49-F238E27FC236}">
                  <a16:creationId xmlns:a16="http://schemas.microsoft.com/office/drawing/2014/main" id="{B928F767-01C0-4344-A8EC-4293BD0C8493}"/>
                </a:ext>
              </a:extLst>
            </p:cNvPr>
            <p:cNvCxnSpPr>
              <a:cxnSpLocks noChangeShapeType="1"/>
            </p:cNvCxnSpPr>
            <p:nvPr/>
          </p:nvCxnSpPr>
          <p:spPr bwMode="auto">
            <a:xfrm>
              <a:off x="9594124" y="319811"/>
              <a:ext cx="0" cy="269167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6" name="Text Box 32">
              <a:extLst>
                <a:ext uri="{FF2B5EF4-FFF2-40B4-BE49-F238E27FC236}">
                  <a16:creationId xmlns:a16="http://schemas.microsoft.com/office/drawing/2014/main" id="{7F30696E-0C1C-41F5-965A-C0D02941A6B9}"/>
                </a:ext>
              </a:extLst>
            </p:cNvPr>
            <p:cNvSpPr txBox="1">
              <a:spLocks noChangeArrowheads="1"/>
            </p:cNvSpPr>
            <p:nvPr/>
          </p:nvSpPr>
          <p:spPr bwMode="auto">
            <a:xfrm>
              <a:off x="10098492" y="-76468"/>
              <a:ext cx="663804" cy="4267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hangingPunct="0">
                <a:spcAft>
                  <a:spcPts val="900"/>
                </a:spcAft>
              </a:pPr>
              <a:r>
                <a:rPr lang="de-DE" sz="1000">
                  <a:solidFill>
                    <a:srgbClr val="000000"/>
                  </a:solidFill>
                  <a:effectLst/>
                  <a:latin typeface="Times New Roman" panose="02020603050405020304" pitchFamily="18" charset="0"/>
                  <a:ea typeface="DengXian" panose="02010600030101010101" pitchFamily="2" charset="-122"/>
                </a:rPr>
                <a:t>MB-SMF</a:t>
              </a:r>
              <a:endParaRPr lang="zh-CN" sz="1000">
                <a:solidFill>
                  <a:srgbClr val="000000"/>
                </a:solidFill>
                <a:effectLst/>
                <a:latin typeface="Times New Roman" panose="02020603050405020304" pitchFamily="18" charset="0"/>
                <a:ea typeface="DengXian" panose="02010600030101010101" pitchFamily="2" charset="-122"/>
              </a:endParaRPr>
            </a:p>
          </p:txBody>
        </p:sp>
        <p:cxnSp>
          <p:nvCxnSpPr>
            <p:cNvPr id="27" name="Line 29">
              <a:extLst>
                <a:ext uri="{FF2B5EF4-FFF2-40B4-BE49-F238E27FC236}">
                  <a16:creationId xmlns:a16="http://schemas.microsoft.com/office/drawing/2014/main" id="{39591A27-E808-43F1-A1ED-7EBC75C8BF5B}"/>
                </a:ext>
              </a:extLst>
            </p:cNvPr>
            <p:cNvCxnSpPr>
              <a:cxnSpLocks noChangeShapeType="1"/>
            </p:cNvCxnSpPr>
            <p:nvPr/>
          </p:nvCxnSpPr>
          <p:spPr bwMode="auto">
            <a:xfrm flipH="1">
              <a:off x="10375115" y="339075"/>
              <a:ext cx="3352" cy="266300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8" name="Text Box 34">
              <a:extLst>
                <a:ext uri="{FF2B5EF4-FFF2-40B4-BE49-F238E27FC236}">
                  <a16:creationId xmlns:a16="http://schemas.microsoft.com/office/drawing/2014/main" id="{3590EEE9-06DD-4874-960B-25EE01AAF4D2}"/>
                </a:ext>
              </a:extLst>
            </p:cNvPr>
            <p:cNvSpPr txBox="1">
              <a:spLocks noChangeArrowheads="1"/>
            </p:cNvSpPr>
            <p:nvPr/>
          </p:nvSpPr>
          <p:spPr bwMode="auto">
            <a:xfrm>
              <a:off x="10218833" y="404695"/>
              <a:ext cx="1088992" cy="262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hangingPunct="0">
                <a:spcAft>
                  <a:spcPts val="900"/>
                </a:spcAft>
              </a:pPr>
              <a:r>
                <a:rPr lang="fr-FR" sz="900" b="1">
                  <a:solidFill>
                    <a:srgbClr val="0000FF"/>
                  </a:solidFill>
                  <a:effectLst/>
                  <a:latin typeface="Times New Roman" panose="02020603050405020304" pitchFamily="18" charset="0"/>
                  <a:ea typeface="DengXian" panose="02010600030101010101" pitchFamily="2" charset="-122"/>
                </a:rPr>
                <a:t>MBS deactivate</a:t>
              </a:r>
              <a:endParaRPr lang="zh-CN" sz="1000">
                <a:solidFill>
                  <a:srgbClr val="000000"/>
                </a:solidFill>
                <a:effectLst/>
                <a:latin typeface="Times New Roman" panose="02020603050405020304" pitchFamily="18" charset="0"/>
                <a:ea typeface="DengXian" panose="02010600030101010101" pitchFamily="2" charset="-122"/>
              </a:endParaRPr>
            </a:p>
          </p:txBody>
        </p:sp>
        <p:sp>
          <p:nvSpPr>
            <p:cNvPr id="29" name="Text Box 8">
              <a:extLst>
                <a:ext uri="{FF2B5EF4-FFF2-40B4-BE49-F238E27FC236}">
                  <a16:creationId xmlns:a16="http://schemas.microsoft.com/office/drawing/2014/main" id="{4DF93220-06CC-4E1A-A819-C9E1845A54C1}"/>
                </a:ext>
              </a:extLst>
            </p:cNvPr>
            <p:cNvSpPr txBox="1">
              <a:spLocks noChangeArrowheads="1"/>
            </p:cNvSpPr>
            <p:nvPr/>
          </p:nvSpPr>
          <p:spPr bwMode="auto">
            <a:xfrm>
              <a:off x="7303104" y="-70049"/>
              <a:ext cx="836762" cy="3270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hangingPunct="0">
                <a:spcAft>
                  <a:spcPts val="900"/>
                </a:spcAft>
              </a:pPr>
              <a:r>
                <a:rPr lang="de-DE" sz="1000">
                  <a:solidFill>
                    <a:srgbClr val="000000"/>
                  </a:solidFill>
                  <a:effectLst/>
                  <a:latin typeface="Times New Roman" panose="02020603050405020304" pitchFamily="18" charset="0"/>
                  <a:ea typeface="DengXian" panose="02010600030101010101" pitchFamily="2" charset="-122"/>
                </a:rPr>
                <a:t>NG-RAN</a:t>
              </a:r>
              <a:endParaRPr lang="zh-CN" sz="1000">
                <a:solidFill>
                  <a:srgbClr val="000000"/>
                </a:solidFill>
                <a:effectLst/>
                <a:latin typeface="Times New Roman" panose="02020603050405020304" pitchFamily="18" charset="0"/>
                <a:ea typeface="DengXian" panose="02010600030101010101" pitchFamily="2" charset="-122"/>
              </a:endParaRPr>
            </a:p>
          </p:txBody>
        </p:sp>
        <p:cxnSp>
          <p:nvCxnSpPr>
            <p:cNvPr id="30" name="Line 22">
              <a:extLst>
                <a:ext uri="{FF2B5EF4-FFF2-40B4-BE49-F238E27FC236}">
                  <a16:creationId xmlns:a16="http://schemas.microsoft.com/office/drawing/2014/main" id="{3D97C920-84FD-4DA3-A46C-1311173B58D6}"/>
                </a:ext>
              </a:extLst>
            </p:cNvPr>
            <p:cNvCxnSpPr>
              <a:cxnSpLocks noChangeShapeType="1"/>
            </p:cNvCxnSpPr>
            <p:nvPr/>
          </p:nvCxnSpPr>
          <p:spPr bwMode="auto">
            <a:xfrm>
              <a:off x="7718585" y="258885"/>
              <a:ext cx="2900" cy="27431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31" name="Text Box 27">
              <a:extLst>
                <a:ext uri="{FF2B5EF4-FFF2-40B4-BE49-F238E27FC236}">
                  <a16:creationId xmlns:a16="http://schemas.microsoft.com/office/drawing/2014/main" id="{84A84B0D-371B-4150-B9BE-1DE05ED552FF}"/>
                </a:ext>
              </a:extLst>
            </p:cNvPr>
            <p:cNvSpPr txBox="1">
              <a:spLocks noChangeArrowheads="1"/>
            </p:cNvSpPr>
            <p:nvPr/>
          </p:nvSpPr>
          <p:spPr bwMode="auto">
            <a:xfrm>
              <a:off x="6973045" y="1949662"/>
              <a:ext cx="1809812" cy="33758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hangingPunct="0">
                <a:spcAft>
                  <a:spcPts val="900"/>
                </a:spcAft>
              </a:pPr>
              <a:r>
                <a:rPr lang="de-DE" sz="800">
                  <a:solidFill>
                    <a:srgbClr val="000000"/>
                  </a:solidFill>
                  <a:effectLst/>
                  <a:latin typeface="Times New Roman" panose="02020603050405020304" pitchFamily="18" charset="0"/>
                  <a:ea typeface="DengXian" panose="02010600030101010101" pitchFamily="2" charset="-122"/>
                </a:rPr>
                <a:t>MBS contexts and N3 may be kept for connected and inactive UEs</a:t>
              </a:r>
              <a:endParaRPr lang="zh-CN" sz="1000">
                <a:solidFill>
                  <a:srgbClr val="000000"/>
                </a:solidFill>
                <a:effectLst/>
                <a:latin typeface="Times New Roman" panose="02020603050405020304" pitchFamily="18" charset="0"/>
                <a:ea typeface="DengXian" panose="02010600030101010101" pitchFamily="2" charset="-122"/>
              </a:endParaRPr>
            </a:p>
          </p:txBody>
        </p:sp>
        <p:cxnSp>
          <p:nvCxnSpPr>
            <p:cNvPr id="32" name="Line 30">
              <a:extLst>
                <a:ext uri="{FF2B5EF4-FFF2-40B4-BE49-F238E27FC236}">
                  <a16:creationId xmlns:a16="http://schemas.microsoft.com/office/drawing/2014/main" id="{6C9EBF65-4E0E-410A-BE59-F7AB228A7FBB}"/>
                </a:ext>
              </a:extLst>
            </p:cNvPr>
            <p:cNvCxnSpPr>
              <a:cxnSpLocks noChangeShapeType="1"/>
            </p:cNvCxnSpPr>
            <p:nvPr/>
          </p:nvCxnSpPr>
          <p:spPr bwMode="auto">
            <a:xfrm>
              <a:off x="10399701" y="633079"/>
              <a:ext cx="716278" cy="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cxnSp>
        <p:sp>
          <p:nvSpPr>
            <p:cNvPr id="33" name="Text Box 27">
              <a:extLst>
                <a:ext uri="{FF2B5EF4-FFF2-40B4-BE49-F238E27FC236}">
                  <a16:creationId xmlns:a16="http://schemas.microsoft.com/office/drawing/2014/main" id="{5E3EF754-0E38-4166-A903-DB1623791DEE}"/>
                </a:ext>
              </a:extLst>
            </p:cNvPr>
            <p:cNvSpPr txBox="1">
              <a:spLocks noChangeArrowheads="1"/>
            </p:cNvSpPr>
            <p:nvPr/>
          </p:nvSpPr>
          <p:spPr bwMode="auto">
            <a:xfrm>
              <a:off x="7455488" y="1084440"/>
              <a:ext cx="3502660" cy="728095"/>
            </a:xfrm>
            <a:prstGeom prst="rect">
              <a:avLst/>
            </a:prstGeom>
            <a:solidFill>
              <a:srgbClr val="FFFFFF"/>
            </a:solidFill>
            <a:ln w="9525">
              <a:solidFill>
                <a:srgbClr val="000000"/>
              </a:solidFill>
              <a:prstDash val="dash"/>
              <a:miter lim="800000"/>
              <a:headEnd/>
              <a:tailEnd/>
            </a:ln>
          </p:spPr>
          <p:txBody>
            <a:bodyPr rot="0" vert="horz" wrap="square" lIns="91440" tIns="45720" rIns="91440" bIns="45720" anchor="t" anchorCtr="0" upright="1">
              <a:noAutofit/>
            </a:bodyPr>
            <a:lstStyle/>
            <a:p>
              <a:pPr hangingPunct="0">
                <a:spcAft>
                  <a:spcPts val="900"/>
                </a:spcAft>
              </a:pPr>
              <a:r>
                <a:rPr lang="de-DE" sz="800">
                  <a:solidFill>
                    <a:srgbClr val="000000"/>
                  </a:solidFill>
                  <a:effectLst/>
                  <a:latin typeface="Times New Roman" panose="02020603050405020304" pitchFamily="18" charset="0"/>
                  <a:ea typeface="MS Gothic" panose="020B0609070205080204" pitchFamily="49" charset="-128"/>
                </a:rPr>
                <a:t>Variant 2c</a:t>
              </a:r>
              <a:endParaRPr lang="zh-CN" sz="1000">
                <a:solidFill>
                  <a:srgbClr val="000000"/>
                </a:solidFill>
                <a:effectLst/>
                <a:latin typeface="Times New Roman" panose="02020603050405020304" pitchFamily="18" charset="0"/>
                <a:ea typeface="DengXian" panose="02010600030101010101" pitchFamily="2" charset="-122"/>
              </a:endParaRPr>
            </a:p>
          </p:txBody>
        </p:sp>
        <p:cxnSp>
          <p:nvCxnSpPr>
            <p:cNvPr id="34" name="Line 30">
              <a:extLst>
                <a:ext uri="{FF2B5EF4-FFF2-40B4-BE49-F238E27FC236}">
                  <a16:creationId xmlns:a16="http://schemas.microsoft.com/office/drawing/2014/main" id="{343DD9F3-E11D-4484-90A9-998079D89B35}"/>
                </a:ext>
              </a:extLst>
            </p:cNvPr>
            <p:cNvCxnSpPr>
              <a:cxnSpLocks noChangeShapeType="1"/>
            </p:cNvCxnSpPr>
            <p:nvPr/>
          </p:nvCxnSpPr>
          <p:spPr bwMode="auto">
            <a:xfrm flipV="1">
              <a:off x="8712050" y="1469814"/>
              <a:ext cx="1663065" cy="8255"/>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cxnSp>
        <p:sp>
          <p:nvSpPr>
            <p:cNvPr id="35" name="Text Box 34">
              <a:extLst>
                <a:ext uri="{FF2B5EF4-FFF2-40B4-BE49-F238E27FC236}">
                  <a16:creationId xmlns:a16="http://schemas.microsoft.com/office/drawing/2014/main" id="{977A40DD-1FA1-4076-9A52-92AC3EF430FA}"/>
                </a:ext>
              </a:extLst>
            </p:cNvPr>
            <p:cNvSpPr txBox="1">
              <a:spLocks noChangeArrowheads="1"/>
            </p:cNvSpPr>
            <p:nvPr/>
          </p:nvSpPr>
          <p:spPr bwMode="auto">
            <a:xfrm>
              <a:off x="8155893" y="1236840"/>
              <a:ext cx="277685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hangingPunct="0">
                <a:spcAft>
                  <a:spcPts val="900"/>
                </a:spcAft>
              </a:pPr>
              <a:r>
                <a:rPr lang="en-GB" sz="900" b="1">
                  <a:solidFill>
                    <a:srgbClr val="0000FF"/>
                  </a:solidFill>
                  <a:effectLst/>
                  <a:latin typeface="Times New Roman" panose="02020603050405020304" pitchFamily="18" charset="0"/>
                  <a:ea typeface="MS Gothic" panose="020B0609070205080204" pitchFamily="49" charset="-128"/>
                </a:rPr>
                <a:t>DeActivate (MBS session id, list of NG-RAN nodes)</a:t>
              </a:r>
              <a:endParaRPr lang="zh-CN" sz="1000">
                <a:solidFill>
                  <a:srgbClr val="000000"/>
                </a:solidFill>
                <a:effectLst/>
                <a:latin typeface="Times New Roman" panose="02020603050405020304" pitchFamily="18" charset="0"/>
                <a:ea typeface="DengXian" panose="02010600030101010101" pitchFamily="2" charset="-122"/>
              </a:endParaRPr>
            </a:p>
          </p:txBody>
        </p:sp>
        <p:cxnSp>
          <p:nvCxnSpPr>
            <p:cNvPr id="36" name="Line 30">
              <a:extLst>
                <a:ext uri="{FF2B5EF4-FFF2-40B4-BE49-F238E27FC236}">
                  <a16:creationId xmlns:a16="http://schemas.microsoft.com/office/drawing/2014/main" id="{2EE6787E-B901-4432-BA7F-B5D761CE0576}"/>
                </a:ext>
              </a:extLst>
            </p:cNvPr>
            <p:cNvCxnSpPr>
              <a:cxnSpLocks noChangeShapeType="1"/>
            </p:cNvCxnSpPr>
            <p:nvPr/>
          </p:nvCxnSpPr>
          <p:spPr bwMode="auto">
            <a:xfrm>
              <a:off x="7759018" y="1626730"/>
              <a:ext cx="973455" cy="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cxnSp>
      </p:grpSp>
      <p:grpSp>
        <p:nvGrpSpPr>
          <p:cNvPr id="80" name="Group 79">
            <a:extLst>
              <a:ext uri="{FF2B5EF4-FFF2-40B4-BE49-F238E27FC236}">
                <a16:creationId xmlns:a16="http://schemas.microsoft.com/office/drawing/2014/main" id="{C542BC8A-C6D8-444B-AA1D-D248191ECA33}"/>
              </a:ext>
            </a:extLst>
          </p:cNvPr>
          <p:cNvGrpSpPr/>
          <p:nvPr/>
        </p:nvGrpSpPr>
        <p:grpSpPr>
          <a:xfrm>
            <a:off x="6617569" y="1677637"/>
            <a:ext cx="5375506" cy="4412692"/>
            <a:chOff x="655457" y="471796"/>
            <a:chExt cx="8061095" cy="6062473"/>
          </a:xfrm>
        </p:grpSpPr>
        <p:cxnSp>
          <p:nvCxnSpPr>
            <p:cNvPr id="81" name="Straight Connector 80">
              <a:extLst>
                <a:ext uri="{FF2B5EF4-FFF2-40B4-BE49-F238E27FC236}">
                  <a16:creationId xmlns:a16="http://schemas.microsoft.com/office/drawing/2014/main" id="{F3540D51-CD1A-4F2F-A99E-5DE8E5F66246}"/>
                </a:ext>
              </a:extLst>
            </p:cNvPr>
            <p:cNvCxnSpPr>
              <a:cxnSpLocks/>
            </p:cNvCxnSpPr>
            <p:nvPr/>
          </p:nvCxnSpPr>
          <p:spPr bwMode="auto">
            <a:xfrm>
              <a:off x="4029592" y="735635"/>
              <a:ext cx="0" cy="579863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a:extLst>
                <a:ext uri="{FF2B5EF4-FFF2-40B4-BE49-F238E27FC236}">
                  <a16:creationId xmlns:a16="http://schemas.microsoft.com/office/drawing/2014/main" id="{FA9435DB-8CEA-40C7-B211-65F2A73AC898}"/>
                </a:ext>
              </a:extLst>
            </p:cNvPr>
            <p:cNvCxnSpPr>
              <a:cxnSpLocks/>
            </p:cNvCxnSpPr>
            <p:nvPr/>
          </p:nvCxnSpPr>
          <p:spPr bwMode="auto">
            <a:xfrm flipH="1">
              <a:off x="5453770" y="704969"/>
              <a:ext cx="2" cy="579863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a:extLst>
                <a:ext uri="{FF2B5EF4-FFF2-40B4-BE49-F238E27FC236}">
                  <a16:creationId xmlns:a16="http://schemas.microsoft.com/office/drawing/2014/main" id="{3BE38BD9-6630-438B-BF0F-17A0486B1FD3}"/>
                </a:ext>
              </a:extLst>
            </p:cNvPr>
            <p:cNvCxnSpPr>
              <a:cxnSpLocks/>
            </p:cNvCxnSpPr>
            <p:nvPr/>
          </p:nvCxnSpPr>
          <p:spPr bwMode="auto">
            <a:xfrm>
              <a:off x="8194684" y="772213"/>
              <a:ext cx="0" cy="57313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7F3436DA-5BDB-42B3-B1AD-2A62683338AB}"/>
                </a:ext>
              </a:extLst>
            </p:cNvPr>
            <p:cNvCxnSpPr>
              <a:cxnSpLocks/>
            </p:cNvCxnSpPr>
            <p:nvPr/>
          </p:nvCxnSpPr>
          <p:spPr bwMode="auto">
            <a:xfrm flipH="1">
              <a:off x="7271139" y="735635"/>
              <a:ext cx="4" cy="576796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5" name="Group 84">
              <a:extLst>
                <a:ext uri="{FF2B5EF4-FFF2-40B4-BE49-F238E27FC236}">
                  <a16:creationId xmlns:a16="http://schemas.microsoft.com/office/drawing/2014/main" id="{67D88773-BDB9-445C-AC09-FA7616E54BC8}"/>
                </a:ext>
              </a:extLst>
            </p:cNvPr>
            <p:cNvGrpSpPr/>
            <p:nvPr/>
          </p:nvGrpSpPr>
          <p:grpSpPr>
            <a:xfrm>
              <a:off x="655457" y="471796"/>
              <a:ext cx="8061095" cy="5892973"/>
              <a:chOff x="655457" y="471796"/>
              <a:chExt cx="8061095" cy="5892973"/>
            </a:xfrm>
          </p:grpSpPr>
          <p:sp>
            <p:nvSpPr>
              <p:cNvPr id="86" name="TextBox 85">
                <a:extLst>
                  <a:ext uri="{FF2B5EF4-FFF2-40B4-BE49-F238E27FC236}">
                    <a16:creationId xmlns:a16="http://schemas.microsoft.com/office/drawing/2014/main" id="{3ED03E2E-451E-4596-9544-94B1A6483F5E}"/>
                  </a:ext>
                </a:extLst>
              </p:cNvPr>
              <p:cNvSpPr txBox="1"/>
              <p:nvPr/>
            </p:nvSpPr>
            <p:spPr>
              <a:xfrm>
                <a:off x="655457" y="471797"/>
                <a:ext cx="470916" cy="274850"/>
              </a:xfrm>
              <a:prstGeom prst="rect">
                <a:avLst/>
              </a:prstGeom>
              <a:noFill/>
              <a:ln>
                <a:solidFill>
                  <a:schemeClr val="tx1"/>
                </a:solidFill>
              </a:ln>
            </p:spPr>
            <p:txBody>
              <a:bodyPr wrap="square" rtlCol="0">
                <a:spAutoFit/>
              </a:bodyPr>
              <a:lstStyle/>
              <a:p>
                <a:r>
                  <a:rPr lang="en-US" sz="700" dirty="0"/>
                  <a:t>UE</a:t>
                </a:r>
              </a:p>
            </p:txBody>
          </p:sp>
          <p:sp>
            <p:nvSpPr>
              <p:cNvPr id="87" name="TextBox 86">
                <a:extLst>
                  <a:ext uri="{FF2B5EF4-FFF2-40B4-BE49-F238E27FC236}">
                    <a16:creationId xmlns:a16="http://schemas.microsoft.com/office/drawing/2014/main" id="{D0D40DDD-2EDD-48A2-97DC-9D762B817779}"/>
                  </a:ext>
                </a:extLst>
              </p:cNvPr>
              <p:cNvSpPr txBox="1"/>
              <p:nvPr/>
            </p:nvSpPr>
            <p:spPr>
              <a:xfrm>
                <a:off x="1597290" y="471797"/>
                <a:ext cx="708660" cy="422846"/>
              </a:xfrm>
              <a:prstGeom prst="rect">
                <a:avLst/>
              </a:prstGeom>
              <a:noFill/>
              <a:ln>
                <a:solidFill>
                  <a:schemeClr val="tx1"/>
                </a:solidFill>
              </a:ln>
            </p:spPr>
            <p:txBody>
              <a:bodyPr wrap="square" rtlCol="0">
                <a:spAutoFit/>
              </a:bodyPr>
              <a:lstStyle/>
              <a:p>
                <a:r>
                  <a:rPr lang="en-US" sz="700" dirty="0"/>
                  <a:t>NG-RAN</a:t>
                </a:r>
              </a:p>
            </p:txBody>
          </p:sp>
          <p:sp>
            <p:nvSpPr>
              <p:cNvPr id="88" name="TextBox 87">
                <a:extLst>
                  <a:ext uri="{FF2B5EF4-FFF2-40B4-BE49-F238E27FC236}">
                    <a16:creationId xmlns:a16="http://schemas.microsoft.com/office/drawing/2014/main" id="{8776F6E0-01D5-4F89-B357-6FE88E1EEECC}"/>
                  </a:ext>
                </a:extLst>
              </p:cNvPr>
              <p:cNvSpPr txBox="1"/>
              <p:nvPr/>
            </p:nvSpPr>
            <p:spPr>
              <a:xfrm>
                <a:off x="3727841" y="471797"/>
                <a:ext cx="708660" cy="268248"/>
              </a:xfrm>
              <a:prstGeom prst="rect">
                <a:avLst/>
              </a:prstGeom>
              <a:noFill/>
              <a:ln>
                <a:solidFill>
                  <a:schemeClr val="tx1"/>
                </a:solidFill>
              </a:ln>
            </p:spPr>
            <p:txBody>
              <a:bodyPr wrap="square" rtlCol="0">
                <a:spAutoFit/>
              </a:bodyPr>
              <a:lstStyle/>
              <a:p>
                <a:r>
                  <a:rPr lang="en-US" sz="800" dirty="0"/>
                  <a:t>AMF</a:t>
                </a:r>
              </a:p>
            </p:txBody>
          </p:sp>
          <p:sp>
            <p:nvSpPr>
              <p:cNvPr id="89" name="TextBox 88">
                <a:extLst>
                  <a:ext uri="{FF2B5EF4-FFF2-40B4-BE49-F238E27FC236}">
                    <a16:creationId xmlns:a16="http://schemas.microsoft.com/office/drawing/2014/main" id="{1F151B39-6892-43B3-A01F-0BD7C32E1A18}"/>
                  </a:ext>
                </a:extLst>
              </p:cNvPr>
              <p:cNvSpPr txBox="1"/>
              <p:nvPr/>
            </p:nvSpPr>
            <p:spPr>
              <a:xfrm>
                <a:off x="5099441" y="471796"/>
                <a:ext cx="708660" cy="268248"/>
              </a:xfrm>
              <a:prstGeom prst="rect">
                <a:avLst/>
              </a:prstGeom>
              <a:noFill/>
              <a:ln>
                <a:solidFill>
                  <a:schemeClr val="tx1"/>
                </a:solidFill>
              </a:ln>
            </p:spPr>
            <p:txBody>
              <a:bodyPr wrap="square" rtlCol="0">
                <a:spAutoFit/>
              </a:bodyPr>
              <a:lstStyle/>
              <a:p>
                <a:r>
                  <a:rPr lang="en-US" sz="800" dirty="0"/>
                  <a:t>SMF</a:t>
                </a:r>
              </a:p>
            </p:txBody>
          </p:sp>
          <p:sp>
            <p:nvSpPr>
              <p:cNvPr id="90" name="TextBox 89">
                <a:extLst>
                  <a:ext uri="{FF2B5EF4-FFF2-40B4-BE49-F238E27FC236}">
                    <a16:creationId xmlns:a16="http://schemas.microsoft.com/office/drawing/2014/main" id="{48DFC5DA-ABBF-4E05-8323-64FC8EBFB33B}"/>
                  </a:ext>
                </a:extLst>
              </p:cNvPr>
              <p:cNvSpPr txBox="1"/>
              <p:nvPr/>
            </p:nvSpPr>
            <p:spPr>
              <a:xfrm>
                <a:off x="7904363" y="471796"/>
                <a:ext cx="812189" cy="465130"/>
              </a:xfrm>
              <a:prstGeom prst="rect">
                <a:avLst/>
              </a:prstGeom>
              <a:noFill/>
              <a:ln>
                <a:solidFill>
                  <a:schemeClr val="tx1"/>
                </a:solidFill>
              </a:ln>
            </p:spPr>
            <p:txBody>
              <a:bodyPr wrap="square" rtlCol="0">
                <a:spAutoFit/>
              </a:bodyPr>
              <a:lstStyle/>
              <a:p>
                <a:r>
                  <a:rPr lang="en-US" sz="800" dirty="0"/>
                  <a:t>MB-SMF</a:t>
                </a:r>
              </a:p>
            </p:txBody>
          </p:sp>
          <p:cxnSp>
            <p:nvCxnSpPr>
              <p:cNvPr id="91" name="Straight Connector 90">
                <a:extLst>
                  <a:ext uri="{FF2B5EF4-FFF2-40B4-BE49-F238E27FC236}">
                    <a16:creationId xmlns:a16="http://schemas.microsoft.com/office/drawing/2014/main" id="{B2981E03-2C7B-4A0D-AAAE-CA275CA15202}"/>
                  </a:ext>
                </a:extLst>
              </p:cNvPr>
              <p:cNvCxnSpPr>
                <a:cxnSpLocks/>
              </p:cNvCxnSpPr>
              <p:nvPr/>
            </p:nvCxnSpPr>
            <p:spPr bwMode="auto">
              <a:xfrm>
                <a:off x="890914" y="718017"/>
                <a:ext cx="0" cy="564675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Arrow Connector 91">
                <a:extLst>
                  <a:ext uri="{FF2B5EF4-FFF2-40B4-BE49-F238E27FC236}">
                    <a16:creationId xmlns:a16="http://schemas.microsoft.com/office/drawing/2014/main" id="{7CC8C676-9C02-416B-8547-5D5CD59EA057}"/>
                  </a:ext>
                </a:extLst>
              </p:cNvPr>
              <p:cNvCxnSpPr>
                <a:cxnSpLocks/>
                <a:endCxn id="99" idx="1"/>
              </p:cNvCxnSpPr>
              <p:nvPr/>
            </p:nvCxnSpPr>
            <p:spPr bwMode="auto">
              <a:xfrm>
                <a:off x="890915" y="1546562"/>
                <a:ext cx="4652201" cy="1076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93" name="Straight Arrow Connector 92">
                <a:extLst>
                  <a:ext uri="{FF2B5EF4-FFF2-40B4-BE49-F238E27FC236}">
                    <a16:creationId xmlns:a16="http://schemas.microsoft.com/office/drawing/2014/main" id="{8641E678-9348-4433-A3D5-ECF4BDAF8AF1}"/>
                  </a:ext>
                </a:extLst>
              </p:cNvPr>
              <p:cNvCxnSpPr>
                <a:cxnSpLocks/>
              </p:cNvCxnSpPr>
              <p:nvPr/>
            </p:nvCxnSpPr>
            <p:spPr bwMode="auto">
              <a:xfrm flipH="1">
                <a:off x="4082170" y="1916557"/>
                <a:ext cx="13716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4" name="TextBox 93">
                <a:extLst>
                  <a:ext uri="{FF2B5EF4-FFF2-40B4-BE49-F238E27FC236}">
                    <a16:creationId xmlns:a16="http://schemas.microsoft.com/office/drawing/2014/main" id="{F08304F7-DD1A-4033-98B2-08D4DE1D78BA}"/>
                  </a:ext>
                </a:extLst>
              </p:cNvPr>
              <p:cNvSpPr txBox="1"/>
              <p:nvPr/>
            </p:nvSpPr>
            <p:spPr>
              <a:xfrm>
                <a:off x="2128419" y="1331678"/>
                <a:ext cx="1047734" cy="268248"/>
              </a:xfrm>
              <a:prstGeom prst="rect">
                <a:avLst/>
              </a:prstGeom>
              <a:noFill/>
              <a:ln>
                <a:noFill/>
              </a:ln>
            </p:spPr>
            <p:txBody>
              <a:bodyPr wrap="square" rtlCol="0">
                <a:spAutoFit/>
              </a:bodyPr>
              <a:lstStyle/>
              <a:p>
                <a:r>
                  <a:rPr lang="en-US" sz="800" dirty="0"/>
                  <a:t>UE Join</a:t>
                </a:r>
              </a:p>
            </p:txBody>
          </p:sp>
          <p:sp>
            <p:nvSpPr>
              <p:cNvPr id="95" name="TextBox 94">
                <a:extLst>
                  <a:ext uri="{FF2B5EF4-FFF2-40B4-BE49-F238E27FC236}">
                    <a16:creationId xmlns:a16="http://schemas.microsoft.com/office/drawing/2014/main" id="{F41AC793-6064-4912-AA66-8B22F830846D}"/>
                  </a:ext>
                </a:extLst>
              </p:cNvPr>
              <p:cNvSpPr txBox="1"/>
              <p:nvPr/>
            </p:nvSpPr>
            <p:spPr>
              <a:xfrm>
                <a:off x="4082169" y="1533186"/>
                <a:ext cx="1371601" cy="421531"/>
              </a:xfrm>
              <a:prstGeom prst="rect">
                <a:avLst/>
              </a:prstGeom>
              <a:noFill/>
              <a:ln>
                <a:noFill/>
              </a:ln>
            </p:spPr>
            <p:txBody>
              <a:bodyPr wrap="square" rtlCol="0">
                <a:spAutoFit/>
              </a:bodyPr>
              <a:lstStyle/>
              <a:p>
                <a:r>
                  <a:rPr lang="en-US" sz="800" dirty="0"/>
                  <a:t>MB Session Info (Join, MB-SMF ID)</a:t>
                </a:r>
              </a:p>
            </p:txBody>
          </p:sp>
          <p:cxnSp>
            <p:nvCxnSpPr>
              <p:cNvPr id="96" name="Straight Arrow Connector 95">
                <a:extLst>
                  <a:ext uri="{FF2B5EF4-FFF2-40B4-BE49-F238E27FC236}">
                    <a16:creationId xmlns:a16="http://schemas.microsoft.com/office/drawing/2014/main" id="{023A7720-1007-4D17-B209-30F19DED9CCF}"/>
                  </a:ext>
                </a:extLst>
              </p:cNvPr>
              <p:cNvCxnSpPr>
                <a:cxnSpLocks/>
              </p:cNvCxnSpPr>
              <p:nvPr/>
            </p:nvCxnSpPr>
            <p:spPr bwMode="auto">
              <a:xfrm>
                <a:off x="5453770" y="1656952"/>
                <a:ext cx="181736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7" name="TextBox 96">
                <a:extLst>
                  <a:ext uri="{FF2B5EF4-FFF2-40B4-BE49-F238E27FC236}">
                    <a16:creationId xmlns:a16="http://schemas.microsoft.com/office/drawing/2014/main" id="{D75EC399-65BE-42BE-935E-AF7490F407C8}"/>
                  </a:ext>
                </a:extLst>
              </p:cNvPr>
              <p:cNvSpPr txBox="1"/>
              <p:nvPr/>
            </p:nvSpPr>
            <p:spPr>
              <a:xfrm>
                <a:off x="6987677" y="471796"/>
                <a:ext cx="708660" cy="268248"/>
              </a:xfrm>
              <a:prstGeom prst="rect">
                <a:avLst/>
              </a:prstGeom>
              <a:noFill/>
              <a:ln>
                <a:solidFill>
                  <a:schemeClr val="tx1"/>
                </a:solidFill>
              </a:ln>
            </p:spPr>
            <p:txBody>
              <a:bodyPr wrap="square" rtlCol="0">
                <a:spAutoFit/>
              </a:bodyPr>
              <a:lstStyle/>
              <a:p>
                <a:r>
                  <a:rPr lang="en-US" sz="800" dirty="0"/>
                  <a:t>NRF</a:t>
                </a:r>
              </a:p>
            </p:txBody>
          </p:sp>
          <p:cxnSp>
            <p:nvCxnSpPr>
              <p:cNvPr id="98" name="Straight Arrow Connector 97">
                <a:extLst>
                  <a:ext uri="{FF2B5EF4-FFF2-40B4-BE49-F238E27FC236}">
                    <a16:creationId xmlns:a16="http://schemas.microsoft.com/office/drawing/2014/main" id="{1C3FA2FD-3B71-4368-BEB7-5986B529FE34}"/>
                  </a:ext>
                </a:extLst>
              </p:cNvPr>
              <p:cNvCxnSpPr>
                <a:cxnSpLocks/>
              </p:cNvCxnSpPr>
              <p:nvPr/>
            </p:nvCxnSpPr>
            <p:spPr bwMode="auto">
              <a:xfrm>
                <a:off x="5453770" y="1757534"/>
                <a:ext cx="1817369"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sp>
            <p:nvSpPr>
              <p:cNvPr id="99" name="TextBox 98">
                <a:extLst>
                  <a:ext uri="{FF2B5EF4-FFF2-40B4-BE49-F238E27FC236}">
                    <a16:creationId xmlns:a16="http://schemas.microsoft.com/office/drawing/2014/main" id="{7CF8FD84-9DC5-4B83-8990-AB4FEB51EBC4}"/>
                  </a:ext>
                </a:extLst>
              </p:cNvPr>
              <p:cNvSpPr txBox="1"/>
              <p:nvPr/>
            </p:nvSpPr>
            <p:spPr>
              <a:xfrm>
                <a:off x="5543116" y="1409334"/>
                <a:ext cx="1728015" cy="295992"/>
              </a:xfrm>
              <a:prstGeom prst="rect">
                <a:avLst/>
              </a:prstGeom>
              <a:noFill/>
              <a:ln>
                <a:noFill/>
              </a:ln>
            </p:spPr>
            <p:txBody>
              <a:bodyPr wrap="square" rtlCol="0">
                <a:spAutoFit/>
              </a:bodyPr>
              <a:lstStyle/>
              <a:p>
                <a:r>
                  <a:rPr lang="en-US" sz="800" dirty="0"/>
                  <a:t>Discover MB-SMF</a:t>
                </a:r>
              </a:p>
            </p:txBody>
          </p:sp>
          <p:sp>
            <p:nvSpPr>
              <p:cNvPr id="100" name="Speech Bubble: Rectangle with Corners Rounded 99">
                <a:extLst>
                  <a:ext uri="{FF2B5EF4-FFF2-40B4-BE49-F238E27FC236}">
                    <a16:creationId xmlns:a16="http://schemas.microsoft.com/office/drawing/2014/main" id="{A029A4FA-7507-44EC-8BA7-1D4803E262FB}"/>
                  </a:ext>
                </a:extLst>
              </p:cNvPr>
              <p:cNvSpPr/>
              <p:nvPr/>
            </p:nvSpPr>
            <p:spPr bwMode="auto">
              <a:xfrm>
                <a:off x="5737332" y="687223"/>
                <a:ext cx="1492506" cy="440373"/>
              </a:xfrm>
              <a:prstGeom prst="wedgeRoundRectCallout">
                <a:avLst>
                  <a:gd name="adj1" fmla="val -43205"/>
                  <a:gd name="adj2" fmla="val 125070"/>
                  <a:gd name="adj3" fmla="val 1666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rPr>
                  <a:t>Discovery could be done by AMF</a:t>
                </a:r>
              </a:p>
            </p:txBody>
          </p:sp>
          <p:cxnSp>
            <p:nvCxnSpPr>
              <p:cNvPr id="101" name="Straight Connector 100">
                <a:extLst>
                  <a:ext uri="{FF2B5EF4-FFF2-40B4-BE49-F238E27FC236}">
                    <a16:creationId xmlns:a16="http://schemas.microsoft.com/office/drawing/2014/main" id="{E65FC37A-1181-42D0-9BD1-85A72BFB465A}"/>
                  </a:ext>
                </a:extLst>
              </p:cNvPr>
              <p:cNvCxnSpPr>
                <a:cxnSpLocks/>
              </p:cNvCxnSpPr>
              <p:nvPr/>
            </p:nvCxnSpPr>
            <p:spPr bwMode="auto">
              <a:xfrm>
                <a:off x="1926472" y="718017"/>
                <a:ext cx="0" cy="564675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2" name="TextBox 101">
                <a:extLst>
                  <a:ext uri="{FF2B5EF4-FFF2-40B4-BE49-F238E27FC236}">
                    <a16:creationId xmlns:a16="http://schemas.microsoft.com/office/drawing/2014/main" id="{36B6CBF9-CB5C-4EF8-9BFC-0C19F533E93C}"/>
                  </a:ext>
                </a:extLst>
              </p:cNvPr>
              <p:cNvSpPr txBox="1"/>
              <p:nvPr/>
            </p:nvSpPr>
            <p:spPr>
              <a:xfrm>
                <a:off x="4436501" y="2337507"/>
                <a:ext cx="3193347" cy="268248"/>
              </a:xfrm>
              <a:prstGeom prst="rect">
                <a:avLst/>
              </a:prstGeom>
              <a:noFill/>
              <a:ln>
                <a:noFill/>
              </a:ln>
            </p:spPr>
            <p:txBody>
              <a:bodyPr wrap="square" rtlCol="0">
                <a:spAutoFit/>
              </a:bodyPr>
              <a:lstStyle/>
              <a:p>
                <a:r>
                  <a:rPr lang="en-US" sz="800" dirty="0"/>
                  <a:t>MBS Session Establishment Request/Response</a:t>
                </a:r>
              </a:p>
            </p:txBody>
          </p:sp>
          <p:cxnSp>
            <p:nvCxnSpPr>
              <p:cNvPr id="103" name="Straight Arrow Connector 102">
                <a:extLst>
                  <a:ext uri="{FF2B5EF4-FFF2-40B4-BE49-F238E27FC236}">
                    <a16:creationId xmlns:a16="http://schemas.microsoft.com/office/drawing/2014/main" id="{112E059B-D9D1-4324-B5DA-974AD900521F}"/>
                  </a:ext>
                </a:extLst>
              </p:cNvPr>
              <p:cNvCxnSpPr>
                <a:cxnSpLocks/>
              </p:cNvCxnSpPr>
              <p:nvPr/>
            </p:nvCxnSpPr>
            <p:spPr bwMode="auto">
              <a:xfrm>
                <a:off x="4029592" y="2592537"/>
                <a:ext cx="416509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4" name="Straight Arrow Connector 103">
                <a:extLst>
                  <a:ext uri="{FF2B5EF4-FFF2-40B4-BE49-F238E27FC236}">
                    <a16:creationId xmlns:a16="http://schemas.microsoft.com/office/drawing/2014/main" id="{D4B57083-2C31-49F2-B1AB-0E9413634F3E}"/>
                  </a:ext>
                </a:extLst>
              </p:cNvPr>
              <p:cNvCxnSpPr>
                <a:cxnSpLocks/>
              </p:cNvCxnSpPr>
              <p:nvPr/>
            </p:nvCxnSpPr>
            <p:spPr bwMode="auto">
              <a:xfrm>
                <a:off x="4029592" y="2792592"/>
                <a:ext cx="4165092"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05" name="Straight Arrow Connector 104">
                <a:extLst>
                  <a:ext uri="{FF2B5EF4-FFF2-40B4-BE49-F238E27FC236}">
                    <a16:creationId xmlns:a16="http://schemas.microsoft.com/office/drawing/2014/main" id="{AFE4B5A5-DE96-4C42-8A2A-4CF40CBBD3D1}"/>
                  </a:ext>
                </a:extLst>
              </p:cNvPr>
              <p:cNvCxnSpPr>
                <a:cxnSpLocks/>
              </p:cNvCxnSpPr>
              <p:nvPr/>
            </p:nvCxnSpPr>
            <p:spPr bwMode="auto">
              <a:xfrm>
                <a:off x="1926472" y="2900534"/>
                <a:ext cx="2103120"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06" name="Straight Arrow Connector 105">
                <a:extLst>
                  <a:ext uri="{FF2B5EF4-FFF2-40B4-BE49-F238E27FC236}">
                    <a16:creationId xmlns:a16="http://schemas.microsoft.com/office/drawing/2014/main" id="{4EA84948-B7BC-46AE-8005-25D3B5D3CFE7}"/>
                  </a:ext>
                </a:extLst>
              </p:cNvPr>
              <p:cNvCxnSpPr>
                <a:cxnSpLocks/>
              </p:cNvCxnSpPr>
              <p:nvPr/>
            </p:nvCxnSpPr>
            <p:spPr bwMode="auto">
              <a:xfrm>
                <a:off x="1926472" y="3092560"/>
                <a:ext cx="2155698"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7" name="TextBox 106">
                <a:extLst>
                  <a:ext uri="{FF2B5EF4-FFF2-40B4-BE49-F238E27FC236}">
                    <a16:creationId xmlns:a16="http://schemas.microsoft.com/office/drawing/2014/main" id="{803FAF3A-FF1E-493C-A032-AB6D95D46868}"/>
                  </a:ext>
                </a:extLst>
              </p:cNvPr>
              <p:cNvSpPr txBox="1"/>
              <p:nvPr/>
            </p:nvSpPr>
            <p:spPr>
              <a:xfrm>
                <a:off x="2114124" y="2680743"/>
                <a:ext cx="1797740" cy="268248"/>
              </a:xfrm>
              <a:prstGeom prst="rect">
                <a:avLst/>
              </a:prstGeom>
              <a:noFill/>
              <a:ln>
                <a:noFill/>
              </a:ln>
            </p:spPr>
            <p:txBody>
              <a:bodyPr wrap="square" rtlCol="0">
                <a:spAutoFit/>
              </a:bodyPr>
              <a:lstStyle/>
              <a:p>
                <a:r>
                  <a:rPr lang="en-US" sz="800" dirty="0"/>
                  <a:t>RAN resource setup</a:t>
                </a:r>
              </a:p>
            </p:txBody>
          </p:sp>
          <p:sp>
            <p:nvSpPr>
              <p:cNvPr id="108" name="Rectangle 107">
                <a:extLst>
                  <a:ext uri="{FF2B5EF4-FFF2-40B4-BE49-F238E27FC236}">
                    <a16:creationId xmlns:a16="http://schemas.microsoft.com/office/drawing/2014/main" id="{EA1B0817-4CA1-43F9-90C2-030DB20509C6}"/>
                  </a:ext>
                </a:extLst>
              </p:cNvPr>
              <p:cNvSpPr/>
              <p:nvPr/>
            </p:nvSpPr>
            <p:spPr bwMode="auto">
              <a:xfrm>
                <a:off x="1126372" y="2337506"/>
                <a:ext cx="7400541" cy="920651"/>
              </a:xfrm>
              <a:prstGeom prst="rect">
                <a:avLst/>
              </a:prstGeom>
              <a:noFill/>
              <a:ln w="19050" cap="flat" cmpd="sng" algn="ctr">
                <a:solidFill>
                  <a:srgbClr val="00B0F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109" name="TextBox 108">
                <a:extLst>
                  <a:ext uri="{FF2B5EF4-FFF2-40B4-BE49-F238E27FC236}">
                    <a16:creationId xmlns:a16="http://schemas.microsoft.com/office/drawing/2014/main" id="{9E337D09-C862-4C7C-9ECE-82DBCA22D80F}"/>
                  </a:ext>
                </a:extLst>
              </p:cNvPr>
              <p:cNvSpPr txBox="1"/>
              <p:nvPr/>
            </p:nvSpPr>
            <p:spPr>
              <a:xfrm>
                <a:off x="4539565" y="3644894"/>
                <a:ext cx="3193347" cy="268248"/>
              </a:xfrm>
              <a:prstGeom prst="rect">
                <a:avLst/>
              </a:prstGeom>
              <a:noFill/>
              <a:ln>
                <a:noFill/>
              </a:ln>
            </p:spPr>
            <p:txBody>
              <a:bodyPr wrap="square" rtlCol="0">
                <a:spAutoFit/>
              </a:bodyPr>
              <a:lstStyle/>
              <a:p>
                <a:r>
                  <a:rPr lang="en-US" sz="800" dirty="0"/>
                  <a:t>MBS Session Deactivation Request/Response</a:t>
                </a:r>
              </a:p>
            </p:txBody>
          </p:sp>
          <p:cxnSp>
            <p:nvCxnSpPr>
              <p:cNvPr id="110" name="Straight Arrow Connector 109">
                <a:extLst>
                  <a:ext uri="{FF2B5EF4-FFF2-40B4-BE49-F238E27FC236}">
                    <a16:creationId xmlns:a16="http://schemas.microsoft.com/office/drawing/2014/main" id="{41194739-45C0-40ED-BD34-1AEC726C003F}"/>
                  </a:ext>
                </a:extLst>
              </p:cNvPr>
              <p:cNvCxnSpPr>
                <a:cxnSpLocks/>
              </p:cNvCxnSpPr>
              <p:nvPr/>
            </p:nvCxnSpPr>
            <p:spPr bwMode="auto">
              <a:xfrm>
                <a:off x="4029592" y="4026478"/>
                <a:ext cx="416509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1" name="Straight Arrow Connector 110">
                <a:extLst>
                  <a:ext uri="{FF2B5EF4-FFF2-40B4-BE49-F238E27FC236}">
                    <a16:creationId xmlns:a16="http://schemas.microsoft.com/office/drawing/2014/main" id="{45C894AE-8ABD-4595-9FB5-F352B0F872D8}"/>
                  </a:ext>
                </a:extLst>
              </p:cNvPr>
              <p:cNvCxnSpPr>
                <a:cxnSpLocks/>
              </p:cNvCxnSpPr>
              <p:nvPr/>
            </p:nvCxnSpPr>
            <p:spPr bwMode="auto">
              <a:xfrm>
                <a:off x="3987305" y="3856647"/>
                <a:ext cx="4165092"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12" name="Straight Arrow Connector 111">
                <a:extLst>
                  <a:ext uri="{FF2B5EF4-FFF2-40B4-BE49-F238E27FC236}">
                    <a16:creationId xmlns:a16="http://schemas.microsoft.com/office/drawing/2014/main" id="{28AB0B6F-BE53-4D2D-AEBB-2CD417F99B56}"/>
                  </a:ext>
                </a:extLst>
              </p:cNvPr>
              <p:cNvCxnSpPr>
                <a:cxnSpLocks/>
              </p:cNvCxnSpPr>
              <p:nvPr/>
            </p:nvCxnSpPr>
            <p:spPr bwMode="auto">
              <a:xfrm>
                <a:off x="1910474" y="4101749"/>
                <a:ext cx="2076831"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13" name="Straight Arrow Connector 112">
                <a:extLst>
                  <a:ext uri="{FF2B5EF4-FFF2-40B4-BE49-F238E27FC236}">
                    <a16:creationId xmlns:a16="http://schemas.microsoft.com/office/drawing/2014/main" id="{C452595D-82BB-4E62-8B83-731B9C446C80}"/>
                  </a:ext>
                </a:extLst>
              </p:cNvPr>
              <p:cNvCxnSpPr>
                <a:cxnSpLocks/>
              </p:cNvCxnSpPr>
              <p:nvPr/>
            </p:nvCxnSpPr>
            <p:spPr bwMode="auto">
              <a:xfrm>
                <a:off x="1951619" y="4248055"/>
                <a:ext cx="2077973"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14" name="TextBox 113">
                <a:extLst>
                  <a:ext uri="{FF2B5EF4-FFF2-40B4-BE49-F238E27FC236}">
                    <a16:creationId xmlns:a16="http://schemas.microsoft.com/office/drawing/2014/main" id="{D7C2EF4F-49BC-4C98-A6C1-63F8747AC8B6}"/>
                  </a:ext>
                </a:extLst>
              </p:cNvPr>
              <p:cNvSpPr txBox="1"/>
              <p:nvPr/>
            </p:nvSpPr>
            <p:spPr>
              <a:xfrm>
                <a:off x="2096777" y="3872592"/>
                <a:ext cx="1779485" cy="268248"/>
              </a:xfrm>
              <a:prstGeom prst="rect">
                <a:avLst/>
              </a:prstGeom>
              <a:noFill/>
              <a:ln>
                <a:noFill/>
              </a:ln>
            </p:spPr>
            <p:txBody>
              <a:bodyPr wrap="square" rtlCol="0">
                <a:spAutoFit/>
              </a:bodyPr>
              <a:lstStyle/>
              <a:p>
                <a:r>
                  <a:rPr lang="en-US" sz="800" dirty="0"/>
                  <a:t>MBS Session Deactivation</a:t>
                </a:r>
              </a:p>
            </p:txBody>
          </p:sp>
          <p:sp>
            <p:nvSpPr>
              <p:cNvPr id="115" name="Rectangle 114">
                <a:extLst>
                  <a:ext uri="{FF2B5EF4-FFF2-40B4-BE49-F238E27FC236}">
                    <a16:creationId xmlns:a16="http://schemas.microsoft.com/office/drawing/2014/main" id="{F7BC8AA0-16A0-4073-9110-F530240B41C8}"/>
                  </a:ext>
                </a:extLst>
              </p:cNvPr>
              <p:cNvSpPr/>
              <p:nvPr/>
            </p:nvSpPr>
            <p:spPr bwMode="auto">
              <a:xfrm>
                <a:off x="1084086" y="3566153"/>
                <a:ext cx="7442822" cy="920651"/>
              </a:xfrm>
              <a:prstGeom prst="rect">
                <a:avLst/>
              </a:prstGeom>
              <a:noFill/>
              <a:ln w="19050" cap="flat" cmpd="sng" algn="ctr">
                <a:solidFill>
                  <a:srgbClr val="00B0F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116" name="TextBox 115">
                <a:extLst>
                  <a:ext uri="{FF2B5EF4-FFF2-40B4-BE49-F238E27FC236}">
                    <a16:creationId xmlns:a16="http://schemas.microsoft.com/office/drawing/2014/main" id="{D67DC91E-A846-49EC-80C6-53849A1B3838}"/>
                  </a:ext>
                </a:extLst>
              </p:cNvPr>
              <p:cNvSpPr txBox="1"/>
              <p:nvPr/>
            </p:nvSpPr>
            <p:spPr>
              <a:xfrm>
                <a:off x="4539565" y="4784875"/>
                <a:ext cx="3193347" cy="268248"/>
              </a:xfrm>
              <a:prstGeom prst="rect">
                <a:avLst/>
              </a:prstGeom>
              <a:noFill/>
              <a:ln>
                <a:noFill/>
              </a:ln>
            </p:spPr>
            <p:txBody>
              <a:bodyPr wrap="square" rtlCol="0">
                <a:spAutoFit/>
              </a:bodyPr>
              <a:lstStyle/>
              <a:p>
                <a:r>
                  <a:rPr lang="en-US" sz="800" dirty="0"/>
                  <a:t>MBS Session Activation Request/Response</a:t>
                </a:r>
              </a:p>
            </p:txBody>
          </p:sp>
          <p:cxnSp>
            <p:nvCxnSpPr>
              <p:cNvPr id="117" name="Straight Arrow Connector 116">
                <a:extLst>
                  <a:ext uri="{FF2B5EF4-FFF2-40B4-BE49-F238E27FC236}">
                    <a16:creationId xmlns:a16="http://schemas.microsoft.com/office/drawing/2014/main" id="{92ABDDFD-5DD4-4B54-A4CB-70DB9714BFA5}"/>
                  </a:ext>
                </a:extLst>
              </p:cNvPr>
              <p:cNvCxnSpPr>
                <a:cxnSpLocks/>
              </p:cNvCxnSpPr>
              <p:nvPr/>
            </p:nvCxnSpPr>
            <p:spPr bwMode="auto">
              <a:xfrm>
                <a:off x="4029592" y="5166460"/>
                <a:ext cx="416509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8" name="Straight Arrow Connector 117">
                <a:extLst>
                  <a:ext uri="{FF2B5EF4-FFF2-40B4-BE49-F238E27FC236}">
                    <a16:creationId xmlns:a16="http://schemas.microsoft.com/office/drawing/2014/main" id="{B976E8F9-D2BF-46AD-ADAB-F8C627092B19}"/>
                  </a:ext>
                </a:extLst>
              </p:cNvPr>
              <p:cNvCxnSpPr>
                <a:cxnSpLocks/>
              </p:cNvCxnSpPr>
              <p:nvPr/>
            </p:nvCxnSpPr>
            <p:spPr bwMode="auto">
              <a:xfrm>
                <a:off x="3987305" y="4996629"/>
                <a:ext cx="4165092"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19" name="Straight Arrow Connector 118">
                <a:extLst>
                  <a:ext uri="{FF2B5EF4-FFF2-40B4-BE49-F238E27FC236}">
                    <a16:creationId xmlns:a16="http://schemas.microsoft.com/office/drawing/2014/main" id="{4E98398B-CE8F-40BA-BF35-AF6F8E1004B8}"/>
                  </a:ext>
                </a:extLst>
              </p:cNvPr>
              <p:cNvCxnSpPr>
                <a:cxnSpLocks/>
              </p:cNvCxnSpPr>
              <p:nvPr/>
            </p:nvCxnSpPr>
            <p:spPr bwMode="auto">
              <a:xfrm>
                <a:off x="1935494" y="5965787"/>
                <a:ext cx="2076831"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120" name="Straight Arrow Connector 119">
                <a:extLst>
                  <a:ext uri="{FF2B5EF4-FFF2-40B4-BE49-F238E27FC236}">
                    <a16:creationId xmlns:a16="http://schemas.microsoft.com/office/drawing/2014/main" id="{C072A2C7-07EC-44EE-9597-DB4F00D010A3}"/>
                  </a:ext>
                </a:extLst>
              </p:cNvPr>
              <p:cNvCxnSpPr>
                <a:cxnSpLocks/>
              </p:cNvCxnSpPr>
              <p:nvPr/>
            </p:nvCxnSpPr>
            <p:spPr bwMode="auto">
              <a:xfrm>
                <a:off x="1976639" y="6112093"/>
                <a:ext cx="2035686"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21" name="TextBox 120">
                <a:extLst>
                  <a:ext uri="{FF2B5EF4-FFF2-40B4-BE49-F238E27FC236}">
                    <a16:creationId xmlns:a16="http://schemas.microsoft.com/office/drawing/2014/main" id="{87FBDAC1-E212-4797-946C-70694DBA8818}"/>
                  </a:ext>
                </a:extLst>
              </p:cNvPr>
              <p:cNvSpPr txBox="1"/>
              <p:nvPr/>
            </p:nvSpPr>
            <p:spPr>
              <a:xfrm>
                <a:off x="2039946" y="5605053"/>
                <a:ext cx="1884179" cy="421531"/>
              </a:xfrm>
              <a:prstGeom prst="rect">
                <a:avLst/>
              </a:prstGeom>
              <a:noFill/>
              <a:ln>
                <a:noFill/>
              </a:ln>
            </p:spPr>
            <p:txBody>
              <a:bodyPr wrap="square" rtlCol="0">
                <a:spAutoFit/>
              </a:bodyPr>
              <a:lstStyle/>
              <a:p>
                <a:r>
                  <a:rPr lang="en-US" sz="800" dirty="0"/>
                  <a:t>MBS Session Activation (list of CONNECTED UEs)</a:t>
                </a:r>
              </a:p>
            </p:txBody>
          </p:sp>
          <p:sp>
            <p:nvSpPr>
              <p:cNvPr id="122" name="Rectangle 121">
                <a:extLst>
                  <a:ext uri="{FF2B5EF4-FFF2-40B4-BE49-F238E27FC236}">
                    <a16:creationId xmlns:a16="http://schemas.microsoft.com/office/drawing/2014/main" id="{803A67B7-A785-4325-A527-E4421ADA585C}"/>
                  </a:ext>
                </a:extLst>
              </p:cNvPr>
              <p:cNvSpPr/>
              <p:nvPr/>
            </p:nvSpPr>
            <p:spPr bwMode="auto">
              <a:xfrm>
                <a:off x="1084086" y="4706135"/>
                <a:ext cx="7439390" cy="1658634"/>
              </a:xfrm>
              <a:prstGeom prst="rect">
                <a:avLst/>
              </a:prstGeom>
              <a:noFill/>
              <a:ln w="19050" cap="flat" cmpd="sng" algn="ctr">
                <a:solidFill>
                  <a:srgbClr val="00B0F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123" name="TextBox 122">
                <a:extLst>
                  <a:ext uri="{FF2B5EF4-FFF2-40B4-BE49-F238E27FC236}">
                    <a16:creationId xmlns:a16="http://schemas.microsoft.com/office/drawing/2014/main" id="{14565F3A-2D8F-4681-9D4E-A0AE7B81EFBB}"/>
                  </a:ext>
                </a:extLst>
              </p:cNvPr>
              <p:cNvSpPr txBox="1"/>
              <p:nvPr/>
            </p:nvSpPr>
            <p:spPr>
              <a:xfrm>
                <a:off x="1169732" y="2363727"/>
                <a:ext cx="1449401" cy="295992"/>
              </a:xfrm>
              <a:prstGeom prst="rect">
                <a:avLst/>
              </a:prstGeom>
              <a:solidFill>
                <a:schemeClr val="tx2">
                  <a:lumMod val="20000"/>
                  <a:lumOff val="80000"/>
                </a:schemeClr>
              </a:solidFill>
              <a:ln>
                <a:noFill/>
              </a:ln>
            </p:spPr>
            <p:txBody>
              <a:bodyPr wrap="square" rtlCol="0">
                <a:spAutoFit/>
              </a:bodyPr>
              <a:lstStyle/>
              <a:p>
                <a:r>
                  <a:rPr lang="en-US" sz="800" dirty="0"/>
                  <a:t>Establishment</a:t>
                </a:r>
              </a:p>
            </p:txBody>
          </p:sp>
          <p:sp>
            <p:nvSpPr>
              <p:cNvPr id="124" name="TextBox 123">
                <a:extLst>
                  <a:ext uri="{FF2B5EF4-FFF2-40B4-BE49-F238E27FC236}">
                    <a16:creationId xmlns:a16="http://schemas.microsoft.com/office/drawing/2014/main" id="{AEC27C71-307C-4926-B7A9-120616CF2F5C}"/>
                  </a:ext>
                </a:extLst>
              </p:cNvPr>
              <p:cNvSpPr txBox="1"/>
              <p:nvPr/>
            </p:nvSpPr>
            <p:spPr>
              <a:xfrm>
                <a:off x="1114409" y="3605952"/>
                <a:ext cx="1338988" cy="294733"/>
              </a:xfrm>
              <a:prstGeom prst="rect">
                <a:avLst/>
              </a:prstGeom>
              <a:solidFill>
                <a:schemeClr val="tx2">
                  <a:lumMod val="20000"/>
                  <a:lumOff val="80000"/>
                </a:schemeClr>
              </a:solidFill>
              <a:ln>
                <a:noFill/>
              </a:ln>
            </p:spPr>
            <p:txBody>
              <a:bodyPr wrap="square" rtlCol="0">
                <a:spAutoFit/>
              </a:bodyPr>
              <a:lstStyle/>
              <a:p>
                <a:r>
                  <a:rPr lang="en-US" sz="800" dirty="0"/>
                  <a:t>Deactivation</a:t>
                </a:r>
              </a:p>
            </p:txBody>
          </p:sp>
          <p:sp>
            <p:nvSpPr>
              <p:cNvPr id="125" name="TextBox 124">
                <a:extLst>
                  <a:ext uri="{FF2B5EF4-FFF2-40B4-BE49-F238E27FC236}">
                    <a16:creationId xmlns:a16="http://schemas.microsoft.com/office/drawing/2014/main" id="{C60ED473-AFB6-4A3A-B4E5-47883AD56662}"/>
                  </a:ext>
                </a:extLst>
              </p:cNvPr>
              <p:cNvSpPr txBox="1"/>
              <p:nvPr/>
            </p:nvSpPr>
            <p:spPr>
              <a:xfrm>
                <a:off x="1096670" y="4758444"/>
                <a:ext cx="1125623" cy="295992"/>
              </a:xfrm>
              <a:prstGeom prst="rect">
                <a:avLst/>
              </a:prstGeom>
              <a:solidFill>
                <a:schemeClr val="tx2">
                  <a:lumMod val="20000"/>
                  <a:lumOff val="80000"/>
                </a:schemeClr>
              </a:solidFill>
              <a:ln>
                <a:noFill/>
              </a:ln>
            </p:spPr>
            <p:txBody>
              <a:bodyPr wrap="square" rtlCol="0">
                <a:spAutoFit/>
              </a:bodyPr>
              <a:lstStyle/>
              <a:p>
                <a:r>
                  <a:rPr lang="en-US" sz="800" dirty="0"/>
                  <a:t>Activation</a:t>
                </a:r>
              </a:p>
            </p:txBody>
          </p:sp>
          <p:sp>
            <p:nvSpPr>
              <p:cNvPr id="126" name="Rectangle 125">
                <a:extLst>
                  <a:ext uri="{FF2B5EF4-FFF2-40B4-BE49-F238E27FC236}">
                    <a16:creationId xmlns:a16="http://schemas.microsoft.com/office/drawing/2014/main" id="{499B8C53-0F8E-44B1-8FE4-E39A553A4C5E}"/>
                  </a:ext>
                </a:extLst>
              </p:cNvPr>
              <p:cNvSpPr/>
              <p:nvPr/>
            </p:nvSpPr>
            <p:spPr bwMode="auto">
              <a:xfrm>
                <a:off x="1736738" y="5602277"/>
                <a:ext cx="2532882" cy="625887"/>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127" name="TextBox 126">
                <a:extLst>
                  <a:ext uri="{FF2B5EF4-FFF2-40B4-BE49-F238E27FC236}">
                    <a16:creationId xmlns:a16="http://schemas.microsoft.com/office/drawing/2014/main" id="{BB4BB93D-9DA3-4928-983A-41583921078F}"/>
                  </a:ext>
                </a:extLst>
              </p:cNvPr>
              <p:cNvSpPr txBox="1"/>
              <p:nvPr/>
            </p:nvSpPr>
            <p:spPr>
              <a:xfrm>
                <a:off x="2039946" y="5031096"/>
                <a:ext cx="2140910" cy="268248"/>
              </a:xfrm>
              <a:prstGeom prst="rect">
                <a:avLst/>
              </a:prstGeom>
              <a:noFill/>
              <a:ln>
                <a:noFill/>
              </a:ln>
            </p:spPr>
            <p:txBody>
              <a:bodyPr wrap="square" rtlCol="0">
                <a:spAutoFit/>
              </a:bodyPr>
              <a:lstStyle/>
              <a:p>
                <a:r>
                  <a:rPr lang="en-US" sz="800" dirty="0"/>
                  <a:t>Group paging (MBS Session ID)</a:t>
                </a:r>
              </a:p>
            </p:txBody>
          </p:sp>
          <p:cxnSp>
            <p:nvCxnSpPr>
              <p:cNvPr id="128" name="Straight Arrow Connector 127">
                <a:extLst>
                  <a:ext uri="{FF2B5EF4-FFF2-40B4-BE49-F238E27FC236}">
                    <a16:creationId xmlns:a16="http://schemas.microsoft.com/office/drawing/2014/main" id="{1161DC84-377F-41F8-A094-C7B37FE43261}"/>
                  </a:ext>
                </a:extLst>
              </p:cNvPr>
              <p:cNvCxnSpPr>
                <a:cxnSpLocks/>
              </p:cNvCxnSpPr>
              <p:nvPr/>
            </p:nvCxnSpPr>
            <p:spPr bwMode="auto">
              <a:xfrm flipH="1">
                <a:off x="1926471" y="5254908"/>
                <a:ext cx="2112265"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grpSp>
      <p:sp>
        <p:nvSpPr>
          <p:cNvPr id="129" name="Rectangle: Rounded Corners 128">
            <a:extLst>
              <a:ext uri="{FF2B5EF4-FFF2-40B4-BE49-F238E27FC236}">
                <a16:creationId xmlns:a16="http://schemas.microsoft.com/office/drawing/2014/main" id="{714C77D9-C2BE-4CC9-881D-DC89C419481C}"/>
              </a:ext>
            </a:extLst>
          </p:cNvPr>
          <p:cNvSpPr/>
          <p:nvPr/>
        </p:nvSpPr>
        <p:spPr bwMode="auto">
          <a:xfrm>
            <a:off x="6744559" y="3845514"/>
            <a:ext cx="5149409" cy="828631"/>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55735808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2A1AD-FB46-4FB1-87A1-C6D8233E4CD8}"/>
              </a:ext>
            </a:extLst>
          </p:cNvPr>
          <p:cNvSpPr>
            <a:spLocks noGrp="1"/>
          </p:cNvSpPr>
          <p:nvPr>
            <p:ph type="title"/>
          </p:nvPr>
        </p:nvSpPr>
        <p:spPr>
          <a:xfrm>
            <a:off x="242868" y="260770"/>
            <a:ext cx="8968510" cy="625180"/>
          </a:xfrm>
        </p:spPr>
        <p:txBody>
          <a:bodyPr/>
          <a:lstStyle/>
          <a:p>
            <a:pPr algn="l"/>
            <a:r>
              <a:rPr lang="en-US" dirty="0"/>
              <a:t>MBS Session Update </a:t>
            </a:r>
            <a:r>
              <a:rPr lang="en-US" sz="2000" dirty="0"/>
              <a:t>(adding/deleting/modifying MBS QoS Flow) </a:t>
            </a:r>
            <a:endParaRPr lang="en-US" dirty="0"/>
          </a:p>
        </p:txBody>
      </p:sp>
      <p:sp>
        <p:nvSpPr>
          <p:cNvPr id="4" name="Rectangle 3">
            <a:extLst>
              <a:ext uri="{FF2B5EF4-FFF2-40B4-BE49-F238E27FC236}">
                <a16:creationId xmlns:a16="http://schemas.microsoft.com/office/drawing/2014/main" id="{10338E7E-DA8F-4311-84AC-7FABA3BB59C9}"/>
              </a:ext>
            </a:extLst>
          </p:cNvPr>
          <p:cNvSpPr/>
          <p:nvPr/>
        </p:nvSpPr>
        <p:spPr>
          <a:xfrm>
            <a:off x="468714" y="1335254"/>
            <a:ext cx="4526175" cy="1169551"/>
          </a:xfrm>
          <a:prstGeom prst="rect">
            <a:avLst/>
          </a:prstGeom>
        </p:spPr>
        <p:txBody>
          <a:bodyPr wrap="square">
            <a:spAutoFit/>
          </a:bodyPr>
          <a:lstStyle/>
          <a:p>
            <a:r>
              <a:rPr lang="en-GB" sz="1400" b="1" dirty="0"/>
              <a:t>Option-SMF: Which path to follow ?</a:t>
            </a:r>
          </a:p>
          <a:p>
            <a:endParaRPr lang="en-GB" sz="1400" b="1" dirty="0"/>
          </a:p>
          <a:p>
            <a:pPr lvl="1"/>
            <a:r>
              <a:rPr lang="en-GB" sz="1400" b="1" dirty="0"/>
              <a:t>Path: MBS Session Activation, or </a:t>
            </a:r>
          </a:p>
          <a:p>
            <a:pPr lvl="1"/>
            <a:r>
              <a:rPr lang="en-GB" sz="1400" b="1" dirty="0"/>
              <a:t>Path: MBS Session Deactivation? </a:t>
            </a:r>
          </a:p>
          <a:p>
            <a:r>
              <a:rPr lang="en-GB" sz="1400" b="1" dirty="0"/>
              <a:t>  </a:t>
            </a:r>
            <a:endParaRPr lang="en-US" sz="1400" dirty="0"/>
          </a:p>
        </p:txBody>
      </p:sp>
      <p:sp>
        <p:nvSpPr>
          <p:cNvPr id="22" name="Rectangle 2">
            <a:extLst>
              <a:ext uri="{FF2B5EF4-FFF2-40B4-BE49-F238E27FC236}">
                <a16:creationId xmlns:a16="http://schemas.microsoft.com/office/drawing/2014/main" id="{A7E51A8C-725B-4836-B212-AEE841B829B7}"/>
              </a:ext>
            </a:extLst>
          </p:cNvPr>
          <p:cNvSpPr>
            <a:spLocks noChangeArrowheads="1"/>
          </p:cNvSpPr>
          <p:nvPr/>
        </p:nvSpPr>
        <p:spPr bwMode="auto">
          <a:xfrm>
            <a:off x="748145"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2">
            <a:extLst>
              <a:ext uri="{FF2B5EF4-FFF2-40B4-BE49-F238E27FC236}">
                <a16:creationId xmlns:a16="http://schemas.microsoft.com/office/drawing/2014/main" id="{B1C5D863-68B9-4EF0-8038-5FEE5776AB79}"/>
              </a:ext>
            </a:extLst>
          </p:cNvPr>
          <p:cNvSpPr>
            <a:spLocks noChangeArrowheads="1"/>
          </p:cNvSpPr>
          <p:nvPr/>
        </p:nvSpPr>
        <p:spPr bwMode="auto">
          <a:xfrm>
            <a:off x="947651" y="17619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a:extLst>
              <a:ext uri="{FF2B5EF4-FFF2-40B4-BE49-F238E27FC236}">
                <a16:creationId xmlns:a16="http://schemas.microsoft.com/office/drawing/2014/main" id="{52E34EA2-13D2-43BA-A469-6DAEDA19D2C4}"/>
              </a:ext>
            </a:extLst>
          </p:cNvPr>
          <p:cNvSpPr txBox="1"/>
          <p:nvPr/>
        </p:nvSpPr>
        <p:spPr>
          <a:xfrm>
            <a:off x="67377" y="44517"/>
            <a:ext cx="2396691" cy="307777"/>
          </a:xfrm>
          <a:prstGeom prst="rect">
            <a:avLst/>
          </a:prstGeom>
          <a:solidFill>
            <a:srgbClr val="FFFF00"/>
          </a:solidFill>
        </p:spPr>
        <p:txBody>
          <a:bodyPr wrap="square" rtlCol="0">
            <a:spAutoFit/>
          </a:bodyPr>
          <a:lstStyle/>
          <a:p>
            <a:r>
              <a:rPr lang="en-US" sz="1400" dirty="0">
                <a:highlight>
                  <a:srgbClr val="FFFF00"/>
                </a:highlight>
              </a:rPr>
              <a:t>Slide added by Ericsson</a:t>
            </a:r>
          </a:p>
        </p:txBody>
      </p:sp>
      <p:sp>
        <p:nvSpPr>
          <p:cNvPr id="15" name="Rectangle 14">
            <a:extLst>
              <a:ext uri="{FF2B5EF4-FFF2-40B4-BE49-F238E27FC236}">
                <a16:creationId xmlns:a16="http://schemas.microsoft.com/office/drawing/2014/main" id="{F209433D-2947-4DF0-8D38-E1F25EB2848E}"/>
              </a:ext>
            </a:extLst>
          </p:cNvPr>
          <p:cNvSpPr/>
          <p:nvPr/>
        </p:nvSpPr>
        <p:spPr>
          <a:xfrm>
            <a:off x="6352752" y="1241848"/>
            <a:ext cx="5447021" cy="307777"/>
          </a:xfrm>
          <a:prstGeom prst="rect">
            <a:avLst/>
          </a:prstGeom>
        </p:spPr>
        <p:txBody>
          <a:bodyPr wrap="square">
            <a:spAutoFit/>
          </a:bodyPr>
          <a:lstStyle/>
          <a:p>
            <a:r>
              <a:rPr lang="en-GB" sz="1400" b="1" dirty="0"/>
              <a:t>Option-AMF: same path as for MBS Start/Activate/Deactivate</a:t>
            </a:r>
            <a:endParaRPr lang="en-US" sz="1400" dirty="0"/>
          </a:p>
        </p:txBody>
      </p:sp>
      <p:grpSp>
        <p:nvGrpSpPr>
          <p:cNvPr id="14" name="Group 13">
            <a:extLst>
              <a:ext uri="{FF2B5EF4-FFF2-40B4-BE49-F238E27FC236}">
                <a16:creationId xmlns:a16="http://schemas.microsoft.com/office/drawing/2014/main" id="{4207D1B3-A744-4B84-AC0C-68A86638A376}"/>
              </a:ext>
            </a:extLst>
          </p:cNvPr>
          <p:cNvGrpSpPr/>
          <p:nvPr/>
        </p:nvGrpSpPr>
        <p:grpSpPr>
          <a:xfrm>
            <a:off x="6544169" y="1780993"/>
            <a:ext cx="5375506" cy="1738636"/>
            <a:chOff x="6544169" y="1780993"/>
            <a:chExt cx="5375506" cy="1738636"/>
          </a:xfrm>
        </p:grpSpPr>
        <p:sp>
          <p:nvSpPr>
            <p:cNvPr id="44" name="TextBox 43">
              <a:extLst>
                <a:ext uri="{FF2B5EF4-FFF2-40B4-BE49-F238E27FC236}">
                  <a16:creationId xmlns:a16="http://schemas.microsoft.com/office/drawing/2014/main" id="{61BE0D7A-0DB1-4DA0-A00F-DAC61F966A17}"/>
                </a:ext>
              </a:extLst>
            </p:cNvPr>
            <p:cNvSpPr txBox="1"/>
            <p:nvPr/>
          </p:nvSpPr>
          <p:spPr>
            <a:xfrm>
              <a:off x="6544169" y="1780994"/>
              <a:ext cx="314028" cy="200055"/>
            </a:xfrm>
            <a:prstGeom prst="rect">
              <a:avLst/>
            </a:prstGeom>
            <a:noFill/>
            <a:ln>
              <a:solidFill>
                <a:schemeClr val="tx1"/>
              </a:solidFill>
            </a:ln>
          </p:spPr>
          <p:txBody>
            <a:bodyPr wrap="square" rtlCol="0">
              <a:spAutoFit/>
            </a:bodyPr>
            <a:lstStyle/>
            <a:p>
              <a:r>
                <a:rPr lang="en-US" sz="700" dirty="0"/>
                <a:t>UE</a:t>
              </a:r>
            </a:p>
          </p:txBody>
        </p:sp>
        <p:sp>
          <p:nvSpPr>
            <p:cNvPr id="45" name="TextBox 44">
              <a:extLst>
                <a:ext uri="{FF2B5EF4-FFF2-40B4-BE49-F238E27FC236}">
                  <a16:creationId xmlns:a16="http://schemas.microsoft.com/office/drawing/2014/main" id="{C9DD6AAD-D775-4E74-815B-F2275BB8D380}"/>
                </a:ext>
              </a:extLst>
            </p:cNvPr>
            <p:cNvSpPr txBox="1"/>
            <p:nvPr/>
          </p:nvSpPr>
          <p:spPr>
            <a:xfrm>
              <a:off x="7172226" y="1780994"/>
              <a:ext cx="472567" cy="307777"/>
            </a:xfrm>
            <a:prstGeom prst="rect">
              <a:avLst/>
            </a:prstGeom>
            <a:noFill/>
            <a:ln>
              <a:solidFill>
                <a:schemeClr val="tx1"/>
              </a:solidFill>
            </a:ln>
          </p:spPr>
          <p:txBody>
            <a:bodyPr wrap="square" rtlCol="0">
              <a:spAutoFit/>
            </a:bodyPr>
            <a:lstStyle/>
            <a:p>
              <a:r>
                <a:rPr lang="en-US" sz="700" dirty="0"/>
                <a:t>NG-RAN</a:t>
              </a:r>
            </a:p>
          </p:txBody>
        </p:sp>
        <p:sp>
          <p:nvSpPr>
            <p:cNvPr id="46" name="TextBox 45">
              <a:extLst>
                <a:ext uri="{FF2B5EF4-FFF2-40B4-BE49-F238E27FC236}">
                  <a16:creationId xmlns:a16="http://schemas.microsoft.com/office/drawing/2014/main" id="{20215751-9032-4BD5-8E58-1C0C158AEC47}"/>
                </a:ext>
              </a:extLst>
            </p:cNvPr>
            <p:cNvSpPr txBox="1"/>
            <p:nvPr/>
          </p:nvSpPr>
          <p:spPr>
            <a:xfrm>
              <a:off x="8592975" y="1780994"/>
              <a:ext cx="472567" cy="195250"/>
            </a:xfrm>
            <a:prstGeom prst="rect">
              <a:avLst/>
            </a:prstGeom>
            <a:noFill/>
            <a:ln>
              <a:solidFill>
                <a:schemeClr val="tx1"/>
              </a:solidFill>
            </a:ln>
          </p:spPr>
          <p:txBody>
            <a:bodyPr wrap="square" rtlCol="0">
              <a:spAutoFit/>
            </a:bodyPr>
            <a:lstStyle/>
            <a:p>
              <a:r>
                <a:rPr lang="en-US" sz="800" dirty="0"/>
                <a:t>AMF</a:t>
              </a:r>
            </a:p>
          </p:txBody>
        </p:sp>
        <p:sp>
          <p:nvSpPr>
            <p:cNvPr id="47" name="TextBox 46">
              <a:extLst>
                <a:ext uri="{FF2B5EF4-FFF2-40B4-BE49-F238E27FC236}">
                  <a16:creationId xmlns:a16="http://schemas.microsoft.com/office/drawing/2014/main" id="{FA5008B5-92F5-4AA3-905A-EF7D18B9BE2F}"/>
                </a:ext>
              </a:extLst>
            </p:cNvPr>
            <p:cNvSpPr txBox="1"/>
            <p:nvPr/>
          </p:nvSpPr>
          <p:spPr>
            <a:xfrm>
              <a:off x="9507620" y="1780993"/>
              <a:ext cx="472567" cy="195250"/>
            </a:xfrm>
            <a:prstGeom prst="rect">
              <a:avLst/>
            </a:prstGeom>
            <a:noFill/>
            <a:ln>
              <a:solidFill>
                <a:schemeClr val="tx1"/>
              </a:solidFill>
            </a:ln>
          </p:spPr>
          <p:txBody>
            <a:bodyPr wrap="square" rtlCol="0">
              <a:spAutoFit/>
            </a:bodyPr>
            <a:lstStyle/>
            <a:p>
              <a:r>
                <a:rPr lang="en-US" sz="800" dirty="0"/>
                <a:t>SMF</a:t>
              </a:r>
            </a:p>
          </p:txBody>
        </p:sp>
        <p:sp>
          <p:nvSpPr>
            <p:cNvPr id="48" name="TextBox 47">
              <a:extLst>
                <a:ext uri="{FF2B5EF4-FFF2-40B4-BE49-F238E27FC236}">
                  <a16:creationId xmlns:a16="http://schemas.microsoft.com/office/drawing/2014/main" id="{613082D4-1E6B-4499-9D95-37D82B4E609D}"/>
                </a:ext>
              </a:extLst>
            </p:cNvPr>
            <p:cNvSpPr txBox="1"/>
            <p:nvPr/>
          </p:nvSpPr>
          <p:spPr>
            <a:xfrm>
              <a:off x="11378070" y="1780993"/>
              <a:ext cx="541605" cy="338554"/>
            </a:xfrm>
            <a:prstGeom prst="rect">
              <a:avLst/>
            </a:prstGeom>
            <a:noFill/>
            <a:ln>
              <a:solidFill>
                <a:schemeClr val="tx1"/>
              </a:solidFill>
            </a:ln>
          </p:spPr>
          <p:txBody>
            <a:bodyPr wrap="square" rtlCol="0">
              <a:spAutoFit/>
            </a:bodyPr>
            <a:lstStyle/>
            <a:p>
              <a:r>
                <a:rPr lang="en-US" sz="800" dirty="0"/>
                <a:t>MB-SMF</a:t>
              </a:r>
            </a:p>
          </p:txBody>
        </p:sp>
        <p:sp>
          <p:nvSpPr>
            <p:cNvPr id="55" name="TextBox 54">
              <a:extLst>
                <a:ext uri="{FF2B5EF4-FFF2-40B4-BE49-F238E27FC236}">
                  <a16:creationId xmlns:a16="http://schemas.microsoft.com/office/drawing/2014/main" id="{C902C103-9BE8-4B34-930C-391CA73EF84E}"/>
                </a:ext>
              </a:extLst>
            </p:cNvPr>
            <p:cNvSpPr txBox="1"/>
            <p:nvPr/>
          </p:nvSpPr>
          <p:spPr>
            <a:xfrm>
              <a:off x="10766782" y="1780993"/>
              <a:ext cx="472567" cy="195250"/>
            </a:xfrm>
            <a:prstGeom prst="rect">
              <a:avLst/>
            </a:prstGeom>
            <a:noFill/>
            <a:ln>
              <a:solidFill>
                <a:schemeClr val="tx1"/>
              </a:solidFill>
            </a:ln>
          </p:spPr>
          <p:txBody>
            <a:bodyPr wrap="square" rtlCol="0">
              <a:spAutoFit/>
            </a:bodyPr>
            <a:lstStyle/>
            <a:p>
              <a:r>
                <a:rPr lang="en-US" sz="800" dirty="0"/>
                <a:t>NRF</a:t>
              </a:r>
            </a:p>
          </p:txBody>
        </p:sp>
        <p:cxnSp>
          <p:nvCxnSpPr>
            <p:cNvPr id="59" name="Straight Connector 58">
              <a:extLst>
                <a:ext uri="{FF2B5EF4-FFF2-40B4-BE49-F238E27FC236}">
                  <a16:creationId xmlns:a16="http://schemas.microsoft.com/office/drawing/2014/main" id="{32EF3587-BA89-4A0D-A375-825C13B13E94}"/>
                </a:ext>
              </a:extLst>
            </p:cNvPr>
            <p:cNvCxnSpPr>
              <a:cxnSpLocks/>
            </p:cNvCxnSpPr>
            <p:nvPr/>
          </p:nvCxnSpPr>
          <p:spPr bwMode="auto">
            <a:xfrm>
              <a:off x="7391740" y="1960210"/>
              <a:ext cx="0" cy="154338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7" name="TextBox 66">
              <a:extLst>
                <a:ext uri="{FF2B5EF4-FFF2-40B4-BE49-F238E27FC236}">
                  <a16:creationId xmlns:a16="http://schemas.microsoft.com/office/drawing/2014/main" id="{63874D78-2D1D-4BA3-A84E-B61DF9CE13D3}"/>
                </a:ext>
              </a:extLst>
            </p:cNvPr>
            <p:cNvSpPr txBox="1"/>
            <p:nvPr/>
          </p:nvSpPr>
          <p:spPr>
            <a:xfrm>
              <a:off x="9162467" y="2447096"/>
              <a:ext cx="2129470" cy="215444"/>
            </a:xfrm>
            <a:prstGeom prst="rect">
              <a:avLst/>
            </a:prstGeom>
            <a:noFill/>
            <a:ln>
              <a:noFill/>
            </a:ln>
          </p:spPr>
          <p:txBody>
            <a:bodyPr wrap="square" rtlCol="0">
              <a:spAutoFit/>
            </a:bodyPr>
            <a:lstStyle/>
            <a:p>
              <a:r>
                <a:rPr lang="en-US" sz="800" dirty="0"/>
                <a:t>MBS Session Update Request/Response</a:t>
              </a:r>
            </a:p>
          </p:txBody>
        </p:sp>
        <p:cxnSp>
          <p:nvCxnSpPr>
            <p:cNvPr id="68" name="Straight Arrow Connector 67">
              <a:extLst>
                <a:ext uri="{FF2B5EF4-FFF2-40B4-BE49-F238E27FC236}">
                  <a16:creationId xmlns:a16="http://schemas.microsoft.com/office/drawing/2014/main" id="{49A9CAE9-9E48-4959-A024-A1240A81A78A}"/>
                </a:ext>
              </a:extLst>
            </p:cNvPr>
            <p:cNvCxnSpPr>
              <a:cxnSpLocks/>
            </p:cNvCxnSpPr>
            <p:nvPr/>
          </p:nvCxnSpPr>
          <p:spPr bwMode="auto">
            <a:xfrm>
              <a:off x="8822394" y="2724839"/>
              <a:ext cx="2777473"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9" name="Straight Arrow Connector 68">
              <a:extLst>
                <a:ext uri="{FF2B5EF4-FFF2-40B4-BE49-F238E27FC236}">
                  <a16:creationId xmlns:a16="http://schemas.microsoft.com/office/drawing/2014/main" id="{1BEFDBA3-F970-4EE1-9B0E-08A203ABFA4F}"/>
                </a:ext>
              </a:extLst>
            </p:cNvPr>
            <p:cNvCxnSpPr>
              <a:cxnSpLocks/>
            </p:cNvCxnSpPr>
            <p:nvPr/>
          </p:nvCxnSpPr>
          <p:spPr bwMode="auto">
            <a:xfrm>
              <a:off x="8794195" y="2601224"/>
              <a:ext cx="2777473"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70" name="Straight Arrow Connector 69">
              <a:extLst>
                <a:ext uri="{FF2B5EF4-FFF2-40B4-BE49-F238E27FC236}">
                  <a16:creationId xmlns:a16="http://schemas.microsoft.com/office/drawing/2014/main" id="{04BB0D2F-B424-4F9A-B241-44556964D51C}"/>
                </a:ext>
              </a:extLst>
            </p:cNvPr>
            <p:cNvCxnSpPr>
              <a:cxnSpLocks/>
            </p:cNvCxnSpPr>
            <p:nvPr/>
          </p:nvCxnSpPr>
          <p:spPr bwMode="auto">
            <a:xfrm>
              <a:off x="7409270" y="2779627"/>
              <a:ext cx="1384926" cy="0"/>
            </a:xfrm>
            <a:prstGeom prst="straightConnector1">
              <a:avLst/>
            </a:prstGeom>
            <a:solidFill>
              <a:schemeClr val="accent1"/>
            </a:solidFill>
            <a:ln w="9525" cap="flat" cmpd="sng" algn="ctr">
              <a:solidFill>
                <a:schemeClr val="tx1"/>
              </a:solidFill>
              <a:prstDash val="solid"/>
              <a:round/>
              <a:headEnd type="triangle" w="med" len="med"/>
              <a:tailEnd type="none" w="med" len="med"/>
            </a:ln>
            <a:effectLst/>
          </p:spPr>
        </p:cxnSp>
        <p:cxnSp>
          <p:nvCxnSpPr>
            <p:cNvPr id="71" name="Straight Arrow Connector 70">
              <a:extLst>
                <a:ext uri="{FF2B5EF4-FFF2-40B4-BE49-F238E27FC236}">
                  <a16:creationId xmlns:a16="http://schemas.microsoft.com/office/drawing/2014/main" id="{87D3B959-80AA-4239-83B9-61590B4379C3}"/>
                </a:ext>
              </a:extLst>
            </p:cNvPr>
            <p:cNvCxnSpPr>
              <a:cxnSpLocks/>
            </p:cNvCxnSpPr>
            <p:nvPr/>
          </p:nvCxnSpPr>
          <p:spPr bwMode="auto">
            <a:xfrm>
              <a:off x="7436707" y="2886118"/>
              <a:ext cx="13856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2" name="TextBox 71">
              <a:extLst>
                <a:ext uri="{FF2B5EF4-FFF2-40B4-BE49-F238E27FC236}">
                  <a16:creationId xmlns:a16="http://schemas.microsoft.com/office/drawing/2014/main" id="{84884644-5BB0-4D2A-BA00-AB8854C5F2CA}"/>
                </a:ext>
              </a:extLst>
            </p:cNvPr>
            <p:cNvSpPr txBox="1"/>
            <p:nvPr/>
          </p:nvSpPr>
          <p:spPr>
            <a:xfrm>
              <a:off x="7533505" y="2612830"/>
              <a:ext cx="1186642" cy="215444"/>
            </a:xfrm>
            <a:prstGeom prst="rect">
              <a:avLst/>
            </a:prstGeom>
            <a:noFill/>
            <a:ln>
              <a:noFill/>
            </a:ln>
          </p:spPr>
          <p:txBody>
            <a:bodyPr wrap="square" rtlCol="0">
              <a:spAutoFit/>
            </a:bodyPr>
            <a:lstStyle/>
            <a:p>
              <a:r>
                <a:rPr lang="en-US" sz="800" dirty="0"/>
                <a:t>MBS Session Update</a:t>
              </a:r>
            </a:p>
          </p:txBody>
        </p:sp>
        <p:sp>
          <p:nvSpPr>
            <p:cNvPr id="73" name="Rectangle 72">
              <a:extLst>
                <a:ext uri="{FF2B5EF4-FFF2-40B4-BE49-F238E27FC236}">
                  <a16:creationId xmlns:a16="http://schemas.microsoft.com/office/drawing/2014/main" id="{18933235-E21E-4931-8185-05C4F48510A0}"/>
                </a:ext>
              </a:extLst>
            </p:cNvPr>
            <p:cNvSpPr/>
            <p:nvPr/>
          </p:nvSpPr>
          <p:spPr bwMode="auto">
            <a:xfrm>
              <a:off x="6858196" y="2389782"/>
              <a:ext cx="4963213" cy="670114"/>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Arial" charset="0"/>
              </a:endParaRPr>
            </a:p>
          </p:txBody>
        </p:sp>
        <p:sp>
          <p:nvSpPr>
            <p:cNvPr id="82" name="TextBox 81">
              <a:extLst>
                <a:ext uri="{FF2B5EF4-FFF2-40B4-BE49-F238E27FC236}">
                  <a16:creationId xmlns:a16="http://schemas.microsoft.com/office/drawing/2014/main" id="{6ED79335-A94A-4344-A1DF-6225EB37AF2D}"/>
                </a:ext>
              </a:extLst>
            </p:cNvPr>
            <p:cNvSpPr txBox="1"/>
            <p:nvPr/>
          </p:nvSpPr>
          <p:spPr>
            <a:xfrm>
              <a:off x="6878417" y="2418751"/>
              <a:ext cx="892898" cy="214527"/>
            </a:xfrm>
            <a:prstGeom prst="rect">
              <a:avLst/>
            </a:prstGeom>
            <a:solidFill>
              <a:schemeClr val="tx2">
                <a:lumMod val="20000"/>
                <a:lumOff val="80000"/>
              </a:schemeClr>
            </a:solidFill>
            <a:ln>
              <a:solidFill>
                <a:schemeClr val="tx1"/>
              </a:solidFill>
            </a:ln>
          </p:spPr>
          <p:txBody>
            <a:bodyPr wrap="square" rtlCol="0">
              <a:spAutoFit/>
            </a:bodyPr>
            <a:lstStyle/>
            <a:p>
              <a:r>
                <a:rPr lang="en-US" sz="800" dirty="0"/>
                <a:t>Update</a:t>
              </a:r>
            </a:p>
          </p:txBody>
        </p:sp>
        <p:cxnSp>
          <p:nvCxnSpPr>
            <p:cNvPr id="87" name="Straight Connector 86">
              <a:extLst>
                <a:ext uri="{FF2B5EF4-FFF2-40B4-BE49-F238E27FC236}">
                  <a16:creationId xmlns:a16="http://schemas.microsoft.com/office/drawing/2014/main" id="{8C1286B1-4A06-49B3-8468-EF6D50C48CB5}"/>
                </a:ext>
              </a:extLst>
            </p:cNvPr>
            <p:cNvCxnSpPr>
              <a:cxnSpLocks/>
            </p:cNvCxnSpPr>
            <p:nvPr/>
          </p:nvCxnSpPr>
          <p:spPr bwMode="auto">
            <a:xfrm>
              <a:off x="6651935" y="1953146"/>
              <a:ext cx="0" cy="154338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a:extLst>
                <a:ext uri="{FF2B5EF4-FFF2-40B4-BE49-F238E27FC236}">
                  <a16:creationId xmlns:a16="http://schemas.microsoft.com/office/drawing/2014/main" id="{7EA09DCE-17B0-4581-98E9-4AC67BC13829}"/>
                </a:ext>
              </a:extLst>
            </p:cNvPr>
            <p:cNvCxnSpPr>
              <a:cxnSpLocks/>
            </p:cNvCxnSpPr>
            <p:nvPr/>
          </p:nvCxnSpPr>
          <p:spPr bwMode="auto">
            <a:xfrm>
              <a:off x="8802681" y="1976243"/>
              <a:ext cx="0" cy="154338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a:extLst>
                <a:ext uri="{FF2B5EF4-FFF2-40B4-BE49-F238E27FC236}">
                  <a16:creationId xmlns:a16="http://schemas.microsoft.com/office/drawing/2014/main" id="{3EE9546E-3479-4BB9-A9E2-EA0EE79178EA}"/>
                </a:ext>
              </a:extLst>
            </p:cNvPr>
            <p:cNvCxnSpPr>
              <a:cxnSpLocks/>
            </p:cNvCxnSpPr>
            <p:nvPr/>
          </p:nvCxnSpPr>
          <p:spPr bwMode="auto">
            <a:xfrm>
              <a:off x="9697831" y="1976243"/>
              <a:ext cx="0" cy="154338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a:extLst>
                <a:ext uri="{FF2B5EF4-FFF2-40B4-BE49-F238E27FC236}">
                  <a16:creationId xmlns:a16="http://schemas.microsoft.com/office/drawing/2014/main" id="{E38E8290-41CE-4546-B2B4-3D16F71E8795}"/>
                </a:ext>
              </a:extLst>
            </p:cNvPr>
            <p:cNvCxnSpPr>
              <a:cxnSpLocks/>
            </p:cNvCxnSpPr>
            <p:nvPr/>
          </p:nvCxnSpPr>
          <p:spPr bwMode="auto">
            <a:xfrm>
              <a:off x="10987616" y="1960210"/>
              <a:ext cx="0" cy="154338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a:extLst>
                <a:ext uri="{FF2B5EF4-FFF2-40B4-BE49-F238E27FC236}">
                  <a16:creationId xmlns:a16="http://schemas.microsoft.com/office/drawing/2014/main" id="{4B678182-BC38-402C-9FB3-F3FEE39BEF60}"/>
                </a:ext>
              </a:extLst>
            </p:cNvPr>
            <p:cNvCxnSpPr>
              <a:cxnSpLocks/>
            </p:cNvCxnSpPr>
            <p:nvPr/>
          </p:nvCxnSpPr>
          <p:spPr bwMode="auto">
            <a:xfrm>
              <a:off x="11599867" y="1960210"/>
              <a:ext cx="0" cy="154338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92" name="Rectangle 91">
            <a:extLst>
              <a:ext uri="{FF2B5EF4-FFF2-40B4-BE49-F238E27FC236}">
                <a16:creationId xmlns:a16="http://schemas.microsoft.com/office/drawing/2014/main" id="{B0B3D940-38A0-4F3B-8FFD-803BE79065E2}"/>
              </a:ext>
            </a:extLst>
          </p:cNvPr>
          <p:cNvSpPr/>
          <p:nvPr/>
        </p:nvSpPr>
        <p:spPr bwMode="auto">
          <a:xfrm>
            <a:off x="6310325" y="1603349"/>
            <a:ext cx="5704284" cy="201896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669495978"/>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2A1AD-FB46-4FB1-87A1-C6D8233E4CD8}"/>
              </a:ext>
            </a:extLst>
          </p:cNvPr>
          <p:cNvSpPr>
            <a:spLocks noGrp="1"/>
          </p:cNvSpPr>
          <p:nvPr>
            <p:ph type="title"/>
          </p:nvPr>
        </p:nvSpPr>
        <p:spPr>
          <a:xfrm>
            <a:off x="359833" y="287044"/>
            <a:ext cx="3403645" cy="625180"/>
          </a:xfrm>
        </p:spPr>
        <p:txBody>
          <a:bodyPr/>
          <a:lstStyle/>
          <a:p>
            <a:pPr algn="l"/>
            <a:r>
              <a:rPr lang="en-US" dirty="0"/>
              <a:t>Other aspects</a:t>
            </a:r>
          </a:p>
        </p:txBody>
      </p:sp>
      <p:sp>
        <p:nvSpPr>
          <p:cNvPr id="22" name="Rectangle 2">
            <a:extLst>
              <a:ext uri="{FF2B5EF4-FFF2-40B4-BE49-F238E27FC236}">
                <a16:creationId xmlns:a16="http://schemas.microsoft.com/office/drawing/2014/main" id="{A7E51A8C-725B-4836-B212-AEE841B829B7}"/>
              </a:ext>
            </a:extLst>
          </p:cNvPr>
          <p:cNvSpPr>
            <a:spLocks noChangeArrowheads="1"/>
          </p:cNvSpPr>
          <p:nvPr/>
        </p:nvSpPr>
        <p:spPr bwMode="auto">
          <a:xfrm>
            <a:off x="748145"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2">
            <a:extLst>
              <a:ext uri="{FF2B5EF4-FFF2-40B4-BE49-F238E27FC236}">
                <a16:creationId xmlns:a16="http://schemas.microsoft.com/office/drawing/2014/main" id="{B1C5D863-68B9-4EF0-8038-5FEE5776AB79}"/>
              </a:ext>
            </a:extLst>
          </p:cNvPr>
          <p:cNvSpPr>
            <a:spLocks noChangeArrowheads="1"/>
          </p:cNvSpPr>
          <p:nvPr/>
        </p:nvSpPr>
        <p:spPr bwMode="auto">
          <a:xfrm>
            <a:off x="947651" y="17619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5">
            <a:extLst>
              <a:ext uri="{FF2B5EF4-FFF2-40B4-BE49-F238E27FC236}">
                <a16:creationId xmlns:a16="http://schemas.microsoft.com/office/drawing/2014/main" id="{AA1C85AB-3561-45FD-9244-9BCF50DF143B}"/>
              </a:ext>
            </a:extLst>
          </p:cNvPr>
          <p:cNvSpPr>
            <a:spLocks noChangeArrowheads="1"/>
          </p:cNvSpPr>
          <p:nvPr/>
        </p:nvSpPr>
        <p:spPr bwMode="auto">
          <a:xfrm>
            <a:off x="6385147" y="29195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Content Placeholder 2">
            <a:extLst>
              <a:ext uri="{FF2B5EF4-FFF2-40B4-BE49-F238E27FC236}">
                <a16:creationId xmlns:a16="http://schemas.microsoft.com/office/drawing/2014/main" id="{83CEBB4F-0FA8-4832-9DFD-73AEFA7F1E91}"/>
              </a:ext>
            </a:extLst>
          </p:cNvPr>
          <p:cNvSpPr txBox="1">
            <a:spLocks/>
          </p:cNvSpPr>
          <p:nvPr/>
        </p:nvSpPr>
        <p:spPr>
          <a:xfrm>
            <a:off x="487678" y="1030341"/>
            <a:ext cx="11524649" cy="4821815"/>
          </a:xfrm>
          <a:prstGeom prst="rect">
            <a:avLst/>
          </a:prstGeom>
          <a:solidFill>
            <a:schemeClr val="bg1"/>
          </a:solidFill>
          <a:ln>
            <a:noFill/>
          </a:ln>
        </p:spPr>
        <p:txBody>
          <a:bodyPr/>
          <a:lstStyle>
            <a:lvl1pPr marL="3429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ea typeface="+mn-ea"/>
                <a:cs typeface="+mn-cs"/>
              </a:defRPr>
            </a:lvl1pPr>
            <a:lvl2pPr marL="712788"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2pPr>
            <a:lvl3pPr marL="10795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3pPr>
            <a:lvl4pPr marL="1435100"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4pPr>
            <a:lvl5pPr marL="1770063" indent="-342900" algn="l" rtl="0" eaLnBrk="1" fontAlgn="base" hangingPunct="1">
              <a:spcBef>
                <a:spcPts val="300"/>
              </a:spcBef>
              <a:spcAft>
                <a:spcPct val="0"/>
              </a:spcAft>
              <a:buClr>
                <a:schemeClr val="tx1"/>
              </a:buClr>
              <a:buFont typeface="Ericsson Hilda Light" panose="00000400000000000000" pitchFamily="2" charset="0"/>
              <a:buChar char="—"/>
              <a:defRPr sz="2000" kern="1000" spc="-30">
                <a:solidFill>
                  <a:schemeClr val="tx1"/>
                </a:solidFill>
                <a:latin typeface="+mn-lt"/>
              </a:defRPr>
            </a:lvl5pPr>
            <a:lvl6pPr marL="20716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6pPr>
            <a:lvl7pPr marL="25288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7pPr>
            <a:lvl8pPr marL="29860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8pPr>
            <a:lvl9pPr marL="3443288" indent="-180975" algn="l" rtl="0" eaLnBrk="1" fontAlgn="base" hangingPunct="1">
              <a:spcBef>
                <a:spcPct val="20000"/>
              </a:spcBef>
              <a:spcAft>
                <a:spcPct val="0"/>
              </a:spcAft>
              <a:buClr>
                <a:schemeClr val="tx1"/>
              </a:buClr>
              <a:buFont typeface="Ericsson Hilda" pitchFamily="2" charset="0"/>
              <a:buChar char="›"/>
              <a:defRPr sz="2000">
                <a:solidFill>
                  <a:schemeClr val="tx1"/>
                </a:solidFill>
                <a:latin typeface="+mn-lt"/>
              </a:defRPr>
            </a:lvl9pPr>
          </a:lstStyle>
          <a:p>
            <a:pPr>
              <a:buClr>
                <a:srgbClr val="181818"/>
              </a:buClr>
              <a:tabLst>
                <a:tab pos="5370513" algn="l"/>
              </a:tabLst>
              <a:defRPr/>
            </a:pPr>
            <a:r>
              <a:rPr lang="en-US" dirty="0"/>
              <a:t>Alignment/misalignment between handling of PDU Session and handling of MBS Session ?</a:t>
            </a:r>
          </a:p>
          <a:p>
            <a:pPr lvl="1">
              <a:buClr>
                <a:srgbClr val="181818"/>
              </a:buClr>
              <a:tabLst>
                <a:tab pos="5370513" algn="l"/>
              </a:tabLst>
              <a:defRPr/>
            </a:pPr>
            <a:r>
              <a:rPr lang="en-US" dirty="0"/>
              <a:t>SMF and MB-SMF discovery</a:t>
            </a:r>
          </a:p>
          <a:p>
            <a:pPr lvl="2">
              <a:buClr>
                <a:srgbClr val="181818"/>
              </a:buClr>
              <a:tabLst>
                <a:tab pos="5370513" algn="l"/>
              </a:tabLst>
              <a:defRPr/>
            </a:pPr>
            <a:r>
              <a:rPr lang="en-US" dirty="0"/>
              <a:t>AMF discovers SMF for PDU Session </a:t>
            </a:r>
            <a:r>
              <a:rPr lang="en-US" sz="1600" dirty="0"/>
              <a:t>(based on DNN, S-NSSAI, location…), </a:t>
            </a:r>
            <a:r>
              <a:rPr lang="en-US" dirty="0"/>
              <a:t>while Option-SMF discovers MB-SMF for MBS Session =&gt; </a:t>
            </a:r>
            <a:r>
              <a:rPr lang="en-US" dirty="0">
                <a:solidFill>
                  <a:srgbClr val="C00000"/>
                </a:solidFill>
              </a:rPr>
              <a:t>misalignment?</a:t>
            </a:r>
          </a:p>
          <a:p>
            <a:pPr lvl="3">
              <a:buClr>
                <a:srgbClr val="181818"/>
              </a:buClr>
              <a:tabLst>
                <a:tab pos="5370513" algn="l"/>
              </a:tabLst>
              <a:defRPr/>
            </a:pPr>
            <a:r>
              <a:rPr lang="en-US" sz="1600" dirty="0">
                <a:solidFill>
                  <a:srgbClr val="C00000"/>
                </a:solidFill>
              </a:rPr>
              <a:t>Not future proof for ETSUN scenario, as SMF is not aware of other SMF service areas (although it’s moved out of Rel-17)</a:t>
            </a:r>
          </a:p>
          <a:p>
            <a:pPr lvl="3">
              <a:buClr>
                <a:srgbClr val="181818"/>
              </a:buClr>
              <a:tabLst>
                <a:tab pos="5370513" algn="l"/>
              </a:tabLst>
              <a:defRPr/>
            </a:pPr>
            <a:endParaRPr lang="en-US" sz="1600" dirty="0">
              <a:solidFill>
                <a:srgbClr val="C00000"/>
              </a:solidFill>
            </a:endParaRPr>
          </a:p>
          <a:p>
            <a:pPr lvl="1">
              <a:buClr>
                <a:srgbClr val="181818"/>
              </a:buClr>
              <a:tabLst>
                <a:tab pos="5370513" algn="l"/>
              </a:tabLst>
              <a:defRPr/>
            </a:pPr>
            <a:r>
              <a:rPr lang="en-US" dirty="0"/>
              <a:t>NG-RAN info in CN </a:t>
            </a:r>
          </a:p>
          <a:p>
            <a:pPr lvl="2">
              <a:buClr>
                <a:srgbClr val="181818"/>
              </a:buClr>
              <a:tabLst>
                <a:tab pos="5370513" algn="l"/>
              </a:tabLst>
              <a:defRPr/>
            </a:pPr>
            <a:r>
              <a:rPr lang="en-US" dirty="0"/>
              <a:t>SMF is only aware of NG-RAN tunnel entity for PDU Session, while in Option-SMF, MB-SMF will have knowledge of NG-RAN node (in addition to NG-RAN’s tunnel info) =&gt; </a:t>
            </a:r>
            <a:r>
              <a:rPr lang="en-US" dirty="0">
                <a:solidFill>
                  <a:srgbClr val="C00000"/>
                </a:solidFill>
              </a:rPr>
              <a:t>misalignment?</a:t>
            </a:r>
          </a:p>
          <a:p>
            <a:pPr lvl="1">
              <a:buClr>
                <a:srgbClr val="181818"/>
              </a:buClr>
              <a:tabLst>
                <a:tab pos="5370513" algn="l"/>
              </a:tabLst>
              <a:defRPr/>
            </a:pPr>
            <a:endParaRPr lang="en-US" dirty="0"/>
          </a:p>
          <a:p>
            <a:pPr lvl="1">
              <a:buClr>
                <a:srgbClr val="181818"/>
              </a:buClr>
              <a:tabLst>
                <a:tab pos="5370513" algn="l"/>
              </a:tabLst>
              <a:defRPr/>
            </a:pPr>
            <a:r>
              <a:rPr lang="en-US" dirty="0"/>
              <a:t>SM/MM split but AMF is already aware of session info, e.g. </a:t>
            </a:r>
          </a:p>
          <a:p>
            <a:pPr lvl="2">
              <a:buClr>
                <a:srgbClr val="181818"/>
              </a:buClr>
              <a:tabLst>
                <a:tab pos="5370513" algn="l"/>
              </a:tabLst>
              <a:defRPr/>
            </a:pPr>
            <a:r>
              <a:rPr lang="en-US" dirty="0"/>
              <a:t>AMF handles EBI associated with QoS Flow (which is SM info), </a:t>
            </a:r>
          </a:p>
          <a:p>
            <a:pPr lvl="2">
              <a:buClr>
                <a:srgbClr val="181818"/>
              </a:buClr>
              <a:tabLst>
                <a:tab pos="5370513" algn="l"/>
              </a:tabLst>
              <a:defRPr/>
            </a:pPr>
            <a:r>
              <a:rPr lang="en-US" dirty="0"/>
              <a:t>In NB-IoT case, AMF needs to know whether PDU Session’s UP has been established to limit the max no. of radio bearers</a:t>
            </a:r>
          </a:p>
          <a:p>
            <a:pPr marL="0" indent="0">
              <a:buClr>
                <a:srgbClr val="181818"/>
              </a:buClr>
              <a:buNone/>
              <a:tabLst>
                <a:tab pos="5370513" algn="l"/>
              </a:tabLst>
              <a:defRPr/>
            </a:pPr>
            <a:endParaRPr lang="en-US" sz="1800" dirty="0"/>
          </a:p>
          <a:p>
            <a:pPr marL="0" indent="0">
              <a:buNone/>
            </a:pPr>
            <a:endParaRPr lang="en-US" sz="2400" dirty="0"/>
          </a:p>
          <a:p>
            <a:endParaRPr lang="en-US" sz="2400" dirty="0"/>
          </a:p>
        </p:txBody>
      </p:sp>
      <p:sp>
        <p:nvSpPr>
          <p:cNvPr id="10" name="TextBox 9">
            <a:extLst>
              <a:ext uri="{FF2B5EF4-FFF2-40B4-BE49-F238E27FC236}">
                <a16:creationId xmlns:a16="http://schemas.microsoft.com/office/drawing/2014/main" id="{BCBFB8B2-A302-4F66-808D-BB4ED8A52552}"/>
              </a:ext>
            </a:extLst>
          </p:cNvPr>
          <p:cNvSpPr txBox="1"/>
          <p:nvPr/>
        </p:nvSpPr>
        <p:spPr>
          <a:xfrm>
            <a:off x="360946" y="99795"/>
            <a:ext cx="2396691" cy="307777"/>
          </a:xfrm>
          <a:prstGeom prst="rect">
            <a:avLst/>
          </a:prstGeom>
          <a:solidFill>
            <a:srgbClr val="FFFF00"/>
          </a:solidFill>
        </p:spPr>
        <p:txBody>
          <a:bodyPr wrap="square" rtlCol="0">
            <a:spAutoFit/>
          </a:bodyPr>
          <a:lstStyle/>
          <a:p>
            <a:r>
              <a:rPr lang="en-US" sz="1400" dirty="0">
                <a:highlight>
                  <a:srgbClr val="FFFF00"/>
                </a:highlight>
              </a:rPr>
              <a:t>Slide added by Ericsson</a:t>
            </a:r>
          </a:p>
        </p:txBody>
      </p:sp>
    </p:spTree>
    <p:extLst>
      <p:ext uri="{BB962C8B-B14F-4D97-AF65-F5344CB8AC3E}">
        <p14:creationId xmlns:p14="http://schemas.microsoft.com/office/powerpoint/2010/main" val="2933793378"/>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57CC50-4023-4325-8C8F-AF474457733C}"/>
              </a:ext>
            </a:extLst>
          </p:cNvPr>
          <p:cNvSpPr>
            <a:spLocks noGrp="1"/>
          </p:cNvSpPr>
          <p:nvPr>
            <p:ph type="title"/>
          </p:nvPr>
        </p:nvSpPr>
        <p:spPr>
          <a:xfrm>
            <a:off x="270932" y="596766"/>
            <a:ext cx="11452638" cy="1143000"/>
          </a:xfrm>
        </p:spPr>
        <p:txBody>
          <a:bodyPr/>
          <a:lstStyle/>
          <a:p>
            <a:pPr algn="l"/>
            <a:r>
              <a:rPr lang="en-GB" sz="2800" b="1" u="sng" dirty="0"/>
              <a:t>Comparison of Options </a:t>
            </a:r>
            <a:r>
              <a:rPr lang="en-GB" sz="2800" b="1" u="sng" dirty="0">
                <a:solidFill>
                  <a:schemeClr val="accent1"/>
                </a:solidFill>
              </a:rPr>
              <a:t>considering subsequent signalling and other aspects</a:t>
            </a:r>
            <a:br>
              <a:rPr lang="en-US" sz="2800" dirty="0"/>
            </a:br>
            <a:endParaRPr lang="en-US" sz="2800" dirty="0"/>
          </a:p>
        </p:txBody>
      </p:sp>
      <p:graphicFrame>
        <p:nvGraphicFramePr>
          <p:cNvPr id="4" name="Table 4">
            <a:extLst>
              <a:ext uri="{FF2B5EF4-FFF2-40B4-BE49-F238E27FC236}">
                <a16:creationId xmlns:a16="http://schemas.microsoft.com/office/drawing/2014/main" id="{9058BCE0-B780-4845-B260-787F82248822}"/>
              </a:ext>
            </a:extLst>
          </p:cNvPr>
          <p:cNvGraphicFramePr>
            <a:graphicFrameLocks noGrp="1"/>
          </p:cNvGraphicFramePr>
          <p:nvPr>
            <p:extLst>
              <p:ext uri="{D42A27DB-BD31-4B8C-83A1-F6EECF244321}">
                <p14:modId xmlns:p14="http://schemas.microsoft.com/office/powerpoint/2010/main" val="620202068"/>
              </p:ext>
            </p:extLst>
          </p:nvPr>
        </p:nvGraphicFramePr>
        <p:xfrm>
          <a:off x="270932" y="1711354"/>
          <a:ext cx="11452639" cy="3433894"/>
        </p:xfrm>
        <a:graphic>
          <a:graphicData uri="http://schemas.openxmlformats.org/drawingml/2006/table">
            <a:tbl>
              <a:tblPr firstRow="1" bandRow="1">
                <a:tableStyleId>{5C22544A-7EE6-4342-B048-85BDC9FD1C3A}</a:tableStyleId>
              </a:tblPr>
              <a:tblGrid>
                <a:gridCol w="2789901">
                  <a:extLst>
                    <a:ext uri="{9D8B030D-6E8A-4147-A177-3AD203B41FA5}">
                      <a16:colId xmlns:a16="http://schemas.microsoft.com/office/drawing/2014/main" val="2797733461"/>
                    </a:ext>
                  </a:extLst>
                </a:gridCol>
                <a:gridCol w="3099334">
                  <a:extLst>
                    <a:ext uri="{9D8B030D-6E8A-4147-A177-3AD203B41FA5}">
                      <a16:colId xmlns:a16="http://schemas.microsoft.com/office/drawing/2014/main" val="2038178200"/>
                    </a:ext>
                  </a:extLst>
                </a:gridCol>
                <a:gridCol w="3672037">
                  <a:extLst>
                    <a:ext uri="{9D8B030D-6E8A-4147-A177-3AD203B41FA5}">
                      <a16:colId xmlns:a16="http://schemas.microsoft.com/office/drawing/2014/main" val="3777603768"/>
                    </a:ext>
                  </a:extLst>
                </a:gridCol>
                <a:gridCol w="1891367">
                  <a:extLst>
                    <a:ext uri="{9D8B030D-6E8A-4147-A177-3AD203B41FA5}">
                      <a16:colId xmlns:a16="http://schemas.microsoft.com/office/drawing/2014/main" val="3206073140"/>
                    </a:ext>
                  </a:extLst>
                </a:gridCol>
              </a:tblGrid>
              <a:tr h="385894">
                <a:tc>
                  <a:txBody>
                    <a:bodyPr/>
                    <a:lstStyle/>
                    <a:p>
                      <a:endParaRPr lang="en-US" sz="1600" dirty="0"/>
                    </a:p>
                  </a:txBody>
                  <a:tcPr/>
                </a:tc>
                <a:tc>
                  <a:txBody>
                    <a:bodyPr/>
                    <a:lstStyle/>
                    <a:p>
                      <a:r>
                        <a:rPr lang="de-DE" sz="1600" dirty="0"/>
                        <a:t>Option-SMF</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Option-AMF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a:t>
                      </a:r>
                    </a:p>
                  </a:txBody>
                  <a:tcPr/>
                </a:tc>
                <a:extLst>
                  <a:ext uri="{0D108BD9-81ED-4DB2-BD59-A6C34878D82A}">
                    <a16:rowId xmlns:a16="http://schemas.microsoft.com/office/drawing/2014/main" val="2064832471"/>
                  </a:ext>
                </a:extLst>
              </a:tr>
              <a:tr h="370840">
                <a:tc>
                  <a:txBody>
                    <a:bodyPr/>
                    <a:lstStyle/>
                    <a:p>
                      <a:r>
                        <a:rPr lang="en-US" sz="1600" dirty="0">
                          <a:solidFill>
                            <a:schemeClr val="tx1"/>
                          </a:solidFill>
                        </a:rPr>
                        <a:t>Consistent logic of different procedures </a:t>
                      </a:r>
                      <a:r>
                        <a:rPr lang="en-US" sz="1400" dirty="0">
                          <a:solidFill>
                            <a:schemeClr val="tx1"/>
                          </a:solidFill>
                        </a:rPr>
                        <a:t>(involved entities, failure handling possibilities </a:t>
                      </a:r>
                      <a:r>
                        <a:rPr lang="en-US" sz="1400" dirty="0" err="1">
                          <a:solidFill>
                            <a:schemeClr val="tx1"/>
                          </a:solidFill>
                        </a:rPr>
                        <a:t>etc</a:t>
                      </a:r>
                      <a:r>
                        <a:rPr lang="en-US" sz="1400" dirty="0">
                          <a:solidFill>
                            <a:schemeClr val="tx1"/>
                          </a:solidFill>
                        </a:rPr>
                        <a:t>)</a:t>
                      </a:r>
                      <a:endParaRPr lang="en-US" sz="1600" dirty="0">
                        <a:solidFill>
                          <a:schemeClr val="tx1"/>
                        </a:solidFill>
                      </a:endParaRPr>
                    </a:p>
                  </a:txBody>
                  <a:tcPr/>
                </a:tc>
                <a:tc>
                  <a:txBody>
                    <a:bodyPr/>
                    <a:lstStyle/>
                    <a:p>
                      <a:r>
                        <a:rPr lang="en-US" sz="1600" dirty="0">
                          <a:solidFill>
                            <a:schemeClr val="tx1"/>
                          </a:solidFill>
                        </a:rPr>
                        <a:t>No, every procedure is different, unless signaling efficiency is not considered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Consistent and signaling efficient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tc>
                <a:tc>
                  <a:txBody>
                    <a:bodyPr/>
                    <a:lstStyle/>
                    <a:p>
                      <a:endParaRPr lang="en-US" sz="1200" dirty="0">
                        <a:solidFill>
                          <a:schemeClr val="tx1"/>
                        </a:solidFill>
                      </a:endParaRPr>
                    </a:p>
                  </a:txBody>
                  <a:tcPr/>
                </a:tc>
                <a:extLst>
                  <a:ext uri="{0D108BD9-81ED-4DB2-BD59-A6C34878D82A}">
                    <a16:rowId xmlns:a16="http://schemas.microsoft.com/office/drawing/2014/main" val="1823738551"/>
                  </a:ext>
                </a:extLst>
              </a:tr>
              <a:tr h="259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Potential issues with MBS Session activation</a:t>
                      </a:r>
                    </a:p>
                  </a:txBody>
                  <a:tcPr/>
                </a:tc>
                <a:tc>
                  <a:txBody>
                    <a:bodyPr/>
                    <a:lstStyle/>
                    <a:p>
                      <a:r>
                        <a:rPr lang="en-US" sz="1600" dirty="0">
                          <a:solidFill>
                            <a:schemeClr val="tx1"/>
                          </a:solidFill>
                        </a:rPr>
                        <a:t>Yes, see Q1 and Q2 in slide “</a:t>
                      </a:r>
                      <a:r>
                        <a:rPr lang="en-US" sz="1400" dirty="0"/>
                        <a:t>MBS Session Activation</a:t>
                      </a:r>
                      <a:r>
                        <a:rPr lang="en-US" sz="1600" dirty="0">
                          <a:solidFill>
                            <a:schemeClr val="tx1"/>
                          </a:solidFill>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Not identified so far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dirty="0">
                        <a:solidFill>
                          <a:schemeClr val="tx1"/>
                        </a:solidFill>
                      </a:endParaRPr>
                    </a:p>
                  </a:txBody>
                  <a:tcPr/>
                </a:tc>
                <a:extLst>
                  <a:ext uri="{0D108BD9-81ED-4DB2-BD59-A6C34878D82A}">
                    <a16:rowId xmlns:a16="http://schemas.microsoft.com/office/drawing/2014/main" val="3736822219"/>
                  </a:ext>
                </a:extLst>
              </a:tr>
              <a:tr h="259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UE join with only TMGI allocated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How UE can be associated with MBS Session when it’s started/</a:t>
                      </a:r>
                      <a:r>
                        <a:rPr lang="en-US" sz="1600" dirty="0" err="1">
                          <a:solidFill>
                            <a:schemeClr val="tx1"/>
                          </a:solidFill>
                        </a:rPr>
                        <a:t>estalbished</a:t>
                      </a:r>
                      <a:r>
                        <a:rPr lang="en-US" sz="1600" dirty="0">
                          <a:solidFill>
                            <a:schemeClr val="tx1"/>
                          </a:solidFill>
                        </a:rPr>
                        <a:t> is not clarified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Supported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tc>
                <a:extLst>
                  <a:ext uri="{0D108BD9-81ED-4DB2-BD59-A6C34878D82A}">
                    <a16:rowId xmlns:a16="http://schemas.microsoft.com/office/drawing/2014/main" val="3060867979"/>
                  </a:ext>
                </a:extLst>
              </a:tr>
              <a:tr h="259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Complexity to support foreseen future scenarios (e.g., ETSUN scenarios, roaming)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Expected to be very complicated unless AMF is involved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latin typeface="+mn-lt"/>
                          <a:ea typeface="+mn-ea"/>
                          <a:cs typeface="+mn-cs"/>
                        </a:rPr>
                        <a:t>AMF selecting MB-SMF follows the same logic as for I-SMF selection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txBody>
                  <a:tcPr/>
                </a:tc>
                <a:extLst>
                  <a:ext uri="{0D108BD9-81ED-4DB2-BD59-A6C34878D82A}">
                    <a16:rowId xmlns:a16="http://schemas.microsoft.com/office/drawing/2014/main" val="2363094871"/>
                  </a:ext>
                </a:extLst>
              </a:tr>
            </a:tbl>
          </a:graphicData>
        </a:graphic>
      </p:graphicFrame>
      <p:sp>
        <p:nvSpPr>
          <p:cNvPr id="5" name="TextBox 4">
            <a:extLst>
              <a:ext uri="{FF2B5EF4-FFF2-40B4-BE49-F238E27FC236}">
                <a16:creationId xmlns:a16="http://schemas.microsoft.com/office/drawing/2014/main" id="{0E0C05BA-1E09-4535-B839-AA073095C0EB}"/>
              </a:ext>
            </a:extLst>
          </p:cNvPr>
          <p:cNvSpPr txBox="1"/>
          <p:nvPr/>
        </p:nvSpPr>
        <p:spPr>
          <a:xfrm>
            <a:off x="360946" y="99795"/>
            <a:ext cx="2396691" cy="307777"/>
          </a:xfrm>
          <a:prstGeom prst="rect">
            <a:avLst/>
          </a:prstGeom>
          <a:solidFill>
            <a:srgbClr val="FFFF00"/>
          </a:solidFill>
        </p:spPr>
        <p:txBody>
          <a:bodyPr wrap="square" rtlCol="0">
            <a:spAutoFit/>
          </a:bodyPr>
          <a:lstStyle/>
          <a:p>
            <a:r>
              <a:rPr lang="en-US" sz="1400" dirty="0">
                <a:highlight>
                  <a:srgbClr val="FFFF00"/>
                </a:highlight>
              </a:rPr>
              <a:t>Slide added by Ericsson</a:t>
            </a:r>
          </a:p>
        </p:txBody>
      </p:sp>
    </p:spTree>
    <p:extLst>
      <p:ext uri="{BB962C8B-B14F-4D97-AF65-F5344CB8AC3E}">
        <p14:creationId xmlns:p14="http://schemas.microsoft.com/office/powerpoint/2010/main" val="2850195078"/>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txBox="1">
            <a:spLocks/>
          </p:cNvSpPr>
          <p:nvPr/>
        </p:nvSpPr>
        <p:spPr bwMode="auto">
          <a:xfrm>
            <a:off x="1977477" y="2718262"/>
            <a:ext cx="7772400" cy="797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Blip>
                <a:blip r:embed="rId2"/>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lgn="ctr" eaLnBrk="1" hangingPunct="1">
              <a:buFontTx/>
              <a:buNone/>
            </a:pPr>
            <a:r>
              <a:rPr lang="en-US" altLang="de-DE" sz="4400" dirty="0"/>
              <a:t>Thank You!</a:t>
            </a:r>
            <a:endParaRPr lang="en-US" altLang="de-DE" sz="4400" dirty="0">
              <a:solidFill>
                <a:srgbClr val="FF0000"/>
              </a:solidFill>
            </a:endParaRPr>
          </a:p>
          <a:p>
            <a:pPr algn="ctr" eaLnBrk="1" hangingPunct="1">
              <a:buFontTx/>
              <a:buNone/>
            </a:pPr>
            <a:endParaRPr lang="en-US" altLang="de-DE" sz="4400"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1933" y="228600"/>
            <a:ext cx="9103784" cy="713613"/>
          </a:xfrm>
        </p:spPr>
        <p:txBody>
          <a:bodyPr/>
          <a:lstStyle/>
          <a:p>
            <a:r>
              <a:rPr lang="en-US" altLang="zh-CN" b="1" dirty="0"/>
              <a:t>Related TDOCs</a:t>
            </a:r>
            <a:endParaRPr lang="zh-CN" altLang="en-US" b="1" dirty="0"/>
          </a:p>
        </p:txBody>
      </p:sp>
      <p:graphicFrame>
        <p:nvGraphicFramePr>
          <p:cNvPr id="9" name="内容占位符 4">
            <a:extLst>
              <a:ext uri="{FF2B5EF4-FFF2-40B4-BE49-F238E27FC236}">
                <a16:creationId xmlns:a16="http://schemas.microsoft.com/office/drawing/2014/main" id="{5163FDE2-055C-4358-9447-7A37A3638980}"/>
              </a:ext>
            </a:extLst>
          </p:cNvPr>
          <p:cNvGraphicFramePr>
            <a:graphicFrameLocks/>
          </p:cNvGraphicFramePr>
          <p:nvPr>
            <p:extLst>
              <p:ext uri="{D42A27DB-BD31-4B8C-83A1-F6EECF244321}">
                <p14:modId xmlns:p14="http://schemas.microsoft.com/office/powerpoint/2010/main" val="1064724330"/>
              </p:ext>
            </p:extLst>
          </p:nvPr>
        </p:nvGraphicFramePr>
        <p:xfrm>
          <a:off x="746760" y="1060450"/>
          <a:ext cx="10142291" cy="2312223"/>
        </p:xfrm>
        <a:graphic>
          <a:graphicData uri="http://schemas.openxmlformats.org/drawingml/2006/table">
            <a:tbl>
              <a:tblPr>
                <a:tableStyleId>{5940675A-B579-460E-94D1-54222C63F5DA}</a:tableStyleId>
              </a:tblPr>
              <a:tblGrid>
                <a:gridCol w="1051135">
                  <a:extLst>
                    <a:ext uri="{9D8B030D-6E8A-4147-A177-3AD203B41FA5}">
                      <a16:colId xmlns:a16="http://schemas.microsoft.com/office/drawing/2014/main" val="20000"/>
                    </a:ext>
                  </a:extLst>
                </a:gridCol>
                <a:gridCol w="2953122">
                  <a:extLst>
                    <a:ext uri="{9D8B030D-6E8A-4147-A177-3AD203B41FA5}">
                      <a16:colId xmlns:a16="http://schemas.microsoft.com/office/drawing/2014/main" val="20001"/>
                    </a:ext>
                  </a:extLst>
                </a:gridCol>
                <a:gridCol w="671119">
                  <a:extLst>
                    <a:ext uri="{9D8B030D-6E8A-4147-A177-3AD203B41FA5}">
                      <a16:colId xmlns:a16="http://schemas.microsoft.com/office/drawing/2014/main" val="20002"/>
                    </a:ext>
                  </a:extLst>
                </a:gridCol>
                <a:gridCol w="511729">
                  <a:extLst>
                    <a:ext uri="{9D8B030D-6E8A-4147-A177-3AD203B41FA5}">
                      <a16:colId xmlns:a16="http://schemas.microsoft.com/office/drawing/2014/main" val="20003"/>
                    </a:ext>
                  </a:extLst>
                </a:gridCol>
                <a:gridCol w="988941">
                  <a:extLst>
                    <a:ext uri="{9D8B030D-6E8A-4147-A177-3AD203B41FA5}">
                      <a16:colId xmlns:a16="http://schemas.microsoft.com/office/drawing/2014/main" val="20004"/>
                    </a:ext>
                  </a:extLst>
                </a:gridCol>
                <a:gridCol w="514350">
                  <a:extLst>
                    <a:ext uri="{9D8B030D-6E8A-4147-A177-3AD203B41FA5}">
                      <a16:colId xmlns:a16="http://schemas.microsoft.com/office/drawing/2014/main" val="20005"/>
                    </a:ext>
                  </a:extLst>
                </a:gridCol>
                <a:gridCol w="647700">
                  <a:extLst>
                    <a:ext uri="{9D8B030D-6E8A-4147-A177-3AD203B41FA5}">
                      <a16:colId xmlns:a16="http://schemas.microsoft.com/office/drawing/2014/main" val="20006"/>
                    </a:ext>
                  </a:extLst>
                </a:gridCol>
                <a:gridCol w="1295400">
                  <a:extLst>
                    <a:ext uri="{9D8B030D-6E8A-4147-A177-3AD203B41FA5}">
                      <a16:colId xmlns:a16="http://schemas.microsoft.com/office/drawing/2014/main" val="20007"/>
                    </a:ext>
                  </a:extLst>
                </a:gridCol>
                <a:gridCol w="1508795">
                  <a:extLst>
                    <a:ext uri="{9D8B030D-6E8A-4147-A177-3AD203B41FA5}">
                      <a16:colId xmlns:a16="http://schemas.microsoft.com/office/drawing/2014/main" val="20008"/>
                    </a:ext>
                  </a:extLst>
                </a:gridCol>
              </a:tblGrid>
              <a:tr h="88421">
                <a:tc>
                  <a:txBody>
                    <a:bodyPr/>
                    <a:lstStyle/>
                    <a:p>
                      <a:pPr algn="ctr" fontAlgn="ctr"/>
                      <a:r>
                        <a:rPr lang="en-US" sz="900" b="1" i="0" u="none" strike="noStrike" dirty="0" err="1">
                          <a:solidFill>
                            <a:srgbClr val="000000"/>
                          </a:solidFill>
                          <a:effectLst/>
                          <a:latin typeface="Arial" panose="020B0604020202020204" pitchFamily="34" charset="0"/>
                          <a:ea typeface="宋体" panose="02010600030101010101" pitchFamily="2" charset="-122"/>
                        </a:rPr>
                        <a:t>Tdoc</a:t>
                      </a:r>
                      <a:r>
                        <a:rPr lang="en-US" sz="900" b="1" i="0" u="none" strike="noStrike" dirty="0">
                          <a:solidFill>
                            <a:srgbClr val="000000"/>
                          </a:solidFill>
                          <a:effectLst/>
                          <a:latin typeface="Arial" panose="020B0604020202020204" pitchFamily="34" charset="0"/>
                          <a:ea typeface="宋体" panose="02010600030101010101" pitchFamily="2" charset="-122"/>
                        </a:rPr>
                        <a:t> number</a:t>
                      </a:r>
                    </a:p>
                  </a:txBody>
                  <a:tcPr marL="4403" marR="4403" marT="4403" marB="0" anchor="ctr">
                    <a:solidFill>
                      <a:schemeClr val="bg1">
                        <a:lumMod val="85000"/>
                      </a:schemeClr>
                    </a:solidFill>
                  </a:tcPr>
                </a:tc>
                <a:tc>
                  <a:txBody>
                    <a:bodyPr/>
                    <a:lstStyle/>
                    <a:p>
                      <a:pPr algn="ctr" fontAlgn="ctr"/>
                      <a:r>
                        <a:rPr lang="en-US" sz="900" b="1" i="0" u="none" strike="noStrike" dirty="0">
                          <a:solidFill>
                            <a:srgbClr val="000000"/>
                          </a:solidFill>
                          <a:effectLst/>
                          <a:latin typeface="Arial" panose="020B0604020202020204" pitchFamily="34" charset="0"/>
                          <a:ea typeface="宋体" panose="02010600030101010101" pitchFamily="2" charset="-122"/>
                        </a:rPr>
                        <a:t>Title</a:t>
                      </a:r>
                    </a:p>
                  </a:txBody>
                  <a:tcPr marL="4403" marR="4403" marT="4403" marB="0" anchor="ctr">
                    <a:solidFill>
                      <a:schemeClr val="bg1">
                        <a:lumMod val="85000"/>
                      </a:schemeClr>
                    </a:solidFill>
                  </a:tcPr>
                </a:tc>
                <a:tc>
                  <a:txBody>
                    <a:bodyPr/>
                    <a:lstStyle/>
                    <a:p>
                      <a:pPr algn="ctr" fontAlgn="ctr"/>
                      <a:r>
                        <a:rPr lang="en-US" sz="900" b="1" i="0" u="none" strike="noStrike" dirty="0">
                          <a:solidFill>
                            <a:srgbClr val="000000"/>
                          </a:solidFill>
                          <a:effectLst/>
                          <a:latin typeface="Arial" panose="020B0604020202020204" pitchFamily="34" charset="0"/>
                          <a:ea typeface="宋体" panose="02010600030101010101" pitchFamily="2" charset="-122"/>
                        </a:rPr>
                        <a:t>Source</a:t>
                      </a:r>
                    </a:p>
                  </a:txBody>
                  <a:tcPr marL="4403" marR="4403" marT="4403" marB="0" anchor="ctr">
                    <a:solidFill>
                      <a:schemeClr val="bg1">
                        <a:lumMod val="85000"/>
                      </a:schemeClr>
                    </a:solidFill>
                  </a:tcPr>
                </a:tc>
                <a:tc gridSpan="4">
                  <a:txBody>
                    <a:bodyPr/>
                    <a:lstStyle/>
                    <a:p>
                      <a:pPr algn="ctr" fontAlgn="ctr"/>
                      <a:r>
                        <a:rPr lang="en-US" sz="900" b="1" i="0" u="none" strike="noStrike" dirty="0">
                          <a:solidFill>
                            <a:srgbClr val="000000"/>
                          </a:solidFill>
                          <a:effectLst/>
                          <a:latin typeface="Arial" panose="020B0604020202020204" pitchFamily="34" charset="0"/>
                          <a:ea typeface="宋体" panose="02010600030101010101" pitchFamily="2" charset="-122"/>
                        </a:rPr>
                        <a:t>Affected</a:t>
                      </a:r>
                      <a:r>
                        <a:rPr lang="en-US" sz="900" b="1" i="0" u="none" strike="noStrike" baseline="0" dirty="0">
                          <a:solidFill>
                            <a:srgbClr val="000000"/>
                          </a:solidFill>
                          <a:effectLst/>
                          <a:latin typeface="Arial" panose="020B0604020202020204" pitchFamily="34" charset="0"/>
                          <a:ea typeface="宋体" panose="02010600030101010101" pitchFamily="2" charset="-122"/>
                        </a:rPr>
                        <a:t> clauses</a:t>
                      </a:r>
                      <a:endParaRPr lang="en-US" sz="900" b="1"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solidFill>
                      <a:schemeClr val="bg1">
                        <a:lumMod val="85000"/>
                      </a:scheme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sz="900" b="1" i="0" u="none" strike="noStrike" dirty="0">
                          <a:solidFill>
                            <a:srgbClr val="000000"/>
                          </a:solidFill>
                          <a:effectLst/>
                          <a:latin typeface="Arial" panose="020B0604020202020204" pitchFamily="34" charset="0"/>
                          <a:ea typeface="宋体" panose="02010600030101010101" pitchFamily="2" charset="-122"/>
                        </a:rPr>
                        <a:t>Note</a:t>
                      </a:r>
                    </a:p>
                  </a:txBody>
                  <a:tcPr marL="4403" marR="4403" marT="4403"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dirty="0">
                          <a:solidFill>
                            <a:srgbClr val="000000"/>
                          </a:solidFill>
                          <a:effectLst/>
                          <a:latin typeface="Arial" panose="020B0604020202020204" pitchFamily="34" charset="0"/>
                          <a:ea typeface="+mn-ea"/>
                        </a:rPr>
                        <a:t>WF proposal</a:t>
                      </a:r>
                    </a:p>
                  </a:txBody>
                  <a:tcPr marL="4403" marR="4403" marT="4403" marB="0" anchor="ctr">
                    <a:solidFill>
                      <a:schemeClr val="bg1">
                        <a:lumMod val="85000"/>
                      </a:schemeClr>
                    </a:solidFill>
                  </a:tcPr>
                </a:tc>
                <a:extLst>
                  <a:ext uri="{0D108BD9-81ED-4DB2-BD59-A6C34878D82A}">
                    <a16:rowId xmlns:a16="http://schemas.microsoft.com/office/drawing/2014/main" val="10000"/>
                  </a:ext>
                </a:extLst>
              </a:tr>
              <a:tr h="155054">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solidFill>
                      <a:schemeClr val="bg1">
                        <a:lumMod val="50000"/>
                      </a:schemeClr>
                    </a:solidFill>
                  </a:tcPr>
                </a:tc>
                <a:tc>
                  <a:txBody>
                    <a:bodyPr/>
                    <a:lstStyle/>
                    <a:p>
                      <a:pPr marL="0" algn="ctr" defTabSz="914400" rtl="0" eaLnBrk="1" fontAlgn="ctr" latinLnBrk="0" hangingPunct="1"/>
                      <a:endParaRPr lang="en-US" sz="900" u="none" strike="noStrike" kern="1200" dirty="0">
                        <a:solidFill>
                          <a:schemeClr val="tx1"/>
                        </a:solidFill>
                        <a:effectLst/>
                        <a:latin typeface="+mn-lt"/>
                        <a:ea typeface="+mn-ea"/>
                        <a:cs typeface="+mn-cs"/>
                      </a:endParaRPr>
                    </a:p>
                  </a:txBody>
                  <a:tcPr marL="4403" marR="4403" marT="4403" marB="0" anchor="ctr">
                    <a:solidFill>
                      <a:schemeClr val="bg1">
                        <a:lumMod val="50000"/>
                      </a:schemeClr>
                    </a:solidFill>
                  </a:tcP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solidFill>
                      <a:schemeClr val="bg1">
                        <a:lumMod val="50000"/>
                      </a:schemeClr>
                    </a:solidFill>
                  </a:tcPr>
                </a:tc>
                <a:tc>
                  <a:txBody>
                    <a:bodyPr/>
                    <a:lstStyle/>
                    <a:p>
                      <a:pPr algn="ctr" fontAlgn="ctr"/>
                      <a:r>
                        <a:rPr lang="en-US" altLang="zh-CN" sz="800" u="none" strike="noStrike" dirty="0">
                          <a:effectLst/>
                        </a:rPr>
                        <a:t>7.2.1.3</a:t>
                      </a:r>
                      <a:endParaRPr lang="en-US" sz="8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marL="0" algn="ctr" defTabSz="914400" rtl="0" eaLnBrk="1" fontAlgn="ctr" latinLnBrk="0" hangingPunct="1"/>
                      <a:r>
                        <a:rPr lang="en-US" sz="800" u="none" strike="noStrike" kern="1200" dirty="0">
                          <a:solidFill>
                            <a:schemeClr val="tx1"/>
                          </a:solidFill>
                          <a:effectLst/>
                          <a:latin typeface="+mn-lt"/>
                          <a:ea typeface="+mn-ea"/>
                          <a:cs typeface="+mn-cs"/>
                        </a:rPr>
                        <a:t>7.2.1.x (shared path establishment)</a:t>
                      </a: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800" u="none" strike="noStrike" kern="1200" dirty="0">
                          <a:solidFill>
                            <a:schemeClr val="tx1"/>
                          </a:solidFill>
                          <a:effectLst/>
                          <a:latin typeface="+mn-lt"/>
                          <a:ea typeface="+mn-ea"/>
                          <a:cs typeface="+mn-cs"/>
                        </a:rPr>
                        <a:t>7.2.1.y path release</a:t>
                      </a: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800" u="none" strike="noStrike" kern="1200" dirty="0">
                          <a:solidFill>
                            <a:schemeClr val="tx1"/>
                          </a:solidFill>
                          <a:effectLst/>
                          <a:latin typeface="+mn-lt"/>
                          <a:ea typeface="+mn-ea"/>
                          <a:cs typeface="+mn-cs"/>
                        </a:rPr>
                        <a:t>7.2.1.z (deactivation)</a:t>
                      </a:r>
                      <a:endParaRPr lang="zh-CN" altLang="en-US" sz="800" u="none" strike="noStrike" kern="1200" dirty="0">
                        <a:solidFill>
                          <a:schemeClr val="tx1"/>
                        </a:solidFill>
                        <a:effectLst/>
                        <a:latin typeface="+mn-lt"/>
                        <a:ea typeface="+mn-ea"/>
                        <a:cs typeface="+mn-cs"/>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extLst>
                  <a:ext uri="{0D108BD9-81ED-4DB2-BD59-A6C34878D82A}">
                    <a16:rowId xmlns:a16="http://schemas.microsoft.com/office/drawing/2014/main" val="10001"/>
                  </a:ext>
                </a:extLst>
              </a:tr>
              <a:tr h="174092">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S2-2102291</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23.247: Update [7.2.1.3] MBS join and Session establishment procedure</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Ericsson</a:t>
                      </a:r>
                    </a:p>
                  </a:txBody>
                  <a:tcPr marL="6239" marR="6239" marT="6239" marB="0" anchor="ctr"/>
                </a:tc>
                <a:tc>
                  <a:txBody>
                    <a:bodyPr/>
                    <a:lstStyle/>
                    <a:p>
                      <a:pPr algn="ctr" fontAlgn="ctr"/>
                      <a:r>
                        <a:rPr lang="en-US" sz="900" b="0" i="0" u="none" strike="noStrike" dirty="0">
                          <a:solidFill>
                            <a:srgbClr val="000000"/>
                          </a:solidFill>
                          <a:effectLst/>
                          <a:latin typeface="Arial" panose="020B0604020202020204" pitchFamily="34" charset="0"/>
                          <a:ea typeface="宋体" panose="02010600030101010101" pitchFamily="2" charset="-122"/>
                          <a:sym typeface="Wingdings" panose="05000000000000000000" pitchFamily="2" charset="2"/>
                        </a:rPr>
                        <a:t></a:t>
                      </a: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endParaRPr lang="zh-CN" altLang="en-US" dirty="0"/>
                    </a:p>
                  </a:txBody>
                  <a:tcPr marL="4403" marR="4403" marT="4403" marB="0" anchor="ctr"/>
                </a:tc>
                <a:tc>
                  <a:txBody>
                    <a:bodyPr/>
                    <a:lstStyle/>
                    <a:p>
                      <a:pPr marL="0" algn="ctr" defTabSz="914400" rtl="0" eaLnBrk="1" fontAlgn="ctr" latinLnBrk="0" hangingPunct="1"/>
                      <a:endParaRPr lang="en-US" sz="8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4403" marR="4403" marT="4403" marB="0" anchor="ctr"/>
                </a:tc>
                <a:tc row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800" b="1" i="0" u="none" strike="noStrike" kern="1200" dirty="0">
                          <a:solidFill>
                            <a:srgbClr val="C00000"/>
                          </a:solidFill>
                          <a:effectLst/>
                          <a:latin typeface="Arial" panose="020B0604020202020204" pitchFamily="34" charset="0"/>
                          <a:ea typeface="+mn-ea"/>
                          <a:cs typeface="+mn-cs"/>
                        </a:rPr>
                        <a:t>Should be merged into one</a:t>
                      </a:r>
                    </a:p>
                  </a:txBody>
                  <a:tcPr marL="4403" marR="4403" marT="4403" marB="0" anchor="ctr"/>
                </a:tc>
                <a:extLst>
                  <a:ext uri="{0D108BD9-81ED-4DB2-BD59-A6C34878D82A}">
                    <a16:rowId xmlns:a16="http://schemas.microsoft.com/office/drawing/2014/main" val="10002"/>
                  </a:ext>
                </a:extLst>
              </a:tr>
              <a:tr h="174092">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S2-2102387</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23.247: MBS Session Join and Establishment</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Huawei</a:t>
                      </a:r>
                    </a:p>
                  </a:txBody>
                  <a:tcPr marL="6239" marR="6239" marT="6239" marB="0" anchor="ctr"/>
                </a:tc>
                <a:tc>
                  <a:txBody>
                    <a:bodyPr/>
                    <a:lstStyle/>
                    <a:p>
                      <a:pPr algn="ctr" fontAlgn="ctr"/>
                      <a:r>
                        <a:rPr lang="en-US" altLang="zh-CN" sz="900" b="0" i="0" u="none" strike="noStrike" dirty="0">
                          <a:solidFill>
                            <a:srgbClr val="000000"/>
                          </a:solidFill>
                          <a:effectLst/>
                          <a:latin typeface="Arial" panose="020B0604020202020204" pitchFamily="34" charset="0"/>
                          <a:ea typeface="+mn-ea"/>
                          <a:sym typeface="Wingdings" panose="05000000000000000000" pitchFamily="2" charset="2"/>
                        </a:rPr>
                        <a:t> </a:t>
                      </a:r>
                      <a:r>
                        <a:rPr lang="en-US" altLang="zh-CN" sz="700" b="0" i="0" u="none" strike="noStrike" dirty="0">
                          <a:solidFill>
                            <a:srgbClr val="000000"/>
                          </a:solidFill>
                          <a:effectLst/>
                          <a:latin typeface="Arial" panose="020B0604020202020204" pitchFamily="34" charset="0"/>
                          <a:ea typeface="+mn-ea"/>
                          <a:sym typeface="Wingdings" panose="05000000000000000000" pitchFamily="2" charset="2"/>
                        </a:rPr>
                        <a:t>(7.2.1</a:t>
                      </a:r>
                      <a:r>
                        <a:rPr lang="en-US" altLang="zh-CN" sz="700" b="0" i="0" u="none" strike="noStrike" baseline="0" dirty="0">
                          <a:solidFill>
                            <a:srgbClr val="000000"/>
                          </a:solidFill>
                          <a:effectLst/>
                          <a:latin typeface="Arial" panose="020B0604020202020204" pitchFamily="34" charset="0"/>
                          <a:ea typeface="+mn-ea"/>
                          <a:sym typeface="Wingdings" panose="05000000000000000000" pitchFamily="2" charset="2"/>
                        </a:rPr>
                        <a:t> a few</a:t>
                      </a:r>
                      <a:r>
                        <a:rPr lang="en-US" altLang="zh-CN" sz="700" b="0" i="0" u="none" strike="noStrike" dirty="0">
                          <a:solidFill>
                            <a:srgbClr val="000000"/>
                          </a:solidFill>
                          <a:effectLst/>
                          <a:latin typeface="Arial" panose="020B0604020202020204" pitchFamily="34" charset="0"/>
                          <a:ea typeface="+mn-ea"/>
                          <a:sym typeface="Wingdings" panose="05000000000000000000" pitchFamily="2" charset="2"/>
                        </a:rPr>
                        <a:t>)</a:t>
                      </a: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endParaRPr lang="zh-CN" altLang="en-US" dirty="0"/>
                    </a:p>
                  </a:txBody>
                  <a:tcPr marL="4403" marR="4403" marT="4403" marB="0" anchor="ctr"/>
                </a:tc>
                <a:tc>
                  <a:txBody>
                    <a:bodyPr/>
                    <a:lstStyle/>
                    <a:p>
                      <a:pPr marL="0" algn="ctr" defTabSz="914400" rtl="0" eaLnBrk="1" fontAlgn="ctr" latinLnBrk="0" hangingPunct="1"/>
                      <a:endParaRPr lang="en-US" sz="8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4403" marR="4403" marT="4403" marB="0" anchor="ctr"/>
                </a:tc>
                <a:tc vMerge="1">
                  <a:txBody>
                    <a:bodyPr/>
                    <a:lstStyle/>
                    <a:p>
                      <a:pPr marL="0" algn="ctr" defTabSz="914400" rtl="0" eaLnBrk="1" fontAlgn="ctr" latinLnBrk="0" hangingPunct="1"/>
                      <a:endParaRPr lang="en-US" sz="800" b="1" i="0" u="none" strike="noStrike" kern="1200" dirty="0">
                        <a:solidFill>
                          <a:srgbClr val="C00000"/>
                        </a:solidFill>
                        <a:effectLst/>
                        <a:latin typeface="Arial" panose="020B0604020202020204" pitchFamily="34" charset="0"/>
                        <a:ea typeface="宋体" panose="02010600030101010101" pitchFamily="2" charset="-122"/>
                        <a:cs typeface="+mn-cs"/>
                      </a:endParaRPr>
                    </a:p>
                  </a:txBody>
                  <a:tcPr marL="4403" marR="4403" marT="4403" marB="0" anchor="ctr"/>
                </a:tc>
                <a:extLst>
                  <a:ext uri="{0D108BD9-81ED-4DB2-BD59-A6C34878D82A}">
                    <a16:rowId xmlns:a16="http://schemas.microsoft.com/office/drawing/2014/main" val="10003"/>
                  </a:ext>
                </a:extLst>
              </a:tr>
              <a:tr h="174092">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S2-2102434</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23.247: MBS Join and Session Establishment Procedure</a:t>
                      </a:r>
                    </a:p>
                  </a:txBody>
                  <a:tcPr marL="6239" marR="6239" marT="6239" marB="0" anchor="ctr"/>
                </a:tc>
                <a:tc>
                  <a:txBody>
                    <a:bodyPr/>
                    <a:lstStyle/>
                    <a:p>
                      <a:pPr marL="0" algn="ctr" defTabSz="914400" rtl="0" eaLnBrk="1" fontAlgn="ctr" latinLnBrk="0" hangingPunct="1"/>
                      <a:r>
                        <a:rPr lang="en-US" sz="800" b="0" i="0" u="none" strike="noStrike" kern="1200" dirty="0" err="1">
                          <a:solidFill>
                            <a:srgbClr val="000000"/>
                          </a:solidFill>
                          <a:effectLst/>
                          <a:latin typeface="Arial" panose="020B0604020202020204" pitchFamily="34" charset="0"/>
                          <a:ea typeface="宋体" panose="02010600030101010101" pitchFamily="2" charset="-122"/>
                          <a:cs typeface="+mn-cs"/>
                        </a:rPr>
                        <a:t>Tencent</a:t>
                      </a:r>
                      <a:endParaRPr lang="en-US" sz="8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6239" marR="6239" marT="6239" marB="0" anchor="ctr"/>
                </a:tc>
                <a:tc>
                  <a:txBody>
                    <a:bodyPr/>
                    <a:lstStyle/>
                    <a:p>
                      <a:pPr algn="ctr" fontAlgn="ctr"/>
                      <a:r>
                        <a:rPr lang="en-US" altLang="zh-CN" sz="900" b="0" i="0" u="none" strike="noStrike" dirty="0">
                          <a:solidFill>
                            <a:srgbClr val="000000"/>
                          </a:solidFill>
                          <a:effectLst/>
                          <a:latin typeface="Arial" panose="020B0604020202020204" pitchFamily="34" charset="0"/>
                          <a:ea typeface="+mn-ea"/>
                          <a:sym typeface="Wingdings" panose="05000000000000000000" pitchFamily="2" charset="2"/>
                        </a:rPr>
                        <a:t></a:t>
                      </a: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endParaRPr lang="zh-CN" altLang="en-US" dirty="0"/>
                    </a:p>
                  </a:txBody>
                  <a:tcPr marL="4403" marR="4403" marT="4403" marB="0" anchor="ctr"/>
                </a:tc>
                <a:tc>
                  <a:txBody>
                    <a:bodyPr/>
                    <a:lstStyle/>
                    <a:p>
                      <a:pPr marL="0" algn="ctr" defTabSz="914400" rtl="0" eaLnBrk="1" fontAlgn="ctr" latinLnBrk="0" hangingPunct="1"/>
                      <a:endParaRPr lang="en-US" sz="8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4403" marR="4403" marT="4403" marB="0" anchor="ctr"/>
                </a:tc>
                <a:tc vMerge="1">
                  <a:txBody>
                    <a:bodyPr/>
                    <a:lstStyle/>
                    <a:p>
                      <a:pPr marL="0" algn="ctr" defTabSz="914400" rtl="0" eaLnBrk="1" fontAlgn="ctr" latinLnBrk="0" hangingPunct="1"/>
                      <a:endParaRPr lang="en-US" sz="8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4403" marR="4403" marT="4403" marB="0" anchor="ctr"/>
                </a:tc>
                <a:extLst>
                  <a:ext uri="{0D108BD9-81ED-4DB2-BD59-A6C34878D82A}">
                    <a16:rowId xmlns:a16="http://schemas.microsoft.com/office/drawing/2014/main" val="10004"/>
                  </a:ext>
                </a:extLst>
              </a:tr>
              <a:tr h="174092">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S2-2102438</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23.247: Multicast session join procedure</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CATT</a:t>
                      </a:r>
                    </a:p>
                  </a:txBody>
                  <a:tcPr marL="6239" marR="6239" marT="623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sym typeface="Wingdings" panose="05000000000000000000" pitchFamily="2" charset="2"/>
                        </a:rPr>
                        <a:t></a:t>
                      </a:r>
                      <a:endParaRPr lang="zh-CN" altLang="en-US" sz="900" dirty="0"/>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900" dirty="0"/>
                    </a:p>
                  </a:txBody>
                  <a:tcPr marL="4403" marR="4403" marT="4403" marB="0" anchor="ctr"/>
                </a:tc>
                <a:tc>
                  <a:txBody>
                    <a:bodyPr/>
                    <a:lstStyle/>
                    <a:p>
                      <a:pPr algn="ctr"/>
                      <a:endParaRPr lang="zh-CN" altLang="en-US" dirty="0"/>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kern="1200" dirty="0">
                        <a:solidFill>
                          <a:srgbClr val="000000"/>
                        </a:solidFill>
                        <a:effectLst/>
                        <a:latin typeface="Arial" panose="020B0604020202020204" pitchFamily="34" charset="0"/>
                        <a:ea typeface="+mn-ea"/>
                        <a:cs typeface="+mn-cs"/>
                      </a:endParaRPr>
                    </a:p>
                  </a:txBody>
                  <a:tcPr marL="4403" marR="4403" marT="4403" marB="0" anchor="ct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800" b="1" i="0" u="none" strike="noStrike" kern="1200" dirty="0">
                        <a:solidFill>
                          <a:srgbClr val="C00000"/>
                        </a:solidFill>
                        <a:effectLst/>
                        <a:latin typeface="Arial" panose="020B0604020202020204" pitchFamily="34" charset="0"/>
                        <a:ea typeface="+mn-ea"/>
                        <a:cs typeface="+mn-cs"/>
                      </a:endParaRPr>
                    </a:p>
                  </a:txBody>
                  <a:tcPr marL="4403" marR="4403" marT="4403" marB="0" anchor="ctr"/>
                </a:tc>
                <a:extLst>
                  <a:ext uri="{0D108BD9-81ED-4DB2-BD59-A6C34878D82A}">
                    <a16:rowId xmlns:a16="http://schemas.microsoft.com/office/drawing/2014/main" val="10005"/>
                  </a:ext>
                </a:extLst>
              </a:tr>
              <a:tr h="174092">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S2-2102675</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23.247: [7.2.1]-UE requested session join</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vivo</a:t>
                      </a:r>
                    </a:p>
                  </a:txBody>
                  <a:tcPr marL="6239" marR="6239" marT="623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sym typeface="Wingdings" panose="05000000000000000000" pitchFamily="2" charset="2"/>
                        </a:rPr>
                        <a:t></a:t>
                      </a:r>
                      <a:endParaRPr lang="zh-CN" altLang="en-US" sz="900" dirty="0"/>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algn="ctr"/>
                      <a:endParaRPr lang="zh-CN" altLang="en-US" dirty="0"/>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kern="1200" dirty="0">
                        <a:solidFill>
                          <a:srgbClr val="000000"/>
                        </a:solidFill>
                        <a:effectLst/>
                        <a:latin typeface="Arial" panose="020B0604020202020204" pitchFamily="34" charset="0"/>
                        <a:ea typeface="+mn-ea"/>
                        <a:cs typeface="+mn-cs"/>
                      </a:endParaRPr>
                    </a:p>
                  </a:txBody>
                  <a:tcPr marL="4403" marR="4403" marT="4403" marB="0" anchor="ct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800" b="1" i="0" u="none" strike="noStrike" kern="1200" dirty="0">
                        <a:solidFill>
                          <a:srgbClr val="C00000"/>
                        </a:solidFill>
                        <a:effectLst/>
                        <a:latin typeface="Arial" panose="020B0604020202020204" pitchFamily="34" charset="0"/>
                        <a:ea typeface="+mn-ea"/>
                        <a:cs typeface="+mn-cs"/>
                      </a:endParaRPr>
                    </a:p>
                  </a:txBody>
                  <a:tcPr marL="4403" marR="4403" marT="4403" marB="0" anchor="ctr"/>
                </a:tc>
                <a:extLst>
                  <a:ext uri="{0D108BD9-81ED-4DB2-BD59-A6C34878D82A}">
                    <a16:rowId xmlns:a16="http://schemas.microsoft.com/office/drawing/2014/main" val="10006"/>
                  </a:ext>
                </a:extLst>
              </a:tr>
              <a:tr h="174092">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S2-2102797</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23.247: Modification to MBS session join procedure</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ZTE</a:t>
                      </a:r>
                    </a:p>
                  </a:txBody>
                  <a:tcPr marL="6239" marR="6239" marT="623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sym typeface="Wingdings" panose="05000000000000000000" pitchFamily="2" charset="2"/>
                        </a:rPr>
                        <a:t></a:t>
                      </a:r>
                      <a:endParaRPr kumimoji="0" lang="zh-CN" altLang="en-US" sz="1800" b="0" i="0" u="none" strike="noStrike" kern="1200" cap="none" spc="0" normalizeH="0" baseline="0" noProof="0" dirty="0">
                        <a:ln>
                          <a:noFill/>
                        </a:ln>
                        <a:solidFill>
                          <a:prstClr val="black"/>
                        </a:solidFill>
                        <a:effectLst/>
                        <a:uLnTx/>
                        <a:uFillTx/>
                        <a:latin typeface="+mn-lt"/>
                        <a:ea typeface="+mn-ea"/>
                        <a:cs typeface="+mn-cs"/>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latin typeface="+mn-lt"/>
                        <a:ea typeface="+mn-ea"/>
                        <a:cs typeface="+mn-cs"/>
                      </a:endParaRPr>
                    </a:p>
                  </a:txBody>
                  <a:tcPr marL="4403" marR="4403" marT="4403"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latin typeface="+mn-lt"/>
                        <a:ea typeface="+mn-ea"/>
                        <a:cs typeface="+mn-cs"/>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800" b="0" i="0" u="none" strike="noStrike" kern="1200" dirty="0">
                        <a:solidFill>
                          <a:srgbClr val="000000"/>
                        </a:solidFill>
                        <a:effectLst/>
                        <a:latin typeface="Arial" panose="020B0604020202020204" pitchFamily="34" charset="0"/>
                        <a:ea typeface="+mn-ea"/>
                        <a:cs typeface="+mn-cs"/>
                      </a:endParaRPr>
                    </a:p>
                  </a:txBody>
                  <a:tcPr marL="4403" marR="4403" marT="4403" marB="0" anchor="ct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800" b="1" i="0" u="none" strike="noStrike" kern="1200" dirty="0">
                        <a:solidFill>
                          <a:srgbClr val="C00000"/>
                        </a:solidFill>
                        <a:effectLst/>
                        <a:latin typeface="Arial" panose="020B0604020202020204" pitchFamily="34" charset="0"/>
                        <a:ea typeface="+mn-ea"/>
                        <a:cs typeface="+mn-cs"/>
                      </a:endParaRPr>
                    </a:p>
                  </a:txBody>
                  <a:tcPr marL="4403" marR="4403" marT="4403" marB="0" anchor="ctr"/>
                </a:tc>
                <a:extLst>
                  <a:ext uri="{0D108BD9-81ED-4DB2-BD59-A6C34878D82A}">
                    <a16:rowId xmlns:a16="http://schemas.microsoft.com/office/drawing/2014/main" val="10007"/>
                  </a:ext>
                </a:extLst>
              </a:tr>
              <a:tr h="174092">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S2-2102941</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23.247: Shared delivery establishment and support of subsequent </a:t>
                      </a:r>
                      <a:r>
                        <a:rPr lang="en-US" sz="800" b="0" i="0" u="none" strike="noStrike" kern="1200" dirty="0" err="1">
                          <a:solidFill>
                            <a:srgbClr val="000000"/>
                          </a:solidFill>
                          <a:effectLst/>
                          <a:latin typeface="Arial" panose="020B0604020202020204" pitchFamily="34" charset="0"/>
                          <a:ea typeface="宋体" panose="02010600030101010101" pitchFamily="2" charset="-122"/>
                          <a:cs typeface="+mn-cs"/>
                        </a:rPr>
                        <a:t>signalling</a:t>
                      </a:r>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 from MB-SMF</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Nokia</a:t>
                      </a:r>
                    </a:p>
                  </a:txBody>
                  <a:tcPr marL="6239" marR="6239" marT="6239"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r>
                        <a:rPr kumimoji="0" lang="en-US" altLang="zh-CN"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sym typeface="Wingdings" panose="05000000000000000000" pitchFamily="2" charset="2"/>
                        </a:rPr>
                        <a:t></a:t>
                      </a: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i="0" u="none" strike="noStrike" dirty="0">
                          <a:solidFill>
                            <a:srgbClr val="000000"/>
                          </a:solidFill>
                          <a:effectLst/>
                          <a:latin typeface="Arial" panose="020B0604020202020204" pitchFamily="34" charset="0"/>
                          <a:ea typeface="+mn-ea"/>
                          <a:sym typeface="Wingdings" panose="05000000000000000000" pitchFamily="2" charset="2"/>
                        </a:rPr>
                        <a:t></a:t>
                      </a: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sym typeface="Wingdings" panose="05000000000000000000" pitchFamily="2" charset="2"/>
                        </a:rPr>
                        <a:t></a:t>
                      </a:r>
                      <a:endParaRPr kumimoji="0" lang="en-US" altLang="zh-CN"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800" b="0" i="0" u="none" strike="noStrike" kern="1200" dirty="0">
                          <a:solidFill>
                            <a:srgbClr val="000000"/>
                          </a:solidFill>
                          <a:effectLst/>
                          <a:latin typeface="Arial" panose="020B0604020202020204" pitchFamily="34" charset="0"/>
                          <a:ea typeface="+mn-ea"/>
                          <a:cs typeface="+mn-cs"/>
                        </a:rPr>
                        <a:t>7.2.1.x/y/z: should consider</a:t>
                      </a:r>
                      <a:r>
                        <a:rPr lang="en-US" altLang="zh-CN" sz="800" b="0" i="0" u="none" strike="noStrike" kern="1200" baseline="0" dirty="0">
                          <a:solidFill>
                            <a:srgbClr val="000000"/>
                          </a:solidFill>
                          <a:effectLst/>
                          <a:latin typeface="Arial" panose="020B0604020202020204" pitchFamily="34" charset="0"/>
                          <a:ea typeface="+mn-ea"/>
                          <a:cs typeface="+mn-cs"/>
                        </a:rPr>
                        <a:t> together with related docs.</a:t>
                      </a:r>
                      <a:endParaRPr lang="en-US" altLang="zh-CN" sz="800" b="0" i="0" u="none" strike="noStrike" kern="1200" dirty="0">
                        <a:solidFill>
                          <a:srgbClr val="000000"/>
                        </a:solidFill>
                        <a:effectLst/>
                        <a:latin typeface="Arial" panose="020B0604020202020204" pitchFamily="34" charset="0"/>
                        <a:ea typeface="+mn-ea"/>
                        <a:cs typeface="+mn-cs"/>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800" b="1" i="0" u="none" strike="noStrike" kern="1200" dirty="0">
                        <a:solidFill>
                          <a:srgbClr val="C00000"/>
                        </a:solidFill>
                        <a:effectLst/>
                        <a:latin typeface="Arial" panose="020B0604020202020204" pitchFamily="34" charset="0"/>
                        <a:ea typeface="+mn-ea"/>
                        <a:cs typeface="+mn-cs"/>
                      </a:endParaRPr>
                    </a:p>
                  </a:txBody>
                  <a:tcPr marL="4403" marR="4403" marT="4403" marB="0" anchor="ctr"/>
                </a:tc>
                <a:extLst>
                  <a:ext uri="{0D108BD9-81ED-4DB2-BD59-A6C34878D82A}">
                    <a16:rowId xmlns:a16="http://schemas.microsoft.com/office/drawing/2014/main" val="10008"/>
                  </a:ext>
                </a:extLst>
              </a:tr>
            </a:tbl>
          </a:graphicData>
        </a:graphic>
      </p:graphicFrame>
      <p:graphicFrame>
        <p:nvGraphicFramePr>
          <p:cNvPr id="10" name="内容占位符 4">
            <a:extLst>
              <a:ext uri="{FF2B5EF4-FFF2-40B4-BE49-F238E27FC236}">
                <a16:creationId xmlns:a16="http://schemas.microsoft.com/office/drawing/2014/main" id="{68FFF204-D8BC-44ED-8164-112B435D344F}"/>
              </a:ext>
            </a:extLst>
          </p:cNvPr>
          <p:cNvGraphicFramePr>
            <a:graphicFrameLocks/>
          </p:cNvGraphicFramePr>
          <p:nvPr>
            <p:extLst>
              <p:ext uri="{D42A27DB-BD31-4B8C-83A1-F6EECF244321}">
                <p14:modId xmlns:p14="http://schemas.microsoft.com/office/powerpoint/2010/main" val="3091135600"/>
              </p:ext>
            </p:extLst>
          </p:nvPr>
        </p:nvGraphicFramePr>
        <p:xfrm>
          <a:off x="746760" y="3769633"/>
          <a:ext cx="10153650" cy="1744294"/>
        </p:xfrm>
        <a:graphic>
          <a:graphicData uri="http://schemas.openxmlformats.org/drawingml/2006/table">
            <a:tbl>
              <a:tblPr>
                <a:tableStyleId>{5940675A-B579-460E-94D1-54222C63F5DA}</a:tableStyleId>
              </a:tblPr>
              <a:tblGrid>
                <a:gridCol w="975742">
                  <a:extLst>
                    <a:ext uri="{9D8B030D-6E8A-4147-A177-3AD203B41FA5}">
                      <a16:colId xmlns:a16="http://schemas.microsoft.com/office/drawing/2014/main" val="20000"/>
                    </a:ext>
                  </a:extLst>
                </a:gridCol>
                <a:gridCol w="2843784">
                  <a:extLst>
                    <a:ext uri="{9D8B030D-6E8A-4147-A177-3AD203B41FA5}">
                      <a16:colId xmlns:a16="http://schemas.microsoft.com/office/drawing/2014/main" val="20001"/>
                    </a:ext>
                  </a:extLst>
                </a:gridCol>
                <a:gridCol w="600071">
                  <a:extLst>
                    <a:ext uri="{9D8B030D-6E8A-4147-A177-3AD203B41FA5}">
                      <a16:colId xmlns:a16="http://schemas.microsoft.com/office/drawing/2014/main" val="20002"/>
                    </a:ext>
                  </a:extLst>
                </a:gridCol>
                <a:gridCol w="438150">
                  <a:extLst>
                    <a:ext uri="{9D8B030D-6E8A-4147-A177-3AD203B41FA5}">
                      <a16:colId xmlns:a16="http://schemas.microsoft.com/office/drawing/2014/main" val="20003"/>
                    </a:ext>
                  </a:extLst>
                </a:gridCol>
                <a:gridCol w="400050">
                  <a:extLst>
                    <a:ext uri="{9D8B030D-6E8A-4147-A177-3AD203B41FA5}">
                      <a16:colId xmlns:a16="http://schemas.microsoft.com/office/drawing/2014/main" val="20004"/>
                    </a:ext>
                  </a:extLst>
                </a:gridCol>
                <a:gridCol w="400050">
                  <a:extLst>
                    <a:ext uri="{9D8B030D-6E8A-4147-A177-3AD203B41FA5}">
                      <a16:colId xmlns:a16="http://schemas.microsoft.com/office/drawing/2014/main" val="20005"/>
                    </a:ext>
                  </a:extLst>
                </a:gridCol>
                <a:gridCol w="419100">
                  <a:extLst>
                    <a:ext uri="{9D8B030D-6E8A-4147-A177-3AD203B41FA5}">
                      <a16:colId xmlns:a16="http://schemas.microsoft.com/office/drawing/2014/main" val="20006"/>
                    </a:ext>
                  </a:extLst>
                </a:gridCol>
                <a:gridCol w="342900">
                  <a:extLst>
                    <a:ext uri="{9D8B030D-6E8A-4147-A177-3AD203B41FA5}">
                      <a16:colId xmlns:a16="http://schemas.microsoft.com/office/drawing/2014/main" val="20007"/>
                    </a:ext>
                  </a:extLst>
                </a:gridCol>
                <a:gridCol w="2276476">
                  <a:extLst>
                    <a:ext uri="{9D8B030D-6E8A-4147-A177-3AD203B41FA5}">
                      <a16:colId xmlns:a16="http://schemas.microsoft.com/office/drawing/2014/main" val="20008"/>
                    </a:ext>
                  </a:extLst>
                </a:gridCol>
                <a:gridCol w="1457327">
                  <a:extLst>
                    <a:ext uri="{9D8B030D-6E8A-4147-A177-3AD203B41FA5}">
                      <a16:colId xmlns:a16="http://schemas.microsoft.com/office/drawing/2014/main" val="20009"/>
                    </a:ext>
                  </a:extLst>
                </a:gridCol>
              </a:tblGrid>
              <a:tr h="185350">
                <a:tc>
                  <a:txBody>
                    <a:bodyPr/>
                    <a:lstStyle/>
                    <a:p>
                      <a:pPr algn="ctr" fontAlgn="ctr"/>
                      <a:r>
                        <a:rPr lang="en-US" sz="900" b="1" i="0" u="none" strike="noStrike" dirty="0" err="1">
                          <a:solidFill>
                            <a:srgbClr val="000000"/>
                          </a:solidFill>
                          <a:effectLst/>
                          <a:latin typeface="Arial" panose="020B0604020202020204" pitchFamily="34" charset="0"/>
                          <a:ea typeface="宋体" panose="02010600030101010101" pitchFamily="2" charset="-122"/>
                        </a:rPr>
                        <a:t>Tdoc</a:t>
                      </a:r>
                      <a:r>
                        <a:rPr lang="en-US" sz="900" b="1" i="0" u="none" strike="noStrike" dirty="0">
                          <a:solidFill>
                            <a:srgbClr val="000000"/>
                          </a:solidFill>
                          <a:effectLst/>
                          <a:latin typeface="Arial" panose="020B0604020202020204" pitchFamily="34" charset="0"/>
                          <a:ea typeface="宋体" panose="02010600030101010101" pitchFamily="2" charset="-122"/>
                        </a:rPr>
                        <a:t> number</a:t>
                      </a:r>
                    </a:p>
                  </a:txBody>
                  <a:tcPr marL="4403" marR="4403" marT="4403" marB="0" anchor="ctr">
                    <a:solidFill>
                      <a:schemeClr val="bg1">
                        <a:lumMod val="85000"/>
                      </a:schemeClr>
                    </a:solidFill>
                  </a:tcPr>
                </a:tc>
                <a:tc>
                  <a:txBody>
                    <a:bodyPr/>
                    <a:lstStyle/>
                    <a:p>
                      <a:pPr algn="ctr" fontAlgn="ctr"/>
                      <a:r>
                        <a:rPr lang="en-US" sz="900" b="1" i="0" u="none" strike="noStrike" dirty="0">
                          <a:solidFill>
                            <a:srgbClr val="000000"/>
                          </a:solidFill>
                          <a:effectLst/>
                          <a:latin typeface="Arial" panose="020B0604020202020204" pitchFamily="34" charset="0"/>
                          <a:ea typeface="宋体" panose="02010600030101010101" pitchFamily="2" charset="-122"/>
                        </a:rPr>
                        <a:t>Title</a:t>
                      </a:r>
                    </a:p>
                  </a:txBody>
                  <a:tcPr marL="4403" marR="4403" marT="4403" marB="0" anchor="ctr">
                    <a:solidFill>
                      <a:schemeClr val="bg1">
                        <a:lumMod val="85000"/>
                      </a:schemeClr>
                    </a:solidFill>
                  </a:tcPr>
                </a:tc>
                <a:tc>
                  <a:txBody>
                    <a:bodyPr/>
                    <a:lstStyle/>
                    <a:p>
                      <a:pPr algn="ctr" fontAlgn="ctr"/>
                      <a:r>
                        <a:rPr lang="en-US" sz="900" b="1" i="0" u="none" strike="noStrike" dirty="0">
                          <a:solidFill>
                            <a:srgbClr val="000000"/>
                          </a:solidFill>
                          <a:effectLst/>
                          <a:latin typeface="Arial" panose="020B0604020202020204" pitchFamily="34" charset="0"/>
                          <a:ea typeface="宋体" panose="02010600030101010101" pitchFamily="2" charset="-122"/>
                        </a:rPr>
                        <a:t>Source</a:t>
                      </a:r>
                    </a:p>
                  </a:txBody>
                  <a:tcPr marL="4403" marR="4403" marT="4403" marB="0" anchor="ctr">
                    <a:solidFill>
                      <a:schemeClr val="bg1">
                        <a:lumMod val="85000"/>
                      </a:schemeClr>
                    </a:solidFill>
                  </a:tcPr>
                </a:tc>
                <a:tc gridSpan="5">
                  <a:txBody>
                    <a:bodyPr/>
                    <a:lstStyle/>
                    <a:p>
                      <a:pPr algn="ctr" fontAlgn="ctr"/>
                      <a:r>
                        <a:rPr lang="en-US" sz="900" b="1" i="0" u="none" strike="noStrike" dirty="0">
                          <a:solidFill>
                            <a:srgbClr val="000000"/>
                          </a:solidFill>
                          <a:effectLst/>
                          <a:latin typeface="Arial" panose="020B0604020202020204" pitchFamily="34" charset="0"/>
                          <a:ea typeface="宋体" panose="02010600030101010101" pitchFamily="2" charset="-122"/>
                        </a:rPr>
                        <a:t>Affected</a:t>
                      </a:r>
                      <a:r>
                        <a:rPr lang="en-US" sz="900" b="1" i="0" u="none" strike="noStrike" baseline="0" dirty="0">
                          <a:solidFill>
                            <a:srgbClr val="000000"/>
                          </a:solidFill>
                          <a:effectLst/>
                          <a:latin typeface="Arial" panose="020B0604020202020204" pitchFamily="34" charset="0"/>
                          <a:ea typeface="宋体" panose="02010600030101010101" pitchFamily="2" charset="-122"/>
                        </a:rPr>
                        <a:t> clauses</a:t>
                      </a:r>
                      <a:endParaRPr lang="en-US" sz="900" b="1"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solidFill>
                      <a:schemeClr val="bg1">
                        <a:lumMod val="85000"/>
                      </a:scheme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sz="900" b="1" i="0" u="none" strike="noStrike" dirty="0">
                          <a:solidFill>
                            <a:srgbClr val="000000"/>
                          </a:solidFill>
                          <a:effectLst/>
                          <a:latin typeface="Arial" panose="020B0604020202020204" pitchFamily="34" charset="0"/>
                          <a:ea typeface="宋体" panose="02010600030101010101" pitchFamily="2" charset="-122"/>
                        </a:rPr>
                        <a:t>Note</a:t>
                      </a:r>
                    </a:p>
                  </a:txBody>
                  <a:tcPr marL="4403" marR="4403" marT="4403"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dirty="0">
                          <a:solidFill>
                            <a:srgbClr val="000000"/>
                          </a:solidFill>
                          <a:effectLst/>
                          <a:latin typeface="Arial" panose="020B0604020202020204" pitchFamily="34" charset="0"/>
                          <a:ea typeface="+mn-ea"/>
                        </a:rPr>
                        <a:t>WF proposal</a:t>
                      </a:r>
                    </a:p>
                  </a:txBody>
                  <a:tcPr marL="4403" marR="4403" marT="4403" marB="0" anchor="ctr">
                    <a:solidFill>
                      <a:schemeClr val="bg1">
                        <a:lumMod val="85000"/>
                      </a:schemeClr>
                    </a:solidFill>
                  </a:tcPr>
                </a:tc>
                <a:extLst>
                  <a:ext uri="{0D108BD9-81ED-4DB2-BD59-A6C34878D82A}">
                    <a16:rowId xmlns:a16="http://schemas.microsoft.com/office/drawing/2014/main" val="10000"/>
                  </a:ext>
                </a:extLst>
              </a:tr>
              <a:tr h="185350">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solidFill>
                      <a:schemeClr val="bg1">
                        <a:lumMod val="50000"/>
                      </a:schemeClr>
                    </a:solidFill>
                  </a:tcPr>
                </a:tc>
                <a:tc>
                  <a:txBody>
                    <a:bodyPr/>
                    <a:lstStyle/>
                    <a:p>
                      <a:pPr marL="0" algn="ctr" defTabSz="914400" rtl="0" eaLnBrk="1" fontAlgn="ctr" latinLnBrk="0" hangingPunct="1"/>
                      <a:endParaRPr lang="en-US" sz="900" u="none" strike="noStrike" kern="1200" dirty="0">
                        <a:solidFill>
                          <a:schemeClr val="tx1"/>
                        </a:solidFill>
                        <a:effectLst/>
                        <a:latin typeface="+mn-lt"/>
                        <a:ea typeface="+mn-ea"/>
                        <a:cs typeface="+mn-cs"/>
                      </a:endParaRPr>
                    </a:p>
                  </a:txBody>
                  <a:tcPr marL="4403" marR="4403" marT="4403" marB="0" anchor="ctr">
                    <a:solidFill>
                      <a:schemeClr val="bg1">
                        <a:lumMod val="50000"/>
                      </a:schemeClr>
                    </a:solidFill>
                  </a:tcP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solidFill>
                      <a:schemeClr val="bg1">
                        <a:lumMod val="50000"/>
                      </a:schemeClr>
                    </a:solidFill>
                  </a:tcPr>
                </a:tc>
                <a:tc>
                  <a:txBody>
                    <a:bodyPr/>
                    <a:lstStyle/>
                    <a:p>
                      <a:pPr algn="ctr" fontAlgn="ctr"/>
                      <a:r>
                        <a:rPr lang="en-US" altLang="zh-CN" sz="800" u="none" strike="noStrike" dirty="0">
                          <a:effectLst/>
                        </a:rPr>
                        <a:t>7.2.3.1</a:t>
                      </a:r>
                      <a:endParaRPr lang="en-US" sz="8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r>
                        <a:rPr lang="en-US" altLang="zh-CN" sz="800" u="none" strike="noStrike" dirty="0">
                          <a:effectLst/>
                        </a:rPr>
                        <a:t>7.2.3.2</a:t>
                      </a:r>
                      <a:endParaRPr lang="en-US" altLang="zh-CN" sz="8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800" u="none" strike="noStrike" dirty="0">
                          <a:effectLst/>
                        </a:rPr>
                        <a:t>7.2.3.3</a:t>
                      </a:r>
                      <a:endParaRPr lang="en-US" altLang="zh-CN" sz="8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algn="ctr" fontAlgn="ctr"/>
                      <a:r>
                        <a:rPr lang="en-US" altLang="zh-CN" sz="800" u="none" strike="noStrike" dirty="0">
                          <a:effectLst/>
                        </a:rPr>
                        <a:t>7.2.3.4</a:t>
                      </a:r>
                      <a:endParaRPr lang="en-US" altLang="zh-CN" sz="8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algn="ctr" fontAlgn="ctr"/>
                      <a:r>
                        <a:rPr lang="en-US" altLang="zh-CN" sz="800" b="0" i="0" u="none" strike="noStrike" dirty="0">
                          <a:solidFill>
                            <a:srgbClr val="000000"/>
                          </a:solidFill>
                          <a:effectLst/>
                          <a:latin typeface="Arial" panose="020B0604020202020204" pitchFamily="34" charset="0"/>
                          <a:ea typeface="+mn-ea"/>
                        </a:rPr>
                        <a:t>4.2.</a:t>
                      </a:r>
                      <a:r>
                        <a:rPr lang="en-US" altLang="zh-CN" sz="800" b="1" i="0" u="none" strike="noStrike" dirty="0">
                          <a:solidFill>
                            <a:srgbClr val="C00000"/>
                          </a:solidFill>
                          <a:effectLst/>
                          <a:latin typeface="Arial" panose="020B0604020202020204" pitchFamily="34" charset="0"/>
                          <a:ea typeface="+mn-ea"/>
                        </a:rPr>
                        <a:t>x</a:t>
                      </a: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extLst>
                  <a:ext uri="{0D108BD9-81ED-4DB2-BD59-A6C34878D82A}">
                    <a16:rowId xmlns:a16="http://schemas.microsoft.com/office/drawing/2014/main" val="10001"/>
                  </a:ext>
                </a:extLst>
              </a:tr>
              <a:tr h="185350">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S2-2102290</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Signaling efficiency for Shared Delivery and others</a:t>
                      </a:r>
                    </a:p>
                  </a:txBody>
                  <a:tcPr marL="6239" marR="6239" marT="6239" marB="0" anchor="ctr"/>
                </a:tc>
                <a:tc>
                  <a:txBody>
                    <a:bodyPr/>
                    <a:lstStyle/>
                    <a:p>
                      <a:pPr marL="0" algn="ctr" defTabSz="914400" rtl="0" eaLnBrk="1" fontAlgn="ctr" latinLnBrk="0" hangingPunct="1"/>
                      <a:r>
                        <a:rPr lang="en-US" sz="800" b="0" i="0" u="none" strike="noStrike" kern="1200">
                          <a:solidFill>
                            <a:srgbClr val="000000"/>
                          </a:solidFill>
                          <a:effectLst/>
                          <a:latin typeface="Arial" panose="020B0604020202020204" pitchFamily="34" charset="0"/>
                          <a:ea typeface="宋体" panose="02010600030101010101" pitchFamily="2" charset="-122"/>
                          <a:cs typeface="+mn-cs"/>
                        </a:rPr>
                        <a:t>Ericsson</a:t>
                      </a:r>
                    </a:p>
                  </a:txBody>
                  <a:tcPr marL="6239" marR="6239" marT="6239"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algn="ctr" defTabSz="914400" rtl="0" eaLnBrk="1" fontAlgn="ctr" latinLnBrk="0" hangingPunct="1"/>
                      <a:r>
                        <a:rPr lang="en-US" sz="800" b="1" i="0" u="none" strike="noStrike" kern="1200" dirty="0">
                          <a:solidFill>
                            <a:srgbClr val="000000"/>
                          </a:solidFill>
                          <a:effectLst/>
                          <a:latin typeface="Arial" panose="020B0604020202020204" pitchFamily="34" charset="0"/>
                          <a:ea typeface="宋体" panose="02010600030101010101" pitchFamily="2" charset="-122"/>
                          <a:cs typeface="+mn-cs"/>
                        </a:rPr>
                        <a:t>Discussion</a:t>
                      </a:r>
                      <a:r>
                        <a:rPr lang="en-US" sz="800" b="1" i="0" u="none" strike="noStrike" kern="1200" baseline="0" dirty="0">
                          <a:solidFill>
                            <a:srgbClr val="000000"/>
                          </a:solidFill>
                          <a:effectLst/>
                          <a:latin typeface="Arial" panose="020B0604020202020204" pitchFamily="34" charset="0"/>
                          <a:ea typeface="宋体" panose="02010600030101010101" pitchFamily="2" charset="-122"/>
                          <a:cs typeface="+mn-cs"/>
                        </a:rPr>
                        <a:t> paper, (update of the docs submitted to CC#1)</a:t>
                      </a:r>
                      <a:endParaRPr lang="en-US" sz="800" b="1"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800" b="1" i="0" u="none" strike="noStrike" kern="1200" dirty="0">
                        <a:solidFill>
                          <a:srgbClr val="C00000"/>
                        </a:solidFill>
                        <a:effectLst/>
                        <a:latin typeface="Arial" panose="020B0604020202020204" pitchFamily="34" charset="0"/>
                        <a:ea typeface="+mn-ea"/>
                        <a:cs typeface="+mn-cs"/>
                      </a:endParaRPr>
                    </a:p>
                  </a:txBody>
                  <a:tcPr marL="4403" marR="4403" marT="4403" marB="0" anchor="ctr"/>
                </a:tc>
                <a:extLst>
                  <a:ext uri="{0D108BD9-81ED-4DB2-BD59-A6C34878D82A}">
                    <a16:rowId xmlns:a16="http://schemas.microsoft.com/office/drawing/2014/main" val="10002"/>
                  </a:ext>
                </a:extLst>
              </a:tr>
              <a:tr h="327430">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S2-2102393</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Discussion on </a:t>
                      </a:r>
                      <a:r>
                        <a:rPr lang="en-US" sz="800" b="0" i="0" u="none" strike="noStrike" kern="1200" dirty="0" err="1">
                          <a:solidFill>
                            <a:srgbClr val="000000"/>
                          </a:solidFill>
                          <a:effectLst/>
                          <a:latin typeface="Arial" panose="020B0604020202020204" pitchFamily="34" charset="0"/>
                          <a:ea typeface="宋体" panose="02010600030101010101" pitchFamily="2" charset="-122"/>
                          <a:cs typeface="+mn-cs"/>
                        </a:rPr>
                        <a:t>Signalling</a:t>
                      </a:r>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 Efficiency for MBS solutions</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Huawei</a:t>
                      </a:r>
                    </a:p>
                  </a:txBody>
                  <a:tcPr marL="6239" marR="6239" marT="6239"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marL="0" algn="ctr" defTabSz="914400" rtl="0" eaLnBrk="1" fontAlgn="ctr" latinLnBrk="0" hangingPunct="1"/>
                      <a:r>
                        <a:rPr lang="en-US" altLang="zh-CN" sz="800" b="1" i="0" u="none" strike="noStrike" kern="1200" dirty="0">
                          <a:solidFill>
                            <a:srgbClr val="000000"/>
                          </a:solidFill>
                          <a:effectLst/>
                          <a:latin typeface="Arial" panose="020B0604020202020204" pitchFamily="34" charset="0"/>
                          <a:ea typeface="+mn-ea"/>
                          <a:cs typeface="+mn-cs"/>
                        </a:rPr>
                        <a:t>Discussion</a:t>
                      </a:r>
                      <a:r>
                        <a:rPr lang="en-US" altLang="zh-CN" sz="800" b="1" i="0" u="none" strike="noStrike" kern="1200" baseline="0" dirty="0">
                          <a:solidFill>
                            <a:srgbClr val="000000"/>
                          </a:solidFill>
                          <a:effectLst/>
                          <a:latin typeface="Arial" panose="020B0604020202020204" pitchFamily="34" charset="0"/>
                          <a:ea typeface="+mn-ea"/>
                          <a:cs typeface="+mn-cs"/>
                        </a:rPr>
                        <a:t> paper (update of the docs submitted to CC#1)</a:t>
                      </a:r>
                      <a:endParaRPr lang="en-US" altLang="zh-CN" sz="800" b="1" i="0" u="none" strike="noStrike" kern="1200" dirty="0">
                        <a:solidFill>
                          <a:srgbClr val="000000"/>
                        </a:solidFill>
                        <a:effectLst/>
                        <a:latin typeface="Arial" panose="020B0604020202020204" pitchFamily="34" charset="0"/>
                        <a:ea typeface="+mn-ea"/>
                        <a:cs typeface="+mn-cs"/>
                      </a:endParaRPr>
                    </a:p>
                  </a:txBody>
                  <a:tcPr marL="4403" marR="4403" marT="4403" marB="0" anchor="ctr"/>
                </a:tc>
                <a:tc>
                  <a:txBody>
                    <a:bodyPr/>
                    <a:lstStyle/>
                    <a:p>
                      <a:pPr marL="0" algn="ctr" defTabSz="914400" rtl="0" eaLnBrk="1" fontAlgn="ctr" latinLnBrk="0" hangingPunct="1"/>
                      <a:endParaRPr lang="en-US" sz="800" b="1" i="0" u="none" strike="noStrike" kern="1200" dirty="0">
                        <a:solidFill>
                          <a:srgbClr val="C00000"/>
                        </a:solidFill>
                        <a:effectLst/>
                        <a:latin typeface="Arial" panose="020B0604020202020204" pitchFamily="34" charset="0"/>
                        <a:ea typeface="宋体" panose="02010600030101010101" pitchFamily="2" charset="-122"/>
                        <a:cs typeface="+mn-cs"/>
                      </a:endParaRPr>
                    </a:p>
                  </a:txBody>
                  <a:tcPr marL="4403" marR="4403" marT="4403" marB="0" anchor="ctr"/>
                </a:tc>
                <a:extLst>
                  <a:ext uri="{0D108BD9-81ED-4DB2-BD59-A6C34878D82A}">
                    <a16:rowId xmlns:a16="http://schemas.microsoft.com/office/drawing/2014/main" val="10004"/>
                  </a:ext>
                </a:extLst>
              </a:tr>
              <a:tr h="327430">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S2-2102356</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23.247: Multicast session start/stop/</a:t>
                      </a:r>
                      <a:r>
                        <a:rPr lang="en-US" sz="800" b="0" i="0" u="none" strike="noStrike" kern="1200" dirty="0" err="1">
                          <a:solidFill>
                            <a:srgbClr val="000000"/>
                          </a:solidFill>
                          <a:effectLst/>
                          <a:latin typeface="Arial" panose="020B0604020202020204" pitchFamily="34" charset="0"/>
                          <a:ea typeface="宋体" panose="02010600030101010101" pitchFamily="2" charset="-122"/>
                          <a:cs typeface="+mn-cs"/>
                        </a:rPr>
                        <a:t>update&amp;activation</a:t>
                      </a:r>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/de-activation/modification procedures</a:t>
                      </a:r>
                    </a:p>
                  </a:txBody>
                  <a:tcPr marL="6239" marR="6239" marT="6239" marB="0" anchor="ctr"/>
                </a:tc>
                <a:tc>
                  <a:txBody>
                    <a:bodyPr/>
                    <a:lstStyle/>
                    <a:p>
                      <a:pPr marL="0" algn="ctr" defTabSz="914400" rtl="0" eaLnBrk="1" fontAlgn="ctr" latinLnBrk="0" hangingPunct="1"/>
                      <a:r>
                        <a:rPr lang="en-US" sz="800" b="0" i="0" u="none" strike="noStrike" kern="1200">
                          <a:solidFill>
                            <a:srgbClr val="000000"/>
                          </a:solidFill>
                          <a:effectLst/>
                          <a:latin typeface="Arial" panose="020B0604020202020204" pitchFamily="34" charset="0"/>
                          <a:ea typeface="宋体" panose="02010600030101010101" pitchFamily="2" charset="-122"/>
                          <a:cs typeface="+mn-cs"/>
                        </a:rPr>
                        <a:t>Samsung</a:t>
                      </a:r>
                    </a:p>
                  </a:txBody>
                  <a:tcPr marL="6239" marR="6239" marT="623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i="0" u="none" strike="noStrike" dirty="0">
                          <a:solidFill>
                            <a:srgbClr val="000000"/>
                          </a:solidFill>
                          <a:effectLst/>
                          <a:latin typeface="Arial" panose="020B0604020202020204" pitchFamily="34" charset="0"/>
                          <a:ea typeface="+mn-ea"/>
                          <a:sym typeface="Wingdings" panose="05000000000000000000" pitchFamily="2" charset="2"/>
                        </a:rPr>
                        <a:t></a:t>
                      </a: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i="0" u="none" strike="noStrike" dirty="0">
                          <a:solidFill>
                            <a:srgbClr val="000000"/>
                          </a:solidFill>
                          <a:effectLst/>
                          <a:latin typeface="Arial" panose="020B0604020202020204" pitchFamily="34" charset="0"/>
                          <a:ea typeface="+mn-ea"/>
                          <a:sym typeface="Wingdings" panose="05000000000000000000" pitchFamily="2" charset="2"/>
                        </a:rPr>
                        <a:t></a:t>
                      </a: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i="0" u="none" strike="noStrike" dirty="0">
                          <a:solidFill>
                            <a:srgbClr val="000000"/>
                          </a:solidFill>
                          <a:effectLst/>
                          <a:latin typeface="Arial" panose="020B0604020202020204" pitchFamily="34" charset="0"/>
                          <a:ea typeface="+mn-ea"/>
                          <a:sym typeface="Wingdings" panose="05000000000000000000" pitchFamily="2" charset="2"/>
                        </a:rPr>
                        <a:t></a:t>
                      </a: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i="0" u="none" strike="noStrike" dirty="0">
                          <a:solidFill>
                            <a:srgbClr val="000000"/>
                          </a:solidFill>
                          <a:effectLst/>
                          <a:latin typeface="Arial" panose="020B0604020202020204" pitchFamily="34" charset="0"/>
                          <a:ea typeface="+mn-ea"/>
                          <a:sym typeface="Wingdings" panose="05000000000000000000" pitchFamily="2" charset="2"/>
                        </a:rPr>
                        <a:t></a:t>
                      </a: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800" b="1" i="0" u="none" strike="noStrike" dirty="0">
                          <a:solidFill>
                            <a:srgbClr val="000000"/>
                          </a:solidFill>
                          <a:effectLst/>
                          <a:latin typeface="Arial" panose="020B0604020202020204" pitchFamily="34" charset="0"/>
                          <a:ea typeface="+mn-ea"/>
                        </a:rPr>
                        <a:t>Basic procedure:</a:t>
                      </a:r>
                      <a:r>
                        <a:rPr lang="en-US" altLang="zh-CN" sz="800" b="1" i="0" u="none" strike="noStrike" baseline="0" dirty="0">
                          <a:solidFill>
                            <a:srgbClr val="000000"/>
                          </a:solidFill>
                          <a:effectLst/>
                          <a:latin typeface="Arial" panose="020B0604020202020204" pitchFamily="34" charset="0"/>
                          <a:ea typeface="+mn-ea"/>
                        </a:rPr>
                        <a:t> activation involve SMF.</a:t>
                      </a:r>
                      <a:endParaRPr lang="en-US" altLang="zh-CN" sz="1000" b="1" i="0" u="none" strike="noStrike" kern="1200" dirty="0">
                        <a:solidFill>
                          <a:srgbClr val="000000"/>
                        </a:solidFill>
                        <a:effectLst/>
                        <a:latin typeface="Arial" panose="020B0604020202020204" pitchFamily="34" charset="0"/>
                        <a:ea typeface="+mn-ea"/>
                        <a:cs typeface="+mn-cs"/>
                      </a:endParaRPr>
                    </a:p>
                  </a:txBody>
                  <a:tcPr marL="4403" marR="4403" marT="4403" marB="0" anchor="ct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800" b="1" i="0" u="none" strike="noStrike" kern="1200" dirty="0">
                          <a:solidFill>
                            <a:srgbClr val="C00000"/>
                          </a:solidFill>
                          <a:effectLst/>
                          <a:latin typeface="Arial" panose="020B0604020202020204" pitchFamily="34" charset="0"/>
                          <a:ea typeface="+mn-ea"/>
                          <a:cs typeface="+mn-cs"/>
                        </a:rPr>
                        <a:t>Should be merged into one</a:t>
                      </a:r>
                    </a:p>
                  </a:txBody>
                  <a:tcPr marL="4403" marR="4403" marT="4403" marB="0" anchor="ctr"/>
                </a:tc>
                <a:extLst>
                  <a:ext uri="{0D108BD9-81ED-4DB2-BD59-A6C34878D82A}">
                    <a16:rowId xmlns:a16="http://schemas.microsoft.com/office/drawing/2014/main" val="10005"/>
                  </a:ext>
                </a:extLst>
              </a:tr>
              <a:tr h="185350">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S2-2102772</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23.247: MBS Session Activation and Deactivation</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Huawei</a:t>
                      </a:r>
                    </a:p>
                  </a:txBody>
                  <a:tcPr marL="6239" marR="6239" marT="623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i="0" u="none" strike="noStrike" dirty="0">
                          <a:solidFill>
                            <a:srgbClr val="000000"/>
                          </a:solidFill>
                          <a:effectLst/>
                          <a:latin typeface="Arial" panose="020B0604020202020204" pitchFamily="34" charset="0"/>
                          <a:ea typeface="+mn-ea"/>
                          <a:sym typeface="Wingdings" panose="05000000000000000000" pitchFamily="2" charset="2"/>
                        </a:rPr>
                        <a:t></a:t>
                      </a: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i="0" u="none" strike="noStrike" dirty="0">
                          <a:solidFill>
                            <a:srgbClr val="000000"/>
                          </a:solidFill>
                          <a:effectLst/>
                          <a:latin typeface="Arial" panose="020B0604020202020204" pitchFamily="34" charset="0"/>
                          <a:ea typeface="+mn-ea"/>
                          <a:sym typeface="Wingdings" panose="05000000000000000000" pitchFamily="2" charset="2"/>
                        </a:rPr>
                        <a:t></a:t>
                      </a: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800" b="1" i="0" u="none" strike="noStrike" dirty="0">
                          <a:solidFill>
                            <a:srgbClr val="000000"/>
                          </a:solidFill>
                          <a:effectLst/>
                          <a:latin typeface="Arial" panose="020B0604020202020204" pitchFamily="34" charset="0"/>
                          <a:ea typeface="+mn-ea"/>
                        </a:rPr>
                        <a:t>Basic procedure.</a:t>
                      </a:r>
                      <a:endParaRPr lang="en-US" altLang="zh-CN" sz="1000" b="1" i="0" u="none" strike="noStrike" kern="1200" dirty="0">
                        <a:solidFill>
                          <a:srgbClr val="000000"/>
                        </a:solidFill>
                        <a:effectLst/>
                        <a:latin typeface="Arial" panose="020B0604020202020204" pitchFamily="34" charset="0"/>
                        <a:ea typeface="+mn-ea"/>
                        <a:cs typeface="+mn-cs"/>
                      </a:endParaRPr>
                    </a:p>
                  </a:txBody>
                  <a:tcPr marL="4403" marR="4403" marT="4403" marB="0" anchor="ctr"/>
                </a:tc>
                <a:tc vMerge="1">
                  <a:txBody>
                    <a:bodyPr/>
                    <a:lstStyle/>
                    <a:p>
                      <a:pPr marL="0" algn="ctr" defTabSz="914400" rtl="0" eaLnBrk="1" fontAlgn="ctr" latinLnBrk="0" hangingPunct="1"/>
                      <a:endParaRPr lang="en-US" sz="800" b="1" i="0" u="none" strike="noStrike" kern="1200" dirty="0">
                        <a:solidFill>
                          <a:srgbClr val="C00000"/>
                        </a:solidFill>
                        <a:effectLst/>
                        <a:latin typeface="Arial" panose="020B0604020202020204" pitchFamily="34" charset="0"/>
                        <a:ea typeface="宋体" panose="02010600030101010101" pitchFamily="2" charset="-122"/>
                        <a:cs typeface="+mn-cs"/>
                      </a:endParaRPr>
                    </a:p>
                  </a:txBody>
                  <a:tcPr marL="4403" marR="4403" marT="4403" marB="0" anchor="ctr"/>
                </a:tc>
                <a:extLst>
                  <a:ext uri="{0D108BD9-81ED-4DB2-BD59-A6C34878D82A}">
                    <a16:rowId xmlns:a16="http://schemas.microsoft.com/office/drawing/2014/main" val="10006"/>
                  </a:ext>
                </a:extLst>
              </a:tr>
              <a:tr h="285141">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S2-2102942</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23.247: MBS session activation.</a:t>
                      </a:r>
                    </a:p>
                  </a:txBody>
                  <a:tcPr marL="6239" marR="6239" marT="6239" marB="0" anchor="ctr"/>
                </a:tc>
                <a:tc>
                  <a:txBody>
                    <a:bodyPr/>
                    <a:lstStyle/>
                    <a:p>
                      <a:pPr marL="0" algn="ctr" defTabSz="914400" rtl="0" eaLnBrk="1" fontAlgn="ctr" latinLnBrk="0" hangingPunct="1"/>
                      <a:r>
                        <a:rPr lang="en-US" sz="800" b="0" i="0" u="none" strike="noStrike" kern="1200" dirty="0">
                          <a:solidFill>
                            <a:srgbClr val="000000"/>
                          </a:solidFill>
                          <a:effectLst/>
                          <a:latin typeface="Arial" panose="020B0604020202020204" pitchFamily="34" charset="0"/>
                          <a:ea typeface="宋体" panose="02010600030101010101" pitchFamily="2" charset="-122"/>
                          <a:cs typeface="+mn-cs"/>
                        </a:rPr>
                        <a:t>Nokia</a:t>
                      </a:r>
                    </a:p>
                  </a:txBody>
                  <a:tcPr marL="6239" marR="6239" marT="623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i="0" u="none" strike="noStrike" dirty="0">
                          <a:solidFill>
                            <a:srgbClr val="000000"/>
                          </a:solidFill>
                          <a:effectLst/>
                          <a:latin typeface="Arial" panose="020B0604020202020204" pitchFamily="34" charset="0"/>
                          <a:ea typeface="+mn-ea"/>
                          <a:sym typeface="Wingdings" panose="05000000000000000000" pitchFamily="2" charset="2"/>
                        </a:rPr>
                        <a:t></a:t>
                      </a:r>
                      <a:endParaRPr lang="en-US" altLang="zh-CN" sz="900" b="0" i="0" u="none" strike="noStrike" dirty="0">
                        <a:solidFill>
                          <a:srgbClr val="000000"/>
                        </a:solidFill>
                        <a:effectLst/>
                        <a:latin typeface="Arial" panose="020B0604020202020204" pitchFamily="34" charset="0"/>
                        <a:ea typeface="+mn-ea"/>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algn="ctr" fontAlgn="ctr"/>
                      <a:endParaRPr lang="en-US" sz="900" b="0" i="0" u="none" strike="noStrike" dirty="0">
                        <a:solidFill>
                          <a:srgbClr val="000000"/>
                        </a:solidFill>
                        <a:effectLst/>
                        <a:latin typeface="Arial" panose="020B0604020202020204" pitchFamily="34" charset="0"/>
                        <a:ea typeface="宋体" panose="02010600030101010101" pitchFamily="2" charset="-122"/>
                      </a:endParaRPr>
                    </a:p>
                  </a:txBody>
                  <a:tcPr marL="4403" marR="4403" marT="4403"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800" b="1" i="0" u="none" strike="noStrike" dirty="0">
                          <a:solidFill>
                            <a:srgbClr val="000000"/>
                          </a:solidFill>
                          <a:effectLst/>
                          <a:latin typeface="Arial" panose="020B0604020202020204" pitchFamily="34" charset="0"/>
                          <a:ea typeface="+mn-ea"/>
                        </a:rPr>
                        <a:t>Session activation based on option 2 of 1017: SMF</a:t>
                      </a:r>
                      <a:r>
                        <a:rPr lang="en-US" altLang="zh-CN" sz="800" b="1" i="0" u="none" strike="noStrike" baseline="0" dirty="0">
                          <a:solidFill>
                            <a:srgbClr val="000000"/>
                          </a:solidFill>
                          <a:effectLst/>
                          <a:latin typeface="Arial" panose="020B0604020202020204" pitchFamily="34" charset="0"/>
                          <a:ea typeface="+mn-ea"/>
                        </a:rPr>
                        <a:t> provides UE list to AMF</a:t>
                      </a:r>
                      <a:endParaRPr lang="en-US" altLang="zh-CN" sz="1000" b="1" i="0" u="none" strike="noStrike" kern="1200" dirty="0">
                        <a:solidFill>
                          <a:srgbClr val="000000"/>
                        </a:solidFill>
                        <a:effectLst/>
                        <a:latin typeface="Arial" panose="020B0604020202020204" pitchFamily="34" charset="0"/>
                        <a:ea typeface="+mn-ea"/>
                        <a:cs typeface="+mn-cs"/>
                      </a:endParaRPr>
                    </a:p>
                  </a:txBody>
                  <a:tcPr marL="4403" marR="4403" marT="4403" marB="0" anchor="ctr"/>
                </a:tc>
                <a:tc vMerge="1">
                  <a:txBody>
                    <a:bodyPr/>
                    <a:lstStyle/>
                    <a:p>
                      <a:pPr marL="0" algn="ctr" defTabSz="914400" rtl="0" eaLnBrk="1" fontAlgn="ctr" latinLnBrk="0" hangingPunct="1"/>
                      <a:endParaRPr lang="en-US" sz="800" b="1" i="0" u="none" strike="noStrike" kern="1200" dirty="0">
                        <a:solidFill>
                          <a:srgbClr val="C00000"/>
                        </a:solidFill>
                        <a:effectLst/>
                        <a:latin typeface="Arial" panose="020B0604020202020204" pitchFamily="34" charset="0"/>
                        <a:ea typeface="宋体" panose="02010600030101010101" pitchFamily="2" charset="-122"/>
                        <a:cs typeface="+mn-cs"/>
                      </a:endParaRPr>
                    </a:p>
                  </a:txBody>
                  <a:tcPr marL="4403" marR="4403" marT="4403"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79525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42FB72-B90E-4B1C-9F03-7C37F070B49D}"/>
              </a:ext>
            </a:extLst>
          </p:cNvPr>
          <p:cNvSpPr>
            <a:spLocks noGrp="1"/>
          </p:cNvSpPr>
          <p:nvPr>
            <p:ph idx="1"/>
          </p:nvPr>
        </p:nvSpPr>
        <p:spPr>
          <a:xfrm>
            <a:off x="729996" y="1863932"/>
            <a:ext cx="11184467" cy="1087655"/>
          </a:xfrm>
        </p:spPr>
        <p:txBody>
          <a:bodyPr/>
          <a:lstStyle/>
          <a:p>
            <a:r>
              <a:rPr lang="en-US" b="1" dirty="0"/>
              <a:t>Shared delivery establishment</a:t>
            </a:r>
            <a:endParaRPr lang="en-US" dirty="0"/>
          </a:p>
        </p:txBody>
      </p:sp>
      <p:sp>
        <p:nvSpPr>
          <p:cNvPr id="4" name="Slide Number Placeholder 3">
            <a:extLst>
              <a:ext uri="{FF2B5EF4-FFF2-40B4-BE49-F238E27FC236}">
                <a16:creationId xmlns:a16="http://schemas.microsoft.com/office/drawing/2014/main" id="{B5EFA65B-C297-442D-9FD5-6C0A599F7B66}"/>
              </a:ext>
            </a:extLst>
          </p:cNvPr>
          <p:cNvSpPr>
            <a:spLocks noGrp="1"/>
          </p:cNvSpPr>
          <p:nvPr>
            <p:ph type="sldNum" sz="quarter" idx="12"/>
          </p:nvPr>
        </p:nvSpPr>
        <p:spPr/>
        <p:txBody>
          <a:bodyPr/>
          <a:lstStyle/>
          <a:p>
            <a:fld id="{72B41AFB-60C3-4E04-B62B-1B12B8C52FF3}" type="slidenum">
              <a:rPr lang="zh-CN" altLang="en-US" smtClean="0"/>
              <a:t>3</a:t>
            </a:fld>
            <a:endParaRPr lang="zh-CN" altLang="en-US" dirty="0"/>
          </a:p>
        </p:txBody>
      </p:sp>
      <p:sp>
        <p:nvSpPr>
          <p:cNvPr id="7" name="TextBox 6">
            <a:extLst>
              <a:ext uri="{FF2B5EF4-FFF2-40B4-BE49-F238E27FC236}">
                <a16:creationId xmlns:a16="http://schemas.microsoft.com/office/drawing/2014/main" id="{0FA45AFD-38B5-451F-9A91-2676302B333F}"/>
              </a:ext>
            </a:extLst>
          </p:cNvPr>
          <p:cNvSpPr txBox="1"/>
          <p:nvPr/>
        </p:nvSpPr>
        <p:spPr>
          <a:xfrm>
            <a:off x="558264" y="667686"/>
            <a:ext cx="2396691" cy="307777"/>
          </a:xfrm>
          <a:prstGeom prst="rect">
            <a:avLst/>
          </a:prstGeom>
          <a:solidFill>
            <a:srgbClr val="FFFF00"/>
          </a:solidFill>
        </p:spPr>
        <p:txBody>
          <a:bodyPr wrap="square" rtlCol="0">
            <a:spAutoFit/>
          </a:bodyPr>
          <a:lstStyle/>
          <a:p>
            <a:r>
              <a:rPr lang="en-US" sz="1400" dirty="0">
                <a:highlight>
                  <a:srgbClr val="FFFF00"/>
                </a:highlight>
              </a:rPr>
              <a:t>Slide added by Ericsson</a:t>
            </a:r>
          </a:p>
        </p:txBody>
      </p:sp>
      <p:sp>
        <p:nvSpPr>
          <p:cNvPr id="8" name="TextBox 7">
            <a:extLst>
              <a:ext uri="{FF2B5EF4-FFF2-40B4-BE49-F238E27FC236}">
                <a16:creationId xmlns:a16="http://schemas.microsoft.com/office/drawing/2014/main" id="{12439104-7388-4F7F-A3D5-7C808E16DBE8}"/>
              </a:ext>
            </a:extLst>
          </p:cNvPr>
          <p:cNvSpPr txBox="1"/>
          <p:nvPr/>
        </p:nvSpPr>
        <p:spPr>
          <a:xfrm>
            <a:off x="1362456" y="3080409"/>
            <a:ext cx="9262872" cy="2308324"/>
          </a:xfrm>
          <a:prstGeom prst="rect">
            <a:avLst/>
          </a:prstGeom>
          <a:noFill/>
        </p:spPr>
        <p:txBody>
          <a:bodyPr wrap="square" rtlCol="0">
            <a:spAutoFit/>
          </a:bodyPr>
          <a:lstStyle/>
          <a:p>
            <a:r>
              <a:rPr lang="en-US" sz="1800" dirty="0"/>
              <a:t>We would have expected an overall discussion on the scenarios from previous meetings, e.g. how to activate a session for joined UEs in IDLE and CONNECTED, UEs joining active and inactive in sessions.</a:t>
            </a:r>
          </a:p>
          <a:p>
            <a:endParaRPr lang="en-US" sz="1800" dirty="0"/>
          </a:p>
          <a:p>
            <a:r>
              <a:rPr lang="en-US" sz="1800" dirty="0"/>
              <a:t>The scenario picked for comparison </a:t>
            </a:r>
            <a:r>
              <a:rPr lang="en-US" sz="1800"/>
              <a:t>in this part </a:t>
            </a:r>
            <a:r>
              <a:rPr lang="en-US" sz="1800" dirty="0"/>
              <a:t>is activation of resources for a UE joining an already ongoing (i.e. active or inactive) MBS session, which is only one aspect among many to be looked at, therefore we have major concern to take this as basis for decision.</a:t>
            </a:r>
          </a:p>
          <a:p>
            <a:endParaRPr lang="en-US" sz="1800" dirty="0"/>
          </a:p>
        </p:txBody>
      </p:sp>
    </p:spTree>
    <p:extLst>
      <p:ext uri="{BB962C8B-B14F-4D97-AF65-F5344CB8AC3E}">
        <p14:creationId xmlns:p14="http://schemas.microsoft.com/office/powerpoint/2010/main" val="3254180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A7A76D-53EA-4320-AAB3-8CD74EC73D64}"/>
              </a:ext>
            </a:extLst>
          </p:cNvPr>
          <p:cNvSpPr>
            <a:spLocks noGrp="1"/>
          </p:cNvSpPr>
          <p:nvPr>
            <p:ph idx="1"/>
          </p:nvPr>
        </p:nvSpPr>
        <p:spPr/>
        <p:txBody>
          <a:bodyPr/>
          <a:lstStyle/>
          <a:p>
            <a:endParaRPr lang="de-DE" dirty="0"/>
          </a:p>
          <a:p>
            <a:endParaRPr lang="en-US" dirty="0"/>
          </a:p>
        </p:txBody>
      </p:sp>
      <p:sp>
        <p:nvSpPr>
          <p:cNvPr id="3" name="Title 2">
            <a:extLst>
              <a:ext uri="{FF2B5EF4-FFF2-40B4-BE49-F238E27FC236}">
                <a16:creationId xmlns:a16="http://schemas.microsoft.com/office/drawing/2014/main" id="{0212A1AD-FB46-4FB1-87A1-C6D8233E4CD8}"/>
              </a:ext>
            </a:extLst>
          </p:cNvPr>
          <p:cNvSpPr>
            <a:spLocks noGrp="1"/>
          </p:cNvSpPr>
          <p:nvPr>
            <p:ph type="title"/>
          </p:nvPr>
        </p:nvSpPr>
        <p:spPr/>
        <p:txBody>
          <a:bodyPr/>
          <a:lstStyle/>
          <a:p>
            <a:r>
              <a:rPr lang="de-DE" dirty="0"/>
              <a:t>Different </a:t>
            </a:r>
            <a:r>
              <a:rPr lang="de-DE" dirty="0" err="1"/>
              <a:t>proposed</a:t>
            </a:r>
            <a:r>
              <a:rPr lang="de-DE" dirty="0"/>
              <a:t> </a:t>
            </a:r>
            <a:r>
              <a:rPr lang="de-DE" dirty="0" err="1"/>
              <a:t>options</a:t>
            </a:r>
            <a:endParaRPr lang="en-US" dirty="0"/>
          </a:p>
        </p:txBody>
      </p:sp>
      <p:sp>
        <p:nvSpPr>
          <p:cNvPr id="4" name="Rectangle 3">
            <a:extLst>
              <a:ext uri="{FF2B5EF4-FFF2-40B4-BE49-F238E27FC236}">
                <a16:creationId xmlns:a16="http://schemas.microsoft.com/office/drawing/2014/main" id="{10338E7E-DA8F-4311-84AC-7FABA3BB59C9}"/>
              </a:ext>
            </a:extLst>
          </p:cNvPr>
          <p:cNvSpPr/>
          <p:nvPr/>
        </p:nvSpPr>
        <p:spPr>
          <a:xfrm>
            <a:off x="647700" y="1585155"/>
            <a:ext cx="8255231" cy="276999"/>
          </a:xfrm>
          <a:prstGeom prst="rect">
            <a:avLst/>
          </a:prstGeom>
        </p:spPr>
        <p:txBody>
          <a:bodyPr wrap="square">
            <a:spAutoFit/>
          </a:bodyPr>
          <a:lstStyle/>
          <a:p>
            <a:pPr>
              <a:spcAft>
                <a:spcPts val="900"/>
              </a:spcAft>
            </a:pPr>
            <a:r>
              <a:rPr lang="en-GB" sz="1200" b="1" dirty="0">
                <a:solidFill>
                  <a:srgbClr val="000000"/>
                </a:solidFill>
                <a:latin typeface="Times New Roman" panose="02020603050405020304" pitchFamily="18" charset="0"/>
                <a:ea typeface="SimSun" panose="02010600030101010101" pitchFamily="2" charset="-122"/>
              </a:rPr>
              <a:t>Option 1: Shared delivery establishment triggered by RAN</a:t>
            </a:r>
            <a:r>
              <a:rPr lang="en-GB" sz="1200" dirty="0">
                <a:solidFill>
                  <a:srgbClr val="000000"/>
                </a:solidFill>
                <a:latin typeface="Times New Roman" panose="02020603050405020304" pitchFamily="18" charset="0"/>
                <a:ea typeface="SimSun" panose="02010600030101010101" pitchFamily="2" charset="-122"/>
              </a:rPr>
              <a:t>, </a:t>
            </a:r>
            <a:r>
              <a:rPr lang="en-GB" sz="1200" b="1" dirty="0">
                <a:solidFill>
                  <a:srgbClr val="000000"/>
                </a:solidFill>
                <a:latin typeface="Times New Roman" panose="02020603050405020304" pitchFamily="18" charset="0"/>
                <a:ea typeface="SimSun" panose="02010600030101010101" pitchFamily="2" charset="-122"/>
              </a:rPr>
              <a:t>no RAN nodes and SMFs stored in MB-SMF (Huawei)</a:t>
            </a:r>
            <a:endParaRPr lang="en-US" sz="1050" dirty="0">
              <a:solidFill>
                <a:srgbClr val="000000"/>
              </a:solidFill>
              <a:effectLst/>
              <a:latin typeface="Times New Roman" panose="02020603050405020304" pitchFamily="18" charset="0"/>
              <a:ea typeface="DengXian" panose="02010600030101010101" pitchFamily="2" charset="-122"/>
            </a:endParaRPr>
          </a:p>
        </p:txBody>
      </p:sp>
      <p:sp>
        <p:nvSpPr>
          <p:cNvPr id="22" name="Rectangle 2">
            <a:extLst>
              <a:ext uri="{FF2B5EF4-FFF2-40B4-BE49-F238E27FC236}">
                <a16:creationId xmlns:a16="http://schemas.microsoft.com/office/drawing/2014/main" id="{A7E51A8C-725B-4836-B212-AEE841B829B7}"/>
              </a:ext>
            </a:extLst>
          </p:cNvPr>
          <p:cNvSpPr>
            <a:spLocks noChangeArrowheads="1"/>
          </p:cNvSpPr>
          <p:nvPr/>
        </p:nvSpPr>
        <p:spPr bwMode="auto">
          <a:xfrm>
            <a:off x="748145"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 name="Object 22">
            <a:extLst>
              <a:ext uri="{FF2B5EF4-FFF2-40B4-BE49-F238E27FC236}">
                <a16:creationId xmlns:a16="http://schemas.microsoft.com/office/drawing/2014/main" id="{4FD83436-0848-4F56-9ED6-BE6C6F123902}"/>
              </a:ext>
            </a:extLst>
          </p:cNvPr>
          <p:cNvGraphicFramePr>
            <a:graphicFrameLocks noChangeAspect="1"/>
          </p:cNvGraphicFramePr>
          <p:nvPr>
            <p:extLst>
              <p:ext uri="{D42A27DB-BD31-4B8C-83A1-F6EECF244321}">
                <p14:modId xmlns:p14="http://schemas.microsoft.com/office/powerpoint/2010/main" val="1996514083"/>
              </p:ext>
            </p:extLst>
          </p:nvPr>
        </p:nvGraphicFramePr>
        <p:xfrm>
          <a:off x="117090" y="2126261"/>
          <a:ext cx="6829425" cy="3543300"/>
        </p:xfrm>
        <a:graphic>
          <a:graphicData uri="http://schemas.openxmlformats.org/presentationml/2006/ole">
            <mc:AlternateContent xmlns:mc="http://schemas.openxmlformats.org/markup-compatibility/2006">
              <mc:Choice xmlns:v="urn:schemas-microsoft-com:vml" Requires="v">
                <p:oleObj spid="_x0000_s1113" name="Visio" r:id="rId3" imgW="6829253" imgH="3552689" progId="Visio.Drawing.15">
                  <p:embed/>
                </p:oleObj>
              </mc:Choice>
              <mc:Fallback>
                <p:oleObj name="Visio" r:id="rId3" imgW="6829253" imgH="3552689" progId="Visio.Drawing.15">
                  <p:embed/>
                  <p:pic>
                    <p:nvPicPr>
                      <p:cNvPr id="23" name="Object 22">
                        <a:extLst>
                          <a:ext uri="{FF2B5EF4-FFF2-40B4-BE49-F238E27FC236}">
                            <a16:creationId xmlns:a16="http://schemas.microsoft.com/office/drawing/2014/main" id="{4FD83436-0848-4F56-9ED6-BE6C6F123902}"/>
                          </a:ext>
                        </a:extLst>
                      </p:cNvPr>
                      <p:cNvPicPr>
                        <a:picLocks noChangeAspect="1" noChangeArrowheads="1"/>
                      </p:cNvPicPr>
                      <p:nvPr/>
                    </p:nvPicPr>
                    <p:blipFill>
                      <a:blip r:embed="rId4"/>
                      <a:srcRect/>
                      <a:stretch>
                        <a:fillRect/>
                      </a:stretch>
                    </p:blipFill>
                    <p:spPr bwMode="auto">
                      <a:xfrm>
                        <a:off x="117090" y="2126261"/>
                        <a:ext cx="6829425" cy="3543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ectangle 4">
            <a:extLst>
              <a:ext uri="{FF2B5EF4-FFF2-40B4-BE49-F238E27FC236}">
                <a16:creationId xmlns:a16="http://schemas.microsoft.com/office/drawing/2014/main" id="{374CFADA-F194-48E6-9718-603F8137909A}"/>
              </a:ext>
            </a:extLst>
          </p:cNvPr>
          <p:cNvSpPr>
            <a:spLocks noChangeArrowheads="1"/>
          </p:cNvSpPr>
          <p:nvPr/>
        </p:nvSpPr>
        <p:spPr bwMode="auto">
          <a:xfrm>
            <a:off x="5362575" y="323049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8">
            <a:extLst>
              <a:ext uri="{FF2B5EF4-FFF2-40B4-BE49-F238E27FC236}">
                <a16:creationId xmlns:a16="http://schemas.microsoft.com/office/drawing/2014/main" id="{CCB85B06-5868-4DA1-9212-480E63B77985}"/>
              </a:ext>
            </a:extLst>
          </p:cNvPr>
          <p:cNvSpPr/>
          <p:nvPr/>
        </p:nvSpPr>
        <p:spPr>
          <a:xfrm>
            <a:off x="6728076" y="3226341"/>
            <a:ext cx="4516966" cy="2539157"/>
          </a:xfrm>
          <a:prstGeom prst="rect">
            <a:avLst/>
          </a:prstGeom>
        </p:spPr>
        <p:txBody>
          <a:bodyPr wrap="square">
            <a:spAutoFit/>
          </a:bodyPr>
          <a:lstStyle/>
          <a:p>
            <a:pPr>
              <a:spcAft>
                <a:spcPts val="900"/>
              </a:spcAft>
            </a:pPr>
            <a:r>
              <a:rPr lang="en-GB" sz="1600" dirty="0">
                <a:solidFill>
                  <a:srgbClr val="000000"/>
                </a:solidFill>
                <a:latin typeface="Times New Roman" panose="02020603050405020304" pitchFamily="18" charset="0"/>
                <a:ea typeface="SimSun" panose="02010600030101010101" pitchFamily="2" charset="-122"/>
              </a:rPr>
              <a:t>All subsequent signalling from MB-SAMF related to multicast session  (e.g. for activation and deactivation) would need to go via SMF, as MB-SMF is not aware of AMFs and NG-RAN nodes in multicast session.</a:t>
            </a:r>
          </a:p>
          <a:p>
            <a:pPr>
              <a:spcAft>
                <a:spcPts val="900"/>
              </a:spcAft>
            </a:pPr>
            <a:r>
              <a:rPr lang="en-GB" altLang="zh-CN" sz="1600" dirty="0">
                <a:solidFill>
                  <a:schemeClr val="accent2"/>
                </a:solidFill>
                <a:effectLst/>
                <a:latin typeface="Times New Roman" panose="02020603050405020304" pitchFamily="18" charset="0"/>
                <a:ea typeface="SimSun" panose="02010600030101010101" pitchFamily="2" charset="-122"/>
              </a:rPr>
              <a:t>Separate procedure triggered by PDU Session Modification</a:t>
            </a:r>
          </a:p>
          <a:p>
            <a:pPr>
              <a:spcAft>
                <a:spcPts val="900"/>
              </a:spcAft>
            </a:pPr>
            <a:r>
              <a:rPr lang="en-GB" altLang="zh-CN" sz="1600" dirty="0">
                <a:solidFill>
                  <a:schemeClr val="accent2"/>
                </a:solidFill>
                <a:effectLst/>
                <a:latin typeface="Times New Roman" panose="02020603050405020304" pitchFamily="18" charset="0"/>
                <a:ea typeface="SimSun" panose="02010600030101010101" pitchFamily="2" charset="-122"/>
              </a:rPr>
              <a:t>RAN or AMF split resource update procedures for share</a:t>
            </a:r>
            <a:r>
              <a:rPr lang="en-GB" altLang="zh-CN" sz="1600" dirty="0">
                <a:solidFill>
                  <a:schemeClr val="accent2"/>
                </a:solidFill>
                <a:latin typeface="Times New Roman" panose="02020603050405020304" pitchFamily="18" charset="0"/>
                <a:ea typeface="SimSun" panose="02010600030101010101" pitchFamily="2" charset="-122"/>
              </a:rPr>
              <a:t>d delivery and PDU session</a:t>
            </a:r>
            <a:r>
              <a:rPr lang="en-GB" altLang="zh-CN" sz="1600" dirty="0">
                <a:solidFill>
                  <a:schemeClr val="accent2"/>
                </a:solidFill>
                <a:effectLst/>
                <a:latin typeface="Times New Roman" panose="02020603050405020304" pitchFamily="18" charset="0"/>
                <a:ea typeface="SimSun" panose="02010600030101010101" pitchFamily="2" charset="-122"/>
              </a:rPr>
              <a:t> during </a:t>
            </a:r>
            <a:r>
              <a:rPr lang="en-GB" altLang="zh-CN" sz="1600" dirty="0" err="1">
                <a:solidFill>
                  <a:schemeClr val="accent2"/>
                </a:solidFill>
                <a:latin typeface="Times New Roman" panose="02020603050405020304" pitchFamily="18" charset="0"/>
                <a:ea typeface="SimSun" panose="02010600030101010101" pitchFamily="2" charset="-122"/>
              </a:rPr>
              <a:t>Xn</a:t>
            </a:r>
            <a:r>
              <a:rPr lang="en-GB" altLang="zh-CN" sz="1600" dirty="0">
                <a:solidFill>
                  <a:schemeClr val="accent2"/>
                </a:solidFill>
                <a:latin typeface="Times New Roman" panose="02020603050405020304" pitchFamily="18" charset="0"/>
                <a:ea typeface="SimSun" panose="02010600030101010101" pitchFamily="2" charset="-122"/>
              </a:rPr>
              <a:t>/N2 </a:t>
            </a:r>
            <a:r>
              <a:rPr lang="en-GB" altLang="zh-CN" sz="1600" dirty="0">
                <a:solidFill>
                  <a:schemeClr val="accent2"/>
                </a:solidFill>
                <a:effectLst/>
                <a:latin typeface="Times New Roman" panose="02020603050405020304" pitchFamily="18" charset="0"/>
                <a:ea typeface="SimSun" panose="02010600030101010101" pitchFamily="2" charset="-122"/>
              </a:rPr>
              <a:t>HO</a:t>
            </a:r>
            <a:endParaRPr lang="en-US" altLang="zh-CN" sz="1600" dirty="0">
              <a:solidFill>
                <a:schemeClr val="accent2"/>
              </a:solidFill>
              <a:effectLst/>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8484317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A7A76D-53EA-4320-AAB3-8CD74EC73D64}"/>
              </a:ext>
            </a:extLst>
          </p:cNvPr>
          <p:cNvSpPr>
            <a:spLocks noGrp="1"/>
          </p:cNvSpPr>
          <p:nvPr>
            <p:ph idx="1"/>
          </p:nvPr>
        </p:nvSpPr>
        <p:spPr/>
        <p:txBody>
          <a:bodyPr/>
          <a:lstStyle/>
          <a:p>
            <a:endParaRPr lang="de-DE" dirty="0"/>
          </a:p>
          <a:p>
            <a:endParaRPr lang="en-US" dirty="0"/>
          </a:p>
        </p:txBody>
      </p:sp>
      <p:sp>
        <p:nvSpPr>
          <p:cNvPr id="3" name="Title 2">
            <a:extLst>
              <a:ext uri="{FF2B5EF4-FFF2-40B4-BE49-F238E27FC236}">
                <a16:creationId xmlns:a16="http://schemas.microsoft.com/office/drawing/2014/main" id="{0212A1AD-FB46-4FB1-87A1-C6D8233E4CD8}"/>
              </a:ext>
            </a:extLst>
          </p:cNvPr>
          <p:cNvSpPr>
            <a:spLocks noGrp="1"/>
          </p:cNvSpPr>
          <p:nvPr>
            <p:ph type="title"/>
          </p:nvPr>
        </p:nvSpPr>
        <p:spPr/>
        <p:txBody>
          <a:bodyPr/>
          <a:lstStyle/>
          <a:p>
            <a:r>
              <a:rPr lang="de-DE" dirty="0"/>
              <a:t>Different </a:t>
            </a:r>
            <a:r>
              <a:rPr lang="de-DE" dirty="0" err="1"/>
              <a:t>proposed</a:t>
            </a:r>
            <a:r>
              <a:rPr lang="de-DE" dirty="0"/>
              <a:t> </a:t>
            </a:r>
            <a:r>
              <a:rPr lang="de-DE" dirty="0" err="1"/>
              <a:t>options</a:t>
            </a:r>
            <a:endParaRPr lang="en-US" dirty="0"/>
          </a:p>
        </p:txBody>
      </p:sp>
      <p:sp>
        <p:nvSpPr>
          <p:cNvPr id="4" name="Rectangle 3">
            <a:extLst>
              <a:ext uri="{FF2B5EF4-FFF2-40B4-BE49-F238E27FC236}">
                <a16:creationId xmlns:a16="http://schemas.microsoft.com/office/drawing/2014/main" id="{10338E7E-DA8F-4311-84AC-7FABA3BB59C9}"/>
              </a:ext>
            </a:extLst>
          </p:cNvPr>
          <p:cNvSpPr/>
          <p:nvPr/>
        </p:nvSpPr>
        <p:spPr>
          <a:xfrm>
            <a:off x="647699" y="1585155"/>
            <a:ext cx="8188729" cy="307777"/>
          </a:xfrm>
          <a:prstGeom prst="rect">
            <a:avLst/>
          </a:prstGeom>
        </p:spPr>
        <p:txBody>
          <a:bodyPr wrap="square">
            <a:spAutoFit/>
          </a:bodyPr>
          <a:lstStyle/>
          <a:p>
            <a:pPr>
              <a:spcAft>
                <a:spcPts val="900"/>
              </a:spcAft>
            </a:pPr>
            <a:r>
              <a:rPr lang="en-GB" sz="1400" b="1" dirty="0">
                <a:solidFill>
                  <a:srgbClr val="000000"/>
                </a:solidFill>
                <a:latin typeface="Times New Roman" panose="02020603050405020304" pitchFamily="18" charset="0"/>
                <a:ea typeface="SimSun" panose="02010600030101010101" pitchFamily="2" charset="-122"/>
              </a:rPr>
              <a:t>Option 2: Shared delivery establishment triggered by RAN</a:t>
            </a:r>
            <a:r>
              <a:rPr lang="en-GB" sz="1400" dirty="0">
                <a:solidFill>
                  <a:srgbClr val="000000"/>
                </a:solidFill>
                <a:latin typeface="Times New Roman" panose="02020603050405020304" pitchFamily="18" charset="0"/>
                <a:ea typeface="SimSun" panose="02010600030101010101" pitchFamily="2" charset="-122"/>
              </a:rPr>
              <a:t>, </a:t>
            </a:r>
            <a:r>
              <a:rPr lang="en-GB" sz="1400" b="1" dirty="0">
                <a:solidFill>
                  <a:srgbClr val="000000"/>
                </a:solidFill>
                <a:latin typeface="Times New Roman" panose="02020603050405020304" pitchFamily="18" charset="0"/>
                <a:ea typeface="SimSun" panose="02010600030101010101" pitchFamily="2" charset="-122"/>
              </a:rPr>
              <a:t>MB-SMF stores RAN node IDs (Nokia)</a:t>
            </a:r>
            <a:endParaRPr lang="en-US" sz="1100" dirty="0">
              <a:solidFill>
                <a:srgbClr val="000000"/>
              </a:solidFill>
              <a:effectLst/>
              <a:latin typeface="Times New Roman" panose="02020603050405020304" pitchFamily="18" charset="0"/>
              <a:ea typeface="DengXian" panose="02010600030101010101" pitchFamily="2" charset="-122"/>
            </a:endParaRPr>
          </a:p>
        </p:txBody>
      </p:sp>
      <p:sp>
        <p:nvSpPr>
          <p:cNvPr id="22" name="Rectangle 2">
            <a:extLst>
              <a:ext uri="{FF2B5EF4-FFF2-40B4-BE49-F238E27FC236}">
                <a16:creationId xmlns:a16="http://schemas.microsoft.com/office/drawing/2014/main" id="{A7E51A8C-725B-4836-B212-AEE841B829B7}"/>
              </a:ext>
            </a:extLst>
          </p:cNvPr>
          <p:cNvSpPr>
            <a:spLocks noChangeArrowheads="1"/>
          </p:cNvSpPr>
          <p:nvPr/>
        </p:nvSpPr>
        <p:spPr bwMode="auto">
          <a:xfrm>
            <a:off x="748145"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 name="Object 22">
            <a:extLst>
              <a:ext uri="{FF2B5EF4-FFF2-40B4-BE49-F238E27FC236}">
                <a16:creationId xmlns:a16="http://schemas.microsoft.com/office/drawing/2014/main" id="{4FD83436-0848-4F56-9ED6-BE6C6F123902}"/>
              </a:ext>
            </a:extLst>
          </p:cNvPr>
          <p:cNvGraphicFramePr>
            <a:graphicFrameLocks noChangeAspect="1"/>
          </p:cNvGraphicFramePr>
          <p:nvPr>
            <p:extLst>
              <p:ext uri="{D42A27DB-BD31-4B8C-83A1-F6EECF244321}">
                <p14:modId xmlns:p14="http://schemas.microsoft.com/office/powerpoint/2010/main" val="1840254101"/>
              </p:ext>
            </p:extLst>
          </p:nvPr>
        </p:nvGraphicFramePr>
        <p:xfrm>
          <a:off x="117090" y="2126261"/>
          <a:ext cx="6829425" cy="3543300"/>
        </p:xfrm>
        <a:graphic>
          <a:graphicData uri="http://schemas.openxmlformats.org/presentationml/2006/ole">
            <mc:AlternateContent xmlns:mc="http://schemas.openxmlformats.org/markup-compatibility/2006">
              <mc:Choice xmlns:v="urn:schemas-microsoft-com:vml" Requires="v">
                <p:oleObj spid="_x0000_s2224" name="Visio" r:id="rId3" imgW="6819773" imgH="3543198" progId="Visio.Drawing.15">
                  <p:embed/>
                </p:oleObj>
              </mc:Choice>
              <mc:Fallback>
                <p:oleObj name="Visio" r:id="rId3" imgW="6819773" imgH="3543198" progId="Visio.Drawing.15">
                  <p:embed/>
                  <p:pic>
                    <p:nvPicPr>
                      <p:cNvPr id="23" name="Object 22">
                        <a:extLst>
                          <a:ext uri="{FF2B5EF4-FFF2-40B4-BE49-F238E27FC236}">
                            <a16:creationId xmlns:a16="http://schemas.microsoft.com/office/drawing/2014/main" id="{4FD83436-0848-4F56-9ED6-BE6C6F1239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090" y="2126261"/>
                        <a:ext cx="6829425" cy="3543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ectangle 4">
            <a:extLst>
              <a:ext uri="{FF2B5EF4-FFF2-40B4-BE49-F238E27FC236}">
                <a16:creationId xmlns:a16="http://schemas.microsoft.com/office/drawing/2014/main" id="{374CFADA-F194-48E6-9718-603F8137909A}"/>
              </a:ext>
            </a:extLst>
          </p:cNvPr>
          <p:cNvSpPr>
            <a:spLocks noChangeArrowheads="1"/>
          </p:cNvSpPr>
          <p:nvPr/>
        </p:nvSpPr>
        <p:spPr bwMode="auto">
          <a:xfrm>
            <a:off x="5362575" y="323049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a:extLst>
              <a:ext uri="{FF2B5EF4-FFF2-40B4-BE49-F238E27FC236}">
                <a16:creationId xmlns:a16="http://schemas.microsoft.com/office/drawing/2014/main" id="{84D190E9-164E-4942-85EA-70D2448BA716}"/>
              </a:ext>
            </a:extLst>
          </p:cNvPr>
          <p:cNvGraphicFramePr>
            <a:graphicFrameLocks noChangeAspect="1"/>
          </p:cNvGraphicFramePr>
          <p:nvPr>
            <p:extLst>
              <p:ext uri="{D42A27DB-BD31-4B8C-83A1-F6EECF244321}">
                <p14:modId xmlns:p14="http://schemas.microsoft.com/office/powerpoint/2010/main" val="748979224"/>
              </p:ext>
            </p:extLst>
          </p:nvPr>
        </p:nvGraphicFramePr>
        <p:xfrm>
          <a:off x="5421715" y="2469357"/>
          <a:ext cx="6829425" cy="1400175"/>
        </p:xfrm>
        <a:graphic>
          <a:graphicData uri="http://schemas.openxmlformats.org/presentationml/2006/ole">
            <mc:AlternateContent xmlns:mc="http://schemas.openxmlformats.org/markup-compatibility/2006">
              <mc:Choice xmlns:v="urn:schemas-microsoft-com:vml" Requires="v">
                <p:oleObj spid="_x0000_s2225" name="Visio" r:id="rId5" imgW="6819773" imgH="1390582" progId="Visio.Drawing.15">
                  <p:embed/>
                </p:oleObj>
              </mc:Choice>
              <mc:Fallback>
                <p:oleObj name="Visio" r:id="rId5" imgW="6819773" imgH="1390582" progId="Visio.Drawing.15">
                  <p:embed/>
                  <p:pic>
                    <p:nvPicPr>
                      <p:cNvPr id="25" name="Object 24">
                        <a:extLst>
                          <a:ext uri="{FF2B5EF4-FFF2-40B4-BE49-F238E27FC236}">
                            <a16:creationId xmlns:a16="http://schemas.microsoft.com/office/drawing/2014/main" id="{84D190E9-164E-4942-85EA-70D2448BA7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21715" y="2469357"/>
                        <a:ext cx="6829425" cy="140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Rectangle 25">
            <a:extLst>
              <a:ext uri="{FF2B5EF4-FFF2-40B4-BE49-F238E27FC236}">
                <a16:creationId xmlns:a16="http://schemas.microsoft.com/office/drawing/2014/main" id="{590EA3CA-D306-41C3-B896-18D599671EDE}"/>
              </a:ext>
            </a:extLst>
          </p:cNvPr>
          <p:cNvSpPr/>
          <p:nvPr/>
        </p:nvSpPr>
        <p:spPr>
          <a:xfrm>
            <a:off x="6378941" y="4224303"/>
            <a:ext cx="4516966" cy="2046714"/>
          </a:xfrm>
          <a:prstGeom prst="rect">
            <a:avLst/>
          </a:prstGeom>
        </p:spPr>
        <p:txBody>
          <a:bodyPr wrap="square">
            <a:spAutoFit/>
          </a:bodyPr>
          <a:lstStyle/>
          <a:p>
            <a:pPr>
              <a:spcAft>
                <a:spcPts val="900"/>
              </a:spcAft>
            </a:pPr>
            <a:r>
              <a:rPr lang="en-GB" sz="1600" dirty="0">
                <a:solidFill>
                  <a:srgbClr val="000000"/>
                </a:solidFill>
                <a:latin typeface="Times New Roman" panose="02020603050405020304" pitchFamily="18" charset="0"/>
                <a:ea typeface="SimSun" panose="02010600030101010101" pitchFamily="2" charset="-122"/>
              </a:rPr>
              <a:t>signalling from MB-SMF for activation via AMF to enable that radio areas for UEs are taken into consideration </a:t>
            </a:r>
          </a:p>
          <a:p>
            <a:pPr>
              <a:spcAft>
                <a:spcPts val="900"/>
              </a:spcAft>
            </a:pPr>
            <a:r>
              <a:rPr lang="en-GB" sz="1600" dirty="0">
                <a:solidFill>
                  <a:schemeClr val="accent2"/>
                </a:solidFill>
                <a:effectLst/>
                <a:latin typeface="Times New Roman" panose="02020603050405020304" pitchFamily="18" charset="0"/>
                <a:ea typeface="SimSun" panose="02010600030101010101" pitchFamily="2" charset="-122"/>
              </a:rPr>
              <a:t>Separate procedure triggered by PDU Session Modification</a:t>
            </a:r>
          </a:p>
          <a:p>
            <a:pPr>
              <a:spcAft>
                <a:spcPts val="900"/>
              </a:spcAft>
            </a:pPr>
            <a:r>
              <a:rPr lang="en-GB" altLang="zh-CN" sz="1600" dirty="0">
                <a:solidFill>
                  <a:schemeClr val="accent2"/>
                </a:solidFill>
                <a:effectLst/>
                <a:latin typeface="Times New Roman" panose="02020603050405020304" pitchFamily="18" charset="0"/>
                <a:ea typeface="SimSun" panose="02010600030101010101" pitchFamily="2" charset="-122"/>
              </a:rPr>
              <a:t>RAN or AMF split resource update procedures for share</a:t>
            </a:r>
            <a:r>
              <a:rPr lang="en-GB" altLang="zh-CN" sz="1600" dirty="0">
                <a:solidFill>
                  <a:schemeClr val="accent2"/>
                </a:solidFill>
                <a:latin typeface="Times New Roman" panose="02020603050405020304" pitchFamily="18" charset="0"/>
                <a:ea typeface="SimSun" panose="02010600030101010101" pitchFamily="2" charset="-122"/>
              </a:rPr>
              <a:t>d delivery and PDU session</a:t>
            </a:r>
            <a:r>
              <a:rPr lang="en-GB" altLang="zh-CN" sz="1600" dirty="0">
                <a:solidFill>
                  <a:schemeClr val="accent2"/>
                </a:solidFill>
                <a:effectLst/>
                <a:latin typeface="Times New Roman" panose="02020603050405020304" pitchFamily="18" charset="0"/>
                <a:ea typeface="SimSun" panose="02010600030101010101" pitchFamily="2" charset="-122"/>
              </a:rPr>
              <a:t> during </a:t>
            </a:r>
            <a:r>
              <a:rPr lang="en-GB" altLang="zh-CN" sz="1600" dirty="0" err="1">
                <a:solidFill>
                  <a:schemeClr val="accent2"/>
                </a:solidFill>
                <a:latin typeface="Times New Roman" panose="02020603050405020304" pitchFamily="18" charset="0"/>
                <a:ea typeface="SimSun" panose="02010600030101010101" pitchFamily="2" charset="-122"/>
              </a:rPr>
              <a:t>Xn</a:t>
            </a:r>
            <a:r>
              <a:rPr lang="en-GB" altLang="zh-CN" sz="1600" dirty="0">
                <a:solidFill>
                  <a:schemeClr val="accent2"/>
                </a:solidFill>
                <a:latin typeface="Times New Roman" panose="02020603050405020304" pitchFamily="18" charset="0"/>
                <a:ea typeface="SimSun" panose="02010600030101010101" pitchFamily="2" charset="-122"/>
              </a:rPr>
              <a:t>/N2 </a:t>
            </a:r>
            <a:r>
              <a:rPr lang="en-GB" altLang="zh-CN" sz="1600" dirty="0">
                <a:solidFill>
                  <a:schemeClr val="accent2"/>
                </a:solidFill>
                <a:effectLst/>
                <a:latin typeface="Times New Roman" panose="02020603050405020304" pitchFamily="18" charset="0"/>
                <a:ea typeface="SimSun" panose="02010600030101010101" pitchFamily="2" charset="-122"/>
              </a:rPr>
              <a:t>HO</a:t>
            </a:r>
            <a:endParaRPr lang="en-US" altLang="zh-CN" sz="1600" dirty="0">
              <a:solidFill>
                <a:schemeClr val="accent2"/>
              </a:solidFill>
              <a:effectLst/>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8998264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A7A76D-53EA-4320-AAB3-8CD74EC73D64}"/>
              </a:ext>
            </a:extLst>
          </p:cNvPr>
          <p:cNvSpPr>
            <a:spLocks noGrp="1"/>
          </p:cNvSpPr>
          <p:nvPr>
            <p:ph idx="1"/>
          </p:nvPr>
        </p:nvSpPr>
        <p:spPr/>
        <p:txBody>
          <a:bodyPr/>
          <a:lstStyle/>
          <a:p>
            <a:endParaRPr lang="de-DE" dirty="0"/>
          </a:p>
          <a:p>
            <a:endParaRPr lang="en-US" dirty="0"/>
          </a:p>
        </p:txBody>
      </p:sp>
      <p:sp>
        <p:nvSpPr>
          <p:cNvPr id="3" name="Title 2">
            <a:extLst>
              <a:ext uri="{FF2B5EF4-FFF2-40B4-BE49-F238E27FC236}">
                <a16:creationId xmlns:a16="http://schemas.microsoft.com/office/drawing/2014/main" id="{0212A1AD-FB46-4FB1-87A1-C6D8233E4CD8}"/>
              </a:ext>
            </a:extLst>
          </p:cNvPr>
          <p:cNvSpPr>
            <a:spLocks noGrp="1"/>
          </p:cNvSpPr>
          <p:nvPr>
            <p:ph type="title"/>
          </p:nvPr>
        </p:nvSpPr>
        <p:spPr/>
        <p:txBody>
          <a:bodyPr/>
          <a:lstStyle/>
          <a:p>
            <a:r>
              <a:rPr lang="de-DE" dirty="0"/>
              <a:t>Different </a:t>
            </a:r>
            <a:r>
              <a:rPr lang="de-DE" dirty="0" err="1"/>
              <a:t>proposed</a:t>
            </a:r>
            <a:r>
              <a:rPr lang="de-DE" dirty="0"/>
              <a:t> </a:t>
            </a:r>
            <a:r>
              <a:rPr lang="de-DE" dirty="0" err="1"/>
              <a:t>options</a:t>
            </a:r>
            <a:endParaRPr lang="en-US" dirty="0"/>
          </a:p>
        </p:txBody>
      </p:sp>
      <p:sp>
        <p:nvSpPr>
          <p:cNvPr id="4" name="Rectangle 3">
            <a:extLst>
              <a:ext uri="{FF2B5EF4-FFF2-40B4-BE49-F238E27FC236}">
                <a16:creationId xmlns:a16="http://schemas.microsoft.com/office/drawing/2014/main" id="{10338E7E-DA8F-4311-84AC-7FABA3BB59C9}"/>
              </a:ext>
            </a:extLst>
          </p:cNvPr>
          <p:cNvSpPr/>
          <p:nvPr/>
        </p:nvSpPr>
        <p:spPr>
          <a:xfrm>
            <a:off x="647700" y="1371600"/>
            <a:ext cx="8654242" cy="338554"/>
          </a:xfrm>
          <a:prstGeom prst="rect">
            <a:avLst/>
          </a:prstGeom>
        </p:spPr>
        <p:txBody>
          <a:bodyPr wrap="square">
            <a:spAutoFit/>
          </a:bodyPr>
          <a:lstStyle/>
          <a:p>
            <a:pPr>
              <a:spcAft>
                <a:spcPts val="900"/>
              </a:spcAft>
            </a:pPr>
            <a:r>
              <a:rPr lang="en-GB" sz="1600" b="1" dirty="0">
                <a:solidFill>
                  <a:srgbClr val="000000"/>
                </a:solidFill>
                <a:latin typeface="Times New Roman" panose="02020603050405020304" pitchFamily="18" charset="0"/>
                <a:ea typeface="SimSun" panose="02010600030101010101" pitchFamily="2" charset="-122"/>
              </a:rPr>
              <a:t>Option 3: Shared delivery establishment triggered by RAN</a:t>
            </a:r>
            <a:r>
              <a:rPr lang="en-GB" sz="1600" dirty="0">
                <a:solidFill>
                  <a:srgbClr val="000000"/>
                </a:solidFill>
                <a:latin typeface="Times New Roman" panose="02020603050405020304" pitchFamily="18" charset="0"/>
                <a:ea typeface="SimSun" panose="02010600030101010101" pitchFamily="2" charset="-122"/>
              </a:rPr>
              <a:t>, </a:t>
            </a:r>
            <a:r>
              <a:rPr lang="en-GB" sz="1600" b="1" dirty="0">
                <a:solidFill>
                  <a:srgbClr val="000000"/>
                </a:solidFill>
                <a:latin typeface="Times New Roman" panose="02020603050405020304" pitchFamily="18" charset="0"/>
                <a:ea typeface="SimSun" panose="02010600030101010101" pitchFamily="2" charset="-122"/>
              </a:rPr>
              <a:t>AMF stores RAN node IDs</a:t>
            </a:r>
            <a:endParaRPr lang="en-US" sz="1200" dirty="0">
              <a:solidFill>
                <a:srgbClr val="000000"/>
              </a:solidFill>
              <a:effectLst/>
              <a:latin typeface="Times New Roman" panose="02020603050405020304" pitchFamily="18" charset="0"/>
              <a:ea typeface="DengXian" panose="02010600030101010101" pitchFamily="2" charset="-122"/>
            </a:endParaRPr>
          </a:p>
        </p:txBody>
      </p:sp>
      <p:sp>
        <p:nvSpPr>
          <p:cNvPr id="22" name="Rectangle 2">
            <a:extLst>
              <a:ext uri="{FF2B5EF4-FFF2-40B4-BE49-F238E27FC236}">
                <a16:creationId xmlns:a16="http://schemas.microsoft.com/office/drawing/2014/main" id="{A7E51A8C-725B-4836-B212-AEE841B829B7}"/>
              </a:ext>
            </a:extLst>
          </p:cNvPr>
          <p:cNvSpPr>
            <a:spLocks noChangeArrowheads="1"/>
          </p:cNvSpPr>
          <p:nvPr/>
        </p:nvSpPr>
        <p:spPr bwMode="auto">
          <a:xfrm>
            <a:off x="748145"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a:extLst>
              <a:ext uri="{FF2B5EF4-FFF2-40B4-BE49-F238E27FC236}">
                <a16:creationId xmlns:a16="http://schemas.microsoft.com/office/drawing/2014/main" id="{191100F1-F31E-4EB4-A8F0-26176F7309BC}"/>
              </a:ext>
            </a:extLst>
          </p:cNvPr>
          <p:cNvSpPr>
            <a:spLocks noChangeArrowheads="1"/>
          </p:cNvSpPr>
          <p:nvPr/>
        </p:nvSpPr>
        <p:spPr bwMode="auto">
          <a:xfrm>
            <a:off x="581891"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a:extLst>
              <a:ext uri="{FF2B5EF4-FFF2-40B4-BE49-F238E27FC236}">
                <a16:creationId xmlns:a16="http://schemas.microsoft.com/office/drawing/2014/main" id="{95586512-B85E-4AF6-A45C-370E171022A5}"/>
              </a:ext>
            </a:extLst>
          </p:cNvPr>
          <p:cNvGraphicFramePr>
            <a:graphicFrameLocks noChangeAspect="1"/>
          </p:cNvGraphicFramePr>
          <p:nvPr>
            <p:extLst>
              <p:ext uri="{D42A27DB-BD31-4B8C-83A1-F6EECF244321}">
                <p14:modId xmlns:p14="http://schemas.microsoft.com/office/powerpoint/2010/main" val="478432292"/>
              </p:ext>
            </p:extLst>
          </p:nvPr>
        </p:nvGraphicFramePr>
        <p:xfrm>
          <a:off x="581891" y="2069869"/>
          <a:ext cx="6838950" cy="3552825"/>
        </p:xfrm>
        <a:graphic>
          <a:graphicData uri="http://schemas.openxmlformats.org/presentationml/2006/ole">
            <mc:AlternateContent xmlns:mc="http://schemas.openxmlformats.org/markup-compatibility/2006">
              <mc:Choice xmlns:v="urn:schemas-microsoft-com:vml" Requires="v">
                <p:oleObj spid="_x0000_s3248" name="Visio" r:id="rId3" imgW="6829253" imgH="3552689" progId="Visio.Drawing.15">
                  <p:embed/>
                </p:oleObj>
              </mc:Choice>
              <mc:Fallback>
                <p:oleObj name="Visio" r:id="rId3" imgW="6829253" imgH="3552689" progId="Visio.Drawing.15">
                  <p:embed/>
                  <p:pic>
                    <p:nvPicPr>
                      <p:cNvPr id="6" name="Object 5">
                        <a:extLst>
                          <a:ext uri="{FF2B5EF4-FFF2-40B4-BE49-F238E27FC236}">
                            <a16:creationId xmlns:a16="http://schemas.microsoft.com/office/drawing/2014/main" id="{95586512-B85E-4AF6-A45C-370E171022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1891" y="2069869"/>
                        <a:ext cx="6838950" cy="3552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4">
            <a:extLst>
              <a:ext uri="{FF2B5EF4-FFF2-40B4-BE49-F238E27FC236}">
                <a16:creationId xmlns:a16="http://schemas.microsoft.com/office/drawing/2014/main" id="{F0E3AF11-EA3C-49F7-80FE-D602A3B3FBD5}"/>
              </a:ext>
            </a:extLst>
          </p:cNvPr>
          <p:cNvSpPr>
            <a:spLocks noChangeArrowheads="1"/>
          </p:cNvSpPr>
          <p:nvPr/>
        </p:nvSpPr>
        <p:spPr bwMode="auto">
          <a:xfrm>
            <a:off x="5719157" y="322926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519CE333-2735-410A-B398-969A7F3F5E45}"/>
              </a:ext>
            </a:extLst>
          </p:cNvPr>
          <p:cNvGraphicFramePr>
            <a:graphicFrameLocks noChangeAspect="1"/>
          </p:cNvGraphicFramePr>
          <p:nvPr>
            <p:extLst>
              <p:ext uri="{D42A27DB-BD31-4B8C-83A1-F6EECF244321}">
                <p14:modId xmlns:p14="http://schemas.microsoft.com/office/powerpoint/2010/main" val="4214860218"/>
              </p:ext>
            </p:extLst>
          </p:nvPr>
        </p:nvGraphicFramePr>
        <p:xfrm>
          <a:off x="5556731" y="2514600"/>
          <a:ext cx="6829425" cy="1400175"/>
        </p:xfrm>
        <a:graphic>
          <a:graphicData uri="http://schemas.openxmlformats.org/presentationml/2006/ole">
            <mc:AlternateContent xmlns:mc="http://schemas.openxmlformats.org/markup-compatibility/2006">
              <mc:Choice xmlns:v="urn:schemas-microsoft-com:vml" Requires="v">
                <p:oleObj spid="_x0000_s3249" name="Visio" r:id="rId5" imgW="6819773" imgH="1390582" progId="Visio.Drawing.15">
                  <p:embed/>
                </p:oleObj>
              </mc:Choice>
              <mc:Fallback>
                <p:oleObj name="Visio" r:id="rId5" imgW="6819773" imgH="1390582" progId="Visio.Drawing.15">
                  <p:embed/>
                  <p:pic>
                    <p:nvPicPr>
                      <p:cNvPr id="8" name="Object 7">
                        <a:extLst>
                          <a:ext uri="{FF2B5EF4-FFF2-40B4-BE49-F238E27FC236}">
                            <a16:creationId xmlns:a16="http://schemas.microsoft.com/office/drawing/2014/main" id="{519CE333-2735-410A-B398-969A7F3F5E4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56731" y="2514600"/>
                        <a:ext cx="6829425" cy="140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a:extLst>
              <a:ext uri="{FF2B5EF4-FFF2-40B4-BE49-F238E27FC236}">
                <a16:creationId xmlns:a16="http://schemas.microsoft.com/office/drawing/2014/main" id="{FEA17D28-CB50-4631-9383-E092565B50CC}"/>
              </a:ext>
            </a:extLst>
          </p:cNvPr>
          <p:cNvSpPr/>
          <p:nvPr/>
        </p:nvSpPr>
        <p:spPr>
          <a:xfrm>
            <a:off x="845127" y="5888727"/>
            <a:ext cx="6096000" cy="400110"/>
          </a:xfrm>
          <a:prstGeom prst="rect">
            <a:avLst/>
          </a:prstGeom>
        </p:spPr>
        <p:txBody>
          <a:bodyPr>
            <a:spAutoFit/>
          </a:bodyPr>
          <a:lstStyle/>
          <a:p>
            <a:pPr>
              <a:spcAft>
                <a:spcPts val="900"/>
              </a:spcAft>
            </a:pPr>
            <a:r>
              <a:rPr lang="en-GB" dirty="0">
                <a:solidFill>
                  <a:srgbClr val="000000"/>
                </a:solidFill>
                <a:latin typeface="Times New Roman" panose="02020603050405020304" pitchFamily="18" charset="0"/>
                <a:ea typeface="SimSun" panose="02010600030101010101" pitchFamily="2" charset="-122"/>
              </a:rPr>
              <a:t>In a variant of Option 2, AMF also stores GTP Tunnel endpoint for multicast transport and avoids signalling to MB-SMF if multicast transport is used and additional RAN nodes request shared delivery for that multicast session.</a:t>
            </a:r>
            <a:endParaRPr lang="en-US" sz="800" dirty="0">
              <a:solidFill>
                <a:srgbClr val="000000"/>
              </a:solidFill>
              <a:effectLst/>
              <a:latin typeface="Times New Roman" panose="02020603050405020304" pitchFamily="18" charset="0"/>
              <a:ea typeface="DengXian" panose="02010600030101010101" pitchFamily="2" charset="-122"/>
            </a:endParaRPr>
          </a:p>
        </p:txBody>
      </p:sp>
      <p:sp>
        <p:nvSpPr>
          <p:cNvPr id="12" name="Rectangle 11">
            <a:extLst>
              <a:ext uri="{FF2B5EF4-FFF2-40B4-BE49-F238E27FC236}">
                <a16:creationId xmlns:a16="http://schemas.microsoft.com/office/drawing/2014/main" id="{C65437CE-477B-423E-A7EB-628DF6D29986}"/>
              </a:ext>
            </a:extLst>
          </p:cNvPr>
          <p:cNvSpPr/>
          <p:nvPr/>
        </p:nvSpPr>
        <p:spPr>
          <a:xfrm>
            <a:off x="6378941" y="3942953"/>
            <a:ext cx="4516966" cy="2046714"/>
          </a:xfrm>
          <a:prstGeom prst="rect">
            <a:avLst/>
          </a:prstGeom>
        </p:spPr>
        <p:txBody>
          <a:bodyPr wrap="square">
            <a:spAutoFit/>
          </a:bodyPr>
          <a:lstStyle/>
          <a:p>
            <a:pPr>
              <a:spcAft>
                <a:spcPts val="900"/>
              </a:spcAft>
            </a:pPr>
            <a:r>
              <a:rPr lang="en-GB" sz="1600" dirty="0">
                <a:solidFill>
                  <a:srgbClr val="000000"/>
                </a:solidFill>
                <a:latin typeface="Times New Roman" panose="02020603050405020304" pitchFamily="18" charset="0"/>
                <a:ea typeface="SimSun" panose="02010600030101010101" pitchFamily="2" charset="-122"/>
              </a:rPr>
              <a:t>signalling from MB-SMF for activation via </a:t>
            </a:r>
            <a:r>
              <a:rPr lang="en-GB" sz="1600" dirty="0">
                <a:solidFill>
                  <a:schemeClr val="accent2"/>
                </a:solidFill>
                <a:latin typeface="Times New Roman" panose="02020603050405020304" pitchFamily="18" charset="0"/>
                <a:ea typeface="SimSun" panose="02010600030101010101" pitchFamily="2" charset="-122"/>
              </a:rPr>
              <a:t>A</a:t>
            </a:r>
            <a:r>
              <a:rPr lang="en-GB" sz="1600" dirty="0">
                <a:solidFill>
                  <a:srgbClr val="000000"/>
                </a:solidFill>
                <a:latin typeface="Times New Roman" panose="02020603050405020304" pitchFamily="18" charset="0"/>
                <a:ea typeface="SimSun" panose="02010600030101010101" pitchFamily="2" charset="-122"/>
              </a:rPr>
              <a:t>MF to enable that radio areas for UEs are taken into consideration </a:t>
            </a:r>
          </a:p>
          <a:p>
            <a:pPr>
              <a:spcAft>
                <a:spcPts val="900"/>
              </a:spcAft>
            </a:pPr>
            <a:r>
              <a:rPr lang="en-GB" altLang="zh-CN" sz="1600" dirty="0">
                <a:solidFill>
                  <a:schemeClr val="accent2"/>
                </a:solidFill>
                <a:effectLst/>
                <a:latin typeface="Times New Roman" panose="02020603050405020304" pitchFamily="18" charset="0"/>
                <a:ea typeface="SimSun" panose="02010600030101010101" pitchFamily="2" charset="-122"/>
              </a:rPr>
              <a:t>Separate procedure triggered by PDU Session Modification</a:t>
            </a:r>
          </a:p>
          <a:p>
            <a:pPr>
              <a:spcAft>
                <a:spcPts val="900"/>
              </a:spcAft>
            </a:pPr>
            <a:r>
              <a:rPr lang="en-GB" altLang="zh-CN" sz="1600" dirty="0">
                <a:solidFill>
                  <a:schemeClr val="accent2"/>
                </a:solidFill>
                <a:effectLst/>
                <a:latin typeface="Times New Roman" panose="02020603050405020304" pitchFamily="18" charset="0"/>
                <a:ea typeface="SimSun" panose="02010600030101010101" pitchFamily="2" charset="-122"/>
              </a:rPr>
              <a:t>RAN or AMF split resource update procedures for share</a:t>
            </a:r>
            <a:r>
              <a:rPr lang="en-GB" altLang="zh-CN" sz="1600" dirty="0">
                <a:solidFill>
                  <a:schemeClr val="accent2"/>
                </a:solidFill>
                <a:latin typeface="Times New Roman" panose="02020603050405020304" pitchFamily="18" charset="0"/>
                <a:ea typeface="SimSun" panose="02010600030101010101" pitchFamily="2" charset="-122"/>
              </a:rPr>
              <a:t>d delivery and PDU session</a:t>
            </a:r>
            <a:r>
              <a:rPr lang="en-GB" altLang="zh-CN" sz="1600" dirty="0">
                <a:solidFill>
                  <a:schemeClr val="accent2"/>
                </a:solidFill>
                <a:effectLst/>
                <a:latin typeface="Times New Roman" panose="02020603050405020304" pitchFamily="18" charset="0"/>
                <a:ea typeface="SimSun" panose="02010600030101010101" pitchFamily="2" charset="-122"/>
              </a:rPr>
              <a:t> during </a:t>
            </a:r>
            <a:r>
              <a:rPr lang="en-GB" altLang="zh-CN" sz="1600" dirty="0" err="1">
                <a:solidFill>
                  <a:schemeClr val="accent2"/>
                </a:solidFill>
                <a:latin typeface="Times New Roman" panose="02020603050405020304" pitchFamily="18" charset="0"/>
                <a:ea typeface="SimSun" panose="02010600030101010101" pitchFamily="2" charset="-122"/>
              </a:rPr>
              <a:t>Xn</a:t>
            </a:r>
            <a:r>
              <a:rPr lang="en-GB" altLang="zh-CN" sz="1600" dirty="0">
                <a:solidFill>
                  <a:schemeClr val="accent2"/>
                </a:solidFill>
                <a:latin typeface="Times New Roman" panose="02020603050405020304" pitchFamily="18" charset="0"/>
                <a:ea typeface="SimSun" panose="02010600030101010101" pitchFamily="2" charset="-122"/>
              </a:rPr>
              <a:t>/N2 </a:t>
            </a:r>
            <a:r>
              <a:rPr lang="en-GB" altLang="zh-CN" sz="1600" dirty="0">
                <a:solidFill>
                  <a:schemeClr val="accent2"/>
                </a:solidFill>
                <a:effectLst/>
                <a:latin typeface="Times New Roman" panose="02020603050405020304" pitchFamily="18" charset="0"/>
                <a:ea typeface="SimSun" panose="02010600030101010101" pitchFamily="2" charset="-122"/>
              </a:rPr>
              <a:t>HO</a:t>
            </a:r>
            <a:endParaRPr lang="en-US" altLang="zh-CN" sz="1600" dirty="0">
              <a:solidFill>
                <a:schemeClr val="accent2"/>
              </a:solidFill>
              <a:effectLst/>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34689918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A7A76D-53EA-4320-AAB3-8CD74EC73D64}"/>
              </a:ext>
            </a:extLst>
          </p:cNvPr>
          <p:cNvSpPr>
            <a:spLocks noGrp="1"/>
          </p:cNvSpPr>
          <p:nvPr>
            <p:ph idx="1"/>
          </p:nvPr>
        </p:nvSpPr>
        <p:spPr/>
        <p:txBody>
          <a:bodyPr/>
          <a:lstStyle/>
          <a:p>
            <a:endParaRPr lang="de-DE" dirty="0"/>
          </a:p>
          <a:p>
            <a:endParaRPr lang="en-US" dirty="0"/>
          </a:p>
        </p:txBody>
      </p:sp>
      <p:sp>
        <p:nvSpPr>
          <p:cNvPr id="3" name="Title 2">
            <a:extLst>
              <a:ext uri="{FF2B5EF4-FFF2-40B4-BE49-F238E27FC236}">
                <a16:creationId xmlns:a16="http://schemas.microsoft.com/office/drawing/2014/main" id="{0212A1AD-FB46-4FB1-87A1-C6D8233E4CD8}"/>
              </a:ext>
            </a:extLst>
          </p:cNvPr>
          <p:cNvSpPr>
            <a:spLocks noGrp="1"/>
          </p:cNvSpPr>
          <p:nvPr>
            <p:ph type="title"/>
          </p:nvPr>
        </p:nvSpPr>
        <p:spPr/>
        <p:txBody>
          <a:bodyPr/>
          <a:lstStyle/>
          <a:p>
            <a:r>
              <a:rPr lang="de-DE" dirty="0"/>
              <a:t>Different </a:t>
            </a:r>
            <a:r>
              <a:rPr lang="de-DE" dirty="0" err="1"/>
              <a:t>proposed</a:t>
            </a:r>
            <a:r>
              <a:rPr lang="de-DE" dirty="0"/>
              <a:t> </a:t>
            </a:r>
            <a:r>
              <a:rPr lang="de-DE" dirty="0" err="1"/>
              <a:t>options</a:t>
            </a:r>
            <a:endParaRPr lang="en-US" dirty="0"/>
          </a:p>
        </p:txBody>
      </p:sp>
      <p:sp>
        <p:nvSpPr>
          <p:cNvPr id="4" name="Rectangle 3">
            <a:extLst>
              <a:ext uri="{FF2B5EF4-FFF2-40B4-BE49-F238E27FC236}">
                <a16:creationId xmlns:a16="http://schemas.microsoft.com/office/drawing/2014/main" id="{10338E7E-DA8F-4311-84AC-7FABA3BB59C9}"/>
              </a:ext>
            </a:extLst>
          </p:cNvPr>
          <p:cNvSpPr/>
          <p:nvPr/>
        </p:nvSpPr>
        <p:spPr>
          <a:xfrm>
            <a:off x="647700" y="1371600"/>
            <a:ext cx="11447318" cy="523220"/>
          </a:xfrm>
          <a:prstGeom prst="rect">
            <a:avLst/>
          </a:prstGeom>
        </p:spPr>
        <p:txBody>
          <a:bodyPr wrap="square">
            <a:spAutoFit/>
          </a:bodyPr>
          <a:lstStyle/>
          <a:p>
            <a:r>
              <a:rPr lang="en-GB" sz="1400" b="1" dirty="0"/>
              <a:t>Option 4: AMF centric approach: AMF triggers establishment of shared delivery and stores UEs and RAN nodes in multicast session</a:t>
            </a:r>
          </a:p>
          <a:p>
            <a:r>
              <a:rPr lang="en-GB" sz="1400" b="1" dirty="0"/>
              <a:t>(Ericsson)</a:t>
            </a:r>
            <a:endParaRPr lang="en-US" sz="1400" dirty="0"/>
          </a:p>
        </p:txBody>
      </p:sp>
      <p:sp>
        <p:nvSpPr>
          <p:cNvPr id="22" name="Rectangle 2">
            <a:extLst>
              <a:ext uri="{FF2B5EF4-FFF2-40B4-BE49-F238E27FC236}">
                <a16:creationId xmlns:a16="http://schemas.microsoft.com/office/drawing/2014/main" id="{A7E51A8C-725B-4836-B212-AEE841B829B7}"/>
              </a:ext>
            </a:extLst>
          </p:cNvPr>
          <p:cNvSpPr>
            <a:spLocks noChangeArrowheads="1"/>
          </p:cNvSpPr>
          <p:nvPr/>
        </p:nvSpPr>
        <p:spPr bwMode="auto">
          <a:xfrm>
            <a:off x="748145"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a:extLst>
              <a:ext uri="{FF2B5EF4-FFF2-40B4-BE49-F238E27FC236}">
                <a16:creationId xmlns:a16="http://schemas.microsoft.com/office/drawing/2014/main" id="{191100F1-F31E-4EB4-A8F0-26176F7309BC}"/>
              </a:ext>
            </a:extLst>
          </p:cNvPr>
          <p:cNvSpPr>
            <a:spLocks noChangeArrowheads="1"/>
          </p:cNvSpPr>
          <p:nvPr/>
        </p:nvSpPr>
        <p:spPr bwMode="auto">
          <a:xfrm>
            <a:off x="581891"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2">
            <a:extLst>
              <a:ext uri="{FF2B5EF4-FFF2-40B4-BE49-F238E27FC236}">
                <a16:creationId xmlns:a16="http://schemas.microsoft.com/office/drawing/2014/main" id="{B1C5D863-68B9-4EF0-8038-5FEE5776AB79}"/>
              </a:ext>
            </a:extLst>
          </p:cNvPr>
          <p:cNvSpPr>
            <a:spLocks noChangeArrowheads="1"/>
          </p:cNvSpPr>
          <p:nvPr/>
        </p:nvSpPr>
        <p:spPr bwMode="auto">
          <a:xfrm>
            <a:off x="947651" y="17619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C38567FB-7B54-4CCB-BC56-76EA01007BF4}"/>
              </a:ext>
            </a:extLst>
          </p:cNvPr>
          <p:cNvGraphicFramePr>
            <a:graphicFrameLocks noChangeAspect="1"/>
          </p:cNvGraphicFramePr>
          <p:nvPr>
            <p:extLst>
              <p:ext uri="{D42A27DB-BD31-4B8C-83A1-F6EECF244321}">
                <p14:modId xmlns:p14="http://schemas.microsoft.com/office/powerpoint/2010/main" val="3753721898"/>
              </p:ext>
            </p:extLst>
          </p:nvPr>
        </p:nvGraphicFramePr>
        <p:xfrm>
          <a:off x="947651" y="1761928"/>
          <a:ext cx="6819900" cy="4124325"/>
        </p:xfrm>
        <a:graphic>
          <a:graphicData uri="http://schemas.openxmlformats.org/presentationml/2006/ole">
            <mc:AlternateContent xmlns:mc="http://schemas.openxmlformats.org/markup-compatibility/2006">
              <mc:Choice xmlns:v="urn:schemas-microsoft-com:vml" Requires="v">
                <p:oleObj spid="_x0000_s4272" name="Visio" r:id="rId3" imgW="6819773" imgH="4124291" progId="Visio.Drawing.15">
                  <p:embed/>
                </p:oleObj>
              </mc:Choice>
              <mc:Fallback>
                <p:oleObj name="Visio" r:id="rId3" imgW="6819773" imgH="4124291" progId="Visio.Drawing.15">
                  <p:embed/>
                  <p:pic>
                    <p:nvPicPr>
                      <p:cNvPr id="8" name="Object 7">
                        <a:extLst>
                          <a:ext uri="{FF2B5EF4-FFF2-40B4-BE49-F238E27FC236}">
                            <a16:creationId xmlns:a16="http://schemas.microsoft.com/office/drawing/2014/main" id="{C38567FB-7B54-4CCB-BC56-76EA01007B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7651" y="1761928"/>
                        <a:ext cx="6819900" cy="412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5">
            <a:extLst>
              <a:ext uri="{FF2B5EF4-FFF2-40B4-BE49-F238E27FC236}">
                <a16:creationId xmlns:a16="http://schemas.microsoft.com/office/drawing/2014/main" id="{AA1C85AB-3561-45FD-9244-9BCF50DF143B}"/>
              </a:ext>
            </a:extLst>
          </p:cNvPr>
          <p:cNvSpPr>
            <a:spLocks noChangeArrowheads="1"/>
          </p:cNvSpPr>
          <p:nvPr/>
        </p:nvSpPr>
        <p:spPr bwMode="auto">
          <a:xfrm>
            <a:off x="6385147" y="29195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a:extLst>
              <a:ext uri="{FF2B5EF4-FFF2-40B4-BE49-F238E27FC236}">
                <a16:creationId xmlns:a16="http://schemas.microsoft.com/office/drawing/2014/main" id="{7A2295D5-04F5-465E-85CA-7D6EF3CDBFAE}"/>
              </a:ext>
            </a:extLst>
          </p:cNvPr>
          <p:cNvGraphicFramePr>
            <a:graphicFrameLocks noChangeAspect="1"/>
          </p:cNvGraphicFramePr>
          <p:nvPr>
            <p:extLst>
              <p:ext uri="{D42A27DB-BD31-4B8C-83A1-F6EECF244321}">
                <p14:modId xmlns:p14="http://schemas.microsoft.com/office/powerpoint/2010/main" val="4041356098"/>
              </p:ext>
            </p:extLst>
          </p:nvPr>
        </p:nvGraphicFramePr>
        <p:xfrm>
          <a:off x="6498455" y="1905137"/>
          <a:ext cx="6829425" cy="2133600"/>
        </p:xfrm>
        <a:graphic>
          <a:graphicData uri="http://schemas.openxmlformats.org/presentationml/2006/ole">
            <mc:AlternateContent xmlns:mc="http://schemas.openxmlformats.org/markup-compatibility/2006">
              <mc:Choice xmlns:v="urn:schemas-microsoft-com:vml" Requires="v">
                <p:oleObj spid="_x0000_s4273" name="Visio" r:id="rId5" imgW="6819773" imgH="2133634" progId="Visio.Drawing.15">
                  <p:embed/>
                </p:oleObj>
              </mc:Choice>
              <mc:Fallback>
                <p:oleObj name="Visio" r:id="rId5" imgW="6819773" imgH="2133634" progId="Visio.Drawing.15">
                  <p:embed/>
                  <p:pic>
                    <p:nvPicPr>
                      <p:cNvPr id="10" name="Object 9">
                        <a:extLst>
                          <a:ext uri="{FF2B5EF4-FFF2-40B4-BE49-F238E27FC236}">
                            <a16:creationId xmlns:a16="http://schemas.microsoft.com/office/drawing/2014/main" id="{7A2295D5-04F5-465E-85CA-7D6EF3CDBFA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98455" y="1905137"/>
                        <a:ext cx="6829425" cy="213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a:extLst>
              <a:ext uri="{FF2B5EF4-FFF2-40B4-BE49-F238E27FC236}">
                <a16:creationId xmlns:a16="http://schemas.microsoft.com/office/drawing/2014/main" id="{F45B5422-B9C8-4CBB-A4A4-696075129FF6}"/>
              </a:ext>
            </a:extLst>
          </p:cNvPr>
          <p:cNvSpPr/>
          <p:nvPr/>
        </p:nvSpPr>
        <p:spPr>
          <a:xfrm>
            <a:off x="6677891" y="4321507"/>
            <a:ext cx="5154276" cy="1554272"/>
          </a:xfrm>
          <a:prstGeom prst="rect">
            <a:avLst/>
          </a:prstGeom>
        </p:spPr>
        <p:txBody>
          <a:bodyPr wrap="square">
            <a:spAutoFit/>
          </a:bodyPr>
          <a:lstStyle/>
          <a:p>
            <a:pPr>
              <a:spcAft>
                <a:spcPts val="900"/>
              </a:spcAft>
            </a:pPr>
            <a:r>
              <a:rPr lang="en-GB" sz="1600" dirty="0">
                <a:solidFill>
                  <a:srgbClr val="000000"/>
                </a:solidFill>
                <a:latin typeface="Times New Roman" panose="02020603050405020304" pitchFamily="18" charset="0"/>
                <a:ea typeface="SimSun" panose="02010600030101010101" pitchFamily="2" charset="-122"/>
              </a:rPr>
              <a:t>signalling from MB-SMF for activation also via AMF</a:t>
            </a:r>
          </a:p>
          <a:p>
            <a:pPr>
              <a:spcAft>
                <a:spcPts val="900"/>
              </a:spcAft>
            </a:pPr>
            <a:r>
              <a:rPr lang="en-GB" altLang="zh-CN" sz="1600" dirty="0">
                <a:solidFill>
                  <a:schemeClr val="accent2"/>
                </a:solidFill>
                <a:effectLst/>
                <a:latin typeface="Times New Roman" panose="02020603050405020304" pitchFamily="18" charset="0"/>
                <a:ea typeface="SimSun" panose="02010600030101010101" pitchFamily="2" charset="-122"/>
              </a:rPr>
              <a:t>Insert </a:t>
            </a:r>
            <a:r>
              <a:rPr lang="en-GB" altLang="zh-CN" sz="1600" dirty="0">
                <a:solidFill>
                  <a:schemeClr val="accent2"/>
                </a:solidFill>
                <a:latin typeface="Times New Roman" panose="02020603050405020304" pitchFamily="18" charset="0"/>
                <a:ea typeface="SimSun" panose="02010600030101010101" pitchFamily="2" charset="-122"/>
              </a:rPr>
              <a:t>SMF, AMF, MB-SMF interaction during PDU Session Modification, and use s</a:t>
            </a:r>
            <a:r>
              <a:rPr lang="en-GB" altLang="zh-CN" sz="1600" dirty="0">
                <a:solidFill>
                  <a:schemeClr val="accent2"/>
                </a:solidFill>
                <a:effectLst/>
                <a:latin typeface="Times New Roman" panose="02020603050405020304" pitchFamily="18" charset="0"/>
                <a:ea typeface="SimSun" panose="02010600030101010101" pitchFamily="2" charset="-122"/>
              </a:rPr>
              <a:t>eparate procedure for </a:t>
            </a:r>
            <a:r>
              <a:rPr lang="en-GB" altLang="zh-CN" sz="1600" dirty="0">
                <a:solidFill>
                  <a:schemeClr val="accent2"/>
                </a:solidFill>
                <a:latin typeface="Times New Roman" panose="02020603050405020304" pitchFamily="18" charset="0"/>
                <a:ea typeface="SimSun" panose="02010600030101010101" pitchFamily="2" charset="-122"/>
              </a:rPr>
              <a:t>handling RAN response.</a:t>
            </a:r>
          </a:p>
          <a:p>
            <a:pPr>
              <a:spcAft>
                <a:spcPts val="900"/>
              </a:spcAft>
            </a:pPr>
            <a:r>
              <a:rPr lang="en-GB" altLang="zh-CN" sz="1600" dirty="0">
                <a:solidFill>
                  <a:schemeClr val="accent2"/>
                </a:solidFill>
                <a:effectLst/>
                <a:latin typeface="Times New Roman" panose="02020603050405020304" pitchFamily="18" charset="0"/>
                <a:ea typeface="SimSun" panose="02010600030101010101" pitchFamily="2" charset="-122"/>
              </a:rPr>
              <a:t>AMF centric for </a:t>
            </a:r>
            <a:r>
              <a:rPr lang="en-GB" altLang="zh-CN" sz="1600" dirty="0" err="1">
                <a:solidFill>
                  <a:schemeClr val="accent2"/>
                </a:solidFill>
                <a:latin typeface="Times New Roman" panose="02020603050405020304" pitchFamily="18" charset="0"/>
                <a:ea typeface="SimSun" panose="02010600030101010101" pitchFamily="2" charset="-122"/>
              </a:rPr>
              <a:t>Xn</a:t>
            </a:r>
            <a:r>
              <a:rPr lang="en-GB" altLang="zh-CN" sz="1600" dirty="0">
                <a:solidFill>
                  <a:schemeClr val="accent2"/>
                </a:solidFill>
                <a:latin typeface="Times New Roman" panose="02020603050405020304" pitchFamily="18" charset="0"/>
                <a:ea typeface="SimSun" panose="02010600030101010101" pitchFamily="2" charset="-122"/>
              </a:rPr>
              <a:t>/N2 </a:t>
            </a:r>
            <a:r>
              <a:rPr lang="en-GB" altLang="zh-CN" sz="1600" dirty="0">
                <a:solidFill>
                  <a:schemeClr val="accent2"/>
                </a:solidFill>
                <a:effectLst/>
                <a:latin typeface="Times New Roman" panose="02020603050405020304" pitchFamily="18" charset="0"/>
                <a:ea typeface="SimSun" panose="02010600030101010101" pitchFamily="2" charset="-122"/>
              </a:rPr>
              <a:t>HO?</a:t>
            </a:r>
            <a:endParaRPr lang="en-US" altLang="zh-CN" sz="1600" dirty="0">
              <a:solidFill>
                <a:schemeClr val="accent2"/>
              </a:solidFill>
              <a:effectLst/>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425867879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A7A76D-53EA-4320-AAB3-8CD74EC73D64}"/>
              </a:ext>
            </a:extLst>
          </p:cNvPr>
          <p:cNvSpPr>
            <a:spLocks noGrp="1"/>
          </p:cNvSpPr>
          <p:nvPr>
            <p:ph idx="1"/>
          </p:nvPr>
        </p:nvSpPr>
        <p:spPr/>
        <p:txBody>
          <a:bodyPr/>
          <a:lstStyle/>
          <a:p>
            <a:endParaRPr lang="de-DE" dirty="0"/>
          </a:p>
          <a:p>
            <a:endParaRPr lang="en-US" dirty="0"/>
          </a:p>
        </p:txBody>
      </p:sp>
      <p:sp>
        <p:nvSpPr>
          <p:cNvPr id="3" name="Title 2">
            <a:extLst>
              <a:ext uri="{FF2B5EF4-FFF2-40B4-BE49-F238E27FC236}">
                <a16:creationId xmlns:a16="http://schemas.microsoft.com/office/drawing/2014/main" id="{0212A1AD-FB46-4FB1-87A1-C6D8233E4CD8}"/>
              </a:ext>
            </a:extLst>
          </p:cNvPr>
          <p:cNvSpPr>
            <a:spLocks noGrp="1"/>
          </p:cNvSpPr>
          <p:nvPr>
            <p:ph type="title"/>
          </p:nvPr>
        </p:nvSpPr>
        <p:spPr/>
        <p:txBody>
          <a:bodyPr/>
          <a:lstStyle/>
          <a:p>
            <a:r>
              <a:rPr lang="de-DE" dirty="0"/>
              <a:t>Different </a:t>
            </a:r>
            <a:r>
              <a:rPr lang="de-DE" dirty="0" err="1"/>
              <a:t>proposed</a:t>
            </a:r>
            <a:r>
              <a:rPr lang="de-DE" dirty="0"/>
              <a:t> </a:t>
            </a:r>
            <a:r>
              <a:rPr lang="de-DE" dirty="0" err="1"/>
              <a:t>options</a:t>
            </a:r>
            <a:endParaRPr lang="en-US" dirty="0"/>
          </a:p>
        </p:txBody>
      </p:sp>
      <p:sp>
        <p:nvSpPr>
          <p:cNvPr id="4" name="Rectangle 3">
            <a:extLst>
              <a:ext uri="{FF2B5EF4-FFF2-40B4-BE49-F238E27FC236}">
                <a16:creationId xmlns:a16="http://schemas.microsoft.com/office/drawing/2014/main" id="{10338E7E-DA8F-4311-84AC-7FABA3BB59C9}"/>
              </a:ext>
            </a:extLst>
          </p:cNvPr>
          <p:cNvSpPr/>
          <p:nvPr/>
        </p:nvSpPr>
        <p:spPr>
          <a:xfrm>
            <a:off x="647700" y="1371600"/>
            <a:ext cx="11447318" cy="307777"/>
          </a:xfrm>
          <a:prstGeom prst="rect">
            <a:avLst/>
          </a:prstGeom>
        </p:spPr>
        <p:txBody>
          <a:bodyPr wrap="square">
            <a:spAutoFit/>
          </a:bodyPr>
          <a:lstStyle/>
          <a:p>
            <a:r>
              <a:rPr lang="en-GB" sz="1400" b="1" dirty="0"/>
              <a:t>Option 5: Signalling Piggybacked in PDU session signalling (Vivo) </a:t>
            </a:r>
            <a:endParaRPr lang="en-US" sz="1400" dirty="0"/>
          </a:p>
        </p:txBody>
      </p:sp>
      <p:sp>
        <p:nvSpPr>
          <p:cNvPr id="22" name="Rectangle 2">
            <a:extLst>
              <a:ext uri="{FF2B5EF4-FFF2-40B4-BE49-F238E27FC236}">
                <a16:creationId xmlns:a16="http://schemas.microsoft.com/office/drawing/2014/main" id="{A7E51A8C-725B-4836-B212-AEE841B829B7}"/>
              </a:ext>
            </a:extLst>
          </p:cNvPr>
          <p:cNvSpPr>
            <a:spLocks noChangeArrowheads="1"/>
          </p:cNvSpPr>
          <p:nvPr/>
        </p:nvSpPr>
        <p:spPr bwMode="auto">
          <a:xfrm>
            <a:off x="748145"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a:extLst>
              <a:ext uri="{FF2B5EF4-FFF2-40B4-BE49-F238E27FC236}">
                <a16:creationId xmlns:a16="http://schemas.microsoft.com/office/drawing/2014/main" id="{191100F1-F31E-4EB4-A8F0-26176F7309BC}"/>
              </a:ext>
            </a:extLst>
          </p:cNvPr>
          <p:cNvSpPr>
            <a:spLocks noChangeArrowheads="1"/>
          </p:cNvSpPr>
          <p:nvPr/>
        </p:nvSpPr>
        <p:spPr bwMode="auto">
          <a:xfrm>
            <a:off x="581891" y="2069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2">
            <a:extLst>
              <a:ext uri="{FF2B5EF4-FFF2-40B4-BE49-F238E27FC236}">
                <a16:creationId xmlns:a16="http://schemas.microsoft.com/office/drawing/2014/main" id="{B1C5D863-68B9-4EF0-8038-5FEE5776AB79}"/>
              </a:ext>
            </a:extLst>
          </p:cNvPr>
          <p:cNvSpPr>
            <a:spLocks noChangeArrowheads="1"/>
          </p:cNvSpPr>
          <p:nvPr/>
        </p:nvSpPr>
        <p:spPr bwMode="auto">
          <a:xfrm>
            <a:off x="947651" y="17619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5">
            <a:extLst>
              <a:ext uri="{FF2B5EF4-FFF2-40B4-BE49-F238E27FC236}">
                <a16:creationId xmlns:a16="http://schemas.microsoft.com/office/drawing/2014/main" id="{AA1C85AB-3561-45FD-9244-9BCF50DF143B}"/>
              </a:ext>
            </a:extLst>
          </p:cNvPr>
          <p:cNvSpPr>
            <a:spLocks noChangeArrowheads="1"/>
          </p:cNvSpPr>
          <p:nvPr/>
        </p:nvSpPr>
        <p:spPr bwMode="auto">
          <a:xfrm>
            <a:off x="6385147" y="29195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2">
            <a:extLst>
              <a:ext uri="{FF2B5EF4-FFF2-40B4-BE49-F238E27FC236}">
                <a16:creationId xmlns:a16="http://schemas.microsoft.com/office/drawing/2014/main" id="{5456EE68-27F3-4822-A063-6B8EA417CD3E}"/>
              </a:ext>
            </a:extLst>
          </p:cNvPr>
          <p:cNvSpPr>
            <a:spLocks noChangeArrowheads="1"/>
          </p:cNvSpPr>
          <p:nvPr/>
        </p:nvSpPr>
        <p:spPr bwMode="auto">
          <a:xfrm>
            <a:off x="581891" y="18360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a:extLst>
              <a:ext uri="{FF2B5EF4-FFF2-40B4-BE49-F238E27FC236}">
                <a16:creationId xmlns:a16="http://schemas.microsoft.com/office/drawing/2014/main" id="{A3B5DC66-9305-440D-A64E-4E5B240D7368}"/>
              </a:ext>
            </a:extLst>
          </p:cNvPr>
          <p:cNvGraphicFramePr>
            <a:graphicFrameLocks noChangeAspect="1"/>
          </p:cNvGraphicFramePr>
          <p:nvPr>
            <p:extLst>
              <p:ext uri="{D42A27DB-BD31-4B8C-83A1-F6EECF244321}">
                <p14:modId xmlns:p14="http://schemas.microsoft.com/office/powerpoint/2010/main" val="3470288768"/>
              </p:ext>
            </p:extLst>
          </p:nvPr>
        </p:nvGraphicFramePr>
        <p:xfrm>
          <a:off x="581891" y="1836013"/>
          <a:ext cx="6115050" cy="4600575"/>
        </p:xfrm>
        <a:graphic>
          <a:graphicData uri="http://schemas.openxmlformats.org/presentationml/2006/ole">
            <mc:AlternateContent xmlns:mc="http://schemas.openxmlformats.org/markup-compatibility/2006">
              <mc:Choice xmlns:v="urn:schemas-microsoft-com:vml" Requires="v">
                <p:oleObj spid="_x0000_s5209" name="Visio" r:id="rId3" imgW="6824913" imgH="5138988" progId="Visio.Drawing.15">
                  <p:embed/>
                </p:oleObj>
              </mc:Choice>
              <mc:Fallback>
                <p:oleObj name="Visio" r:id="rId3" imgW="6824913" imgH="5138988" progId="Visio.Drawing.15">
                  <p:embed/>
                  <p:pic>
                    <p:nvPicPr>
                      <p:cNvPr id="11" name="Object 10">
                        <a:extLst>
                          <a:ext uri="{FF2B5EF4-FFF2-40B4-BE49-F238E27FC236}">
                            <a16:creationId xmlns:a16="http://schemas.microsoft.com/office/drawing/2014/main" id="{A3B5DC66-9305-440D-A64E-4E5B240D73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1891" y="1836013"/>
                        <a:ext cx="6115050" cy="4600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Rectangle 12">
            <a:extLst>
              <a:ext uri="{FF2B5EF4-FFF2-40B4-BE49-F238E27FC236}">
                <a16:creationId xmlns:a16="http://schemas.microsoft.com/office/drawing/2014/main" id="{961D4470-564E-41A3-8CC8-90D31780E8FE}"/>
              </a:ext>
            </a:extLst>
          </p:cNvPr>
          <p:cNvSpPr/>
          <p:nvPr/>
        </p:nvSpPr>
        <p:spPr>
          <a:xfrm>
            <a:off x="7027334" y="3469341"/>
            <a:ext cx="4516966" cy="1438855"/>
          </a:xfrm>
          <a:prstGeom prst="rect">
            <a:avLst/>
          </a:prstGeom>
        </p:spPr>
        <p:txBody>
          <a:bodyPr wrap="square">
            <a:spAutoFit/>
          </a:bodyPr>
          <a:lstStyle/>
          <a:p>
            <a:pPr>
              <a:spcAft>
                <a:spcPts val="900"/>
              </a:spcAft>
            </a:pPr>
            <a:r>
              <a:rPr lang="en-GB" sz="1600" dirty="0">
                <a:solidFill>
                  <a:srgbClr val="000000"/>
                </a:solidFill>
                <a:latin typeface="Times New Roman" panose="02020603050405020304" pitchFamily="18" charset="0"/>
                <a:ea typeface="SimSun" panose="02010600030101010101" pitchFamily="2" charset="-122"/>
              </a:rPr>
              <a:t>All subsequent signalling from MB-SMF related to multicast session  (e.g. for activation, deactivation) would need to go via SMF, as MB-SMF is not aware of AMFs and NG-RAN nodes in multicast session.</a:t>
            </a:r>
          </a:p>
          <a:p>
            <a:pPr>
              <a:spcAft>
                <a:spcPts val="900"/>
              </a:spcAft>
            </a:pPr>
            <a:r>
              <a:rPr lang="en-GB" sz="1600" dirty="0">
                <a:solidFill>
                  <a:schemeClr val="accent2"/>
                </a:solidFill>
                <a:effectLst/>
                <a:latin typeface="Times New Roman" panose="02020603050405020304" pitchFamily="18" charset="0"/>
                <a:ea typeface="SimSun" panose="02010600030101010101" pitchFamily="2" charset="-122"/>
              </a:rPr>
              <a:t>Signalling piggybacked in </a:t>
            </a:r>
            <a:r>
              <a:rPr lang="en-GB" sz="1600" dirty="0" err="1">
                <a:solidFill>
                  <a:schemeClr val="accent2"/>
                </a:solidFill>
                <a:effectLst/>
                <a:latin typeface="Times New Roman" panose="02020603050405020304" pitchFamily="18" charset="0"/>
                <a:ea typeface="SimSun" panose="02010600030101010101" pitchFamily="2" charset="-122"/>
              </a:rPr>
              <a:t>Xn</a:t>
            </a:r>
            <a:r>
              <a:rPr lang="en-GB" sz="1600" dirty="0">
                <a:solidFill>
                  <a:schemeClr val="accent2"/>
                </a:solidFill>
                <a:effectLst/>
                <a:latin typeface="Times New Roman" panose="02020603050405020304" pitchFamily="18" charset="0"/>
                <a:ea typeface="SimSun" panose="02010600030101010101" pitchFamily="2" charset="-122"/>
              </a:rPr>
              <a:t>/N2 HO</a:t>
            </a:r>
            <a:endParaRPr lang="en-US" sz="1200" dirty="0">
              <a:solidFill>
                <a:schemeClr val="accent2"/>
              </a:solidFill>
              <a:effectLst/>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1890120410"/>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57CC50-4023-4325-8C8F-AF474457733C}"/>
              </a:ext>
            </a:extLst>
          </p:cNvPr>
          <p:cNvSpPr>
            <a:spLocks noGrp="1"/>
          </p:cNvSpPr>
          <p:nvPr>
            <p:ph type="title"/>
          </p:nvPr>
        </p:nvSpPr>
        <p:spPr>
          <a:xfrm>
            <a:off x="185687" y="228600"/>
            <a:ext cx="9103784" cy="413886"/>
          </a:xfrm>
        </p:spPr>
        <p:txBody>
          <a:bodyPr/>
          <a:lstStyle/>
          <a:p>
            <a:pPr algn="l"/>
            <a:r>
              <a:rPr lang="en-GB" b="1" u="sng" dirty="0"/>
              <a:t>Comparison of Options</a:t>
            </a:r>
            <a:br>
              <a:rPr lang="en-US" dirty="0"/>
            </a:br>
            <a:endParaRPr lang="en-US" dirty="0"/>
          </a:p>
        </p:txBody>
      </p:sp>
      <p:graphicFrame>
        <p:nvGraphicFramePr>
          <p:cNvPr id="4" name="Table 4">
            <a:extLst>
              <a:ext uri="{FF2B5EF4-FFF2-40B4-BE49-F238E27FC236}">
                <a16:creationId xmlns:a16="http://schemas.microsoft.com/office/drawing/2014/main" id="{9058BCE0-B780-4845-B260-787F82248822}"/>
              </a:ext>
            </a:extLst>
          </p:cNvPr>
          <p:cNvGraphicFramePr>
            <a:graphicFrameLocks noGrp="1"/>
          </p:cNvGraphicFramePr>
          <p:nvPr>
            <p:extLst>
              <p:ext uri="{D42A27DB-BD31-4B8C-83A1-F6EECF244321}">
                <p14:modId xmlns:p14="http://schemas.microsoft.com/office/powerpoint/2010/main" val="3253038501"/>
              </p:ext>
            </p:extLst>
          </p:nvPr>
        </p:nvGraphicFramePr>
        <p:xfrm>
          <a:off x="85559" y="435543"/>
          <a:ext cx="12041202" cy="6635817"/>
        </p:xfrm>
        <a:graphic>
          <a:graphicData uri="http://schemas.openxmlformats.org/drawingml/2006/table">
            <a:tbl>
              <a:tblPr firstRow="1" bandRow="1">
                <a:tableStyleId>{5C22544A-7EE6-4342-B048-85BDC9FD1C3A}</a:tableStyleId>
              </a:tblPr>
              <a:tblGrid>
                <a:gridCol w="4313205">
                  <a:extLst>
                    <a:ext uri="{9D8B030D-6E8A-4147-A177-3AD203B41FA5}">
                      <a16:colId xmlns:a16="http://schemas.microsoft.com/office/drawing/2014/main" val="2797733461"/>
                    </a:ext>
                  </a:extLst>
                </a:gridCol>
                <a:gridCol w="1389604">
                  <a:extLst>
                    <a:ext uri="{9D8B030D-6E8A-4147-A177-3AD203B41FA5}">
                      <a16:colId xmlns:a16="http://schemas.microsoft.com/office/drawing/2014/main" val="2038178200"/>
                    </a:ext>
                  </a:extLst>
                </a:gridCol>
                <a:gridCol w="1560119">
                  <a:extLst>
                    <a:ext uri="{9D8B030D-6E8A-4147-A177-3AD203B41FA5}">
                      <a16:colId xmlns:a16="http://schemas.microsoft.com/office/drawing/2014/main" val="3777603768"/>
                    </a:ext>
                  </a:extLst>
                </a:gridCol>
                <a:gridCol w="1436719">
                  <a:extLst>
                    <a:ext uri="{9D8B030D-6E8A-4147-A177-3AD203B41FA5}">
                      <a16:colId xmlns:a16="http://schemas.microsoft.com/office/drawing/2014/main" val="3206073140"/>
                    </a:ext>
                  </a:extLst>
                </a:gridCol>
                <a:gridCol w="1995623">
                  <a:extLst>
                    <a:ext uri="{9D8B030D-6E8A-4147-A177-3AD203B41FA5}">
                      <a16:colId xmlns:a16="http://schemas.microsoft.com/office/drawing/2014/main" val="1375030596"/>
                    </a:ext>
                  </a:extLst>
                </a:gridCol>
                <a:gridCol w="1345932">
                  <a:extLst>
                    <a:ext uri="{9D8B030D-6E8A-4147-A177-3AD203B41FA5}">
                      <a16:colId xmlns:a16="http://schemas.microsoft.com/office/drawing/2014/main" val="1863840532"/>
                    </a:ext>
                  </a:extLst>
                </a:gridCol>
              </a:tblGrid>
              <a:tr h="515720">
                <a:tc>
                  <a:txBody>
                    <a:bodyPr/>
                    <a:lstStyle/>
                    <a:p>
                      <a:endParaRPr lang="en-US" dirty="0"/>
                    </a:p>
                  </a:txBody>
                  <a:tcPr/>
                </a:tc>
                <a:tc>
                  <a:txBody>
                    <a:bodyPr/>
                    <a:lstStyle/>
                    <a:p>
                      <a:r>
                        <a:rPr lang="de-DE" dirty="0"/>
                        <a:t>Option 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Option 2</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Option 3</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Option 4</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Option 5</a:t>
                      </a:r>
                      <a:endParaRPr lang="en-US" dirty="0"/>
                    </a:p>
                  </a:txBody>
                  <a:tcPr/>
                </a:tc>
                <a:extLst>
                  <a:ext uri="{0D108BD9-81ED-4DB2-BD59-A6C34878D82A}">
                    <a16:rowId xmlns:a16="http://schemas.microsoft.com/office/drawing/2014/main" val="2064832471"/>
                  </a:ext>
                </a:extLst>
              </a:tr>
              <a:tr h="506567">
                <a:tc>
                  <a:txBody>
                    <a:bodyPr/>
                    <a:lstStyle/>
                    <a:p>
                      <a:r>
                        <a:rPr lang="de-DE" sz="1400" dirty="0"/>
                        <a:t>State </a:t>
                      </a:r>
                      <a:r>
                        <a:rPr lang="de-DE" sz="1400" dirty="0" err="1"/>
                        <a:t>about</a:t>
                      </a:r>
                      <a:r>
                        <a:rPr lang="de-DE" sz="1400" dirty="0"/>
                        <a:t> </a:t>
                      </a:r>
                      <a:r>
                        <a:rPr lang="de-DE" sz="1400" dirty="0" err="1"/>
                        <a:t>multicast</a:t>
                      </a:r>
                      <a:r>
                        <a:rPr lang="de-DE" sz="1400" dirty="0"/>
                        <a:t> </a:t>
                      </a:r>
                      <a:r>
                        <a:rPr lang="de-DE" sz="1400" dirty="0" err="1"/>
                        <a:t>session</a:t>
                      </a:r>
                      <a:r>
                        <a:rPr lang="de-DE" sz="1400" dirty="0"/>
                        <a:t> in AMF</a:t>
                      </a:r>
                      <a:endParaRPr lang="en-US" sz="1400" dirty="0"/>
                    </a:p>
                  </a:txBody>
                  <a:tcPr/>
                </a:tc>
                <a:tc>
                  <a:txBody>
                    <a:bodyPr/>
                    <a:lstStyle/>
                    <a:p>
                      <a:r>
                        <a:rPr lang="de-DE" sz="1400" dirty="0">
                          <a:solidFill>
                            <a:srgbClr val="62A14D"/>
                          </a:solidFill>
                        </a:rPr>
                        <a:t>Not </a:t>
                      </a:r>
                      <a:r>
                        <a:rPr lang="de-DE" sz="1400" dirty="0" err="1">
                          <a:solidFill>
                            <a:srgbClr val="62A14D"/>
                          </a:solidFill>
                        </a:rPr>
                        <a:t>required</a:t>
                      </a:r>
                      <a:endParaRPr lang="en-US" sz="1400" dirty="0">
                        <a:solidFill>
                          <a:srgbClr val="62A14D"/>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solidFill>
                            <a:srgbClr val="62A14D"/>
                          </a:solidFill>
                        </a:rPr>
                        <a:t>Not </a:t>
                      </a:r>
                      <a:r>
                        <a:rPr lang="de-DE" sz="1400" dirty="0" err="1">
                          <a:solidFill>
                            <a:srgbClr val="62A14D"/>
                          </a:solidFill>
                        </a:rPr>
                        <a:t>required</a:t>
                      </a:r>
                      <a:endParaRPr lang="en-US" sz="1400" dirty="0">
                        <a:solidFill>
                          <a:srgbClr val="62A14D"/>
                        </a:solidFill>
                      </a:endParaRPr>
                    </a:p>
                  </a:txBody>
                  <a:tcPr/>
                </a:tc>
                <a:tc>
                  <a:txBody>
                    <a:bodyPr/>
                    <a:lstStyle/>
                    <a:p>
                      <a:r>
                        <a:rPr lang="de-DE" sz="1400" dirty="0"/>
                        <a:t>RAN </a:t>
                      </a:r>
                      <a:r>
                        <a:rPr lang="de-DE" sz="1400" dirty="0" err="1"/>
                        <a:t>nodes</a:t>
                      </a:r>
                      <a:endParaRPr lang="en-US" sz="1400" dirty="0"/>
                    </a:p>
                  </a:txBody>
                  <a:tcPr/>
                </a:tc>
                <a:tc>
                  <a:txBody>
                    <a:bodyPr/>
                    <a:lstStyle/>
                    <a:p>
                      <a:r>
                        <a:rPr lang="de-DE" sz="1400" dirty="0">
                          <a:solidFill>
                            <a:srgbClr val="FF0000"/>
                          </a:solidFill>
                        </a:rPr>
                        <a:t>RAN nodes, UEs, MB-SMF </a:t>
                      </a:r>
                      <a:endParaRPr lang="en-US" sz="14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solidFill>
                            <a:srgbClr val="62A14D"/>
                          </a:solidFill>
                        </a:rPr>
                        <a:t>Not </a:t>
                      </a:r>
                      <a:r>
                        <a:rPr lang="de-DE" sz="1400" dirty="0" err="1">
                          <a:solidFill>
                            <a:srgbClr val="62A14D"/>
                          </a:solidFill>
                        </a:rPr>
                        <a:t>required</a:t>
                      </a:r>
                      <a:endParaRPr lang="en-US" sz="1400" dirty="0">
                        <a:solidFill>
                          <a:srgbClr val="62A14D"/>
                        </a:solidFill>
                      </a:endParaRPr>
                    </a:p>
                  </a:txBody>
                  <a:tcPr/>
                </a:tc>
                <a:extLst>
                  <a:ext uri="{0D108BD9-81ED-4DB2-BD59-A6C34878D82A}">
                    <a16:rowId xmlns:a16="http://schemas.microsoft.com/office/drawing/2014/main" val="1823738551"/>
                  </a:ext>
                </a:extLst>
              </a:tr>
              <a:tr h="694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t>State </a:t>
                      </a:r>
                      <a:r>
                        <a:rPr lang="de-DE" sz="1400" dirty="0" err="1"/>
                        <a:t>about</a:t>
                      </a:r>
                      <a:r>
                        <a:rPr lang="de-DE" sz="1400" dirty="0"/>
                        <a:t> </a:t>
                      </a:r>
                      <a:r>
                        <a:rPr lang="de-DE" sz="1400" dirty="0" err="1"/>
                        <a:t>multicast</a:t>
                      </a:r>
                      <a:r>
                        <a:rPr lang="de-DE" sz="1400" dirty="0"/>
                        <a:t> </a:t>
                      </a:r>
                      <a:r>
                        <a:rPr lang="de-DE" sz="1400" dirty="0" err="1"/>
                        <a:t>session</a:t>
                      </a:r>
                      <a:r>
                        <a:rPr lang="de-DE" sz="1400" dirty="0"/>
                        <a:t> in MB-SMF</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rgbClr val="62A14D"/>
                          </a:solidFill>
                        </a:rPr>
                        <a:t>SMFs, </a:t>
                      </a:r>
                      <a:br>
                        <a:rPr lang="de-DE" sz="1200" dirty="0">
                          <a:solidFill>
                            <a:srgbClr val="62A14D"/>
                          </a:solidFill>
                        </a:rPr>
                      </a:br>
                      <a:r>
                        <a:rPr lang="de-DE" sz="1200" dirty="0">
                          <a:solidFill>
                            <a:srgbClr val="62A14D"/>
                          </a:solidFill>
                        </a:rPr>
                        <a:t>RAN </a:t>
                      </a:r>
                      <a:r>
                        <a:rPr lang="de-DE" sz="1200" dirty="0" err="1">
                          <a:solidFill>
                            <a:srgbClr val="62A14D"/>
                          </a:solidFill>
                        </a:rPr>
                        <a:t>node</a:t>
                      </a:r>
                      <a:r>
                        <a:rPr lang="en-US" sz="1200" dirty="0">
                          <a:solidFill>
                            <a:srgbClr val="62A14D"/>
                          </a:solidFill>
                        </a:rPr>
                        <a:t> addresses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SMFs, AMFs</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RAN nodes, RAN node adresses</a:t>
                      </a:r>
                      <a:r>
                        <a:rPr lang="de-DE" sz="1200" dirty="0">
                          <a:solidFill>
                            <a:schemeClr val="tx1"/>
                          </a:solidFill>
                        </a:rPr>
                        <a:t>, UEs</a:t>
                      </a:r>
                      <a:endParaRPr lang="en-US"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SMFs, AMFs, RAN node</a:t>
                      </a:r>
                      <a:r>
                        <a:rPr lang="en-US" sz="1200" dirty="0"/>
                        <a:t> addresses</a:t>
                      </a:r>
                      <a:r>
                        <a:rPr lang="de-DE" altLang="zh-CN" sz="1200" dirty="0">
                          <a:solidFill>
                            <a:schemeClr val="tx1"/>
                          </a:solidFill>
                        </a:rPr>
                        <a:t>, UEs</a:t>
                      </a:r>
                      <a:endParaRPr lang="en-US"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SMFs, AMFs, </a:t>
                      </a:r>
                      <a:br>
                        <a:rPr lang="de-DE" sz="1200" dirty="0"/>
                      </a:br>
                      <a:r>
                        <a:rPr lang="de-DE" sz="1200" dirty="0"/>
                        <a:t>RAN node</a:t>
                      </a:r>
                      <a:r>
                        <a:rPr lang="en-US" sz="1200" dirty="0"/>
                        <a:t> addresses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rgbClr val="62A14D"/>
                          </a:solidFill>
                        </a:rPr>
                        <a:t>SMFs, </a:t>
                      </a:r>
                      <a:br>
                        <a:rPr lang="de-DE" sz="1200" dirty="0">
                          <a:solidFill>
                            <a:srgbClr val="62A14D"/>
                          </a:solidFill>
                        </a:rPr>
                      </a:br>
                      <a:r>
                        <a:rPr lang="de-DE" sz="1200" dirty="0">
                          <a:solidFill>
                            <a:srgbClr val="62A14D"/>
                          </a:solidFill>
                        </a:rPr>
                        <a:t>RAN </a:t>
                      </a:r>
                      <a:r>
                        <a:rPr lang="de-DE" sz="1200" dirty="0" err="1">
                          <a:solidFill>
                            <a:srgbClr val="62A14D"/>
                          </a:solidFill>
                        </a:rPr>
                        <a:t>node</a:t>
                      </a:r>
                      <a:r>
                        <a:rPr lang="en-US" sz="1200" dirty="0">
                          <a:solidFill>
                            <a:srgbClr val="62A14D"/>
                          </a:solidFill>
                        </a:rPr>
                        <a:t> addresses</a:t>
                      </a:r>
                    </a:p>
                  </a:txBody>
                  <a:tcPr/>
                </a:tc>
                <a:extLst>
                  <a:ext uri="{0D108BD9-81ED-4DB2-BD59-A6C34878D82A}">
                    <a16:rowId xmlns:a16="http://schemas.microsoft.com/office/drawing/2014/main" val="1985626471"/>
                  </a:ext>
                </a:extLst>
              </a:tr>
              <a:tr h="506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400" dirty="0">
                          <a:solidFill>
                            <a:schemeClr val="accent2"/>
                          </a:solidFill>
                        </a:rPr>
                        <a:t>State about multicast session in SMF</a:t>
                      </a:r>
                      <a:endParaRPr lang="en-US" altLang="zh-CN" sz="1400" dirty="0">
                        <a:solidFill>
                          <a:schemeClr val="accent2"/>
                        </a:solidFill>
                      </a:endParaRPr>
                    </a:p>
                  </a:txBody>
                  <a:tcPr/>
                </a:tc>
                <a:tc>
                  <a:txBody>
                    <a:bodyPr/>
                    <a:lstStyle/>
                    <a:p>
                      <a:r>
                        <a:rPr lang="de-DE" sz="1400" dirty="0">
                          <a:solidFill>
                            <a:schemeClr val="tx1"/>
                          </a:solidFill>
                        </a:rPr>
                        <a:t>MB-SMF, UEs, RAN nodes</a:t>
                      </a:r>
                      <a:endParaRPr 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solidFill>
                            <a:schemeClr val="tx1"/>
                          </a:solidFill>
                        </a:rPr>
                        <a:t>MB-SMF, UEs</a:t>
                      </a:r>
                      <a:endParaRPr 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400" dirty="0">
                          <a:solidFill>
                            <a:schemeClr val="tx1"/>
                          </a:solidFill>
                        </a:rPr>
                        <a:t>MB-SMF, UEs</a:t>
                      </a:r>
                      <a:endParaRPr lang="en-US" altLang="zh-CN"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400" kern="1200" dirty="0">
                          <a:solidFill>
                            <a:srgbClr val="62A14D"/>
                          </a:solidFill>
                          <a:latin typeface="+mn-lt"/>
                          <a:ea typeface="+mn-ea"/>
                          <a:cs typeface="+mn-cs"/>
                        </a:rPr>
                        <a:t>Not required</a:t>
                      </a:r>
                      <a:endParaRPr lang="en-US" sz="1400" kern="1200" dirty="0">
                        <a:solidFill>
                          <a:srgbClr val="62A14D"/>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solidFill>
                            <a:schemeClr val="tx1"/>
                          </a:solidFill>
                        </a:rPr>
                        <a:t>MB-SMF, UEs, RAN nodes</a:t>
                      </a:r>
                      <a:endParaRPr lang="en-US" sz="1400" dirty="0">
                        <a:solidFill>
                          <a:schemeClr val="tx1"/>
                        </a:solidFill>
                      </a:endParaRPr>
                    </a:p>
                  </a:txBody>
                  <a:tcPr/>
                </a:tc>
                <a:extLst>
                  <a:ext uri="{0D108BD9-81ED-4DB2-BD59-A6C34878D82A}">
                    <a16:rowId xmlns:a16="http://schemas.microsoft.com/office/drawing/2014/main" val="3736822219"/>
                  </a:ext>
                </a:extLst>
              </a:tr>
              <a:tr h="506567">
                <a:tc>
                  <a:txBody>
                    <a:bodyPr/>
                    <a:lstStyle/>
                    <a:p>
                      <a:r>
                        <a:rPr lang="de-DE" sz="1400" dirty="0"/>
                        <a:t>subsequent </a:t>
                      </a:r>
                      <a:r>
                        <a:rPr lang="de-DE" sz="1400" dirty="0" err="1"/>
                        <a:t>direct</a:t>
                      </a:r>
                      <a:r>
                        <a:rPr lang="de-DE" sz="1400" dirty="0"/>
                        <a:t> </a:t>
                      </a:r>
                      <a:r>
                        <a:rPr lang="de-DE" sz="1400" dirty="0" err="1"/>
                        <a:t>signalling</a:t>
                      </a:r>
                      <a:r>
                        <a:rPr lang="de-DE" sz="1400" dirty="0"/>
                        <a:t> </a:t>
                      </a:r>
                      <a:r>
                        <a:rPr lang="de-DE" sz="1400" dirty="0" err="1"/>
                        <a:t>for</a:t>
                      </a:r>
                      <a:r>
                        <a:rPr lang="de-DE" sz="1400" dirty="0"/>
                        <a:t> </a:t>
                      </a:r>
                      <a:r>
                        <a:rPr lang="de-DE" sz="1400" dirty="0" err="1"/>
                        <a:t>multicast</a:t>
                      </a:r>
                      <a:r>
                        <a:rPr lang="de-DE" sz="1400" dirty="0"/>
                        <a:t> </a:t>
                      </a:r>
                      <a:r>
                        <a:rPr lang="de-DE" sz="1400" dirty="0" err="1"/>
                        <a:t>session</a:t>
                      </a:r>
                      <a:r>
                        <a:rPr lang="de-DE" sz="1400" dirty="0"/>
                        <a:t> (e.g. </a:t>
                      </a:r>
                      <a:r>
                        <a:rPr lang="de-DE" sz="1400" dirty="0" err="1"/>
                        <a:t>deactivation</a:t>
                      </a:r>
                      <a:r>
                        <a:rPr lang="de-DE" sz="1400" dirty="0"/>
                        <a:t>) </a:t>
                      </a:r>
                      <a:r>
                        <a:rPr lang="de-DE" sz="1400" dirty="0" err="1"/>
                        <a:t>from</a:t>
                      </a:r>
                      <a:r>
                        <a:rPr lang="de-DE" sz="1400" dirty="0"/>
                        <a:t> MB-SMF </a:t>
                      </a:r>
                      <a:r>
                        <a:rPr lang="de-DE" sz="1400" dirty="0" err="1"/>
                        <a:t>to</a:t>
                      </a:r>
                      <a:r>
                        <a:rPr lang="de-DE" sz="1400" dirty="0"/>
                        <a:t> RAN </a:t>
                      </a:r>
                      <a:r>
                        <a:rPr lang="de-DE" sz="1400" dirty="0" err="1"/>
                        <a:t>nodes</a:t>
                      </a:r>
                      <a:r>
                        <a:rPr lang="de-DE" sz="1400" dirty="0"/>
                        <a:t> </a:t>
                      </a:r>
                      <a:r>
                        <a:rPr lang="de-DE" sz="1400" dirty="0" err="1"/>
                        <a:t>possible</a:t>
                      </a:r>
                      <a:endParaRPr lang="en-US" sz="1400" dirty="0"/>
                    </a:p>
                  </a:txBody>
                  <a:tcPr/>
                </a:tc>
                <a:tc>
                  <a:txBody>
                    <a:bodyPr/>
                    <a:lstStyle/>
                    <a:p>
                      <a:r>
                        <a:rPr lang="de-DE" sz="1400" kern="1200" dirty="0">
                          <a:solidFill>
                            <a:srgbClr val="62A14D"/>
                          </a:solidFill>
                          <a:latin typeface="+mn-lt"/>
                          <a:ea typeface="+mn-ea"/>
                          <a:cs typeface="+mn-cs"/>
                        </a:rPr>
                        <a:t>yes</a:t>
                      </a:r>
                      <a:endParaRPr lang="en-US" sz="1400" kern="1200" dirty="0">
                        <a:solidFill>
                          <a:srgbClr val="62A14D"/>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solidFill>
                            <a:srgbClr val="62A14D"/>
                          </a:solidFill>
                        </a:rPr>
                        <a:t>Yes</a:t>
                      </a:r>
                      <a:endParaRPr lang="en-US" sz="1400" dirty="0">
                        <a:solidFill>
                          <a:srgbClr val="62A14D"/>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solidFill>
                            <a:srgbClr val="62A14D"/>
                          </a:solidFill>
                        </a:rPr>
                        <a:t>Yes</a:t>
                      </a:r>
                      <a:endParaRPr lang="en-US" sz="1400" dirty="0">
                        <a:solidFill>
                          <a:srgbClr val="62A14D"/>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solidFill>
                            <a:srgbClr val="62A14D"/>
                          </a:solidFill>
                        </a:rPr>
                        <a:t>Yes</a:t>
                      </a:r>
                      <a:endParaRPr lang="en-US" sz="1400" dirty="0">
                        <a:solidFill>
                          <a:srgbClr val="62A14D"/>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kern="1200" dirty="0">
                          <a:solidFill>
                            <a:srgbClr val="62A14D"/>
                          </a:solidFill>
                          <a:latin typeface="+mn-lt"/>
                          <a:ea typeface="+mn-ea"/>
                          <a:cs typeface="+mn-cs"/>
                        </a:rPr>
                        <a:t>yes</a:t>
                      </a:r>
                      <a:endParaRPr lang="en-US" sz="1400" kern="1200" dirty="0">
                        <a:solidFill>
                          <a:srgbClr val="62A14D"/>
                        </a:solidFill>
                        <a:latin typeface="+mn-lt"/>
                        <a:ea typeface="+mn-ea"/>
                        <a:cs typeface="+mn-cs"/>
                      </a:endParaRPr>
                    </a:p>
                  </a:txBody>
                  <a:tcPr/>
                </a:tc>
                <a:extLst>
                  <a:ext uri="{0D108BD9-81ED-4DB2-BD59-A6C34878D82A}">
                    <a16:rowId xmlns:a16="http://schemas.microsoft.com/office/drawing/2014/main" val="3060867979"/>
                  </a:ext>
                </a:extLst>
              </a:tr>
              <a:tr h="506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a:t>activation</a:t>
                      </a:r>
                      <a:r>
                        <a:rPr lang="de-DE" sz="1400" dirty="0"/>
                        <a:t> </a:t>
                      </a:r>
                      <a:r>
                        <a:rPr lang="de-DE" sz="1400" dirty="0" err="1"/>
                        <a:t>for</a:t>
                      </a:r>
                      <a:r>
                        <a:rPr lang="de-DE" sz="1400" dirty="0"/>
                        <a:t> </a:t>
                      </a:r>
                      <a:r>
                        <a:rPr lang="de-DE" sz="1400" dirty="0" err="1"/>
                        <a:t>multicast</a:t>
                      </a:r>
                      <a:r>
                        <a:rPr lang="de-DE" sz="1400" dirty="0"/>
                        <a:t> </a:t>
                      </a:r>
                      <a:r>
                        <a:rPr lang="de-DE" sz="1400" dirty="0" err="1"/>
                        <a:t>session</a:t>
                      </a:r>
                      <a:r>
                        <a:rPr lang="de-DE" sz="1400" dirty="0"/>
                        <a:t> </a:t>
                      </a:r>
                      <a:r>
                        <a:rPr lang="de-DE" sz="1400" dirty="0" err="1"/>
                        <a:t>from</a:t>
                      </a:r>
                      <a:r>
                        <a:rPr lang="de-DE" sz="1400" dirty="0"/>
                        <a:t> MB-SMF </a:t>
                      </a:r>
                      <a:r>
                        <a:rPr lang="de-DE" sz="1400" dirty="0" err="1"/>
                        <a:t>to</a:t>
                      </a:r>
                      <a:r>
                        <a:rPr lang="de-DE" sz="1400" dirty="0"/>
                        <a:t> RAN </a:t>
                      </a:r>
                      <a:r>
                        <a:rPr lang="de-DE" sz="1400" dirty="0" err="1"/>
                        <a:t>nodes</a:t>
                      </a:r>
                      <a:r>
                        <a:rPr lang="de-DE" sz="1400" dirty="0"/>
                        <a:t> </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t>Via SMF </a:t>
                      </a:r>
                      <a:r>
                        <a:rPr lang="de-DE" sz="1400" dirty="0" err="1"/>
                        <a:t>and</a:t>
                      </a:r>
                      <a:r>
                        <a:rPr lang="de-DE" sz="1400" dirty="0"/>
                        <a:t> AMF</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t>Via SMF </a:t>
                      </a:r>
                      <a:r>
                        <a:rPr lang="de-DE" sz="1400" dirty="0" err="1"/>
                        <a:t>and</a:t>
                      </a:r>
                      <a:r>
                        <a:rPr lang="de-DE" sz="1400" dirty="0"/>
                        <a:t> AMF</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t>Via SMF </a:t>
                      </a:r>
                      <a:r>
                        <a:rPr lang="de-DE" sz="1400" dirty="0" err="1"/>
                        <a:t>and</a:t>
                      </a:r>
                      <a:r>
                        <a:rPr lang="de-DE" sz="1400" dirty="0"/>
                        <a:t> AMF</a:t>
                      </a:r>
                      <a:endParaRPr lang="en-US" sz="1400" dirty="0"/>
                    </a:p>
                  </a:txBody>
                  <a:tcPr/>
                </a:tc>
                <a:tc>
                  <a:txBody>
                    <a:bodyPr/>
                    <a:lstStyle/>
                    <a:p>
                      <a:r>
                        <a:rPr lang="de-DE" sz="1400" dirty="0">
                          <a:solidFill>
                            <a:srgbClr val="62A14D"/>
                          </a:solidFill>
                        </a:rPr>
                        <a:t>Via AMF</a:t>
                      </a:r>
                      <a:endParaRPr lang="en-US" sz="1400" dirty="0">
                        <a:solidFill>
                          <a:srgbClr val="62A14D"/>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t>Via SMF </a:t>
                      </a:r>
                      <a:r>
                        <a:rPr lang="de-DE" sz="1400" dirty="0" err="1"/>
                        <a:t>and</a:t>
                      </a:r>
                      <a:r>
                        <a:rPr lang="de-DE" sz="1400" dirty="0"/>
                        <a:t> AMF</a:t>
                      </a:r>
                      <a:endParaRPr lang="en-US" sz="1400" dirty="0"/>
                    </a:p>
                  </a:txBody>
                  <a:tcPr/>
                </a:tc>
                <a:extLst>
                  <a:ext uri="{0D108BD9-81ED-4DB2-BD59-A6C34878D82A}">
                    <a16:rowId xmlns:a16="http://schemas.microsoft.com/office/drawing/2014/main" val="1002540985"/>
                  </a:ext>
                </a:extLst>
              </a:tr>
              <a:tr h="506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t>deactivation for multicast session from MB-SMF to RAN nodes </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t>Via SMF </a:t>
                      </a:r>
                      <a:r>
                        <a:rPr lang="de-DE" sz="1400" dirty="0" err="1"/>
                        <a:t>and</a:t>
                      </a:r>
                      <a:r>
                        <a:rPr lang="de-DE" sz="1400" dirty="0"/>
                        <a:t> AMF</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kern="1200" dirty="0">
                          <a:solidFill>
                            <a:srgbClr val="62A14D"/>
                          </a:solidFill>
                          <a:latin typeface="+mn-lt"/>
                          <a:ea typeface="+mn-ea"/>
                          <a:cs typeface="+mn-cs"/>
                        </a:rPr>
                        <a:t>Via AMF</a:t>
                      </a:r>
                      <a:endParaRPr lang="en-US" sz="1400" kern="1200" dirty="0">
                        <a:solidFill>
                          <a:srgbClr val="62A14D"/>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kern="1200" dirty="0">
                          <a:solidFill>
                            <a:srgbClr val="62A14D"/>
                          </a:solidFill>
                          <a:latin typeface="+mn-lt"/>
                          <a:ea typeface="+mn-ea"/>
                          <a:cs typeface="+mn-cs"/>
                        </a:rPr>
                        <a:t>Via AMF</a:t>
                      </a:r>
                      <a:endParaRPr lang="en-US" sz="1400" kern="1200" dirty="0">
                        <a:solidFill>
                          <a:srgbClr val="62A14D"/>
                        </a:solidFill>
                        <a:latin typeface="+mn-lt"/>
                        <a:ea typeface="+mn-ea"/>
                        <a:cs typeface="+mn-cs"/>
                      </a:endParaRPr>
                    </a:p>
                  </a:txBody>
                  <a:tcPr/>
                </a:tc>
                <a:tc>
                  <a:txBody>
                    <a:bodyPr/>
                    <a:lstStyle/>
                    <a:p>
                      <a:r>
                        <a:rPr lang="de-DE" sz="1400" dirty="0">
                          <a:solidFill>
                            <a:srgbClr val="62A14D"/>
                          </a:solidFill>
                        </a:rPr>
                        <a:t>Via AMF</a:t>
                      </a:r>
                      <a:endParaRPr lang="en-US" sz="1400" dirty="0">
                        <a:solidFill>
                          <a:srgbClr val="62A14D"/>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a:t>Via SMF </a:t>
                      </a:r>
                      <a:r>
                        <a:rPr lang="de-DE" sz="1400" dirty="0" err="1"/>
                        <a:t>and</a:t>
                      </a:r>
                      <a:r>
                        <a:rPr lang="de-DE" sz="1400" dirty="0"/>
                        <a:t> AMF</a:t>
                      </a:r>
                      <a:endParaRPr lang="en-US" sz="1400" dirty="0"/>
                    </a:p>
                  </a:txBody>
                  <a:tcPr/>
                </a:tc>
                <a:extLst>
                  <a:ext uri="{0D108BD9-81ED-4DB2-BD59-A6C34878D82A}">
                    <a16:rowId xmlns:a16="http://schemas.microsoft.com/office/drawing/2014/main" val="2363094871"/>
                  </a:ext>
                </a:extLst>
              </a:tr>
              <a:tr h="506567">
                <a:tc>
                  <a:txBody>
                    <a:bodyPr/>
                    <a:lstStyle/>
                    <a:p>
                      <a:r>
                        <a:rPr lang="de-DE" sz="1400" dirty="0" err="1"/>
                        <a:t>Possibility</a:t>
                      </a:r>
                      <a:r>
                        <a:rPr lang="de-DE" sz="1400" dirty="0"/>
                        <a:t> </a:t>
                      </a:r>
                      <a:r>
                        <a:rPr lang="de-DE" sz="1400" dirty="0" err="1"/>
                        <a:t>of</a:t>
                      </a:r>
                      <a:r>
                        <a:rPr lang="de-DE" sz="1400" dirty="0"/>
                        <a:t> </a:t>
                      </a:r>
                      <a:r>
                        <a:rPr lang="de-DE" sz="1400" dirty="0" err="1"/>
                        <a:t>dublicated</a:t>
                      </a:r>
                      <a:r>
                        <a:rPr lang="de-DE" sz="1400" dirty="0"/>
                        <a:t> </a:t>
                      </a:r>
                      <a:r>
                        <a:rPr lang="de-DE" sz="1400" dirty="0" err="1"/>
                        <a:t>signalling</a:t>
                      </a:r>
                      <a:r>
                        <a:rPr lang="de-DE" sz="1400" dirty="0"/>
                        <a:t> </a:t>
                      </a:r>
                      <a:r>
                        <a:rPr lang="de-DE" sz="1400" dirty="0" err="1"/>
                        <a:t>from</a:t>
                      </a:r>
                      <a:r>
                        <a:rPr lang="de-DE" sz="1400" dirty="0"/>
                        <a:t> different AMFs </a:t>
                      </a:r>
                      <a:r>
                        <a:rPr lang="de-DE" sz="1400" dirty="0" err="1"/>
                        <a:t>for</a:t>
                      </a:r>
                      <a:r>
                        <a:rPr lang="de-DE" sz="1400" dirty="0"/>
                        <a:t> same MBS </a:t>
                      </a:r>
                      <a:r>
                        <a:rPr lang="de-DE" sz="1400" dirty="0" err="1"/>
                        <a:t>session</a:t>
                      </a:r>
                      <a:r>
                        <a:rPr lang="de-DE" sz="1400" dirty="0"/>
                        <a:t> at RAN </a:t>
                      </a:r>
                      <a:r>
                        <a:rPr lang="de-DE" sz="1400" dirty="0" err="1"/>
                        <a:t>node</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400" dirty="0">
                          <a:solidFill>
                            <a:srgbClr val="62A14D"/>
                          </a:solidFill>
                        </a:rPr>
                        <a:t>Only session activation</a:t>
                      </a:r>
                      <a:endParaRPr lang="en-US" sz="1400" dirty="0">
                        <a:solidFill>
                          <a:srgbClr val="C00000"/>
                        </a:solidFill>
                      </a:endParaRPr>
                    </a:p>
                  </a:txBody>
                  <a:tcPr/>
                </a:tc>
                <a:tc>
                  <a:txBody>
                    <a:bodyPr/>
                    <a:lstStyle/>
                    <a:p>
                      <a:r>
                        <a:rPr lang="de-DE" sz="1400" dirty="0" err="1">
                          <a:solidFill>
                            <a:srgbClr val="62A14D"/>
                          </a:solidFill>
                        </a:rPr>
                        <a:t>Only</a:t>
                      </a:r>
                      <a:r>
                        <a:rPr lang="de-DE" sz="1400" dirty="0">
                          <a:solidFill>
                            <a:srgbClr val="62A14D"/>
                          </a:solidFill>
                        </a:rPr>
                        <a:t> </a:t>
                      </a:r>
                      <a:r>
                        <a:rPr lang="de-DE" sz="1400" dirty="0" err="1">
                          <a:solidFill>
                            <a:srgbClr val="62A14D"/>
                          </a:solidFill>
                        </a:rPr>
                        <a:t>session</a:t>
                      </a:r>
                      <a:r>
                        <a:rPr lang="de-DE" sz="1400" dirty="0">
                          <a:solidFill>
                            <a:srgbClr val="62A14D"/>
                          </a:solidFill>
                        </a:rPr>
                        <a:t> </a:t>
                      </a:r>
                      <a:r>
                        <a:rPr lang="de-DE" sz="1400" dirty="0" err="1">
                          <a:solidFill>
                            <a:srgbClr val="62A14D"/>
                          </a:solidFill>
                        </a:rPr>
                        <a:t>activation</a:t>
                      </a:r>
                      <a:endParaRPr lang="en-US" sz="1400" dirty="0">
                        <a:solidFill>
                          <a:srgbClr val="62A14D"/>
                        </a:solidFill>
                      </a:endParaRPr>
                    </a:p>
                  </a:txBody>
                  <a:tcPr/>
                </a:tc>
                <a:tc>
                  <a:txBody>
                    <a:bodyPr/>
                    <a:lstStyle/>
                    <a:p>
                      <a:r>
                        <a:rPr lang="de-DE" sz="1400" dirty="0" err="1">
                          <a:solidFill>
                            <a:srgbClr val="62A14D"/>
                          </a:solidFill>
                        </a:rPr>
                        <a:t>Only</a:t>
                      </a:r>
                      <a:r>
                        <a:rPr lang="de-DE" sz="1400" dirty="0">
                          <a:solidFill>
                            <a:srgbClr val="62A14D"/>
                          </a:solidFill>
                        </a:rPr>
                        <a:t> </a:t>
                      </a:r>
                      <a:r>
                        <a:rPr lang="de-DE" sz="1400" dirty="0" err="1">
                          <a:solidFill>
                            <a:srgbClr val="62A14D"/>
                          </a:solidFill>
                        </a:rPr>
                        <a:t>session</a:t>
                      </a:r>
                      <a:r>
                        <a:rPr lang="de-DE" sz="1400" dirty="0">
                          <a:solidFill>
                            <a:srgbClr val="62A14D"/>
                          </a:solidFill>
                        </a:rPr>
                        <a:t> </a:t>
                      </a:r>
                      <a:r>
                        <a:rPr lang="de-DE" sz="1400" dirty="0" err="1">
                          <a:solidFill>
                            <a:srgbClr val="62A14D"/>
                          </a:solidFill>
                        </a:rPr>
                        <a:t>activation</a:t>
                      </a:r>
                      <a:endParaRPr lang="en-US" sz="1400" dirty="0">
                        <a:solidFill>
                          <a:srgbClr val="62A14D"/>
                        </a:solidFill>
                      </a:endParaRPr>
                    </a:p>
                  </a:txBody>
                  <a:tcPr/>
                </a:tc>
                <a:tc>
                  <a:txBody>
                    <a:bodyPr/>
                    <a:lstStyle/>
                    <a:p>
                      <a:r>
                        <a:rPr lang="de-DE" sz="1400" dirty="0">
                          <a:solidFill>
                            <a:srgbClr val="C00000"/>
                          </a:solidFill>
                        </a:rPr>
                        <a:t>Yes (</a:t>
                      </a:r>
                      <a:r>
                        <a:rPr lang="de-DE" sz="1400" dirty="0">
                          <a:solidFill>
                            <a:schemeClr val="tx1"/>
                          </a:solidFill>
                          <a:highlight>
                            <a:srgbClr val="FFFF00"/>
                          </a:highlight>
                        </a:rPr>
                        <a:t>Ericson: handling straightforward)</a:t>
                      </a:r>
                      <a:endParaRPr lang="en-US" sz="1400" dirty="0">
                        <a:solidFill>
                          <a:srgbClr val="C0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400" dirty="0">
                          <a:solidFill>
                            <a:srgbClr val="62A14D"/>
                          </a:solidFill>
                        </a:rPr>
                        <a:t>Only session activation</a:t>
                      </a:r>
                      <a:endParaRPr lang="en-US" sz="1400" dirty="0">
                        <a:solidFill>
                          <a:srgbClr val="C00000"/>
                        </a:solidFill>
                      </a:endParaRPr>
                    </a:p>
                  </a:txBody>
                  <a:tcPr/>
                </a:tc>
                <a:extLst>
                  <a:ext uri="{0D108BD9-81ED-4DB2-BD59-A6C34878D82A}">
                    <a16:rowId xmlns:a16="http://schemas.microsoft.com/office/drawing/2014/main" val="305471647"/>
                  </a:ext>
                </a:extLst>
              </a:tr>
              <a:tr h="506567">
                <a:tc>
                  <a:txBody>
                    <a:bodyPr/>
                    <a:lstStyle/>
                    <a:p>
                      <a:r>
                        <a:rPr lang="de-DE" sz="1400" dirty="0" err="1"/>
                        <a:t>Reliable</a:t>
                      </a:r>
                      <a:r>
                        <a:rPr lang="de-DE" sz="1400" dirty="0"/>
                        <a:t> </a:t>
                      </a:r>
                      <a:r>
                        <a:rPr lang="de-DE" sz="1400" dirty="0" err="1"/>
                        <a:t>exchange</a:t>
                      </a:r>
                      <a:r>
                        <a:rPr lang="de-DE" sz="1400" dirty="0"/>
                        <a:t> </a:t>
                      </a:r>
                      <a:r>
                        <a:rPr lang="de-DE" sz="1400" dirty="0" err="1"/>
                        <a:t>of</a:t>
                      </a:r>
                      <a:r>
                        <a:rPr lang="de-DE" sz="1400" dirty="0"/>
                        <a:t> </a:t>
                      </a:r>
                      <a:r>
                        <a:rPr lang="de-DE" sz="1400" dirty="0" err="1"/>
                        <a:t>unicast</a:t>
                      </a:r>
                      <a:r>
                        <a:rPr lang="de-DE" sz="1400" dirty="0"/>
                        <a:t> </a:t>
                      </a:r>
                      <a:r>
                        <a:rPr lang="de-DE" sz="1400" dirty="0" err="1"/>
                        <a:t>transport</a:t>
                      </a:r>
                      <a:r>
                        <a:rPr lang="de-DE" sz="1400" dirty="0"/>
                        <a:t> </a:t>
                      </a:r>
                      <a:r>
                        <a:rPr lang="de-DE" sz="1400" dirty="0" err="1"/>
                        <a:t>address</a:t>
                      </a:r>
                      <a:r>
                        <a:rPr lang="de-DE" sz="1400" dirty="0"/>
                        <a:t> via </a:t>
                      </a:r>
                      <a:r>
                        <a:rPr lang="de-DE" sz="1400" dirty="0" err="1"/>
                        <a:t>acknowledged</a:t>
                      </a:r>
                      <a:r>
                        <a:rPr lang="de-DE" sz="1400" dirty="0"/>
                        <a:t> </a:t>
                      </a:r>
                      <a:r>
                        <a:rPr lang="de-DE" sz="1400" dirty="0" err="1"/>
                        <a:t>messages</a:t>
                      </a:r>
                      <a:endParaRPr lang="en-US" sz="1400" dirty="0"/>
                    </a:p>
                  </a:txBody>
                  <a:tcPr/>
                </a:tc>
                <a:tc>
                  <a:txBody>
                    <a:bodyPr/>
                    <a:lstStyle/>
                    <a:p>
                      <a:r>
                        <a:rPr lang="de-DE" sz="1400" dirty="0" err="1">
                          <a:solidFill>
                            <a:srgbClr val="62A14D"/>
                          </a:solidFill>
                        </a:rPr>
                        <a:t>yes</a:t>
                      </a:r>
                      <a:endParaRPr lang="en-US" sz="1400" dirty="0">
                        <a:solidFill>
                          <a:srgbClr val="62A14D"/>
                        </a:solidFill>
                      </a:endParaRPr>
                    </a:p>
                  </a:txBody>
                  <a:tcPr/>
                </a:tc>
                <a:tc>
                  <a:txBody>
                    <a:bodyPr/>
                    <a:lstStyle/>
                    <a:p>
                      <a:r>
                        <a:rPr lang="de-DE" sz="1400" dirty="0" err="1">
                          <a:solidFill>
                            <a:srgbClr val="62A14D"/>
                          </a:solidFill>
                        </a:rPr>
                        <a:t>yes</a:t>
                      </a:r>
                      <a:endParaRPr lang="en-US" sz="1400" dirty="0">
                        <a:solidFill>
                          <a:srgbClr val="62A14D"/>
                        </a:solidFill>
                      </a:endParaRPr>
                    </a:p>
                  </a:txBody>
                  <a:tcPr/>
                </a:tc>
                <a:tc>
                  <a:txBody>
                    <a:bodyPr/>
                    <a:lstStyle/>
                    <a:p>
                      <a:r>
                        <a:rPr lang="de-DE" sz="1400" dirty="0" err="1">
                          <a:solidFill>
                            <a:srgbClr val="62A14D"/>
                          </a:solidFill>
                        </a:rPr>
                        <a:t>yes</a:t>
                      </a:r>
                      <a:endParaRPr lang="en-US" sz="1400" dirty="0">
                        <a:solidFill>
                          <a:srgbClr val="62A14D"/>
                        </a:solidFill>
                      </a:endParaRPr>
                    </a:p>
                  </a:txBody>
                  <a:tcPr/>
                </a:tc>
                <a:tc>
                  <a:txBody>
                    <a:bodyPr/>
                    <a:lstStyle/>
                    <a:p>
                      <a:r>
                        <a:rPr lang="de-DE" sz="1400" dirty="0">
                          <a:solidFill>
                            <a:srgbClr val="C00000"/>
                          </a:solidFill>
                        </a:rPr>
                        <a:t>no </a:t>
                      </a:r>
                      <a:r>
                        <a:rPr lang="de-DE" sz="1400" dirty="0">
                          <a:solidFill>
                            <a:schemeClr val="tx1"/>
                          </a:solidFill>
                          <a:highlight>
                            <a:srgbClr val="FFFF00"/>
                          </a:highlight>
                        </a:rPr>
                        <a:t>(Ericson: why not reliable?)</a:t>
                      </a:r>
                      <a:endParaRPr lang="en-US" sz="1400" dirty="0">
                        <a:solidFill>
                          <a:schemeClr val="tx1"/>
                        </a:solidFill>
                        <a:highlight>
                          <a:srgbClr val="FFFF00"/>
                        </a:highlight>
                      </a:endParaRPr>
                    </a:p>
                  </a:txBody>
                  <a:tcPr/>
                </a:tc>
                <a:tc>
                  <a:txBody>
                    <a:bodyPr/>
                    <a:lstStyle/>
                    <a:p>
                      <a:r>
                        <a:rPr lang="de-DE" sz="1400" kern="1200" dirty="0">
                          <a:solidFill>
                            <a:srgbClr val="62A14D"/>
                          </a:solidFill>
                          <a:latin typeface="+mn-lt"/>
                          <a:ea typeface="+mn-ea"/>
                          <a:cs typeface="+mn-cs"/>
                        </a:rPr>
                        <a:t>yes</a:t>
                      </a:r>
                      <a:endParaRPr lang="en-US" sz="1400" kern="1200" dirty="0">
                        <a:solidFill>
                          <a:srgbClr val="62A14D"/>
                        </a:solidFill>
                        <a:latin typeface="+mn-lt"/>
                        <a:ea typeface="+mn-ea"/>
                        <a:cs typeface="+mn-cs"/>
                      </a:endParaRPr>
                    </a:p>
                  </a:txBody>
                  <a:tcPr/>
                </a:tc>
                <a:extLst>
                  <a:ext uri="{0D108BD9-81ED-4DB2-BD59-A6C34878D82A}">
                    <a16:rowId xmlns:a16="http://schemas.microsoft.com/office/drawing/2014/main" val="2481436490"/>
                  </a:ext>
                </a:extLst>
              </a:tr>
              <a:tr h="938497">
                <a:tc>
                  <a:txBody>
                    <a:bodyPr/>
                    <a:lstStyle/>
                    <a:p>
                      <a:r>
                        <a:rPr lang="de-DE" sz="1400" dirty="0"/>
                        <a:t>AMF </a:t>
                      </a:r>
                      <a:r>
                        <a:rPr lang="de-DE" sz="1400" dirty="0" err="1"/>
                        <a:t>involved</a:t>
                      </a:r>
                      <a:r>
                        <a:rPr lang="de-DE" sz="1400" dirty="0"/>
                        <a:t> in </a:t>
                      </a:r>
                      <a:r>
                        <a:rPr lang="de-DE" sz="1400" dirty="0" err="1"/>
                        <a:t>session</a:t>
                      </a:r>
                      <a:r>
                        <a:rPr lang="de-DE" sz="1400" dirty="0"/>
                        <a:t> </a:t>
                      </a:r>
                      <a:r>
                        <a:rPr lang="de-DE" sz="1400" dirty="0" err="1"/>
                        <a:t>management</a:t>
                      </a:r>
                      <a:r>
                        <a:rPr lang="de-DE" sz="1400" dirty="0"/>
                        <a:t> </a:t>
                      </a:r>
                      <a:r>
                        <a:rPr lang="de-DE" sz="1400" dirty="0" err="1"/>
                        <a:t>of</a:t>
                      </a:r>
                      <a:r>
                        <a:rPr lang="de-DE" sz="1400" dirty="0"/>
                        <a:t> </a:t>
                      </a:r>
                      <a:r>
                        <a:rPr lang="de-DE" sz="1400" dirty="0" err="1"/>
                        <a:t>multicast</a:t>
                      </a:r>
                      <a:r>
                        <a:rPr lang="de-DE" sz="1400" dirty="0"/>
                        <a:t> </a:t>
                      </a:r>
                      <a:r>
                        <a:rPr lang="de-DE" sz="1400" dirty="0" err="1"/>
                        <a:t>session</a:t>
                      </a:r>
                      <a:r>
                        <a:rPr lang="de-DE" sz="1400" dirty="0"/>
                        <a:t> </a:t>
                      </a:r>
                      <a:endParaRPr lang="en-US" sz="1400" dirty="0"/>
                    </a:p>
                  </a:txBody>
                  <a:tcPr/>
                </a:tc>
                <a:tc>
                  <a:txBody>
                    <a:bodyPr/>
                    <a:lstStyle/>
                    <a:p>
                      <a:r>
                        <a:rPr lang="de-DE" sz="1400" strike="sngStrike" dirty="0">
                          <a:solidFill>
                            <a:srgbClr val="62A14D"/>
                          </a:solidFill>
                          <a:highlight>
                            <a:srgbClr val="FFFF00"/>
                          </a:highlight>
                        </a:rPr>
                        <a:t>no</a:t>
                      </a:r>
                      <a:r>
                        <a:rPr lang="de-DE" sz="1400" strike="noStrike" dirty="0">
                          <a:solidFill>
                            <a:srgbClr val="C00000"/>
                          </a:solidFill>
                          <a:highlight>
                            <a:srgbClr val="FFFF00"/>
                          </a:highlight>
                        </a:rPr>
                        <a:t> Ericsson: yes </a:t>
                      </a:r>
                      <a:r>
                        <a:rPr lang="de-DE" sz="1100" strike="noStrike" dirty="0">
                          <a:solidFill>
                            <a:srgbClr val="C00000"/>
                          </a:solidFill>
                          <a:highlight>
                            <a:srgbClr val="FFFF00"/>
                          </a:highlight>
                        </a:rPr>
                        <a:t>(AMF has to do this cumbersome processing of UE lists)</a:t>
                      </a:r>
                      <a:endParaRPr lang="en-US" sz="1400" strike="noStrike" dirty="0">
                        <a:solidFill>
                          <a:srgbClr val="C00000"/>
                        </a:solidFill>
                        <a:highlight>
                          <a:srgbClr val="FFFF00"/>
                        </a:highligh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400" b="0" i="0" u="none" strike="sngStrike" kern="1200" cap="none" spc="0" normalizeH="0" baseline="0" noProof="0" dirty="0">
                          <a:ln>
                            <a:noFill/>
                          </a:ln>
                          <a:solidFill>
                            <a:srgbClr val="62A14D"/>
                          </a:solidFill>
                          <a:effectLst/>
                          <a:highlight>
                            <a:srgbClr val="FFFF00"/>
                          </a:highlight>
                          <a:uLnTx/>
                          <a:uFillTx/>
                          <a:latin typeface="Calibri"/>
                          <a:ea typeface="+mn-ea"/>
                          <a:cs typeface="+mn-cs"/>
                        </a:rPr>
                        <a:t>no</a:t>
                      </a:r>
                      <a:r>
                        <a:rPr kumimoji="0" lang="de-DE" sz="1400" b="0" i="0" u="none" strike="noStrike" kern="1200" cap="none" spc="0" normalizeH="0" baseline="0" noProof="0" dirty="0">
                          <a:ln>
                            <a:noFill/>
                          </a:ln>
                          <a:solidFill>
                            <a:srgbClr val="C00000"/>
                          </a:solidFill>
                          <a:effectLst/>
                          <a:highlight>
                            <a:srgbClr val="FFFF00"/>
                          </a:highlight>
                          <a:uLnTx/>
                          <a:uFillTx/>
                          <a:latin typeface="Calibri"/>
                          <a:ea typeface="+mn-ea"/>
                          <a:cs typeface="+mn-cs"/>
                        </a:rPr>
                        <a:t> Ericsson: yes </a:t>
                      </a:r>
                      <a:r>
                        <a:rPr kumimoji="0" lang="de-DE" sz="1100" b="0" i="0" u="none" strike="noStrike" kern="1200" cap="none" spc="0" normalizeH="0" baseline="0" noProof="0" dirty="0">
                          <a:ln>
                            <a:noFill/>
                          </a:ln>
                          <a:solidFill>
                            <a:srgbClr val="C00000"/>
                          </a:solidFill>
                          <a:effectLst/>
                          <a:highlight>
                            <a:srgbClr val="FFFF00"/>
                          </a:highlight>
                          <a:uLnTx/>
                          <a:uFillTx/>
                          <a:latin typeface="Calibri"/>
                          <a:ea typeface="+mn-ea"/>
                          <a:cs typeface="+mn-cs"/>
                        </a:rPr>
                        <a:t>(AMF has to do this cumbersome processing of UE lists)</a:t>
                      </a:r>
                      <a:endParaRPr kumimoji="0" lang="en-US" sz="1400" b="0" i="0" u="none" strike="noStrike" kern="1200" cap="none" spc="0" normalizeH="0" baseline="0" noProof="0" dirty="0">
                        <a:ln>
                          <a:noFill/>
                        </a:ln>
                        <a:solidFill>
                          <a:srgbClr val="C00000"/>
                        </a:solidFill>
                        <a:effectLst/>
                        <a:highlight>
                          <a:srgbClr val="FFFF00"/>
                        </a:highlight>
                        <a:uLnTx/>
                        <a:uFillTx/>
                        <a:latin typeface="Calibri"/>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400" b="0" i="0" u="none" strike="sngStrike" kern="1200" cap="none" spc="0" normalizeH="0" baseline="0" noProof="0" dirty="0">
                          <a:ln>
                            <a:noFill/>
                          </a:ln>
                          <a:solidFill>
                            <a:srgbClr val="62A14D"/>
                          </a:solidFill>
                          <a:effectLst/>
                          <a:highlight>
                            <a:srgbClr val="FFFF00"/>
                          </a:highlight>
                          <a:uLnTx/>
                          <a:uFillTx/>
                          <a:latin typeface="Calibri"/>
                          <a:ea typeface="+mn-ea"/>
                          <a:cs typeface="+mn-cs"/>
                        </a:rPr>
                        <a:t>no</a:t>
                      </a:r>
                      <a:r>
                        <a:rPr kumimoji="0" lang="de-DE" sz="1400" b="0" i="0" u="none" strike="noStrike" kern="1200" cap="none" spc="0" normalizeH="0" baseline="0" noProof="0" dirty="0">
                          <a:ln>
                            <a:noFill/>
                          </a:ln>
                          <a:solidFill>
                            <a:srgbClr val="C00000"/>
                          </a:solidFill>
                          <a:effectLst/>
                          <a:highlight>
                            <a:srgbClr val="FFFF00"/>
                          </a:highlight>
                          <a:uLnTx/>
                          <a:uFillTx/>
                          <a:latin typeface="Calibri"/>
                          <a:ea typeface="+mn-ea"/>
                          <a:cs typeface="+mn-cs"/>
                        </a:rPr>
                        <a:t> Ericsson: yes </a:t>
                      </a:r>
                      <a:r>
                        <a:rPr kumimoji="0" lang="de-DE" sz="1100" b="0" i="0" u="none" strike="noStrike" kern="1200" cap="none" spc="0" normalizeH="0" baseline="0" noProof="0" dirty="0">
                          <a:ln>
                            <a:noFill/>
                          </a:ln>
                          <a:solidFill>
                            <a:srgbClr val="C00000"/>
                          </a:solidFill>
                          <a:effectLst/>
                          <a:highlight>
                            <a:srgbClr val="FFFF00"/>
                          </a:highlight>
                          <a:uLnTx/>
                          <a:uFillTx/>
                          <a:latin typeface="Calibri"/>
                          <a:ea typeface="+mn-ea"/>
                          <a:cs typeface="+mn-cs"/>
                        </a:rPr>
                        <a:t>(AMF has to do this cumbersome processing of UE lists)</a:t>
                      </a:r>
                      <a:endParaRPr kumimoji="0" lang="en-US" sz="1400" b="0" i="0" u="none" strike="noStrike" kern="1200" cap="none" spc="0" normalizeH="0" baseline="0" noProof="0" dirty="0">
                        <a:ln>
                          <a:noFill/>
                        </a:ln>
                        <a:solidFill>
                          <a:srgbClr val="C00000"/>
                        </a:solidFill>
                        <a:effectLst/>
                        <a:highlight>
                          <a:srgbClr val="FFFF00"/>
                        </a:highlight>
                        <a:uLnTx/>
                        <a:uFillTx/>
                        <a:latin typeface="Calibri"/>
                        <a:ea typeface="+mn-ea"/>
                        <a:cs typeface="+mn-cs"/>
                      </a:endParaRPr>
                    </a:p>
                  </a:txBody>
                  <a:tcPr/>
                </a:tc>
                <a:tc>
                  <a:txBody>
                    <a:bodyPr/>
                    <a:lstStyle/>
                    <a:p>
                      <a:r>
                        <a:rPr lang="de-DE" sz="1200" dirty="0">
                          <a:solidFill>
                            <a:srgbClr val="C00000"/>
                          </a:solidFill>
                        </a:rPr>
                        <a:t>Yes  </a:t>
                      </a:r>
                      <a:r>
                        <a:rPr lang="de-DE" sz="1100" dirty="0">
                          <a:solidFill>
                            <a:srgbClr val="C00000"/>
                          </a:solidFill>
                          <a:highlight>
                            <a:srgbClr val="FFFF00"/>
                          </a:highlight>
                        </a:rPr>
                        <a:t>(Ericsson: at session activation the AMF is relieved from UE list processing. So, this is a big advantage and along decent engineering principles. And, currently, AMF already has PDU Session info, EBI etc)</a:t>
                      </a:r>
                      <a:endParaRPr lang="en-US" sz="1200" dirty="0">
                        <a:solidFill>
                          <a:srgbClr val="C00000"/>
                        </a:solidFill>
                        <a:highlight>
                          <a:srgbClr val="FFFF00"/>
                        </a:highlight>
                      </a:endParaRPr>
                    </a:p>
                  </a:txBody>
                  <a:tcPr/>
                </a:tc>
                <a:tc>
                  <a:txBody>
                    <a:bodyPr/>
                    <a:lstStyle/>
                    <a:p>
                      <a:r>
                        <a:rPr lang="de-DE" sz="1400" dirty="0" err="1">
                          <a:solidFill>
                            <a:srgbClr val="62A14D"/>
                          </a:solidFill>
                        </a:rPr>
                        <a:t>no</a:t>
                      </a:r>
                      <a:endParaRPr lang="en-US" sz="1400" dirty="0">
                        <a:solidFill>
                          <a:srgbClr val="62A14D"/>
                        </a:solidFill>
                      </a:endParaRPr>
                    </a:p>
                  </a:txBody>
                  <a:tcPr/>
                </a:tc>
                <a:extLst>
                  <a:ext uri="{0D108BD9-81ED-4DB2-BD59-A6C34878D82A}">
                    <a16:rowId xmlns:a16="http://schemas.microsoft.com/office/drawing/2014/main" val="3932589900"/>
                  </a:ext>
                </a:extLst>
              </a:tr>
              <a:tr h="506567">
                <a:tc>
                  <a:txBody>
                    <a:bodyPr/>
                    <a:lstStyle/>
                    <a:p>
                      <a:r>
                        <a:rPr lang="de-DE" sz="1400" dirty="0"/>
                        <a:t>Same </a:t>
                      </a:r>
                      <a:r>
                        <a:rPr lang="de-DE" sz="1400" dirty="0" err="1"/>
                        <a:t>solution</a:t>
                      </a:r>
                      <a:r>
                        <a:rPr lang="de-DE" sz="1400" dirty="0"/>
                        <a:t> </a:t>
                      </a:r>
                      <a:r>
                        <a:rPr lang="de-DE" sz="1400" dirty="0" err="1"/>
                        <a:t>for</a:t>
                      </a:r>
                      <a:r>
                        <a:rPr lang="de-DE" sz="1400" dirty="0"/>
                        <a:t> </a:t>
                      </a:r>
                      <a:r>
                        <a:rPr lang="de-DE" sz="1400" dirty="0" err="1"/>
                        <a:t>shared</a:t>
                      </a:r>
                      <a:r>
                        <a:rPr lang="de-DE" sz="1400" dirty="0"/>
                        <a:t> </a:t>
                      </a:r>
                      <a:r>
                        <a:rPr lang="de-DE" sz="1400" dirty="0" err="1"/>
                        <a:t>delivery</a:t>
                      </a:r>
                      <a:r>
                        <a:rPr lang="de-DE" sz="1400" dirty="0"/>
                        <a:t> </a:t>
                      </a:r>
                      <a:r>
                        <a:rPr lang="de-DE" sz="1400" dirty="0" err="1"/>
                        <a:t>establishment</a:t>
                      </a:r>
                      <a:r>
                        <a:rPr lang="de-DE" sz="1400" dirty="0"/>
                        <a:t> </a:t>
                      </a:r>
                      <a:r>
                        <a:rPr lang="de-DE" sz="1400" dirty="0" err="1"/>
                        <a:t>when</a:t>
                      </a:r>
                      <a:r>
                        <a:rPr lang="de-DE" sz="1400" dirty="0"/>
                        <a:t> </a:t>
                      </a:r>
                      <a:r>
                        <a:rPr lang="de-DE" sz="1400" dirty="0" err="1"/>
                        <a:t>first</a:t>
                      </a:r>
                      <a:r>
                        <a:rPr lang="de-DE" sz="1400" dirty="0"/>
                        <a:t> UE </a:t>
                      </a:r>
                      <a:r>
                        <a:rPr lang="de-DE" sz="1400" dirty="0" err="1"/>
                        <a:t>is</a:t>
                      </a:r>
                      <a:r>
                        <a:rPr lang="de-DE" sz="1400" dirty="0"/>
                        <a:t> </a:t>
                      </a:r>
                      <a:r>
                        <a:rPr lang="de-DE" sz="1400" dirty="0" err="1"/>
                        <a:t>handed</a:t>
                      </a:r>
                      <a:r>
                        <a:rPr lang="de-DE" sz="1400" dirty="0"/>
                        <a:t> </a:t>
                      </a:r>
                      <a:r>
                        <a:rPr lang="de-DE" sz="1400" dirty="0" err="1"/>
                        <a:t>over</a:t>
                      </a:r>
                      <a:r>
                        <a:rPr lang="de-DE" sz="1400" dirty="0"/>
                        <a:t> </a:t>
                      </a:r>
                      <a:r>
                        <a:rPr lang="de-DE" sz="1400" dirty="0" err="1"/>
                        <a:t>to</a:t>
                      </a:r>
                      <a:r>
                        <a:rPr lang="de-DE" sz="1400" dirty="0"/>
                        <a:t> RAN </a:t>
                      </a:r>
                      <a:r>
                        <a:rPr lang="de-DE" sz="1400" dirty="0" err="1"/>
                        <a:t>node</a:t>
                      </a:r>
                      <a:endParaRPr lang="en-US" sz="1400" dirty="0"/>
                    </a:p>
                  </a:txBody>
                  <a:tcPr/>
                </a:tc>
                <a:tc>
                  <a:txBody>
                    <a:bodyPr/>
                    <a:lstStyle/>
                    <a:p>
                      <a:r>
                        <a:rPr lang="de-DE" sz="1400" dirty="0" err="1">
                          <a:solidFill>
                            <a:srgbClr val="62A14D"/>
                          </a:solidFill>
                        </a:rPr>
                        <a:t>yes</a:t>
                      </a:r>
                      <a:endParaRPr lang="en-US" sz="1400" dirty="0">
                        <a:solidFill>
                          <a:srgbClr val="62A14D"/>
                        </a:solidFill>
                      </a:endParaRPr>
                    </a:p>
                  </a:txBody>
                  <a:tcPr/>
                </a:tc>
                <a:tc>
                  <a:txBody>
                    <a:bodyPr/>
                    <a:lstStyle/>
                    <a:p>
                      <a:r>
                        <a:rPr lang="de-DE" sz="1400" dirty="0" err="1">
                          <a:solidFill>
                            <a:srgbClr val="62A14D"/>
                          </a:solidFill>
                        </a:rPr>
                        <a:t>yes</a:t>
                      </a:r>
                      <a:endParaRPr lang="en-US" sz="1400" dirty="0">
                        <a:solidFill>
                          <a:srgbClr val="62A14D"/>
                        </a:solidFill>
                      </a:endParaRPr>
                    </a:p>
                  </a:txBody>
                  <a:tcPr/>
                </a:tc>
                <a:tc>
                  <a:txBody>
                    <a:bodyPr/>
                    <a:lstStyle/>
                    <a:p>
                      <a:r>
                        <a:rPr lang="de-DE" sz="1400" dirty="0" err="1">
                          <a:solidFill>
                            <a:srgbClr val="62A14D"/>
                          </a:solidFill>
                        </a:rPr>
                        <a:t>yes</a:t>
                      </a:r>
                      <a:endParaRPr lang="en-US" sz="1400" dirty="0">
                        <a:solidFill>
                          <a:srgbClr val="62A14D"/>
                        </a:solidFill>
                      </a:endParaRPr>
                    </a:p>
                  </a:txBody>
                  <a:tcPr/>
                </a:tc>
                <a:tc>
                  <a:txBody>
                    <a:bodyPr/>
                    <a:lstStyle/>
                    <a:p>
                      <a:r>
                        <a:rPr lang="de-DE" sz="1400" dirty="0" err="1">
                          <a:solidFill>
                            <a:srgbClr val="62A14D"/>
                          </a:solidFill>
                        </a:rPr>
                        <a:t>yes</a:t>
                      </a:r>
                      <a:endParaRPr lang="en-US" sz="1400" dirty="0">
                        <a:solidFill>
                          <a:srgbClr val="62A14D"/>
                        </a:solidFill>
                      </a:endParaRPr>
                    </a:p>
                  </a:txBody>
                  <a:tcPr/>
                </a:tc>
                <a:tc>
                  <a:txBody>
                    <a:bodyPr/>
                    <a:lstStyle/>
                    <a:p>
                      <a:r>
                        <a:rPr lang="de-DE" sz="1400" kern="1200" dirty="0">
                          <a:solidFill>
                            <a:srgbClr val="62A14D"/>
                          </a:solidFill>
                          <a:latin typeface="+mn-lt"/>
                          <a:ea typeface="+mn-ea"/>
                          <a:cs typeface="+mn-cs"/>
                        </a:rPr>
                        <a:t>yes</a:t>
                      </a:r>
                      <a:endParaRPr lang="en-US" sz="1400" kern="1200" dirty="0">
                        <a:solidFill>
                          <a:srgbClr val="62A14D"/>
                        </a:solidFill>
                        <a:latin typeface="+mn-lt"/>
                        <a:ea typeface="+mn-ea"/>
                        <a:cs typeface="+mn-cs"/>
                      </a:endParaRPr>
                    </a:p>
                  </a:txBody>
                  <a:tcPr/>
                </a:tc>
                <a:extLst>
                  <a:ext uri="{0D108BD9-81ED-4DB2-BD59-A6C34878D82A}">
                    <a16:rowId xmlns:a16="http://schemas.microsoft.com/office/drawing/2014/main" val="3975619202"/>
                  </a:ext>
                </a:extLst>
              </a:tr>
            </a:tbl>
          </a:graphicData>
        </a:graphic>
      </p:graphicFrame>
      <p:sp>
        <p:nvSpPr>
          <p:cNvPr id="5" name="Speech Bubble: Rectangle with Corners Rounded 4">
            <a:extLst>
              <a:ext uri="{FF2B5EF4-FFF2-40B4-BE49-F238E27FC236}">
                <a16:creationId xmlns:a16="http://schemas.microsoft.com/office/drawing/2014/main" id="{90B975DB-D3B9-477D-BA3A-BEEF56CF6554}"/>
              </a:ext>
            </a:extLst>
          </p:cNvPr>
          <p:cNvSpPr/>
          <p:nvPr/>
        </p:nvSpPr>
        <p:spPr bwMode="auto">
          <a:xfrm>
            <a:off x="8681987" y="-154005"/>
            <a:ext cx="1751798" cy="1068405"/>
          </a:xfrm>
          <a:prstGeom prst="wedgeRoundRectCallout">
            <a:avLst>
              <a:gd name="adj1" fmla="val 22060"/>
              <a:gd name="adj2" fmla="val 69077"/>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highlight>
                  <a:srgbClr val="FFFF00"/>
                </a:highlight>
                <a:latin typeface="Arial" charset="0"/>
              </a:rPr>
              <a:t>Ericsson: UE joined state in AMF can avoid UE list sent by SMF  during activation and solves the scaling issues in case of large UE lists.</a:t>
            </a:r>
            <a:endParaRPr kumimoji="0" lang="en-US" sz="1000" b="0" i="0" u="none" strike="noStrike" cap="none" normalizeH="0" baseline="0" dirty="0">
              <a:ln>
                <a:noFill/>
              </a:ln>
              <a:solidFill>
                <a:schemeClr val="tx1"/>
              </a:solidFill>
              <a:effectLst/>
              <a:highlight>
                <a:srgbClr val="FFFF00"/>
              </a:highlight>
              <a:latin typeface="Arial" charset="0"/>
            </a:endParaRPr>
          </a:p>
        </p:txBody>
      </p:sp>
      <p:sp>
        <p:nvSpPr>
          <p:cNvPr id="6" name="Speech Bubble: Rectangle with Corners Rounded 5">
            <a:extLst>
              <a:ext uri="{FF2B5EF4-FFF2-40B4-BE49-F238E27FC236}">
                <a16:creationId xmlns:a16="http://schemas.microsoft.com/office/drawing/2014/main" id="{7B0075B0-2071-4C8E-8109-663AD0E9B98B}"/>
              </a:ext>
            </a:extLst>
          </p:cNvPr>
          <p:cNvSpPr/>
          <p:nvPr/>
        </p:nvSpPr>
        <p:spPr bwMode="auto">
          <a:xfrm>
            <a:off x="5445111" y="-138889"/>
            <a:ext cx="2054438" cy="934666"/>
          </a:xfrm>
          <a:prstGeom prst="wedgeRoundRectCallout">
            <a:avLst>
              <a:gd name="adj1" fmla="val 22060"/>
              <a:gd name="adj2" fmla="val 69077"/>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highlight>
                  <a:srgbClr val="FFFF00"/>
                </a:highlight>
                <a:latin typeface="Arial" charset="0"/>
              </a:rPr>
              <a:t>Ericsson: The cost is that AMF needs to be always contacted to calculate paging areas from a potentially large UE list. This is rather cumbersome design</a:t>
            </a:r>
            <a:endParaRPr kumimoji="0" lang="en-US" sz="1000" b="0" i="0" u="none" strike="noStrike" cap="none" normalizeH="0" baseline="0" dirty="0">
              <a:ln>
                <a:noFill/>
              </a:ln>
              <a:solidFill>
                <a:schemeClr val="tx1"/>
              </a:solidFill>
              <a:effectLst/>
              <a:highlight>
                <a:srgbClr val="FFFF00"/>
              </a:highlight>
              <a:latin typeface="Arial" charset="0"/>
            </a:endParaRPr>
          </a:p>
        </p:txBody>
      </p:sp>
      <p:sp>
        <p:nvSpPr>
          <p:cNvPr id="7" name="Speech Bubble: Rectangle with Corners Rounded 6">
            <a:extLst>
              <a:ext uri="{FF2B5EF4-FFF2-40B4-BE49-F238E27FC236}">
                <a16:creationId xmlns:a16="http://schemas.microsoft.com/office/drawing/2014/main" id="{8E4687CE-F88A-44B5-AC64-411619C52A1B}"/>
              </a:ext>
            </a:extLst>
          </p:cNvPr>
          <p:cNvSpPr/>
          <p:nvPr/>
        </p:nvSpPr>
        <p:spPr bwMode="auto">
          <a:xfrm>
            <a:off x="618439" y="0"/>
            <a:ext cx="2054438" cy="755780"/>
          </a:xfrm>
          <a:prstGeom prst="wedgeRoundRectCallout">
            <a:avLst>
              <a:gd name="adj1" fmla="val 80648"/>
              <a:gd name="adj2" fmla="val -16775"/>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highlight>
                  <a:srgbClr val="FFFF00"/>
                </a:highlight>
                <a:latin typeface="Arial" charset="0"/>
              </a:rPr>
              <a:t>Ericsson: The decisive comparison aspect is not how to establish finally resources but how to get into this situation</a:t>
            </a:r>
            <a:endParaRPr kumimoji="0" lang="en-US" sz="1000" b="0" i="0" u="none" strike="noStrike" cap="none" normalizeH="0" baseline="0" dirty="0">
              <a:ln>
                <a:noFill/>
              </a:ln>
              <a:solidFill>
                <a:schemeClr val="tx1"/>
              </a:solidFill>
              <a:effectLst/>
              <a:highlight>
                <a:srgbClr val="FFFF00"/>
              </a:highlight>
              <a:latin typeface="Arial" charset="0"/>
            </a:endParaRPr>
          </a:p>
        </p:txBody>
      </p:sp>
      <p:sp>
        <p:nvSpPr>
          <p:cNvPr id="8" name="Speech Bubble: Rectangle with Corners Rounded 7">
            <a:extLst>
              <a:ext uri="{FF2B5EF4-FFF2-40B4-BE49-F238E27FC236}">
                <a16:creationId xmlns:a16="http://schemas.microsoft.com/office/drawing/2014/main" id="{07E3DE0C-4932-47E8-AD52-6D8C32CBFF3D}"/>
              </a:ext>
            </a:extLst>
          </p:cNvPr>
          <p:cNvSpPr/>
          <p:nvPr/>
        </p:nvSpPr>
        <p:spPr bwMode="auto">
          <a:xfrm>
            <a:off x="4123664" y="4305300"/>
            <a:ext cx="2642895" cy="413886"/>
          </a:xfrm>
          <a:prstGeom prst="wedgeRoundRectCallout">
            <a:avLst>
              <a:gd name="adj1" fmla="val -100075"/>
              <a:gd name="adj2" fmla="val 9221"/>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highlight>
                  <a:srgbClr val="FFFF00"/>
                </a:highlight>
                <a:latin typeface="Arial" charset="0"/>
              </a:rPr>
              <a:t>Ericsson: This was identified in the first RAN3 MBS meeting and is a stage 3 issue</a:t>
            </a:r>
            <a:endParaRPr kumimoji="0" lang="en-US" sz="1000" b="0" i="0" u="none" strike="noStrike" cap="none" normalizeH="0" baseline="0" dirty="0">
              <a:ln>
                <a:noFill/>
              </a:ln>
              <a:solidFill>
                <a:schemeClr val="tx1"/>
              </a:solidFill>
              <a:effectLst/>
              <a:highlight>
                <a:srgbClr val="FFFF00"/>
              </a:highlight>
              <a:latin typeface="Arial" charset="0"/>
            </a:endParaRPr>
          </a:p>
        </p:txBody>
      </p:sp>
      <p:sp>
        <p:nvSpPr>
          <p:cNvPr id="9" name="Speech Bubble: Rectangle with Corners Rounded 8">
            <a:extLst>
              <a:ext uri="{FF2B5EF4-FFF2-40B4-BE49-F238E27FC236}">
                <a16:creationId xmlns:a16="http://schemas.microsoft.com/office/drawing/2014/main" id="{09FA940A-C820-4F8F-B262-B975630B55C2}"/>
              </a:ext>
            </a:extLst>
          </p:cNvPr>
          <p:cNvSpPr/>
          <p:nvPr/>
        </p:nvSpPr>
        <p:spPr bwMode="auto">
          <a:xfrm>
            <a:off x="3981424" y="4894848"/>
            <a:ext cx="2642895" cy="413886"/>
          </a:xfrm>
          <a:prstGeom prst="wedgeRoundRectCallout">
            <a:avLst>
              <a:gd name="adj1" fmla="val -100075"/>
              <a:gd name="adj2" fmla="val 9221"/>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highlight>
                  <a:srgbClr val="FFFF00"/>
                </a:highlight>
                <a:latin typeface="Arial" charset="0"/>
              </a:rPr>
              <a:t>Ericsson: This is a bit far-fetched aspect with some very arbitrary grounding</a:t>
            </a:r>
            <a:endParaRPr kumimoji="0" lang="en-US" sz="1000" b="0" i="0" u="none" strike="noStrike" cap="none" normalizeH="0" baseline="0" dirty="0">
              <a:ln>
                <a:noFill/>
              </a:ln>
              <a:solidFill>
                <a:schemeClr val="tx1"/>
              </a:solidFill>
              <a:effectLst/>
              <a:highlight>
                <a:srgbClr val="FFFF00"/>
              </a:highlight>
              <a:latin typeface="Arial" charset="0"/>
            </a:endParaRPr>
          </a:p>
        </p:txBody>
      </p:sp>
      <p:sp>
        <p:nvSpPr>
          <p:cNvPr id="2" name="Rectangle 1">
            <a:extLst>
              <a:ext uri="{FF2B5EF4-FFF2-40B4-BE49-F238E27FC236}">
                <a16:creationId xmlns:a16="http://schemas.microsoft.com/office/drawing/2014/main" id="{B41E94CF-BC01-4582-9A4B-A2D620E9857F}"/>
              </a:ext>
            </a:extLst>
          </p:cNvPr>
          <p:cNvSpPr/>
          <p:nvPr/>
        </p:nvSpPr>
        <p:spPr bwMode="auto">
          <a:xfrm>
            <a:off x="5831840" y="3261360"/>
            <a:ext cx="1452880" cy="934666"/>
          </a:xfrm>
          <a:prstGeom prst="rect">
            <a:avLst/>
          </a:prstGeom>
          <a:noFill/>
          <a:ln w="12700"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a:ln>
                <a:noFill/>
              </a:ln>
              <a:solidFill>
                <a:srgbClr val="C00000"/>
              </a:solidFill>
              <a:effectLst/>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endParaRPr lang="en-GB" dirty="0">
              <a:solidFill>
                <a:srgbClr val="C00000"/>
              </a:solidFill>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a:ln>
                <a:noFill/>
              </a:ln>
              <a:solidFill>
                <a:srgbClr val="C00000"/>
              </a:solidFill>
              <a:effectLst/>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endParaRPr lang="en-GB" dirty="0">
              <a:solidFill>
                <a:srgbClr val="C00000"/>
              </a:solidFill>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rgbClr val="C00000"/>
                </a:solidFill>
                <a:effectLst/>
                <a:highlight>
                  <a:srgbClr val="FFFF00"/>
                </a:highlight>
                <a:latin typeface="Arial" charset="0"/>
              </a:rPr>
              <a:t>Eric: RAN talkin</a:t>
            </a:r>
            <a:r>
              <a:rPr lang="en-GB" dirty="0">
                <a:solidFill>
                  <a:srgbClr val="C00000"/>
                </a:solidFill>
                <a:highlight>
                  <a:srgbClr val="FFFF00"/>
                </a:highlight>
                <a:latin typeface="Arial" charset="0"/>
              </a:rPr>
              <a:t>g to different entities !!!</a:t>
            </a:r>
            <a:endParaRPr kumimoji="0" lang="en-GB" sz="1000" b="0" i="0" u="none" strike="noStrike" cap="none" normalizeH="0" baseline="0" dirty="0">
              <a:ln>
                <a:noFill/>
              </a:ln>
              <a:solidFill>
                <a:srgbClr val="C00000"/>
              </a:solidFill>
              <a:effectLst/>
              <a:highlight>
                <a:srgbClr val="FFFF00"/>
              </a:highlight>
              <a:latin typeface="Arial" charset="0"/>
            </a:endParaRPr>
          </a:p>
        </p:txBody>
      </p:sp>
      <p:sp>
        <p:nvSpPr>
          <p:cNvPr id="10" name="Rectangle 9">
            <a:extLst>
              <a:ext uri="{FF2B5EF4-FFF2-40B4-BE49-F238E27FC236}">
                <a16:creationId xmlns:a16="http://schemas.microsoft.com/office/drawing/2014/main" id="{0F2AF78B-3613-4942-B148-0D2A086D0541}"/>
              </a:ext>
            </a:extLst>
          </p:cNvPr>
          <p:cNvSpPr/>
          <p:nvPr/>
        </p:nvSpPr>
        <p:spPr bwMode="auto">
          <a:xfrm>
            <a:off x="7372951" y="3265798"/>
            <a:ext cx="1309036" cy="934666"/>
          </a:xfrm>
          <a:prstGeom prst="rect">
            <a:avLst/>
          </a:prstGeom>
          <a:noFill/>
          <a:ln w="12700"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a:ln>
                <a:noFill/>
              </a:ln>
              <a:solidFill>
                <a:srgbClr val="C00000"/>
              </a:solidFill>
              <a:effectLst/>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endParaRPr lang="en-GB" dirty="0">
              <a:solidFill>
                <a:srgbClr val="C00000"/>
              </a:solidFill>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a:ln>
                <a:noFill/>
              </a:ln>
              <a:solidFill>
                <a:srgbClr val="C00000"/>
              </a:solidFill>
              <a:effectLst/>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endParaRPr lang="en-GB" dirty="0">
              <a:solidFill>
                <a:srgbClr val="C00000"/>
              </a:solidFill>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rgbClr val="C00000"/>
                </a:solidFill>
                <a:effectLst/>
                <a:highlight>
                  <a:srgbClr val="FFFF00"/>
                </a:highlight>
                <a:latin typeface="Arial" charset="0"/>
              </a:rPr>
              <a:t>Eric: RAN talkin</a:t>
            </a:r>
            <a:r>
              <a:rPr lang="en-GB" dirty="0">
                <a:solidFill>
                  <a:srgbClr val="C00000"/>
                </a:solidFill>
                <a:highlight>
                  <a:srgbClr val="FFFF00"/>
                </a:highlight>
                <a:latin typeface="Arial" charset="0"/>
              </a:rPr>
              <a:t>g to different entities !!!</a:t>
            </a:r>
            <a:endParaRPr kumimoji="0" lang="en-GB" sz="1000" b="0" i="0" u="none" strike="noStrike" cap="none" normalizeH="0" baseline="0" dirty="0">
              <a:ln>
                <a:noFill/>
              </a:ln>
              <a:solidFill>
                <a:srgbClr val="C00000"/>
              </a:solidFill>
              <a:effectLst/>
              <a:highlight>
                <a:srgbClr val="FFFF00"/>
              </a:highlight>
              <a:latin typeface="Arial" charset="0"/>
            </a:endParaRPr>
          </a:p>
        </p:txBody>
      </p:sp>
      <p:sp>
        <p:nvSpPr>
          <p:cNvPr id="11" name="Rectangle 10">
            <a:extLst>
              <a:ext uri="{FF2B5EF4-FFF2-40B4-BE49-F238E27FC236}">
                <a16:creationId xmlns:a16="http://schemas.microsoft.com/office/drawing/2014/main" id="{D5AACF5A-FBF0-418D-8D5E-806EF088792D}"/>
              </a:ext>
            </a:extLst>
          </p:cNvPr>
          <p:cNvSpPr/>
          <p:nvPr/>
        </p:nvSpPr>
        <p:spPr bwMode="auto">
          <a:xfrm>
            <a:off x="8846150" y="3277857"/>
            <a:ext cx="1751797" cy="934666"/>
          </a:xfrm>
          <a:prstGeom prst="rect">
            <a:avLst/>
          </a:prstGeom>
          <a:noFill/>
          <a:ln w="12700" cap="flat" cmpd="sng" algn="ctr">
            <a:solidFill>
              <a:srgbClr val="0070C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a:ln>
                <a:noFill/>
              </a:ln>
              <a:solidFill>
                <a:srgbClr val="0070C0"/>
              </a:solidFill>
              <a:effectLst/>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endParaRPr lang="en-GB" dirty="0">
              <a:solidFill>
                <a:srgbClr val="0070C0"/>
              </a:solidFill>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a:ln>
                <a:noFill/>
              </a:ln>
              <a:solidFill>
                <a:srgbClr val="0070C0"/>
              </a:solidFill>
              <a:effectLst/>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endParaRPr lang="en-GB" dirty="0">
              <a:solidFill>
                <a:srgbClr val="0070C0"/>
              </a:solidFill>
              <a:latin typeface="Arial" charset="0"/>
            </a:endParaRPr>
          </a:p>
          <a:p>
            <a:pPr marL="0" marR="0" indent="0" algn="r" defTabSz="914400" rtl="0" eaLnBrk="0" fontAlgn="base" latinLnBrk="0" hangingPunct="0">
              <a:lnSpc>
                <a:spcPct val="100000"/>
              </a:lnSpc>
              <a:spcBef>
                <a:spcPct val="0"/>
              </a:spcBef>
              <a:spcAft>
                <a:spcPct val="0"/>
              </a:spcAft>
              <a:buClrTx/>
              <a:buSzTx/>
              <a:buFontTx/>
              <a:buNone/>
              <a:tabLst/>
            </a:pPr>
            <a:r>
              <a:rPr kumimoji="0" lang="en-GB" sz="1000" i="0" u="none" strike="noStrike" cap="none" normalizeH="0" baseline="0" dirty="0">
                <a:ln>
                  <a:noFill/>
                </a:ln>
                <a:effectLst/>
                <a:highlight>
                  <a:srgbClr val="FFFF00"/>
                </a:highlight>
                <a:latin typeface="Arial" charset="0"/>
              </a:rPr>
              <a:t>Eric: RAN talks to same entity for act and de-act</a:t>
            </a:r>
          </a:p>
        </p:txBody>
      </p:sp>
    </p:spTree>
    <p:extLst>
      <p:ext uri="{BB962C8B-B14F-4D97-AF65-F5344CB8AC3E}">
        <p14:creationId xmlns:p14="http://schemas.microsoft.com/office/powerpoint/2010/main" val="349750782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9AB7580F38B32B4992660A7BC2D6E51C" ma:contentTypeVersion="16" ma:contentTypeDescription="Create a new document." ma:contentTypeScope="" ma:versionID="c3d621215bba041890bb5ac82f83fa16">
  <xsd:schema xmlns:xsd="http://www.w3.org/2001/XMLSchema" xmlns:xs="http://www.w3.org/2001/XMLSchema" xmlns:p="http://schemas.microsoft.com/office/2006/metadata/properties" xmlns:ns3="71c5aaf6-e6ce-465b-b873-5148d2a4c105" xmlns:ns4="b672847a-5f88-42a2-b3e2-50bdf8de63d5" xmlns:ns5="063c6eb4-0fc5-41cf-90f7-6fad9b894f44" targetNamespace="http://schemas.microsoft.com/office/2006/metadata/properties" ma:root="true" ma:fieldsID="52dbc4f663d72f2e65f319fa881cb5ba" ns3:_="" ns4:_="" ns5:_="">
    <xsd:import namespace="71c5aaf6-e6ce-465b-b873-5148d2a4c105"/>
    <xsd:import namespace="b672847a-5f88-42a2-b3e2-50bdf8de63d5"/>
    <xsd:import namespace="063c6eb4-0fc5-41cf-90f7-6fad9b894f44"/>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5:SharedWithUsers" minOccurs="0"/>
                <xsd:element ref="ns5:SharedWithDetails" minOccurs="0"/>
                <xsd:element ref="ns5: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672847a-5f88-42a2-b3e2-50bdf8de63d5"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3c6eb4-0fc5-41cf-90f7-6fad9b894f44" elementFormDefault="qualified">
    <xsd:import namespace="http://schemas.microsoft.com/office/2006/documentManagement/types"/>
    <xsd:import namespace="http://schemas.microsoft.com/office/infopath/2007/PartnerControls"/>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SharingHintHash" ma:index="2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file>

<file path=customXml/itemProps1.xml><?xml version="1.0" encoding="utf-8"?>
<ds:datastoreItem xmlns:ds="http://schemas.openxmlformats.org/officeDocument/2006/customXml" ds:itemID="{FCE79A9A-212C-4CEB-936E-9A3C04878D5F}">
  <ds:schemaRefs>
    <ds:schemaRef ds:uri="Microsoft.SharePoint.Taxonomy.ContentTypeSync"/>
  </ds:schemaRefs>
</ds:datastoreItem>
</file>

<file path=customXml/itemProps2.xml><?xml version="1.0" encoding="utf-8"?>
<ds:datastoreItem xmlns:ds="http://schemas.openxmlformats.org/officeDocument/2006/customXml" ds:itemID="{E18CD8F1-13E4-4703-8DD2-B3B81136FC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b672847a-5f88-42a2-b3e2-50bdf8de63d5"/>
    <ds:schemaRef ds:uri="063c6eb4-0fc5-41cf-90f7-6fad9b894f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24ABBD-AE85-49C1-BED4-4CC6FE2F1113}">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1c5aaf6-e6ce-465b-b873-5148d2a4c105"/>
    <ds:schemaRef ds:uri="063c6eb4-0fc5-41cf-90f7-6fad9b894f44"/>
    <ds:schemaRef ds:uri="http://purl.org/dc/terms/"/>
    <ds:schemaRef ds:uri="b672847a-5f88-42a2-b3e2-50bdf8de63d5"/>
    <ds:schemaRef ds:uri="http://www.w3.org/XML/1998/namespace"/>
    <ds:schemaRef ds:uri="http://purl.org/dc/dcmitype/"/>
  </ds:schemaRefs>
</ds:datastoreItem>
</file>

<file path=customXml/itemProps4.xml><?xml version="1.0" encoding="utf-8"?>
<ds:datastoreItem xmlns:ds="http://schemas.openxmlformats.org/officeDocument/2006/customXml" ds:itemID="{FE30B3D0-B628-4766-971A-819A0525810C}">
  <ds:schemaRefs>
    <ds:schemaRef ds:uri="http://schemas.microsoft.com/sharepoint/v3/contenttype/forms"/>
  </ds:schemaRefs>
</ds:datastoreItem>
</file>

<file path=customXml/itemProps5.xml><?xml version="1.0" encoding="utf-8"?>
<ds:datastoreItem xmlns:ds="http://schemas.openxmlformats.org/officeDocument/2006/customXml" ds:itemID="{848B4A73-B6A3-43B1-9C5C-3274A7C8069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12066</TotalTime>
  <Words>1942</Words>
  <Application>Microsoft Office PowerPoint</Application>
  <PresentationFormat>Widescreen</PresentationFormat>
  <Paragraphs>320</Paragraphs>
  <Slides>16</Slides>
  <Notes>1</Notes>
  <HiddenSlides>0</HiddenSlides>
  <MMClips>0</MMClips>
  <ScaleCrop>false</ScaleCrop>
  <HeadingPairs>
    <vt:vector size="8" baseType="variant">
      <vt:variant>
        <vt:lpstr>Fonts Used</vt:lpstr>
      </vt:variant>
      <vt:variant>
        <vt:i4>6</vt:i4>
      </vt:variant>
      <vt:variant>
        <vt:lpstr>Theme</vt:lpstr>
      </vt:variant>
      <vt:variant>
        <vt:i4>5</vt:i4>
      </vt:variant>
      <vt:variant>
        <vt:lpstr>Embedded OLE Servers</vt:lpstr>
      </vt:variant>
      <vt:variant>
        <vt:i4>1</vt:i4>
      </vt:variant>
      <vt:variant>
        <vt:lpstr>Slide Titles</vt:lpstr>
      </vt:variant>
      <vt:variant>
        <vt:i4>16</vt:i4>
      </vt:variant>
    </vt:vector>
  </HeadingPairs>
  <TitlesOfParts>
    <vt:vector size="28" baseType="lpstr">
      <vt:lpstr>Arial </vt:lpstr>
      <vt:lpstr>Arial</vt:lpstr>
      <vt:lpstr>Calibri</vt:lpstr>
      <vt:lpstr>Calibri Light</vt:lpstr>
      <vt:lpstr>Ericsson Hilda Light</vt:lpstr>
      <vt:lpstr>Times New Roman</vt:lpstr>
      <vt:lpstr>Office Theme</vt:lpstr>
      <vt:lpstr>3_Custom Design</vt:lpstr>
      <vt:lpstr>2_Custom Design</vt:lpstr>
      <vt:lpstr>1_Custom Design</vt:lpstr>
      <vt:lpstr>Custom Design</vt:lpstr>
      <vt:lpstr>Visio</vt:lpstr>
      <vt:lpstr>PowerPoint Presentation</vt:lpstr>
      <vt:lpstr>Related TDOCs</vt:lpstr>
      <vt:lpstr>PowerPoint Presentation</vt:lpstr>
      <vt:lpstr>Different proposed options</vt:lpstr>
      <vt:lpstr>Different proposed options</vt:lpstr>
      <vt:lpstr>Different proposed options</vt:lpstr>
      <vt:lpstr>Different proposed options</vt:lpstr>
      <vt:lpstr>Different proposed options</vt:lpstr>
      <vt:lpstr>Comparison of Options </vt:lpstr>
      <vt:lpstr>PowerPoint Presentation</vt:lpstr>
      <vt:lpstr>MBS Session Activation</vt:lpstr>
      <vt:lpstr>MBS Session Deactivation</vt:lpstr>
      <vt:lpstr>MBS Session Update (adding/deleting/modifying MBS QoS Flow) </vt:lpstr>
      <vt:lpstr>Other aspects</vt:lpstr>
      <vt:lpstr>Comparison of Options considering subsequent signalling and other aspects </vt:lpstr>
      <vt:lpstr>PowerPoint Presentation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Ericsson r05</cp:lastModifiedBy>
  <cp:revision>2199</cp:revision>
  <dcterms:created xsi:type="dcterms:W3CDTF">2008-08-30T09:32:10Z</dcterms:created>
  <dcterms:modified xsi:type="dcterms:W3CDTF">2021-04-13T13:21:36Z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ContentTypeId">
    <vt:lpwstr>0x0101009AB7580F38B32B4992660A7BC2D6E51C</vt:lpwstr>
  </property>
</Properties>
</file>