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2"/>
  </p:notesMasterIdLst>
  <p:handoutMasterIdLst>
    <p:handoutMasterId r:id="rId13"/>
  </p:handoutMasterIdLst>
  <p:sldIdLst>
    <p:sldId id="303" r:id="rId6"/>
    <p:sldId id="15049" r:id="rId7"/>
    <p:sldId id="15050" r:id="rId8"/>
    <p:sldId id="15052" r:id="rId9"/>
    <p:sldId id="15053" r:id="rId10"/>
    <p:sldId id="749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2673" autoAdjust="0"/>
  </p:normalViewPr>
  <p:slideViewPr>
    <p:cSldViewPr snapToGrid="0">
      <p:cViewPr varScale="1">
        <p:scale>
          <a:sx n="62" d="100"/>
          <a:sy n="62" d="100"/>
        </p:scale>
        <p:origin x="94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ngh, Shubhranshu (Nokia - DE/Munich)" userId="097f1207-65ae-4ec2-ab78-00d0c1d73a58" providerId="ADAL" clId="{ADA50FE6-3247-4DDE-8F25-36DFAEEB33B1}"/>
    <pc:docChg chg="custSel delSld modSld">
      <pc:chgData name="Singh, Shubhranshu (Nokia - DE/Munich)" userId="097f1207-65ae-4ec2-ab78-00d0c1d73a58" providerId="ADAL" clId="{ADA50FE6-3247-4DDE-8F25-36DFAEEB33B1}" dt="2021-04-12T12:57:37.199" v="97" actId="20577"/>
      <pc:docMkLst>
        <pc:docMk/>
      </pc:docMkLst>
      <pc:sldChg chg="del">
        <pc:chgData name="Singh, Shubhranshu (Nokia - DE/Munich)" userId="097f1207-65ae-4ec2-ab78-00d0c1d73a58" providerId="ADAL" clId="{ADA50FE6-3247-4DDE-8F25-36DFAEEB33B1}" dt="2021-04-12T12:53:01.528" v="55" actId="47"/>
        <pc:sldMkLst>
          <pc:docMk/>
          <pc:sldMk cId="1898165413" sldId="15051"/>
        </pc:sldMkLst>
      </pc:sldChg>
      <pc:sldChg chg="modSp mod">
        <pc:chgData name="Singh, Shubhranshu (Nokia - DE/Munich)" userId="097f1207-65ae-4ec2-ab78-00d0c1d73a58" providerId="ADAL" clId="{ADA50FE6-3247-4DDE-8F25-36DFAEEB33B1}" dt="2021-04-12T12:52:57.460" v="54" actId="20577"/>
        <pc:sldMkLst>
          <pc:docMk/>
          <pc:sldMk cId="1723595602" sldId="15052"/>
        </pc:sldMkLst>
        <pc:spChg chg="mod">
          <ac:chgData name="Singh, Shubhranshu (Nokia - DE/Munich)" userId="097f1207-65ae-4ec2-ab78-00d0c1d73a58" providerId="ADAL" clId="{ADA50FE6-3247-4DDE-8F25-36DFAEEB33B1}" dt="2021-04-12T12:52:57.460" v="54" actId="20577"/>
          <ac:spMkLst>
            <pc:docMk/>
            <pc:sldMk cId="1723595602" sldId="15052"/>
            <ac:spMk id="6" creationId="{79F7C886-74F4-4EE6-999E-E2D2447B08F1}"/>
          </ac:spMkLst>
        </pc:spChg>
      </pc:sldChg>
      <pc:sldChg chg="modSp mod">
        <pc:chgData name="Singh, Shubhranshu (Nokia - DE/Munich)" userId="097f1207-65ae-4ec2-ab78-00d0c1d73a58" providerId="ADAL" clId="{ADA50FE6-3247-4DDE-8F25-36DFAEEB33B1}" dt="2021-04-12T12:57:37.199" v="97" actId="20577"/>
        <pc:sldMkLst>
          <pc:docMk/>
          <pc:sldMk cId="2346053881" sldId="15053"/>
        </pc:sldMkLst>
        <pc:spChg chg="mod">
          <ac:chgData name="Singh, Shubhranshu (Nokia - DE/Munich)" userId="097f1207-65ae-4ec2-ab78-00d0c1d73a58" providerId="ADAL" clId="{ADA50FE6-3247-4DDE-8F25-36DFAEEB33B1}" dt="2021-04-12T12:57:37.199" v="97" actId="20577"/>
          <ac:spMkLst>
            <pc:docMk/>
            <pc:sldMk cId="2346053881" sldId="15053"/>
            <ac:spMk id="6" creationId="{79F7C886-74F4-4EE6-999E-E2D2447B08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449499" y="1694234"/>
            <a:ext cx="11624987" cy="2411601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600" b="1" dirty="0"/>
              <a:t>SA2#144E CC1:</a:t>
            </a:r>
            <a:endParaRPr lang="en-GB" sz="3600" b="1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b="1" dirty="0"/>
              <a:t>AF Instance change 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dirty="0"/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600" dirty="0"/>
              <a:t>Source: Huawei</a:t>
            </a:r>
          </a:p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None/>
            </a:pPr>
            <a:endParaRPr lang="en-GB" sz="36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184467" cy="692459"/>
          </a:xfrm>
        </p:spPr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C377B8ED-1FE9-4D07-8387-082450DDE72C}"/>
              </a:ext>
            </a:extLst>
          </p:cNvPr>
          <p:cNvSpPr txBox="1">
            <a:spLocks/>
          </p:cNvSpPr>
          <p:nvPr/>
        </p:nvSpPr>
        <p:spPr>
          <a:xfrm>
            <a:off x="173186" y="786712"/>
            <a:ext cx="11705467" cy="561869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181818"/>
              </a:buClr>
              <a:defRPr/>
            </a:pPr>
            <a:r>
              <a:rPr lang="en-GB" sz="2400" b="1" dirty="0"/>
              <a:t>Due to the UE mobility, the AF served the UE can be relocated. Per TS23.502 clause 4.3.6,  </a:t>
            </a:r>
            <a:endParaRPr lang="en-GB" sz="2400" dirty="0"/>
          </a:p>
          <a:p>
            <a:pPr lvl="1">
              <a:buClr>
                <a:srgbClr val="181818"/>
              </a:buClr>
              <a:defRPr/>
            </a:pPr>
            <a:r>
              <a:rPr lang="en-US" altLang="zh-CN" sz="1800" dirty="0"/>
              <a:t>If the target AF need update the target AF instance information, the AF triggers the </a:t>
            </a:r>
            <a:r>
              <a:rPr lang="en-US" altLang="zh-CN" sz="1800" dirty="0" err="1"/>
              <a:t>Nnef_TrafficInfluence_Create</a:t>
            </a:r>
            <a:r>
              <a:rPr lang="en-US" altLang="zh-CN" sz="1800" dirty="0"/>
              <a:t>/Update, which includes the AF ID and notification target address. ---Info directly from PCC rule</a:t>
            </a:r>
          </a:p>
          <a:p>
            <a:pPr lvl="1">
              <a:buClr>
                <a:srgbClr val="181818"/>
              </a:buClr>
              <a:defRPr/>
            </a:pPr>
            <a:r>
              <a:rPr lang="en-GB" altLang="zh-CN" sz="1800" dirty="0"/>
              <a:t>In the  </a:t>
            </a:r>
            <a:r>
              <a:rPr lang="en-GB" altLang="zh-CN" sz="1800" dirty="0" err="1"/>
              <a:t>Nnef_TrafficInfluence_AppRelocationInfo</a:t>
            </a:r>
            <a:r>
              <a:rPr lang="en-GB" altLang="zh-CN" sz="1800" dirty="0"/>
              <a:t>, the updated UP change event information is provided to the SMF, i.e. the </a:t>
            </a:r>
            <a:r>
              <a:rPr lang="en-US" altLang="zh-CN" sz="1800" u="sng" dirty="0"/>
              <a:t>indication of AF change, target AF ID and notification target address of the target AF </a:t>
            </a:r>
            <a:r>
              <a:rPr lang="en-US" altLang="zh-CN" sz="1800" dirty="0"/>
              <a:t>are included.--- Info from AF. </a:t>
            </a:r>
          </a:p>
          <a:p>
            <a:pPr marL="369888" lvl="1" indent="0">
              <a:buClr>
                <a:srgbClr val="181818"/>
              </a:buClr>
              <a:buNone/>
              <a:defRPr/>
            </a:pPr>
            <a:endParaRPr lang="en-US" altLang="zh-CN" sz="1800" dirty="0"/>
          </a:p>
          <a:p>
            <a:pPr>
              <a:buClr>
                <a:srgbClr val="181818"/>
              </a:buClr>
              <a:buFont typeface="Calibri" panose="020F0502020204030204" pitchFamily="34" charset="0"/>
              <a:buChar char="—"/>
              <a:defRPr/>
            </a:pPr>
            <a:r>
              <a:rPr lang="en-US" altLang="zh-CN" sz="2400" b="1" dirty="0">
                <a:cs typeface="+mn-cs"/>
              </a:rPr>
              <a:t> The information provided by the </a:t>
            </a:r>
            <a:r>
              <a:rPr lang="en-US" altLang="zh-CN" sz="2400" b="1" dirty="0"/>
              <a:t>AF directly </a:t>
            </a:r>
            <a:r>
              <a:rPr lang="en-US" altLang="zh-CN" sz="2400" b="1" dirty="0">
                <a:cs typeface="+mn-cs"/>
              </a:rPr>
              <a:t>is overlapped with the information provided by the PCC rule. </a:t>
            </a:r>
            <a:r>
              <a:rPr lang="en-GB" altLang="zh-CN" sz="2400" b="1" dirty="0">
                <a:cs typeface="+mn-cs"/>
              </a:rPr>
              <a:t>Due to that, three questions are asked by CT3:</a:t>
            </a:r>
            <a:endParaRPr lang="en-US" sz="2400" b="1" dirty="0">
              <a:cs typeface="+mn-cs"/>
            </a:endParaRPr>
          </a:p>
          <a:p>
            <a:pPr lvl="1" hangingPunct="0"/>
            <a:r>
              <a:rPr lang="en-US" altLang="zh-CN" dirty="0"/>
              <a:t>Q1: If the AF needs to update the target AF instance information, does the AF need to trigger the </a:t>
            </a:r>
            <a:r>
              <a:rPr lang="en-US" altLang="zh-CN" dirty="0" err="1"/>
              <a:t>Nnef_TrafficInfluence_Update</a:t>
            </a:r>
            <a:r>
              <a:rPr lang="en-US" altLang="zh-CN" dirty="0"/>
              <a:t> service operation to the NEF, and the update of AF influence control on traffic routing is delivered to the SMF within the PCC rule via N7?</a:t>
            </a:r>
          </a:p>
          <a:p>
            <a:pPr lvl="1" hangingPunct="0"/>
            <a:r>
              <a:rPr lang="en-US" altLang="zh-CN" dirty="0"/>
              <a:t>Q2: If answer of Q1 is yes, what’s the motivation to use </a:t>
            </a:r>
            <a:r>
              <a:rPr lang="en-US" altLang="zh-CN" dirty="0" err="1"/>
              <a:t>Nnef_TrafficInfluence_AppRelocationInfo</a:t>
            </a:r>
            <a:r>
              <a:rPr lang="en-US" altLang="zh-CN" dirty="0"/>
              <a:t> to include the target AF instance information?</a:t>
            </a:r>
          </a:p>
          <a:p>
            <a:pPr lvl="1" hangingPunct="0"/>
            <a:r>
              <a:rPr lang="en-US" altLang="zh-CN" dirty="0"/>
              <a:t>Q3: If answer of Q1 is no, how will the SMF consolidate the target AF information received by </a:t>
            </a:r>
            <a:r>
              <a:rPr lang="en-US" altLang="zh-CN" dirty="0" err="1"/>
              <a:t>Nsmf_EventExposure_AppRelocationInfo</a:t>
            </a:r>
            <a:r>
              <a:rPr lang="en-US" altLang="zh-CN" dirty="0"/>
              <a:t> with existing PCC rules if the information is not received via N7?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259642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0"/>
            <a:ext cx="5181600" cy="692459"/>
          </a:xfrm>
        </p:spPr>
        <p:txBody>
          <a:bodyPr/>
          <a:lstStyle/>
          <a:p>
            <a:r>
              <a:rPr lang="en-US" b="1" dirty="0"/>
              <a:t>Proposal on the table</a:t>
            </a:r>
          </a:p>
        </p:txBody>
      </p:sp>
      <p:sp>
        <p:nvSpPr>
          <p:cNvPr id="4" name="矩形 3"/>
          <p:cNvSpPr/>
          <p:nvPr/>
        </p:nvSpPr>
        <p:spPr>
          <a:xfrm>
            <a:off x="210795" y="821572"/>
            <a:ext cx="1185586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2000" dirty="0"/>
              <a:t>CATT proposal(S2-2102396/2397)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501CR:  In the AF request table, the AF update related IE are introduced to support the </a:t>
            </a:r>
            <a:r>
              <a:rPr lang="en-US" altLang="zh-CN" sz="1800" dirty="0" err="1"/>
              <a:t>Nnef_TrafficInfluence_Update</a:t>
            </a:r>
            <a:r>
              <a:rPr lang="en-US" altLang="zh-CN" sz="1800" dirty="0"/>
              <a:t> service operation.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502 CR:  remove the all three parameters in the </a:t>
            </a:r>
            <a:r>
              <a:rPr lang="en-US" altLang="zh-CN" sz="1800" dirty="0" err="1"/>
              <a:t>Nnef_TrafficInfluence_AppRelocationInfo</a:t>
            </a:r>
            <a:r>
              <a:rPr lang="en-US" altLang="zh-CN" sz="1800" dirty="0"/>
              <a:t> and clarify the  </a:t>
            </a:r>
            <a:r>
              <a:rPr lang="en-US" altLang="zh-CN" sz="1800" dirty="0" err="1"/>
              <a:t>Nnef_TrafficInfluence_Create</a:t>
            </a:r>
            <a:r>
              <a:rPr lang="en-US" altLang="zh-CN" sz="1800" dirty="0"/>
              <a:t>/Update operation is used for the AF instance change.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Huawei proposal(S2-2102561/2562/2560)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502 CR: except the indication of AF change, remove other two parameters in the </a:t>
            </a:r>
            <a:r>
              <a:rPr lang="en-US" altLang="zh-CN" sz="1800" dirty="0" err="1"/>
              <a:t>Nnef_TrafficInfluence_AppRelocationInfo</a:t>
            </a:r>
            <a:r>
              <a:rPr lang="en-US" altLang="zh-CN" sz="1800" dirty="0"/>
              <a:t> and clarify the  </a:t>
            </a:r>
            <a:r>
              <a:rPr lang="en-US" altLang="zh-CN" sz="1800" dirty="0" err="1"/>
              <a:t>Nnef_TrafficInfluence_Create</a:t>
            </a:r>
            <a:r>
              <a:rPr lang="en-US" altLang="zh-CN" sz="1800" dirty="0"/>
              <a:t> operation is used for the AF instance change.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One corresponding LS reflect the proposal CR is suggested.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 marL="342900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Nokia proposal(S2-2102935/2939/2933)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502 CR: </a:t>
            </a:r>
            <a:r>
              <a:rPr lang="en-US" altLang="zh-CN" sz="1800" dirty="0" err="1"/>
              <a:t>Nnef_TrafficInfluence_AppRelocationInfo</a:t>
            </a:r>
            <a:r>
              <a:rPr lang="en-US" altLang="zh-CN" sz="1800" dirty="0"/>
              <a:t> is  used for positive or negative Ack. And for all the information such as DNAI, N6 routing info, etc. AF invokes the </a:t>
            </a:r>
            <a:r>
              <a:rPr lang="en-US" altLang="zh-CN" sz="1800" dirty="0" err="1"/>
              <a:t>Nnef_TrafficInfluence_Create</a:t>
            </a:r>
            <a:r>
              <a:rPr lang="en-US" altLang="zh-CN" sz="1800" dirty="0"/>
              <a:t>/update operation, thus ensuring SMF receives all info via PCF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One corresponding LS reflect the proposal CR is suggested.  </a:t>
            </a:r>
          </a:p>
          <a:p>
            <a:pPr marL="800100" lvl="1" indent="-342900"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altLang="zh-CN" sz="1800" dirty="0"/>
          </a:p>
          <a:p>
            <a:pPr>
              <a:buClr>
                <a:srgbClr val="181818"/>
              </a:buClr>
              <a:buFont typeface="Calibri" panose="020F0502020204030204" pitchFamily="34" charset="0"/>
              <a:buChar char="—"/>
              <a:defRPr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778475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83" y="160445"/>
            <a:ext cx="5181600" cy="692459"/>
          </a:xfrm>
        </p:spPr>
        <p:txBody>
          <a:bodyPr/>
          <a:lstStyle/>
          <a:p>
            <a:r>
              <a:rPr lang="en-US" b="1" dirty="0"/>
              <a:t> Open issues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379123" y="743735"/>
            <a:ext cx="11602080" cy="54415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Based on the offline discussion, these are still open issues and needs further discussions: 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altLang="zh-CN" sz="1800" dirty="0"/>
              <a:t>Whether the indication of AF change need be notified to SMF via the </a:t>
            </a:r>
            <a:r>
              <a:rPr lang="en-US" altLang="zh-CN" sz="1800" dirty="0" err="1"/>
              <a:t>Nnef_TrafficInfluence_AppRelocationInfo</a:t>
            </a:r>
            <a:r>
              <a:rPr lang="en-US" altLang="zh-CN" sz="1800" dirty="0"/>
              <a:t> service operation in case of AF instance change. This is to let SMF be aware that notification address is to be changed. </a:t>
            </a:r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endParaRPr lang="en-US" sz="1800" kern="1200" dirty="0"/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sz="1800" kern="1200" dirty="0"/>
              <a:t>Whether the SUBSCRIPOTN resource URI can be updated via the </a:t>
            </a:r>
            <a:r>
              <a:rPr lang="en-US" sz="1800" kern="1200" dirty="0" err="1"/>
              <a:t>Nnef_TrafficInfluence_update</a:t>
            </a:r>
            <a:r>
              <a:rPr lang="en-US" sz="1800" kern="1200" dirty="0"/>
              <a:t> service operation as it is </a:t>
            </a:r>
            <a:r>
              <a:rPr lang="en-US" altLang="zh-CN" sz="1800" kern="1200" dirty="0"/>
              <a:t>restricted to the single UE case and </a:t>
            </a:r>
            <a:r>
              <a:rPr lang="en-US" sz="1800" kern="1200" dirty="0"/>
              <a:t>not supported in existing stage-3 specification.  Also this impacts the Rel-16 frozen specification.</a:t>
            </a:r>
          </a:p>
          <a:p>
            <a:pPr marL="0" indent="0">
              <a:buClr>
                <a:srgbClr val="181818"/>
              </a:buClr>
              <a:buNone/>
              <a:defRPr/>
            </a:pPr>
            <a:endParaRPr lang="en-US" sz="1800" kern="1200" dirty="0"/>
          </a:p>
          <a:p>
            <a:pPr>
              <a:buClr>
                <a:srgbClr val="181818"/>
              </a:buClr>
              <a:buFont typeface="Arial" panose="020B0604020202020204" pitchFamily="34" charset="0"/>
              <a:buChar char="—"/>
              <a:defRPr/>
            </a:pPr>
            <a:r>
              <a:rPr lang="en-US" sz="1800" kern="1200" dirty="0"/>
              <a:t> Whether AF invokes </a:t>
            </a:r>
            <a:r>
              <a:rPr lang="en-US" sz="1800" kern="1200" dirty="0" err="1"/>
              <a:t>Nnef_TrafficInfluence_Create</a:t>
            </a:r>
            <a:r>
              <a:rPr lang="en-US" sz="1800" kern="1200" dirty="0"/>
              <a:t>/update to send all information i.e. DNAI, N6 routing info, etc. to SMF via PCF,  instead of sending directly via </a:t>
            </a:r>
            <a:r>
              <a:rPr lang="en-US" altLang="zh-CN" sz="1800" dirty="0" err="1"/>
              <a:t>Nnef_TrafficInfluence_AppRelocationInfo</a:t>
            </a:r>
            <a:endParaRPr lang="en-US" sz="1800" kern="12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359560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183" y="160445"/>
            <a:ext cx="5181600" cy="692459"/>
          </a:xfrm>
        </p:spPr>
        <p:txBody>
          <a:bodyPr/>
          <a:lstStyle/>
          <a:p>
            <a:r>
              <a:rPr lang="en-US" b="1" dirty="0"/>
              <a:t> Way forward  Proposal 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F7C886-74F4-4EE6-999E-E2D2447B08F1}"/>
              </a:ext>
            </a:extLst>
          </p:cNvPr>
          <p:cNvSpPr txBox="1">
            <a:spLocks/>
          </p:cNvSpPr>
          <p:nvPr/>
        </p:nvSpPr>
        <p:spPr>
          <a:xfrm>
            <a:off x="396215" y="1202076"/>
            <a:ext cx="11602080" cy="48892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Based on the offline discussions: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Take these papers as baseline Rel-16 CRs for further discussion: S2-2102396 and S2-2102397 (CATT)</a:t>
            </a:r>
            <a:endParaRPr lang="de-DE" dirty="0"/>
          </a:p>
          <a:p>
            <a:r>
              <a:rPr lang="en-US" dirty="0"/>
              <a:t>Take this paper as baseline Rel-17 CR for further discussion : S2-2102562 (Huawei)</a:t>
            </a:r>
            <a:endParaRPr lang="de-DE" dirty="0"/>
          </a:p>
          <a:p>
            <a:r>
              <a:rPr lang="en-US" dirty="0"/>
              <a:t>Take this paper for LS out (subject to CRs agreement) : S2-2102933 (Nokia)</a:t>
            </a:r>
            <a:endParaRPr lang="de-DE" dirty="0"/>
          </a:p>
          <a:p>
            <a:pPr>
              <a:buFont typeface="Calibri" panose="020F0502020204030204" pitchFamily="34" charset="0"/>
              <a:buChar char="—"/>
            </a:pPr>
            <a:endParaRPr lang="en-GB" sz="2400" b="1" u="sng" kern="1200" dirty="0"/>
          </a:p>
          <a:p>
            <a:endParaRPr lang="en-GB" sz="2400" kern="1200" dirty="0"/>
          </a:p>
          <a:p>
            <a:endParaRPr lang="en-GB" sz="2400" kern="1200" dirty="0"/>
          </a:p>
          <a:p>
            <a:pPr lvl="1"/>
            <a:endParaRPr lang="en-GB" sz="2400" b="1" kern="1200" dirty="0"/>
          </a:p>
          <a:p>
            <a:pPr lvl="1"/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605388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663</Words>
  <Application>Microsoft Office PowerPoint</Application>
  <PresentationFormat>Widescreen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</vt:lpstr>
      <vt:lpstr>Calibri</vt:lpstr>
      <vt:lpstr>Calibri Light</vt:lpstr>
      <vt:lpstr>Ericsson Hilda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Nokia-1</cp:lastModifiedBy>
  <cp:revision>2037</cp:revision>
  <dcterms:created xsi:type="dcterms:W3CDTF">2008-08-30T09:32:10Z</dcterms:created>
  <dcterms:modified xsi:type="dcterms:W3CDTF">2021-04-12T12:58:14Z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(2)/3/7SllchBaSwGxtcNJQgtPpgLwK8202pAY3+saMvBBVfpe/QwapXJVS9xsR9NrOFclv1RjB
+RjnURdNeK6EpbwweVCxs0V1kc0uuQ1sQrNn9iWWVb7m9G0GJb/OW3hKJszIM2StVlSPCdnU
12f5lkU5gpOzQVfxZGmHmaM9osJB7gBt0XBMqlNPtg4E8MJkw8FS3Q/DXw7Z73sCUguLL1ZD
5IIgkm+B2PktnU1pLl</vt:lpwstr>
  </property>
  <property fmtid="{D5CDD505-2E9C-101B-9397-08002B2CF9AE}" pid="3" name="_2015_ms_pID_7253431">
    <vt:lpwstr>zFexn6XaHxL7yGqsG+9xk6hCUKGo4Xx8u/1j5H3Q0Qx0nQ8RkU+ADq
lvPyAKE1VUT2n17mQDSHTWykLpUX/3x09c2pYPYJvQV1yWeAme8SykXzGM4weLUNd9338KR4
gqxd2jhpMvYp9ZkNIO3GE4GtgNbwQLPWcdCGHwuR1YZwNeV4B2dJJlo5JoiUGqfWoQm0PQlc
wLJ0ui7qXljfrRAs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1618103164</vt:lpwstr>
  </property>
</Properties>
</file>