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808" r:id="rId2"/>
    <p:sldMasterId id="2147483796" r:id="rId3"/>
    <p:sldMasterId id="2147483784" r:id="rId4"/>
    <p:sldMasterId id="2147483772" r:id="rId5"/>
  </p:sldMasterIdLst>
  <p:notesMasterIdLst>
    <p:notesMasterId r:id="rId12"/>
  </p:notesMasterIdLst>
  <p:handoutMasterIdLst>
    <p:handoutMasterId r:id="rId13"/>
  </p:handoutMasterIdLst>
  <p:sldIdLst>
    <p:sldId id="303" r:id="rId6"/>
    <p:sldId id="15049" r:id="rId7"/>
    <p:sldId id="15050" r:id="rId8"/>
    <p:sldId id="15052" r:id="rId9"/>
    <p:sldId id="15051" r:id="rId10"/>
    <p:sldId id="749" r:id="rId11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968E7"/>
    <a:srgbClr val="FFE181"/>
    <a:srgbClr val="62A14D"/>
    <a:srgbClr val="000000"/>
    <a:srgbClr val="C6D254"/>
    <a:srgbClr val="B1D254"/>
    <a:srgbClr val="72AF2F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2673" autoAdjust="0"/>
  </p:normalViewPr>
  <p:slideViewPr>
    <p:cSldViewPr snapToGrid="0">
      <p:cViewPr varScale="1">
        <p:scale>
          <a:sx n="112" d="100"/>
          <a:sy n="112" d="100"/>
        </p:scale>
        <p:origin x="63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1640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4/11/2021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4/11/2021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16653" y="297019"/>
            <a:ext cx="774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TSG-SA WG2 Meeting #144E (e-meeting)</a:t>
            </a:r>
          </a:p>
          <a:p>
            <a:r>
              <a:rPr lang="en-US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 12 – 16, 2021, Elbonia</a:t>
            </a:r>
            <a:endParaRPr lang="sv-SE" altLang="en-US" sz="16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862EC9-BD25-4680-ACE1-1D3D6472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F53C249-1FC6-4200-B3E3-A7194736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3CF5CEE-2DE8-4AE7-A00E-F5FD917D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B22E322-5D54-46B3-A330-71139029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6FA6533-1FFF-4E2A-B039-608CB894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BB8B3E9-8798-4748-8FBC-27A3E6F0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DFD5BBF-BFA8-42F8-8B3C-5F457844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60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C44B68-CC36-4F24-94DE-64B5B56A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5F50843-11BB-4F42-9C2D-51C6A692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D4B3599-DF4D-4BCE-9850-E8D6A0DD5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03BC667-DDE7-41E2-B28D-FA225C96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383E78C-4BAC-4AF9-B693-87FC8603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B921F88-36AE-4337-87CE-31035951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01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D023DD-F41B-4D7F-BC85-B696972A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7F0D179-47CA-49DA-8BF3-1F09120E3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2057715-E18D-4BBD-B76E-AA8050C43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E80195D-9E3E-4782-A40F-38172418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FCBE2A9-EE60-4218-A2F8-4823078F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5327DB9-3BF7-45FE-9017-3934CBB1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20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905E1F-14D9-49D4-99E6-768C0017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25B8564-C983-4BA6-8B14-0C5B8E4CE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7C87337-1AA6-47E1-BFCA-9F50014A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54237A2-D069-42A9-84FB-5A340B04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CEDEA2B-4DA8-4171-8BA8-02401A8C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7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67E2AA8-7E3C-4FA4-9708-CF86A1292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EC10FDE-A969-4F8A-8FCB-A62FCE558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23C2D98-F7BA-4E3D-BC56-58E3183F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01C7A31-C8FC-491F-A8EB-8808871C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BC56056-9F81-49A7-B18F-B3DC4E99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89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C78522-9BB2-4BF3-BB31-D234E1667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AE34B1B-AB0B-4F71-A1FA-C41B87A82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ED3A2C0-5FED-4937-9991-57ADE36C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97A0353-F507-40AF-B055-77402575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ABE979F-3E35-4A45-BADD-C980E8F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85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0B4F29-EAE3-4465-ACCB-E59EB759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B7F1381-22D7-46F4-A565-51147EB3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AF6B265-BBA9-4ABA-AB25-B3E2057C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5F535CD-9B90-4E1E-A67D-730692E1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E25FD98-1907-4DBF-83C6-840FA297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09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4C1DA2-1B24-4EAC-A861-C4227923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B27A125-43D9-4631-ABCB-EDED932E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3543CE8-061C-4618-9C95-FF8C4FEB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36A529F-D8AC-4C98-A91A-EDC5BCCE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5ABA490-9A34-4D76-8120-9210BDB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69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20814B-D7B8-45C9-8F87-92ABF6EB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5E739B1-DAB5-4968-A3BB-5D0B2714D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0910FAF-9143-400E-8E34-0D04EB3E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4ACC788-389A-4CD3-A216-F6126E3A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F8C29A2-EAC0-4C5B-B83B-BE5059E3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2C5D7F4-87A7-497E-B673-6032E685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5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4B8A4BBA-93F3-4325-A9CB-E7F0369A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2F9700-C205-473F-8168-CBEEA631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C3F9C92-FE5D-4D91-A13E-E2DBC6138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7773CF2-9056-4312-8EE8-A6A6A40F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9077B7D-ABF0-4468-A44F-33D3CDE5B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6A15CDF-6C3C-4582-B580-0E315310C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D8BE5B2-480B-4504-BFB6-65CFFA80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8C6B746-E861-4B36-9304-5981A5AB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8AE349A-1879-48CB-B114-2D64DFFE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92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AF4C3F-1672-4650-BD97-B1AEB645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D8B4F8E-F302-43A8-9060-BDA17252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2E08C9C-8D7B-47D6-9164-956B8EF6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D1D60E6-576B-4F96-B5C9-3FA57E76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68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6479B5F-AE09-4BC3-8C15-F1A47FF3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7D028E8-B995-4034-A4B9-4C3A9C0D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CAA4CE6-EB1A-41D3-A4CA-C6A78EB0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113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D68CD0-B19C-41EE-B65B-49F57511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7852AE-A38F-400F-8513-77FE71943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F94603A-D1FE-40F7-98F4-B124D8573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DC84D97-1B31-4FC1-A545-89082771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A3ED90D-1BCE-437D-87DA-504ECA3A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C072007-850E-4253-8B02-C68D34B3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641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4E6FFE-8F4D-4996-851D-354B27FB1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8C00B58-849F-4B6F-B2B9-BA369860C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C89A530-E8D2-47AD-9D14-4C270B91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DA71DF2-F5BB-4EE1-BA36-A89CD47B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29004A7-DCD8-4E8F-B61F-2F9B214E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54B4D6F-C362-4430-9E0F-097FDD2B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149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01A147-2353-4453-B935-2052ECFF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CF18C60-4508-40AC-84A2-16C4CAB6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DF8D814-3052-4EA7-A55B-579DB3D1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AA222A7-D025-41BE-8D16-AA133BF0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A7DC380-7805-4E69-A41A-42403C7C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08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B736C13-50A6-4234-950B-CA3FEB827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C31BBB0-49E8-4F2A-A028-5C32C78E8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66DBC10-0953-441A-BB3D-6693DDD6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9032E05-8038-4FFE-9D32-3A6E0B15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D76DE9-4CAE-481E-9125-1D13C2D8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045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830CEF-1C4C-40FF-AA4C-9695CCDDD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92BC455-16BA-4EE7-9CA5-83DA7694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4B92FC-BCF3-4BD7-9E0F-C404BEE9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74EBF75-91B7-4208-B7B7-63B99CEB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3CEFC75-76A3-4397-9409-7FBCC2F4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690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916195-4236-442D-B97E-ED7BF771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67909F6-CCD4-4189-B234-3E0A71F3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6B3AFFB-93CF-4C38-9C1E-D4279497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7300542-022B-4B9E-900B-8F36CE93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20C1468-573E-49C3-A4C4-2C17D0D1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046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AE83E5-4D64-4952-ABD5-6A24A1F0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1AEF3BF-73B8-40B7-B825-45B6165CC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02C2375-D7F1-4AAC-963E-CB7B3422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CBAE93-6F59-491B-A5C2-7E6C2D56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9AAE0D4-39E7-4564-8A6E-CBDD7CBF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11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DAF457-DD7A-401F-B6E1-053C7B09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DBE27C8-58AA-49B5-889D-668C3770C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C740CFF-FA28-4CBD-A06D-98C798FC4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A45B09B-F2F2-4A41-B931-62C7D966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69257C0-6FCE-4C2A-9E9A-8FC44EB7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07371FF-F599-4AC4-97B3-D2CC0B24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06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94F5BD-132A-40A5-ABD9-4EDBA50D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24DDB14-59F9-4408-8605-AF8050ED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C9B87D0-8539-4327-A419-AD1155B1E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CFAA31D-8C39-4141-B0AC-CAF51F67E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9F4177A-EA57-4EC4-BA13-8BDEBB6C3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E748EEC-8212-467D-BC04-0D67A195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6CD1D4B-6D73-407B-BD1F-F07272E4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72BE83E-BA3C-4694-A536-0AD0A88F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43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315B24-95AA-4692-8653-2F0C8A48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DFEFD55-565D-4FB3-A716-36B4062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671F947-EF0C-4F7A-8D09-3A38BCA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9119551-76BE-40F3-A81F-3766B953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257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0E62D69-1FD5-4E65-AE88-B5037B8E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7FB9CA1-C5C5-4426-93AB-23C09981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E0C5F19-F525-4719-9324-6495A91F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390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1B8E4B-7A14-42A7-B3F6-405491E6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06F7DF6-39A8-4C75-BB93-38BFFD383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F0ECC41-FCA0-47D7-B87E-8BF25444D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3AD96CC-CDE9-454C-BBB1-02EE8B13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6356348-98FD-4844-9004-432C97B3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B2D93AC-5315-4C2E-AE7F-551F5F0D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58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E50CA7-92E9-4CF3-B5A0-3A98C59A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067DCB9-E72F-45DA-93F6-6EDCCADFB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9C0ED52-5D07-4A4F-9778-BA6EE20DB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8D8679F-2CE6-4515-95D9-342EE934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DCEA2B8-7563-418F-9F2E-0B041028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56F5449-4210-40E9-8483-348B29F2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00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996659-B61F-4212-8664-CB96C508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01B2362-1798-4130-912E-6B4FF75CF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4CC1CF0-E0A2-4D62-952A-1E582056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F0020C9-8FED-4373-8C59-4D045D88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35BC312-4885-42A0-B5EC-151688BB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760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9279C01-1B5B-4E18-85B1-979150317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9261228-5694-4696-8B6B-35B4769D4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1E9D06-3E4D-47F3-A543-21ADB72B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DDD088-FA1D-4EB9-9CA9-4C06C3B7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EB56C38-FA1D-4825-AF8F-83AA0A28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220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53282D-2A5F-48CE-A68B-7247AFF48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C89F559-25E4-402C-81E4-A5937B16E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5031A28-47EB-48ED-B1A7-197D2FD0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A9DC357-1F9D-4380-9293-4A19CD69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BBFC44B-9446-4EC5-9ED6-2D2C5DB0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915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27244B-7C72-412B-A692-699D90C0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35E3E68-EAE3-4D7D-AB36-B6B32898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71E8348-C455-4658-B5E5-D8591539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E38964-7760-4DA4-BD63-9797797B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749268A-6A77-4EDE-B533-61DB99C8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2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0406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A14172-D09D-4A40-8B4E-6447E3F9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372DCCC-E5F4-4859-A203-3EB4FB640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FDF30E9-CD68-4A2F-982B-ABBB93A2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B9BEA6-9609-462A-B3C1-D8C745C9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AE6539B-6212-4B79-82A9-69F3AFBB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965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36DBEE-0B3B-4249-BFED-0D0924B3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91C2927-42C5-491C-886C-96B57DED6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06F24EA-CAC7-4EDF-A08D-6B0FFF761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CB3671D-2CE8-44B4-BDE1-1C7B2EB6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DBA793F-991C-4779-B4DE-568449A6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81E1726-6121-4C45-948F-55D46A28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753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00B359-1653-48D2-B1E2-31A09AA0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AC38F80-BC10-499E-96DA-1AFA369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E5DFBC9-576A-41F2-A5D3-5AF7EC86B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CB5DA7F-AB98-4B76-9D70-253BC2E2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6A5053A-DD1A-400A-93E5-B094D4BBA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8870437-FB07-4903-ADE9-F56CA31B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589CEB9-0797-46AC-B5C5-3CFD3838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47154E3-B5F0-4A3C-9593-38D55B00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902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27DC07-B3D6-4856-B59F-833C2E1B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94D2227-7949-4334-AC01-C6D4EEBA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65F3158-8B56-4979-BECB-44E17B71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A2B60D6-659A-4709-BBEF-AC9B963C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259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34D1DAE-077A-4799-BCE8-EEB5152F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F52FC72-07F6-4016-A0AC-CB85B200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65C5B14-988D-4D04-9DCC-38DBA5B2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355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11B9A4-284F-4D92-B9AA-D011AD789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C4FB95-38DE-4AB6-AFD0-CE16BB2BF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27F5900-8AD4-4D27-8482-1571E658B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1596719-CA6D-4F04-B136-A8986C67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3DB1C11-D3C3-4062-A639-ADBC7D19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89A6CE9-6380-4E9C-9A76-EA4ECEFB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83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60E567-AEEE-4437-A39C-E9B61703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6A97910-D132-4A89-96CC-67BB7F4BE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F582495-91B9-4239-8D35-1FB4903E6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FCD963F-3AEA-4669-9EB1-C10D62EF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D95103E-056D-4C34-8CF8-7E5B1872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52242A9-BA6B-4E20-A842-24A8832F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478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7D6377-B3BD-4735-8990-049594A3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21A72B5-6326-48F6-AA88-496477205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AD354E4-3A4A-43D3-83D1-0D35BE08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75FF39F-E697-4049-9D41-9B08EF23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92DB606-9E9A-4EF2-9666-7FD53D90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777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CCF0E4C-B3B7-4A76-9D2D-A1411BF5B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19F90CE-DD6A-4B1C-A139-3A9932FB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BC21FBC-BB70-4C3F-8CAB-98F8E05D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6E427FC-B4CC-475F-A308-21063C6E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A6D5FD8-805E-4F87-86F7-F92C4792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276F11-0B99-4E85-9CC0-419D8A6E8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9C7B241-8AFA-4620-BDAF-1CC07835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2779F6D-2709-455B-83DC-C06E5953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58CF677-5F9D-4AD1-81F1-E26E348E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F995A8-6237-455C-A6DB-7B69F45F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46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F50D0F-C7CC-4BF9-A054-22397518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D84F9BA-1EB5-46B1-9BE5-09E82FC8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B53B1E6-4C96-4CB7-826D-8FCB63D8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16B7220-B5A7-4C21-BC64-FB79529F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114070C-EAA9-4214-9EA6-9DF42DFE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5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2D5E59-8A81-40E6-980F-36BC0B9AD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31EFFF8-02B9-4252-9A70-01039043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F12103E-3779-4835-9FC7-AE522936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92ABDF6-4AE9-4D22-8F0C-12C44083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877A0DA-85F4-470A-868E-BCAC50B8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2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00E9D5-9DD1-4E42-8AF3-4064CDAD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3BFE509-5964-4B37-A2E3-8B21F2D3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310A551-FAAE-4903-A7A0-F1CBBBA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2B8E082-6B4D-4B29-AF4E-C69C2A2C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8469544-68A6-4CCC-AD54-CFC16061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BA44E05-5BDD-4130-8D88-12682FBC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0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1D5049-C529-411D-82E9-E208C682F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1EA5B74-02C9-4CBA-8319-D461269CD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9E00F18-E031-4BBC-BB24-01B3A02D8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44205FA-24A8-4E2D-B109-30628E921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EFA208E-E789-40AC-9214-79BD48100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6DB3469-33D3-4F19-9865-04452F12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1"/>
            <a:ext cx="2743200" cy="365125"/>
          </a:xfrm>
        </p:spPr>
        <p:txBody>
          <a:bodyPr/>
          <a:lstStyle/>
          <a:p>
            <a:fld id="{C6748C86-030F-4F43-A478-D12E6AEFF8D3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9C80A31-67CA-43A2-B7CF-D2A00CA9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27DB4AE-7526-40EE-8BE1-78FC6703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20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76463" y="6533833"/>
            <a:ext cx="8225367" cy="215444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25476" y="6454459"/>
            <a:ext cx="7297560" cy="40354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SA2#144E</a:t>
            </a:r>
            <a:r>
              <a:rPr lang="en-US" altLang="de-DE" sz="1200" dirty="0">
                <a:solidFill>
                  <a:schemeClr val="bg1"/>
                </a:solidFill>
              </a:rPr>
              <a:t> (e-meeting), April 12 – 16,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45445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533833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1227" y="26986"/>
            <a:ext cx="1342813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71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C811FE6-D3DF-4315-ACAA-3E3CC20E6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C4C48E5-00D9-4325-B199-EA4DCC01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BA84601-1F95-438A-9FB4-A9AC750E4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8C86-030F-4F43-A478-D12E6AEFF8D3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141AEA2-8304-4EB9-B459-2EBBFD9AD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5263B77-7D1D-49CC-B8D2-002838112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6499BDA-7A1E-4662-89E4-86AF727D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AAD9EB5-2FAE-433E-8916-00D5391EA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8704BF5-F7AF-4CF3-BAF8-B1F77EDFD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A202C-DF3B-4AF6-A4EB-1CACB965A9D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B286779-4A68-48A3-A98D-0D85A44C0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9EFB7B-396F-4D53-A5CF-8B7721FD4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5EE7E6B-2100-4CB2-8DAF-68EB9E6FE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06F0D49-74B4-4263-94E4-A9C5CD9DB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F0D2AEA-D9C5-420B-B209-498F6FD68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A75F-C908-41C9-A4F8-D4DF6DE72F0C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E5F8A4-9A89-4F54-8623-E083D8876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686C79-342A-4AFE-8262-70BA082D6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3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3D5B7E3-255C-4BA2-A29E-10E97B3A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AD498D9-3964-45ED-9D43-CBE74F5A8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2309E91-89F8-4D94-91E9-BB533E04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59A6-7D8A-42ED-8BFF-9A6223E2DB5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C6866E6-AB09-49E4-AE6C-7BE740EA5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DE3E76B-1E9D-40F8-A618-12F41CE3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449499" y="1694234"/>
            <a:ext cx="11624987" cy="2411601"/>
          </a:xfrm>
        </p:spPr>
        <p:txBody>
          <a:bodyPr/>
          <a:lstStyle/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CN" sz="3600" b="1" dirty="0"/>
              <a:t>SA2#144E CC1:</a:t>
            </a:r>
            <a:endParaRPr lang="en-GB" sz="3600" b="1" dirty="0"/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600" b="1" dirty="0" smtClean="0"/>
              <a:t>AF Instance change </a:t>
            </a:r>
            <a:endParaRPr lang="en-GB" sz="3600" b="1" dirty="0"/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GB" sz="3600" dirty="0"/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600" dirty="0"/>
              <a:t>Source: </a:t>
            </a:r>
            <a:r>
              <a:rPr lang="en-GB" sz="3600" dirty="0" smtClean="0"/>
              <a:t>Huawei</a:t>
            </a:r>
            <a:endParaRPr lang="en-GB" sz="3600" dirty="0"/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GB" sz="36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184467" cy="692459"/>
          </a:xfrm>
        </p:spPr>
        <p:txBody>
          <a:bodyPr/>
          <a:lstStyle/>
          <a:p>
            <a:r>
              <a:rPr lang="en-US" b="1" dirty="0"/>
              <a:t>Background</a:t>
            </a:r>
          </a:p>
        </p:txBody>
      </p:sp>
      <p:sp>
        <p:nvSpPr>
          <p:cNvPr id="58" name="Content Placeholder 2">
            <a:extLst>
              <a:ext uri="{FF2B5EF4-FFF2-40B4-BE49-F238E27FC236}">
                <a16:creationId xmlns="" xmlns:a16="http://schemas.microsoft.com/office/drawing/2014/main" id="{C377B8ED-1FE9-4D07-8387-082450DDE72C}"/>
              </a:ext>
            </a:extLst>
          </p:cNvPr>
          <p:cNvSpPr txBox="1">
            <a:spLocks/>
          </p:cNvSpPr>
          <p:nvPr/>
        </p:nvSpPr>
        <p:spPr>
          <a:xfrm>
            <a:off x="173186" y="786712"/>
            <a:ext cx="11705467" cy="561869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181818"/>
              </a:buClr>
              <a:defRPr/>
            </a:pPr>
            <a:r>
              <a:rPr lang="en-GB" sz="2400" b="1" dirty="0" smtClean="0"/>
              <a:t>Due to the UE mobility, the AF served the UE can be relocated. Per TS23.502 clause 4.3.6,  </a:t>
            </a:r>
            <a:endParaRPr lang="en-GB" sz="2400" dirty="0"/>
          </a:p>
          <a:p>
            <a:pPr lvl="1">
              <a:buClr>
                <a:srgbClr val="181818"/>
              </a:buClr>
              <a:defRPr/>
            </a:pPr>
            <a:r>
              <a:rPr lang="en-US" altLang="zh-CN" sz="1800" dirty="0"/>
              <a:t>If the target AF need update the target AF instance information, the AF </a:t>
            </a:r>
            <a:r>
              <a:rPr lang="en-US" altLang="zh-CN" sz="1800" dirty="0" smtClean="0"/>
              <a:t>triggers </a:t>
            </a:r>
            <a:r>
              <a:rPr lang="en-US" altLang="zh-CN" sz="1800" dirty="0"/>
              <a:t>the </a:t>
            </a:r>
            <a:r>
              <a:rPr lang="en-US" altLang="zh-CN" sz="1800" dirty="0" err="1"/>
              <a:t>Nnef_TrafficInfluence_Create</a:t>
            </a:r>
            <a:r>
              <a:rPr lang="en-US" altLang="zh-CN" sz="1800" dirty="0"/>
              <a:t>/Update, which </a:t>
            </a:r>
            <a:r>
              <a:rPr lang="en-US" altLang="zh-CN" sz="1800" dirty="0" smtClean="0"/>
              <a:t>includes </a:t>
            </a:r>
            <a:r>
              <a:rPr lang="en-US" altLang="zh-CN" sz="1800" dirty="0"/>
              <a:t>the </a:t>
            </a:r>
            <a:r>
              <a:rPr lang="en-US" altLang="zh-CN" sz="1800" dirty="0" smtClean="0"/>
              <a:t>AF </a:t>
            </a:r>
            <a:r>
              <a:rPr lang="en-US" altLang="zh-CN" sz="1800" dirty="0"/>
              <a:t>ID and notification target address. </a:t>
            </a:r>
            <a:r>
              <a:rPr lang="en-US" altLang="zh-CN" sz="1800" dirty="0" smtClean="0"/>
              <a:t>---Info directly from PCC rule</a:t>
            </a:r>
            <a:endParaRPr lang="en-US" altLang="zh-CN" sz="1800" dirty="0"/>
          </a:p>
          <a:p>
            <a:pPr lvl="1">
              <a:buClr>
                <a:srgbClr val="181818"/>
              </a:buClr>
              <a:defRPr/>
            </a:pPr>
            <a:r>
              <a:rPr lang="en-GB" altLang="zh-CN" sz="1800" dirty="0" smtClean="0"/>
              <a:t>In </a:t>
            </a:r>
            <a:r>
              <a:rPr lang="en-GB" altLang="zh-CN" sz="1800" dirty="0"/>
              <a:t>the  </a:t>
            </a:r>
            <a:r>
              <a:rPr lang="en-GB" altLang="zh-CN" sz="1800" dirty="0" err="1" smtClean="0"/>
              <a:t>Nnef_TrafficInfluence_AppRelocationInfo</a:t>
            </a:r>
            <a:r>
              <a:rPr lang="en-GB" altLang="zh-CN" sz="1800" dirty="0" smtClean="0"/>
              <a:t>, the updated UP change event information is provided to the SMF, i.e. the </a:t>
            </a:r>
            <a:r>
              <a:rPr lang="en-US" altLang="zh-CN" sz="1800" u="sng" dirty="0"/>
              <a:t>indication of AF change, target AF ID and notification target address of the target </a:t>
            </a:r>
            <a:r>
              <a:rPr lang="en-US" altLang="zh-CN" sz="1800" u="sng" dirty="0" smtClean="0"/>
              <a:t>AF </a:t>
            </a:r>
            <a:r>
              <a:rPr lang="en-US" altLang="zh-CN" sz="1800" dirty="0" smtClean="0"/>
              <a:t>are included.--- Info from AF. </a:t>
            </a:r>
          </a:p>
          <a:p>
            <a:pPr marL="369888" lvl="1" indent="0">
              <a:buClr>
                <a:srgbClr val="181818"/>
              </a:buClr>
              <a:buNone/>
              <a:defRPr/>
            </a:pPr>
            <a:endParaRPr lang="en-US" altLang="zh-CN" sz="1800" dirty="0" smtClean="0"/>
          </a:p>
          <a:p>
            <a:pPr>
              <a:buClr>
                <a:srgbClr val="181818"/>
              </a:buClr>
              <a:buFont typeface="Calibri" panose="020F0502020204030204" pitchFamily="34" charset="0"/>
              <a:buChar char="—"/>
              <a:defRPr/>
            </a:pPr>
            <a:r>
              <a:rPr lang="en-US" altLang="zh-CN" sz="2400" b="1" dirty="0" smtClean="0">
                <a:cs typeface="+mn-cs"/>
              </a:rPr>
              <a:t> The </a:t>
            </a:r>
            <a:r>
              <a:rPr lang="en-US" altLang="zh-CN" sz="2400" b="1" dirty="0">
                <a:cs typeface="+mn-cs"/>
              </a:rPr>
              <a:t>information provided by the </a:t>
            </a:r>
            <a:r>
              <a:rPr lang="en-US" altLang="zh-CN" sz="2400" b="1" dirty="0" smtClean="0"/>
              <a:t>AF directly </a:t>
            </a:r>
            <a:r>
              <a:rPr lang="en-US" altLang="zh-CN" sz="2400" b="1" dirty="0" smtClean="0">
                <a:cs typeface="+mn-cs"/>
              </a:rPr>
              <a:t>is </a:t>
            </a:r>
            <a:r>
              <a:rPr lang="en-US" altLang="zh-CN" sz="2400" b="1" dirty="0">
                <a:cs typeface="+mn-cs"/>
              </a:rPr>
              <a:t>overlapped with the information provided by the </a:t>
            </a:r>
            <a:r>
              <a:rPr lang="en-US" altLang="zh-CN" sz="2400" b="1" dirty="0" smtClean="0">
                <a:cs typeface="+mn-cs"/>
              </a:rPr>
              <a:t>PCC rule. </a:t>
            </a:r>
            <a:r>
              <a:rPr lang="en-GB" altLang="zh-CN" sz="2400" b="1" dirty="0">
                <a:cs typeface="+mn-cs"/>
              </a:rPr>
              <a:t>Due to that, three </a:t>
            </a:r>
            <a:r>
              <a:rPr lang="en-GB" altLang="zh-CN" sz="2400" b="1" dirty="0" smtClean="0">
                <a:cs typeface="+mn-cs"/>
              </a:rPr>
              <a:t>questions are asked by CT3</a:t>
            </a:r>
            <a:r>
              <a:rPr lang="en-GB" altLang="zh-CN" sz="2400" b="1" dirty="0">
                <a:cs typeface="+mn-cs"/>
              </a:rPr>
              <a:t>:</a:t>
            </a:r>
            <a:endParaRPr lang="en-US" sz="2400" b="1" dirty="0">
              <a:cs typeface="+mn-cs"/>
            </a:endParaRPr>
          </a:p>
          <a:p>
            <a:pPr lvl="1" hangingPunct="0"/>
            <a:r>
              <a:rPr lang="en-US" altLang="zh-CN" dirty="0"/>
              <a:t>Q1: If the AF needs to update the target AF instance information, does the AF need to trigger the </a:t>
            </a:r>
            <a:r>
              <a:rPr lang="en-US" altLang="zh-CN" dirty="0" err="1"/>
              <a:t>Nnef_TrafficInfluence_Update</a:t>
            </a:r>
            <a:r>
              <a:rPr lang="en-US" altLang="zh-CN" dirty="0"/>
              <a:t> service operation to the NEF, and the update of AF influence control on traffic routing is delivered to the SMF within the PCC rule via N7?</a:t>
            </a:r>
          </a:p>
          <a:p>
            <a:pPr lvl="1" hangingPunct="0"/>
            <a:r>
              <a:rPr lang="en-US" altLang="zh-CN" dirty="0"/>
              <a:t>Q2: If answer of Q1 is yes, what’s the motivation to use </a:t>
            </a:r>
            <a:r>
              <a:rPr lang="en-US" altLang="zh-CN" dirty="0" err="1"/>
              <a:t>Nnef_TrafficInfluence_AppRelocationInfo</a:t>
            </a:r>
            <a:r>
              <a:rPr lang="en-US" altLang="zh-CN" dirty="0"/>
              <a:t> to include the target AF instance information?</a:t>
            </a:r>
          </a:p>
          <a:p>
            <a:pPr lvl="1" hangingPunct="0"/>
            <a:r>
              <a:rPr lang="en-US" altLang="zh-CN" dirty="0"/>
              <a:t>Q3: If answer of Q1 is no, how will the SMF consolidate the target AF information received by </a:t>
            </a:r>
            <a:r>
              <a:rPr lang="en-US" altLang="zh-CN" dirty="0" err="1"/>
              <a:t>Nsmf_EventExposure_AppRelocationInfo</a:t>
            </a:r>
            <a:r>
              <a:rPr lang="en-US" altLang="zh-CN" dirty="0"/>
              <a:t> with existing PCC rules if the information is not received via N7?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725964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1" y="0"/>
            <a:ext cx="5181600" cy="692459"/>
          </a:xfrm>
        </p:spPr>
        <p:txBody>
          <a:bodyPr/>
          <a:lstStyle/>
          <a:p>
            <a:r>
              <a:rPr lang="en-US" b="1" dirty="0" smtClean="0"/>
              <a:t>Proposal on the table</a:t>
            </a:r>
            <a:endParaRPr lang="en-US" b="1" dirty="0"/>
          </a:p>
        </p:txBody>
      </p:sp>
      <p:sp>
        <p:nvSpPr>
          <p:cNvPr id="4" name="矩形 3"/>
          <p:cNvSpPr/>
          <p:nvPr/>
        </p:nvSpPr>
        <p:spPr>
          <a:xfrm>
            <a:off x="210795" y="821572"/>
            <a:ext cx="1185586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2000" dirty="0" smtClean="0"/>
              <a:t>CATT proposal(S2-2102396/2397) </a:t>
            </a:r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 smtClean="0"/>
              <a:t>501CR:  In the </a:t>
            </a:r>
            <a:r>
              <a:rPr lang="en-US" altLang="zh-CN" sz="1800" dirty="0"/>
              <a:t>AF </a:t>
            </a:r>
            <a:r>
              <a:rPr lang="en-US" altLang="zh-CN" sz="1800" dirty="0" smtClean="0"/>
              <a:t>request table, the AF update related IE are introduced to support </a:t>
            </a:r>
            <a:r>
              <a:rPr lang="en-US" altLang="zh-CN" sz="1800" dirty="0"/>
              <a:t>the </a:t>
            </a:r>
            <a:r>
              <a:rPr lang="en-US" altLang="zh-CN" sz="1800" dirty="0" err="1" smtClean="0"/>
              <a:t>Nnef_TrafficInfluence_Update</a:t>
            </a:r>
            <a:r>
              <a:rPr lang="en-US" altLang="zh-CN" sz="1800" dirty="0" smtClean="0"/>
              <a:t> service operation. </a:t>
            </a:r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 smtClean="0"/>
              <a:t>502 CR:  remove the all three parameters in </a:t>
            </a:r>
            <a:r>
              <a:rPr lang="en-US" altLang="zh-CN" sz="1800" dirty="0"/>
              <a:t>the </a:t>
            </a:r>
            <a:r>
              <a:rPr lang="en-US" altLang="zh-CN" sz="1800" dirty="0" err="1" smtClean="0"/>
              <a:t>Nnef_TrafficInfluence_AppRelocationInfo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and clarify </a:t>
            </a:r>
            <a:r>
              <a:rPr lang="en-US" altLang="zh-CN" sz="1800" dirty="0"/>
              <a:t>the  </a:t>
            </a:r>
            <a:r>
              <a:rPr lang="en-US" altLang="zh-CN" sz="1800" dirty="0" err="1" smtClean="0"/>
              <a:t>Nnef_TrafficInfluence_Create</a:t>
            </a:r>
            <a:r>
              <a:rPr lang="en-US" altLang="zh-CN" sz="1800" dirty="0" smtClean="0"/>
              <a:t>/Update operation is used for the AF instance change. </a:t>
            </a:r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endParaRPr lang="en-US" altLang="zh-CN" sz="1800" dirty="0"/>
          </a:p>
          <a:p>
            <a:pPr marL="342900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 smtClean="0"/>
              <a:t>Huawei proposal(S2-2102561/2562/2560)</a:t>
            </a:r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 smtClean="0"/>
              <a:t>502 CR: except </a:t>
            </a:r>
            <a:r>
              <a:rPr lang="en-US" altLang="zh-CN" sz="1800" dirty="0"/>
              <a:t>the indication of AF change, </a:t>
            </a:r>
            <a:r>
              <a:rPr lang="en-US" altLang="zh-CN" sz="1800" dirty="0" smtClean="0"/>
              <a:t>remove other two parameters in the </a:t>
            </a:r>
            <a:r>
              <a:rPr lang="en-US" altLang="zh-CN" sz="1800" dirty="0" err="1" smtClean="0"/>
              <a:t>Nnef_TrafficInfluence_AppRelocationInfo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and clarify the  </a:t>
            </a:r>
            <a:r>
              <a:rPr lang="en-US" altLang="zh-CN" sz="1800" dirty="0" err="1" smtClean="0"/>
              <a:t>Nnef_TrafficInfluence_Create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operation </a:t>
            </a:r>
            <a:r>
              <a:rPr lang="en-US" altLang="zh-CN" sz="1800" dirty="0" smtClean="0"/>
              <a:t>is used </a:t>
            </a:r>
            <a:r>
              <a:rPr lang="en-US" altLang="zh-CN" sz="1800" dirty="0"/>
              <a:t>for the AF instance change. </a:t>
            </a:r>
            <a:endParaRPr lang="en-US" altLang="zh-CN" sz="1800" dirty="0" smtClean="0"/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 smtClean="0"/>
              <a:t>One corresponding LS reflect the proposal CR is suggested. </a:t>
            </a:r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endParaRPr lang="en-US" altLang="zh-CN" sz="1800" dirty="0"/>
          </a:p>
          <a:p>
            <a:pPr marL="342900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 smtClean="0"/>
              <a:t>Nokia proposal(S2-2102935/2939/2933)</a:t>
            </a:r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/>
              <a:t>502 CR: </a:t>
            </a:r>
            <a:r>
              <a:rPr lang="en-US" altLang="zh-CN" sz="1800" dirty="0" err="1" smtClean="0"/>
              <a:t>Nnef_TrafficInfluence_AppRelocationInfo</a:t>
            </a:r>
            <a:r>
              <a:rPr lang="en-US" altLang="zh-CN" sz="1800" dirty="0" smtClean="0"/>
              <a:t> is only used for negative response. In the successful case, the AF directly invoke the </a:t>
            </a:r>
            <a:r>
              <a:rPr lang="en-US" altLang="zh-CN" sz="1800" dirty="0" err="1" smtClean="0"/>
              <a:t>Nnef_TrafficInfluence_Create</a:t>
            </a:r>
            <a:r>
              <a:rPr lang="en-US" altLang="zh-CN" sz="1800" dirty="0" smtClean="0"/>
              <a:t> operation </a:t>
            </a:r>
            <a:r>
              <a:rPr lang="en-US" altLang="zh-CN" sz="1800" dirty="0"/>
              <a:t>is used for the AF instance change</a:t>
            </a:r>
            <a:r>
              <a:rPr lang="en-US" altLang="zh-CN" sz="1800" dirty="0" smtClean="0"/>
              <a:t>.</a:t>
            </a:r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/>
              <a:t>One corresponding LS reflect the proposal CR is suggested. </a:t>
            </a:r>
            <a:r>
              <a:rPr lang="en-US" altLang="zh-CN" sz="1800" dirty="0" smtClean="0"/>
              <a:t> </a:t>
            </a:r>
            <a:endParaRPr lang="en-US" altLang="zh-CN" sz="1800" dirty="0"/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endParaRPr lang="en-US" altLang="zh-CN" sz="1800" dirty="0"/>
          </a:p>
          <a:p>
            <a:pPr>
              <a:buClr>
                <a:srgbClr val="181818"/>
              </a:buClr>
              <a:buFont typeface="Calibri" panose="020F0502020204030204" pitchFamily="34" charset="0"/>
              <a:buChar char="—"/>
              <a:defRPr/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677847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183" y="160445"/>
            <a:ext cx="5181600" cy="692459"/>
          </a:xfrm>
        </p:spPr>
        <p:txBody>
          <a:bodyPr/>
          <a:lstStyle/>
          <a:p>
            <a:r>
              <a:rPr lang="en-US" b="1" dirty="0" smtClean="0"/>
              <a:t> Open issue</a:t>
            </a:r>
            <a:endParaRPr lang="en-US" b="1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79F7C886-74F4-4EE6-999E-E2D2447B08F1}"/>
              </a:ext>
            </a:extLst>
          </p:cNvPr>
          <p:cNvSpPr txBox="1">
            <a:spLocks/>
          </p:cNvSpPr>
          <p:nvPr/>
        </p:nvSpPr>
        <p:spPr>
          <a:xfrm>
            <a:off x="379123" y="743735"/>
            <a:ext cx="11602080" cy="544157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/>
              <a:t>Based on the offline discussion, Open </a:t>
            </a:r>
            <a:r>
              <a:rPr lang="en-US" dirty="0" smtClean="0"/>
              <a:t>issue left for further discussion: 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 smtClean="0"/>
              <a:t>Whether the indication </a:t>
            </a:r>
            <a:r>
              <a:rPr lang="en-US" altLang="zh-CN" sz="1800" dirty="0"/>
              <a:t>of AF </a:t>
            </a:r>
            <a:r>
              <a:rPr lang="en-US" altLang="zh-CN" sz="1800" dirty="0" smtClean="0"/>
              <a:t>change need be notified to SMF via the </a:t>
            </a:r>
            <a:r>
              <a:rPr lang="en-US" altLang="zh-CN" sz="1800" dirty="0" err="1" smtClean="0"/>
              <a:t>Nnef_TrafficInfluence_AppRelocationInfo</a:t>
            </a:r>
            <a:r>
              <a:rPr lang="en-US" altLang="zh-CN" sz="1800" dirty="0" smtClean="0"/>
              <a:t> service operation in case of AF instance change. This is to let SMF be aware that notification address is to be changed. </a:t>
            </a:r>
          </a:p>
          <a:p>
            <a:pPr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endParaRPr lang="en-US" sz="1800" kern="1200" dirty="0"/>
          </a:p>
          <a:p>
            <a:pPr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sz="1800" kern="1200" dirty="0" smtClean="0"/>
              <a:t>Whether the SUBSCRIPOTN resource URI can </a:t>
            </a:r>
            <a:r>
              <a:rPr lang="en-US" sz="1800" kern="1200" dirty="0"/>
              <a:t>be updated via the </a:t>
            </a:r>
            <a:r>
              <a:rPr lang="en-US" sz="1800" kern="1200" dirty="0" err="1" smtClean="0"/>
              <a:t>Nnef_TrafficInfluence_update</a:t>
            </a:r>
            <a:r>
              <a:rPr lang="en-US" sz="1800" kern="1200" dirty="0" smtClean="0"/>
              <a:t> </a:t>
            </a:r>
            <a:r>
              <a:rPr lang="en-US" sz="1800" kern="1200" dirty="0"/>
              <a:t>service </a:t>
            </a:r>
            <a:r>
              <a:rPr lang="en-US" sz="1800" kern="1200" dirty="0" smtClean="0"/>
              <a:t>operation as it is </a:t>
            </a:r>
            <a:r>
              <a:rPr lang="en-US" altLang="zh-CN" sz="1800" kern="1200" dirty="0"/>
              <a:t>restricted to the single UE </a:t>
            </a:r>
            <a:r>
              <a:rPr lang="en-US" altLang="zh-CN" sz="1800" kern="1200" dirty="0" smtClean="0"/>
              <a:t>case and </a:t>
            </a:r>
            <a:r>
              <a:rPr lang="en-US" sz="1800" kern="1200" dirty="0" smtClean="0"/>
              <a:t>not supported in existing stage-3 specification.  Also this </a:t>
            </a:r>
            <a:r>
              <a:rPr lang="en-US" sz="1800" kern="1200" dirty="0" smtClean="0"/>
              <a:t>impacts </a:t>
            </a:r>
            <a:r>
              <a:rPr lang="en-US" sz="1800" kern="1200" dirty="0" smtClean="0"/>
              <a:t>the Rel-16 frozen specification.</a:t>
            </a:r>
            <a:endParaRPr lang="en-US" sz="2400" b="1" u="sng" kern="12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35956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183" y="160445"/>
            <a:ext cx="5181600" cy="692459"/>
          </a:xfrm>
        </p:spPr>
        <p:txBody>
          <a:bodyPr/>
          <a:lstStyle/>
          <a:p>
            <a:r>
              <a:rPr lang="en-US" b="1" dirty="0" smtClean="0"/>
              <a:t> Way forward  Proposal 1</a:t>
            </a:r>
            <a:endParaRPr lang="en-US" b="1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79F7C886-74F4-4EE6-999E-E2D2447B08F1}"/>
              </a:ext>
            </a:extLst>
          </p:cNvPr>
          <p:cNvSpPr txBox="1">
            <a:spLocks/>
          </p:cNvSpPr>
          <p:nvPr/>
        </p:nvSpPr>
        <p:spPr>
          <a:xfrm>
            <a:off x="396215" y="649732"/>
            <a:ext cx="11602080" cy="544157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 smtClean="0"/>
              <a:t>Based on the offline discussion, the below three issue can be concluded: 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Calibri" panose="020F0502020204030204" pitchFamily="34" charset="0"/>
              <a:buChar char="—"/>
            </a:pPr>
            <a:r>
              <a:rPr lang="en-US" dirty="0" smtClean="0"/>
              <a:t>C1: For the UP path management event subscription related update information, i.e. Target </a:t>
            </a:r>
            <a:r>
              <a:rPr lang="en-US" dirty="0"/>
              <a:t>AF </a:t>
            </a:r>
            <a:r>
              <a:rPr lang="en-US" dirty="0" smtClean="0"/>
              <a:t>ID/notification </a:t>
            </a:r>
            <a:r>
              <a:rPr lang="en-US" dirty="0"/>
              <a:t>target </a:t>
            </a:r>
            <a:r>
              <a:rPr lang="en-US" dirty="0" smtClean="0"/>
              <a:t>address, is not transferred to the SMF by the AF directly. The </a:t>
            </a:r>
            <a:r>
              <a:rPr lang="en-US" dirty="0"/>
              <a:t>related target AF ID and notification target </a:t>
            </a:r>
            <a:r>
              <a:rPr lang="en-US" dirty="0" smtClean="0"/>
              <a:t>address IE can be removed from that operation. </a:t>
            </a:r>
          </a:p>
          <a:p>
            <a:pPr>
              <a:buFont typeface="Calibri" panose="020F0502020204030204" pitchFamily="34" charset="0"/>
              <a:buChar char="—"/>
            </a:pPr>
            <a:endParaRPr lang="en-US" dirty="0"/>
          </a:p>
          <a:p>
            <a:pPr>
              <a:buFont typeface="Calibri" panose="020F0502020204030204" pitchFamily="34" charset="0"/>
              <a:buChar char="—"/>
            </a:pPr>
            <a:r>
              <a:rPr lang="en-US" dirty="0" smtClean="0"/>
              <a:t>C2:  The related event subscription </a:t>
            </a:r>
            <a:r>
              <a:rPr lang="en-US" dirty="0"/>
              <a:t>update information, i.e. Target AF ID/notification target address, </a:t>
            </a:r>
            <a:r>
              <a:rPr lang="en-US" dirty="0" smtClean="0"/>
              <a:t>is transferred to the SMF via the PCC rule. </a:t>
            </a:r>
          </a:p>
          <a:p>
            <a:pPr>
              <a:buFont typeface="Calibri" panose="020F0502020204030204" pitchFamily="34" charset="0"/>
              <a:buChar char="—"/>
            </a:pPr>
            <a:endParaRPr lang="en-US" altLang="zh-CN" dirty="0" smtClean="0"/>
          </a:p>
          <a:p>
            <a:pPr>
              <a:buFont typeface="Calibri" panose="020F0502020204030204" pitchFamily="34" charset="0"/>
              <a:buChar char="—"/>
            </a:pPr>
            <a:r>
              <a:rPr lang="en-US" altLang="zh-CN" dirty="0" smtClean="0"/>
              <a:t>C3: </a:t>
            </a:r>
            <a:r>
              <a:rPr lang="en-US" altLang="zh-CN" dirty="0"/>
              <a:t>In the notification response, the </a:t>
            </a:r>
            <a:r>
              <a:rPr lang="en-US" altLang="zh-CN" dirty="0" err="1" smtClean="0"/>
              <a:t>Nnef_TrafficInfluence_AppRelocationInfo</a:t>
            </a:r>
            <a:r>
              <a:rPr lang="en-US" altLang="zh-CN" dirty="0" smtClean="0"/>
              <a:t> </a:t>
            </a:r>
            <a:r>
              <a:rPr lang="en-US" altLang="zh-CN" dirty="0"/>
              <a:t>can be used for successful or negative response. If there are any UP path management event subscription update, a separated </a:t>
            </a:r>
            <a:r>
              <a:rPr lang="en-US" altLang="zh-CN" dirty="0" smtClean="0"/>
              <a:t>service </a:t>
            </a:r>
            <a:r>
              <a:rPr lang="en-US" altLang="zh-CN" dirty="0"/>
              <a:t>operation can be invoked. </a:t>
            </a:r>
          </a:p>
          <a:p>
            <a:pPr>
              <a:buFont typeface="Calibri" panose="020F0502020204030204" pitchFamily="34" charset="0"/>
              <a:buChar char="—"/>
            </a:pPr>
            <a:endParaRPr lang="en-US" dirty="0"/>
          </a:p>
          <a:p>
            <a:pPr marL="0" indent="0">
              <a:buNone/>
            </a:pPr>
            <a:endParaRPr lang="en-US" sz="2400" kern="1200" dirty="0"/>
          </a:p>
          <a:p>
            <a:pPr marL="0" indent="0">
              <a:buNone/>
            </a:pPr>
            <a:r>
              <a:rPr lang="en-US" sz="2400" b="1" u="sng" kern="1200" dirty="0" smtClean="0"/>
              <a:t>Proposal1: Endorsee above agreement. </a:t>
            </a:r>
            <a:endParaRPr lang="en-GB" sz="2400" b="1" u="sng" kern="1200" dirty="0"/>
          </a:p>
          <a:p>
            <a:endParaRPr lang="en-GB" sz="2400" kern="1200" dirty="0"/>
          </a:p>
          <a:p>
            <a:endParaRPr lang="en-GB" sz="2400" kern="1200" dirty="0"/>
          </a:p>
          <a:p>
            <a:pPr lvl="1"/>
            <a:endParaRPr lang="en-GB" sz="2400" b="1" kern="1200" dirty="0"/>
          </a:p>
          <a:p>
            <a:pPr lvl="1"/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81654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 txBox="1">
            <a:spLocks/>
          </p:cNvSpPr>
          <p:nvPr/>
        </p:nvSpPr>
        <p:spPr bwMode="auto">
          <a:xfrm>
            <a:off x="1977477" y="2718262"/>
            <a:ext cx="7772400" cy="797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de-DE" sz="4400" dirty="0"/>
              <a:t>Thank You!</a:t>
            </a:r>
            <a:endParaRPr lang="en-US" altLang="de-DE" sz="4400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endParaRPr lang="en-US" altLang="de-DE" sz="4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EEAC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CEEACA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CEEACA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CEEACA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CEEACA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14132</TotalTime>
  <Words>617</Words>
  <Application>Microsoft Office PowerPoint</Application>
  <PresentationFormat>宽屏</PresentationFormat>
  <Paragraphs>51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 </vt:lpstr>
      <vt:lpstr>Ericsson Hilda Light</vt:lpstr>
      <vt:lpstr>宋体</vt:lpstr>
      <vt:lpstr>Arial</vt:lpstr>
      <vt:lpstr>Calibri</vt:lpstr>
      <vt:lpstr>Calibri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Huawei-zfq2</cp:lastModifiedBy>
  <cp:revision>2034</cp:revision>
  <dcterms:created xsi:type="dcterms:W3CDTF">2008-08-30T09:32:10Z</dcterms:created>
  <dcterms:modified xsi:type="dcterms:W3CDTF">2021-04-11T03:28:21Z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(2)/3/7SllchBaSwGxtcNJQgtPpgLwK8202pAY3+saMvBBVfpe/QwapXJVS9xsR9NrOFclv1RjB
+RjnURdNeK6EpbwweVCxs0V1kc0uuQ1sQrNn9iWWVb7m9G0GJb/OW3hKJszIM2StVlSPCdnU
12f5lkU5gpOzQVfxZGmHmaM9osJB7gBt0XBMqlNPtg4E8MJkw8FS3Q/DXw7Z73sCUguLL1ZD
5IIgkm+B2PktnU1pLl</vt:lpwstr>
  </property>
  <property fmtid="{D5CDD505-2E9C-101B-9397-08002B2CF9AE}" pid="3" name="_2015_ms_pID_7253431">
    <vt:lpwstr>zFexn6XaHxL7yGqsG+9xk6hCUKGo4Xx8u/1j5H3Q0Qx0nQ8RkU+ADq
lvPyAKE1VUT2n17mQDSHTWykLpUX/3x09c2pYPYJvQV1yWeAme8SykXzGM4weLUNd9338KR4
gqxd2jhpMvYp9ZkNIO3GE4GtgNbwQLPWcdCGHwuR1YZwNeV4B2dJJlo5JoiUGqfWoQm0PQlc
wLJ0ui7qXljfrRAs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1618103164</vt:lpwstr>
  </property>
</Properties>
</file>