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0"/>
  </p:notesMasterIdLst>
  <p:handoutMasterIdLst>
    <p:handoutMasterId r:id="rId11"/>
  </p:handoutMasterIdLst>
  <p:sldIdLst>
    <p:sldId id="303" r:id="rId7"/>
    <p:sldId id="790" r:id="rId8"/>
    <p:sldId id="789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09" autoAdjust="0"/>
    <p:restoredTop sz="90291" autoAdjust="0"/>
  </p:normalViewPr>
  <p:slideViewPr>
    <p:cSldViewPr snapToGrid="0">
      <p:cViewPr>
        <p:scale>
          <a:sx n="89" d="100"/>
          <a:sy n="89" d="100"/>
        </p:scale>
        <p:origin x="2456" y="4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>
        <p:scale>
          <a:sx n="178" d="100"/>
          <a:sy n="178" d="100"/>
        </p:scale>
        <p:origin x="1952" y="-29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handoutMaster" Target="handoutMasters/handoutMaster1.xml"/><Relationship Id="rId5" Type="http://schemas.openxmlformats.org/officeDocument/2006/relationships/customXml" Target="../customXml/item5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5/31/21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5/31/21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856953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58232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WG2#145E</a:t>
            </a:r>
          </a:p>
          <a:p>
            <a:r>
              <a:rPr lang="de-DE" sz="1200" b="1" kern="1200" dirty="0" err="1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Elbonia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, </a:t>
            </a:r>
            <a:r>
              <a:rPr lang="en-US" altLang="zh-CN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17</a:t>
            </a:r>
            <a:r>
              <a:rPr lang="en-US" altLang="zh-CN" sz="1200" b="1" kern="1200" baseline="300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th</a:t>
            </a:r>
            <a:r>
              <a:rPr lang="en-US" altLang="zh-CN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– 28</a:t>
            </a:r>
            <a:r>
              <a:rPr lang="en-US" altLang="zh-CN" sz="1200" b="1" kern="1200" baseline="300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th</a:t>
            </a:r>
            <a:r>
              <a:rPr lang="de-DE" altLang="zh-CN" sz="1200" b="1" kern="1200" baseline="300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 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May, 2021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168105" y="146873"/>
            <a:ext cx="206080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S2-2105097</a:t>
            </a:r>
            <a:endParaRPr lang="en-US" altLang="zh-CN" sz="1400" b="1" dirty="0"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90550" y="6472375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WG2#145E</a:t>
            </a:r>
            <a:r>
              <a:rPr lang="en-GB" altLang="de-DE" sz="1200" baseline="0" dirty="0">
                <a:solidFill>
                  <a:schemeClr val="bg1"/>
                </a:solidFill>
              </a:rPr>
              <a:t> Meeting, </a:t>
            </a:r>
            <a:r>
              <a:rPr lang="en-GB" altLang="de-DE" sz="1200" baseline="0" dirty="0" err="1">
                <a:solidFill>
                  <a:schemeClr val="bg1"/>
                </a:solidFill>
              </a:rPr>
              <a:t>Elbonia</a:t>
            </a:r>
            <a:r>
              <a:rPr lang="en-GB" altLang="de-DE" sz="1200" dirty="0">
                <a:solidFill>
                  <a:schemeClr val="bg1"/>
                </a:solidFill>
              </a:rPr>
              <a:t>,</a:t>
            </a:r>
            <a:r>
              <a:rPr lang="en-GB" altLang="de-DE" sz="1200" baseline="0" dirty="0">
                <a:solidFill>
                  <a:schemeClr val="bg1"/>
                </a:solidFill>
              </a:rPr>
              <a:t>  May 17</a:t>
            </a:r>
            <a:r>
              <a:rPr lang="en-GB" altLang="de-DE" sz="1200" baseline="30000" dirty="0">
                <a:solidFill>
                  <a:schemeClr val="bg1"/>
                </a:solidFill>
              </a:rPr>
              <a:t>th</a:t>
            </a:r>
            <a:r>
              <a:rPr lang="en-GB" altLang="de-DE" sz="1200" baseline="0" dirty="0">
                <a:solidFill>
                  <a:schemeClr val="bg1"/>
                </a:solidFill>
              </a:rPr>
              <a:t> – 2</a:t>
            </a:r>
            <a:r>
              <a:rPr lang="en-US" altLang="zh-CN" sz="1200" baseline="0" dirty="0">
                <a:solidFill>
                  <a:schemeClr val="bg1"/>
                </a:solidFill>
              </a:rPr>
              <a:t>8</a:t>
            </a:r>
            <a:r>
              <a:rPr lang="en-GB" altLang="de-DE" sz="1200" baseline="30000" dirty="0" err="1">
                <a:solidFill>
                  <a:schemeClr val="bg1"/>
                </a:solidFill>
              </a:rPr>
              <a:t>th</a:t>
            </a:r>
            <a:r>
              <a:rPr lang="en-GB" altLang="de-DE" sz="1200" baseline="0" dirty="0">
                <a:solidFill>
                  <a:schemeClr val="bg1"/>
                </a:solidFill>
              </a:rPr>
              <a:t>, 2021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2021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5G_AIS </a:t>
            </a:r>
            <a:r>
              <a:rPr lang="en-US" altLang="de-DE" sz="3600" b="1" dirty="0"/>
              <a:t>Status </a:t>
            </a:r>
            <a:r>
              <a:rPr lang="en-GB" altLang="zh-CN" sz="3600" b="1" dirty="0"/>
              <a:t>Report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b="1" dirty="0">
                <a:latin typeface="Arial" charset="0"/>
              </a:rPr>
              <a:t>Lei </a:t>
            </a:r>
            <a:r>
              <a:rPr lang="en-US" sz="2000" b="1" dirty="0" err="1">
                <a:latin typeface="Arial" charset="0"/>
              </a:rPr>
              <a:t>Yixue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Tencent</a:t>
            </a:r>
            <a:r>
              <a:rPr lang="en-US" sz="1800" b="1" dirty="0">
                <a:latin typeface="Arial" charset="0"/>
              </a:rPr>
              <a:t>(Rapporteur)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1143000"/>
          </a:xfrm>
        </p:spPr>
        <p:txBody>
          <a:bodyPr/>
          <a:lstStyle/>
          <a:p>
            <a:r>
              <a:rPr lang="en-US" altLang="zh-CN" dirty="0"/>
              <a:t>5G_AIS</a:t>
            </a:r>
            <a:r>
              <a:rPr lang="zh-CN" altLang="en-US" dirty="0"/>
              <a:t> </a:t>
            </a:r>
            <a:r>
              <a:rPr lang="en-US" altLang="de-DE" dirty="0"/>
              <a:t>Status at SA#92E</a:t>
            </a:r>
            <a:endParaRPr lang="de-DE" altLang="de-DE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243168" y="2638051"/>
            <a:ext cx="8443632" cy="3325937"/>
          </a:xfrm>
        </p:spPr>
        <p:txBody>
          <a:bodyPr>
            <a:normAutofit lnSpcReduction="10000"/>
          </a:bodyPr>
          <a:lstStyle/>
          <a:p>
            <a:r>
              <a:rPr lang="de-DE" altLang="de-DE" sz="1800" dirty="0"/>
              <a:t>Progress  at SA#92E:</a:t>
            </a:r>
          </a:p>
          <a:p>
            <a:pPr lvl="1"/>
            <a:r>
              <a:rPr lang="en-US" altLang="zh-CN" sz="1600" dirty="0"/>
              <a:t>5G_AIS</a:t>
            </a:r>
            <a:r>
              <a:rPr lang="zh-CN" altLang="en-US" sz="1600" dirty="0"/>
              <a:t> </a:t>
            </a:r>
            <a:r>
              <a:rPr lang="en-US" altLang="zh-CN" sz="1600" dirty="0"/>
              <a:t>work item was discussed and under 5G_AIS agenda item, 5 CRs were agreed.</a:t>
            </a:r>
          </a:p>
          <a:p>
            <a:pPr lvl="2"/>
            <a:r>
              <a:rPr lang="en-US" altLang="zh-CN" sz="1200" dirty="0"/>
              <a:t>4 CRs to 501 (5137, 5138,3312,1116) </a:t>
            </a:r>
          </a:p>
          <a:p>
            <a:pPr lvl="2"/>
            <a:r>
              <a:rPr lang="en-US" altLang="zh-CN" sz="1200" dirty="0"/>
              <a:t>1 CR to 503 (1117)</a:t>
            </a:r>
          </a:p>
          <a:p>
            <a:pPr lvl="1"/>
            <a:r>
              <a:rPr lang="en-US" altLang="zh-CN" sz="1600" dirty="0"/>
              <a:t>4  CRs (5084,3054,3055,3056 )</a:t>
            </a:r>
            <a:r>
              <a:rPr lang="zh-CN" altLang="en-US" sz="1600" dirty="0"/>
              <a:t> </a:t>
            </a:r>
            <a:r>
              <a:rPr lang="en-US" altLang="zh-CN" sz="1600" dirty="0"/>
              <a:t>related to both IIoT and 5G_AIS are approved under IIoT agenda item.</a:t>
            </a:r>
          </a:p>
          <a:p>
            <a:pPr lvl="1"/>
            <a:r>
              <a:rPr lang="en-US" altLang="zh-CN" sz="1600" dirty="0"/>
              <a:t>LS exchanges with RAN1 and SA4 were conducted.</a:t>
            </a:r>
          </a:p>
          <a:p>
            <a:pPr lvl="1"/>
            <a:r>
              <a:rPr lang="en-US" altLang="zh-CN" sz="1600" dirty="0"/>
              <a:t>Main objectives of 5G_AIS was achieved and 5G_AIS work item is completed.</a:t>
            </a:r>
          </a:p>
          <a:p>
            <a:r>
              <a:rPr lang="en-US" sz="2000" dirty="0"/>
              <a:t>RAN impacts or dependencies:</a:t>
            </a:r>
            <a:endParaRPr lang="de-DE" sz="2000" dirty="0"/>
          </a:p>
          <a:p>
            <a:pPr lvl="1"/>
            <a:r>
              <a:rPr lang="en-US" sz="1600" dirty="0"/>
              <a:t>N/A</a:t>
            </a:r>
            <a:endParaRPr lang="en-US" sz="1600" dirty="0">
              <a:solidFill>
                <a:srgbClr val="FF0000"/>
              </a:solidFill>
            </a:endParaRPr>
          </a:p>
          <a:p>
            <a:pPr lvl="0"/>
            <a:r>
              <a:rPr lang="de-DE" sz="1800" dirty="0"/>
              <a:t>Next steps:</a:t>
            </a:r>
          </a:p>
          <a:p>
            <a:pPr lvl="1"/>
            <a:r>
              <a:rPr lang="de-DE" altLang="de-DE" sz="1600" dirty="0"/>
              <a:t>Maintenance</a:t>
            </a:r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E28AE79E-1C37-4138-A893-6A2780288F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17659159"/>
              </p:ext>
            </p:extLst>
          </p:nvPr>
        </p:nvGraphicFramePr>
        <p:xfrm>
          <a:off x="243168" y="1614845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5G_AIS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 System Enhancements for Advanced Interactive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June’ 21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SP-190564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49727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488950" y="228600"/>
            <a:ext cx="6827838" cy="1143000"/>
          </a:xfrm>
        </p:spPr>
        <p:txBody>
          <a:bodyPr/>
          <a:lstStyle/>
          <a:p>
            <a:r>
              <a:rPr lang="en-US" altLang="zh-CN" dirty="0"/>
              <a:t>5G_AIS</a:t>
            </a:r>
            <a:r>
              <a:rPr lang="zh-CN" altLang="en-US" dirty="0"/>
              <a:t> </a:t>
            </a:r>
            <a:r>
              <a:rPr lang="en-US" altLang="de-DE" dirty="0"/>
              <a:t>Status after SA2#145E</a:t>
            </a:r>
            <a:endParaRPr lang="de-DE" altLang="de-DE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243168" y="2638051"/>
            <a:ext cx="8443632" cy="3325937"/>
          </a:xfrm>
        </p:spPr>
        <p:txBody>
          <a:bodyPr>
            <a:normAutofit/>
          </a:bodyPr>
          <a:lstStyle/>
          <a:p>
            <a:r>
              <a:rPr lang="de-DE" altLang="de-DE" sz="1800" dirty="0"/>
              <a:t>Progress since SA#91E:</a:t>
            </a:r>
          </a:p>
          <a:p>
            <a:pPr lvl="1"/>
            <a:r>
              <a:rPr lang="en-US" altLang="zh-CN" sz="1600" dirty="0"/>
              <a:t>SA2#145e was the fourth meeting for 5G_AIS.</a:t>
            </a:r>
          </a:p>
          <a:p>
            <a:pPr lvl="1"/>
            <a:r>
              <a:rPr lang="en-US" altLang="zh-CN" sz="1600" dirty="0"/>
              <a:t>Two CRs to 501 (5137, 5138) were approved about 5QI values for motion tracking and visual content.</a:t>
            </a:r>
          </a:p>
          <a:p>
            <a:pPr lvl="1"/>
            <a:r>
              <a:rPr lang="en-US" altLang="zh-CN" sz="1600" dirty="0"/>
              <a:t>1 CR(5084)</a:t>
            </a:r>
            <a:r>
              <a:rPr lang="zh-CN" altLang="en-US" sz="1600" dirty="0"/>
              <a:t> </a:t>
            </a:r>
            <a:r>
              <a:rPr lang="en-US" altLang="zh-CN" sz="1600" dirty="0"/>
              <a:t>related to both IIoT and 5G_AIS are approved under IIoT agenda item.</a:t>
            </a:r>
          </a:p>
          <a:p>
            <a:pPr lvl="1"/>
            <a:r>
              <a:rPr lang="en-US" altLang="zh-CN" sz="1600" dirty="0"/>
              <a:t>Main objectives of 5G_AIS was achieved and 5G_AIS work item is completed from SA2 point of view.</a:t>
            </a:r>
          </a:p>
          <a:p>
            <a:r>
              <a:rPr lang="en-US" sz="2000" dirty="0"/>
              <a:t>RAN impacts or dependencies:</a:t>
            </a:r>
            <a:endParaRPr lang="de-DE" sz="2000" dirty="0"/>
          </a:p>
          <a:p>
            <a:pPr lvl="1"/>
            <a:r>
              <a:rPr lang="en-US" sz="1600" dirty="0"/>
              <a:t>N/A</a:t>
            </a:r>
            <a:endParaRPr lang="en-US" sz="1600" dirty="0">
              <a:solidFill>
                <a:srgbClr val="FF0000"/>
              </a:solidFill>
            </a:endParaRPr>
          </a:p>
          <a:p>
            <a:pPr lvl="0"/>
            <a:r>
              <a:rPr lang="de-DE" sz="1800" dirty="0"/>
              <a:t>Next steps:</a:t>
            </a:r>
          </a:p>
          <a:p>
            <a:pPr lvl="1"/>
            <a:r>
              <a:rPr lang="de-DE" altLang="de-DE" sz="1600" dirty="0"/>
              <a:t>Maintenance</a:t>
            </a:r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E28AE79E-1C37-4138-A893-6A2780288F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530149"/>
              </p:ext>
            </p:extLst>
          </p:nvPr>
        </p:nvGraphicFramePr>
        <p:xfrm>
          <a:off x="243168" y="1614845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5G_AIS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5G System Enhancements for Advanced Interactive Services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80% -&gt; 100%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June’ 21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SP-190564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626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6524</TotalTime>
  <Words>274</Words>
  <Application>Microsoft Macintosh PowerPoint</Application>
  <PresentationFormat>全屏显示(4:3)</PresentationFormat>
  <Paragraphs>48</Paragraphs>
  <Slides>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Arial </vt:lpstr>
      <vt:lpstr>Arial</vt:lpstr>
      <vt:lpstr>Calibri</vt:lpstr>
      <vt:lpstr>Times New Roman</vt:lpstr>
      <vt:lpstr>Office Theme</vt:lpstr>
      <vt:lpstr>5G_AIS Status Report</vt:lpstr>
      <vt:lpstr>5G_AIS Status at SA#92E</vt:lpstr>
      <vt:lpstr>5G_AIS Status after SA2#145E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T137290</cp:lastModifiedBy>
  <cp:revision>1299</cp:revision>
  <dcterms:created xsi:type="dcterms:W3CDTF">2008-08-30T09:32:10Z</dcterms:created>
  <dcterms:modified xsi:type="dcterms:W3CDTF">2021-05-31T11:25:40Z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