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58" autoAdjust="0"/>
    <p:restoredTop sz="94660"/>
  </p:normalViewPr>
  <p:slideViewPr>
    <p:cSldViewPr snapToGrid="0">
      <p:cViewPr varScale="1">
        <p:scale>
          <a:sx n="105" d="100"/>
          <a:sy n="105" d="100"/>
        </p:scale>
        <p:origin x="14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ltLang="zh-CN"/>
              <a:t>Click to edit Master title style</a:t>
            </a:r>
            <a:endParaRPr lang="zh-CN" alt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edit Master subtitle style</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15842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4217277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001059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1215510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edit Master text styles</a:t>
            </a:r>
          </a:p>
        </p:txBody>
      </p:sp>
      <p:sp>
        <p:nvSpPr>
          <p:cNvPr id="4" name="Date Placeholder 3"/>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171480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Date Placeholder 4"/>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73889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7" name="Date Placeholder 6"/>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726869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zh-CN" altLang="en-US"/>
          </a:p>
        </p:txBody>
      </p:sp>
      <p:sp>
        <p:nvSpPr>
          <p:cNvPr id="3" name="Date Placeholder 2"/>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444782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3503643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182747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a:t>Click to edit Master text styles</a:t>
            </a:r>
          </a:p>
        </p:txBody>
      </p:sp>
      <p:sp>
        <p:nvSpPr>
          <p:cNvPr id="5" name="Date Placeholder 4"/>
          <p:cNvSpPr>
            <a:spLocks noGrp="1"/>
          </p:cNvSpPr>
          <p:nvPr>
            <p:ph type="dt" sz="half" idx="10"/>
          </p:nvPr>
        </p:nvSpPr>
        <p:spPr/>
        <p:txBody>
          <a:bodyPr/>
          <a:lstStyle/>
          <a:p>
            <a:fld id="{7DEEDF4C-DCB2-4F94-A855-1D7C5B506D94}" type="datetimeFigureOut">
              <a:rPr lang="zh-CN" altLang="en-US" smtClean="0"/>
              <a:t>2020/11/12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844175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EDF4C-DCB2-4F94-A855-1D7C5B506D94}" type="datetimeFigureOut">
              <a:rPr lang="zh-CN" altLang="en-US" smtClean="0"/>
              <a:t>2020/11/12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081917-5414-4A18-A7FB-C125D7466C1E}" type="slidenum">
              <a:rPr lang="zh-CN" altLang="en-US" smtClean="0"/>
              <a:t>‹#›</a:t>
            </a:fld>
            <a:endParaRPr lang="zh-CN" altLang="en-US"/>
          </a:p>
        </p:txBody>
      </p:sp>
    </p:spTree>
    <p:extLst>
      <p:ext uri="{BB962C8B-B14F-4D97-AF65-F5344CB8AC3E}">
        <p14:creationId xmlns:p14="http://schemas.microsoft.com/office/powerpoint/2010/main" val="270550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ltLang="zh-CN" dirty="0" err="1"/>
              <a:t>FS_eNPN</a:t>
            </a:r>
            <a:br>
              <a:rPr lang="en-US" altLang="zh-CN" dirty="0"/>
            </a:br>
            <a:r>
              <a:rPr lang="en-US" altLang="zh-CN" dirty="0"/>
              <a:t>Input to CC#1, including </a:t>
            </a:r>
            <a:r>
              <a:rPr lang="en-US" altLang="zh-CN" dirty="0" err="1"/>
              <a:t>SoH</a:t>
            </a:r>
            <a:r>
              <a:rPr lang="en-US" altLang="zh-CN" dirty="0"/>
              <a:t> question</a:t>
            </a:r>
            <a:endParaRPr lang="zh-CN" altLang="en-US" dirty="0"/>
          </a:p>
        </p:txBody>
      </p:sp>
      <p:sp>
        <p:nvSpPr>
          <p:cNvPr id="3" name="Subtitle 2"/>
          <p:cNvSpPr>
            <a:spLocks noGrp="1"/>
          </p:cNvSpPr>
          <p:nvPr>
            <p:ph type="subTitle" idx="1"/>
          </p:nvPr>
        </p:nvSpPr>
        <p:spPr>
          <a:xfrm>
            <a:off x="1524000" y="3995928"/>
            <a:ext cx="9144000" cy="1261872"/>
          </a:xfrm>
        </p:spPr>
        <p:txBody>
          <a:bodyPr/>
          <a:lstStyle/>
          <a:p>
            <a:r>
              <a:rPr lang="en-US" altLang="zh-CN" dirty="0"/>
              <a:t>Peter Hedman, Ericsson (rapporteur)</a:t>
            </a:r>
            <a:endParaRPr lang="zh-CN" altLang="en-US" dirty="0"/>
          </a:p>
        </p:txBody>
      </p:sp>
      <p:sp>
        <p:nvSpPr>
          <p:cNvPr id="4" name="Subtitle 2">
            <a:extLst>
              <a:ext uri="{FF2B5EF4-FFF2-40B4-BE49-F238E27FC236}">
                <a16:creationId xmlns:a16="http://schemas.microsoft.com/office/drawing/2014/main" id="{5A70160A-46E3-499F-BCB1-4CA1120681E8}"/>
              </a:ext>
            </a:extLst>
          </p:cNvPr>
          <p:cNvSpPr txBox="1">
            <a:spLocks/>
          </p:cNvSpPr>
          <p:nvPr/>
        </p:nvSpPr>
        <p:spPr>
          <a:xfrm>
            <a:off x="301656" y="288758"/>
            <a:ext cx="6806153" cy="53915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SA2#142E, Electronic meeting, 16 – 20 November 2020</a:t>
            </a:r>
            <a:endParaRPr lang="en-US" dirty="0"/>
          </a:p>
        </p:txBody>
      </p:sp>
    </p:spTree>
    <p:extLst>
      <p:ext uri="{BB962C8B-B14F-4D97-AF65-F5344CB8AC3E}">
        <p14:creationId xmlns:p14="http://schemas.microsoft.com/office/powerpoint/2010/main" val="623739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2989-5706-422E-93FA-240623D4A217}"/>
              </a:ext>
            </a:extLst>
          </p:cNvPr>
          <p:cNvSpPr>
            <a:spLocks noGrp="1"/>
          </p:cNvSpPr>
          <p:nvPr>
            <p:ph type="title"/>
          </p:nvPr>
        </p:nvSpPr>
        <p:spPr/>
        <p:txBody>
          <a:bodyPr>
            <a:normAutofit fontScale="90000"/>
          </a:bodyPr>
          <a:lstStyle/>
          <a:p>
            <a:r>
              <a:rPr lang="en-US" dirty="0"/>
              <a:t>Background</a:t>
            </a:r>
            <a:br>
              <a:rPr lang="en-US" dirty="0"/>
            </a:br>
            <a:r>
              <a:rPr lang="en-US" dirty="0"/>
              <a:t>See S2-2008473 - Email discussion on </a:t>
            </a:r>
            <a:r>
              <a:rPr lang="en-US" dirty="0" err="1"/>
              <a:t>FS_eNPN</a:t>
            </a:r>
            <a:endParaRPr lang="en-US" dirty="0"/>
          </a:p>
        </p:txBody>
      </p:sp>
      <p:sp>
        <p:nvSpPr>
          <p:cNvPr id="3" name="Content Placeholder 2">
            <a:extLst>
              <a:ext uri="{FF2B5EF4-FFF2-40B4-BE49-F238E27FC236}">
                <a16:creationId xmlns:a16="http://schemas.microsoft.com/office/drawing/2014/main" id="{8F5E35BB-D45B-4A95-B755-F5927F2807E6}"/>
              </a:ext>
            </a:extLst>
          </p:cNvPr>
          <p:cNvSpPr>
            <a:spLocks noGrp="1"/>
          </p:cNvSpPr>
          <p:nvPr>
            <p:ph idx="1"/>
          </p:nvPr>
        </p:nvSpPr>
        <p:spPr/>
        <p:txBody>
          <a:bodyPr>
            <a:normAutofit fontScale="92500" lnSpcReduction="20000"/>
          </a:bodyPr>
          <a:lstStyle/>
          <a:p>
            <a:r>
              <a:rPr lang="en-US" dirty="0"/>
              <a:t>KI#4 conclusion includes the following.</a:t>
            </a:r>
            <a:endParaRPr lang="sv-SE" dirty="0"/>
          </a:p>
          <a:p>
            <a:r>
              <a:rPr lang="en-US" dirty="0"/>
              <a:t>“</a:t>
            </a:r>
            <a:r>
              <a:rPr lang="en-US" i="1" dirty="0"/>
              <a:t>Upon registration to an SNPN for Onboarding, the UE provides the information at RRC level which indicates the registration is for onboarding. This information will be specified only for SNPN and allows NG-RAN to select an appropriate AMF that supports onboarding procedures.</a:t>
            </a:r>
            <a:r>
              <a:rPr lang="en-US" dirty="0"/>
              <a:t>”</a:t>
            </a:r>
            <a:endParaRPr lang="sv-SE" dirty="0"/>
          </a:p>
          <a:p>
            <a:r>
              <a:rPr lang="en-US" dirty="0"/>
              <a:t>And</a:t>
            </a:r>
            <a:endParaRPr lang="sv-SE" dirty="0"/>
          </a:p>
          <a:p>
            <a:r>
              <a:rPr lang="en-US" dirty="0"/>
              <a:t>“</a:t>
            </a:r>
            <a:r>
              <a:rPr lang="en-US" i="1" dirty="0"/>
              <a:t>Upon registration to an SNPN for Onboarding, the UE provides the information at NAS level that the registration request is for onboarding to allow AMF to, e.g., select an appropriate SMF and perform other onboarding-related configuration.</a:t>
            </a:r>
            <a:r>
              <a:rPr lang="en-US" dirty="0"/>
              <a:t>”</a:t>
            </a:r>
            <a:endParaRPr lang="sv-SE" dirty="0"/>
          </a:p>
          <a:p>
            <a:r>
              <a:rPr lang="en-US" dirty="0"/>
              <a:t>It is not clear whether the above RRC and NAS information provided by the UE is separate indications, e.g. like in case of RLOS in LTE/S1 mode, or it use an S-NSSAI dedicated for onboarding.</a:t>
            </a:r>
            <a:endParaRPr lang="sv-SE" dirty="0"/>
          </a:p>
          <a:p>
            <a:endParaRPr lang="en-US" dirty="0"/>
          </a:p>
        </p:txBody>
      </p:sp>
    </p:spTree>
    <p:extLst>
      <p:ext uri="{BB962C8B-B14F-4D97-AF65-F5344CB8AC3E}">
        <p14:creationId xmlns:p14="http://schemas.microsoft.com/office/powerpoint/2010/main" val="3241779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914C5-B62A-4681-8B29-7B1DC947B216}"/>
              </a:ext>
            </a:extLst>
          </p:cNvPr>
          <p:cNvSpPr>
            <a:spLocks noGrp="1"/>
          </p:cNvSpPr>
          <p:nvPr>
            <p:ph type="title"/>
          </p:nvPr>
        </p:nvSpPr>
        <p:spPr/>
        <p:txBody>
          <a:bodyPr>
            <a:normAutofit fontScale="90000"/>
          </a:bodyPr>
          <a:lstStyle/>
          <a:p>
            <a:r>
              <a:rPr lang="en-US" dirty="0"/>
              <a:t>Question and summary</a:t>
            </a:r>
            <a:br>
              <a:rPr lang="en-US" dirty="0"/>
            </a:br>
            <a:r>
              <a:rPr lang="en-US" dirty="0"/>
              <a:t>See S2-2008473 - Email discussion on </a:t>
            </a:r>
            <a:r>
              <a:rPr lang="en-US" dirty="0" err="1"/>
              <a:t>FS_eNPN</a:t>
            </a:r>
            <a:endParaRPr lang="en-US" dirty="0"/>
          </a:p>
        </p:txBody>
      </p:sp>
      <p:sp>
        <p:nvSpPr>
          <p:cNvPr id="3" name="Content Placeholder 2">
            <a:extLst>
              <a:ext uri="{FF2B5EF4-FFF2-40B4-BE49-F238E27FC236}">
                <a16:creationId xmlns:a16="http://schemas.microsoft.com/office/drawing/2014/main" id="{62C56030-5416-45C7-83A4-75EE295CCC86}"/>
              </a:ext>
            </a:extLst>
          </p:cNvPr>
          <p:cNvSpPr>
            <a:spLocks noGrp="1"/>
          </p:cNvSpPr>
          <p:nvPr>
            <p:ph idx="1"/>
          </p:nvPr>
        </p:nvSpPr>
        <p:spPr/>
        <p:txBody>
          <a:bodyPr>
            <a:normAutofit fontScale="92500" lnSpcReduction="10000"/>
          </a:bodyPr>
          <a:lstStyle/>
          <a:p>
            <a:r>
              <a:rPr lang="en-US" dirty="0"/>
              <a:t>Question: Should the RRC and NAS information provided by the UE indicating that the access is for onboarding be:</a:t>
            </a:r>
            <a:endParaRPr lang="sv-SE" dirty="0"/>
          </a:p>
          <a:p>
            <a:pPr marL="457200" lvl="1" indent="0">
              <a:buNone/>
            </a:pPr>
            <a:r>
              <a:rPr lang="en-US" dirty="0"/>
              <a:t>A.	</a:t>
            </a:r>
            <a:r>
              <a:rPr lang="x-none" dirty="0"/>
              <a:t>Separate indication</a:t>
            </a:r>
            <a:r>
              <a:rPr lang="en-US" dirty="0"/>
              <a:t>s (RRC and NAS)</a:t>
            </a:r>
            <a:r>
              <a:rPr lang="x-none" dirty="0"/>
              <a:t> for onboarding, or</a:t>
            </a:r>
            <a:endParaRPr lang="sv-SE" dirty="0"/>
          </a:p>
          <a:p>
            <a:pPr marL="457200" lvl="1" indent="0">
              <a:buNone/>
            </a:pPr>
            <a:r>
              <a:rPr lang="en-US" dirty="0"/>
              <a:t>B.	</a:t>
            </a:r>
            <a:r>
              <a:rPr lang="x-none" dirty="0"/>
              <a:t>an S-NSSAI dedicated for onboarding</a:t>
            </a:r>
            <a:endParaRPr lang="sv-SE" dirty="0"/>
          </a:p>
          <a:p>
            <a:r>
              <a:rPr lang="en-US" dirty="0"/>
              <a:t>Summary</a:t>
            </a:r>
          </a:p>
          <a:p>
            <a:pPr lvl="1"/>
            <a:r>
              <a:rPr lang="en-US" dirty="0"/>
              <a:t>14# companies prefer to go with option A</a:t>
            </a:r>
            <a:endParaRPr lang="sv-SE" dirty="0"/>
          </a:p>
          <a:p>
            <a:pPr lvl="1"/>
            <a:r>
              <a:rPr lang="en-US" dirty="0"/>
              <a:t>1# company prefer to go with option A, unless a globally </a:t>
            </a:r>
            <a:r>
              <a:rPr lang="en-US" dirty="0" err="1"/>
              <a:t>standardised</a:t>
            </a:r>
            <a:r>
              <a:rPr lang="en-US" dirty="0"/>
              <a:t> S-NSSAI is used to provide the RRC and NAS indications</a:t>
            </a:r>
            <a:endParaRPr lang="sv-SE" dirty="0"/>
          </a:p>
          <a:p>
            <a:pPr lvl="1"/>
            <a:r>
              <a:rPr lang="en-US" dirty="0"/>
              <a:t>3# companies prefer to go with option B.</a:t>
            </a:r>
            <a:endParaRPr lang="sv-SE" dirty="0"/>
          </a:p>
          <a:p>
            <a:pPr lvl="1"/>
            <a:r>
              <a:rPr lang="en-US" dirty="0"/>
              <a:t>1# company can go with either option A or option B but a decision is needed</a:t>
            </a:r>
            <a:endParaRPr lang="sv-SE" dirty="0"/>
          </a:p>
          <a:p>
            <a:pPr lvl="1"/>
            <a:r>
              <a:rPr lang="en-US" dirty="0"/>
              <a:t>2# companies can go with either option A or option B dependent on scenario (i.e. both standardized)</a:t>
            </a:r>
            <a:endParaRPr lang="sv-SE" dirty="0"/>
          </a:p>
          <a:p>
            <a:pPr lvl="1"/>
            <a:endParaRPr lang="en-US" dirty="0"/>
          </a:p>
        </p:txBody>
      </p:sp>
    </p:spTree>
    <p:extLst>
      <p:ext uri="{BB962C8B-B14F-4D97-AF65-F5344CB8AC3E}">
        <p14:creationId xmlns:p14="http://schemas.microsoft.com/office/powerpoint/2010/main" val="162231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FAA32-F71D-451A-8ED3-4BCFF6A7E1A2}"/>
              </a:ext>
            </a:extLst>
          </p:cNvPr>
          <p:cNvSpPr>
            <a:spLocks noGrp="1"/>
          </p:cNvSpPr>
          <p:nvPr>
            <p:ph type="title"/>
          </p:nvPr>
        </p:nvSpPr>
        <p:spPr/>
        <p:txBody>
          <a:bodyPr>
            <a:normAutofit fontScale="90000"/>
          </a:bodyPr>
          <a:lstStyle/>
          <a:p>
            <a:r>
              <a:rPr lang="en-US" dirty="0"/>
              <a:t>Proposal</a:t>
            </a:r>
            <a:br>
              <a:rPr lang="en-US" dirty="0"/>
            </a:br>
            <a:r>
              <a:rPr lang="en-US" dirty="0"/>
              <a:t>See S2-2008473 - Email discussion on </a:t>
            </a:r>
            <a:r>
              <a:rPr lang="en-US" dirty="0" err="1"/>
              <a:t>FS_eNPN</a:t>
            </a:r>
            <a:endParaRPr lang="en-US" dirty="0"/>
          </a:p>
        </p:txBody>
      </p:sp>
      <p:sp>
        <p:nvSpPr>
          <p:cNvPr id="3" name="Content Placeholder 2">
            <a:extLst>
              <a:ext uri="{FF2B5EF4-FFF2-40B4-BE49-F238E27FC236}">
                <a16:creationId xmlns:a16="http://schemas.microsoft.com/office/drawing/2014/main" id="{D03237F4-A9D7-4DE5-AE01-2B82F13790AF}"/>
              </a:ext>
            </a:extLst>
          </p:cNvPr>
          <p:cNvSpPr>
            <a:spLocks noGrp="1"/>
          </p:cNvSpPr>
          <p:nvPr>
            <p:ph idx="1"/>
          </p:nvPr>
        </p:nvSpPr>
        <p:spPr/>
        <p:txBody>
          <a:bodyPr>
            <a:normAutofit fontScale="92500" lnSpcReduction="20000"/>
          </a:bodyPr>
          <a:lstStyle/>
          <a:p>
            <a:r>
              <a:rPr lang="en-US" dirty="0"/>
              <a:t>Given that majority of the companies prefer to go with option A, it is proposed that Option A is agreed as the way forward.</a:t>
            </a:r>
            <a:endParaRPr lang="sv-SE" dirty="0"/>
          </a:p>
          <a:p>
            <a:r>
              <a:rPr lang="en-US" dirty="0"/>
              <a:t>The P-CR in S2-2008467 implements Option A.</a:t>
            </a:r>
            <a:endParaRPr lang="sv-SE" dirty="0"/>
          </a:p>
          <a:p>
            <a:endParaRPr lang="en-US" dirty="0"/>
          </a:p>
          <a:p>
            <a:r>
              <a:rPr lang="en-US" dirty="0"/>
              <a:t>If no agreement it is proposed to do a </a:t>
            </a:r>
            <a:r>
              <a:rPr lang="en-US" dirty="0" err="1"/>
              <a:t>SoH</a:t>
            </a:r>
            <a:r>
              <a:rPr lang="en-US" dirty="0"/>
              <a:t> at CC#1 with following question:</a:t>
            </a:r>
          </a:p>
          <a:p>
            <a:pPr lvl="1"/>
            <a:r>
              <a:rPr lang="en-US" dirty="0"/>
              <a:t>Should the RRC and NAS information provided by the UE indicating that the access is for onboarding be:</a:t>
            </a:r>
            <a:endParaRPr lang="sv-SE" dirty="0"/>
          </a:p>
          <a:p>
            <a:pPr marL="914400" lvl="2" indent="0">
              <a:buNone/>
            </a:pPr>
            <a:r>
              <a:rPr lang="en-US" dirty="0"/>
              <a:t>A.	</a:t>
            </a:r>
            <a:r>
              <a:rPr lang="x-none" dirty="0"/>
              <a:t>Separate indication</a:t>
            </a:r>
            <a:r>
              <a:rPr lang="en-US" dirty="0"/>
              <a:t>s (RRC and NAS)</a:t>
            </a:r>
            <a:r>
              <a:rPr lang="x-none" dirty="0"/>
              <a:t> for onboarding, or</a:t>
            </a:r>
            <a:endParaRPr lang="sv-SE" dirty="0"/>
          </a:p>
          <a:p>
            <a:pPr marL="914400" lvl="2" indent="0">
              <a:buNone/>
            </a:pPr>
            <a:r>
              <a:rPr lang="en-US" dirty="0"/>
              <a:t>B.	</a:t>
            </a:r>
            <a:r>
              <a:rPr lang="x-none" dirty="0"/>
              <a:t>an S-NSSAI dedicated for onboarding</a:t>
            </a:r>
            <a:endParaRPr lang="sv-SE" dirty="0"/>
          </a:p>
          <a:p>
            <a:pPr marL="914400" lvl="2" indent="0">
              <a:buNone/>
            </a:pPr>
            <a:endParaRPr lang="sv-SE" dirty="0"/>
          </a:p>
          <a:p>
            <a:pPr marL="0" indent="0">
              <a:buNone/>
            </a:pPr>
            <a:r>
              <a:rPr lang="sv-SE" dirty="0"/>
              <a:t>Option A: Yes:	No: </a:t>
            </a:r>
          </a:p>
          <a:p>
            <a:pPr marL="0" indent="0">
              <a:buNone/>
            </a:pPr>
            <a:r>
              <a:rPr lang="sv-SE" dirty="0"/>
              <a:t>Option B: Yes:	No: </a:t>
            </a:r>
          </a:p>
          <a:p>
            <a:endParaRPr lang="en-US" dirty="0"/>
          </a:p>
        </p:txBody>
      </p:sp>
    </p:spTree>
    <p:extLst>
      <p:ext uri="{BB962C8B-B14F-4D97-AF65-F5344CB8AC3E}">
        <p14:creationId xmlns:p14="http://schemas.microsoft.com/office/powerpoint/2010/main" val="4226057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1481</TotalTime>
  <Words>444</Words>
  <Application>Microsoft Office PowerPoint</Application>
  <PresentationFormat>Widescreen</PresentationFormat>
  <Paragraphs>30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FS_eNPN Input to CC#1, including SoH question</vt:lpstr>
      <vt:lpstr>Background See S2-2008473 - Email discussion on FS_eNPN</vt:lpstr>
      <vt:lpstr>Question and summary See S2-2008473 - Email discussion on FS_eNPN</vt:lpstr>
      <vt:lpstr>Proposal See S2-2008473 - Email discussion on FS_eNPN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Issues to be resolved in SA2 #142E meeting</dc:title>
  <dc:creator>Rapporteur</dc:creator>
  <cp:lastModifiedBy>Change-18</cp:lastModifiedBy>
  <cp:revision>30</cp:revision>
  <dcterms:created xsi:type="dcterms:W3CDTF">2020-10-29T04:07:00Z</dcterms:created>
  <dcterms:modified xsi:type="dcterms:W3CDTF">2020-11-12T15:24:16Z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(2)WS+lOOrzdAS+zzgWru2r9J40Ve/D5C3dzPWmJ9yd1NWRcc0z4YZb1bmlw9ens6t1pJk8Ews4
yqkHl/9ZY8pCJJqtzbMdb81/Z4iJy61TDCnAJi6BbURoljy9XJKfoweJhP1RGu74Ub92YDOQ
mjcBebq8PwdQUaaSxxxJAv5KM70gw3OdTsX1LACi1iWIwKVJIAL018Qd5FtZA05hV6bRZ/JJ
HBIs2adOGJXiOBiN8k</vt:lpwstr>
  </property>
  <property fmtid="{D5CDD505-2E9C-101B-9397-08002B2CF9AE}" pid="3" name="_2015_ms_pID_7253431">
    <vt:lpwstr>dCSuDPUw6OWyQTF8+e0FNRwqr7YYjhG3LrNOvPnu8UfhD21Roll5Mh
xL786pOYNPdG/bZmb+IY2zcd4H/S1YiIodzlGGBEn0pMmf1kGaRejpXcMH+7CFbKFIyhdcE9
9cVcweV7KuXL6cs+rFSD9egy9k7AVqz79ofto6xOzxtMt9PYxR0LP/E2KgYUG346w3Y=</vt:lpwstr>
  </property>
</Properties>
</file>