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notesMasterIdLst>
    <p:notesMasterId r:id="rId12"/>
  </p:notesMasterIdLst>
  <p:sldIdLst>
    <p:sldId id="256" r:id="rId7"/>
    <p:sldId id="395" r:id="rId8"/>
    <p:sldId id="394" r:id="rId9"/>
    <p:sldId id="392" r:id="rId10"/>
    <p:sldId id="39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okia" initials="AC" lastIdx="4" clrIdx="0">
    <p:extLst>
      <p:ext uri="{19B8F6BF-5375-455C-9EA6-DF929625EA0E}">
        <p15:presenceInfo xmlns:p15="http://schemas.microsoft.com/office/powerpoint/2012/main" userId="Noki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75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A2D9E9-D0AA-428E-B594-6E219B38BA74}" type="datetimeFigureOut">
              <a:rPr lang="en-US" smtClean="0"/>
              <a:t>11/12/2020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2B9E2C-F369-43C5-BDB2-0DE5A3879160}" type="slidenum">
              <a:rPr lang="en-US" smtClean="0"/>
              <a:t>‹#›</a:t>
            </a:fld>
            <a:endParaRPr lang="en-US"/>
          </a:p>
        </p:txBody>
      </p:sp>
    </p:spTree>
    <p:extLst>
      <p:ext uri="{BB962C8B-B14F-4D97-AF65-F5344CB8AC3E}">
        <p14:creationId xmlns:p14="http://schemas.microsoft.com/office/powerpoint/2010/main" val="933805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FB18B0B-49CD-4641-83A2-6AC95B0117AC}" type="slidenum">
              <a:rPr lang="en-US" smtClean="0"/>
              <a:t>2</a:t>
            </a:fld>
            <a:endParaRPr lang="en-US"/>
          </a:p>
        </p:txBody>
      </p:sp>
    </p:spTree>
    <p:extLst>
      <p:ext uri="{BB962C8B-B14F-4D97-AF65-F5344CB8AC3E}">
        <p14:creationId xmlns:p14="http://schemas.microsoft.com/office/powerpoint/2010/main" val="21659316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FB18B0B-49CD-4641-83A2-6AC95B0117AC}" type="slidenum">
              <a:rPr lang="en-US" smtClean="0"/>
              <a:t>3</a:t>
            </a:fld>
            <a:endParaRPr lang="en-US"/>
          </a:p>
        </p:txBody>
      </p:sp>
    </p:spTree>
    <p:extLst>
      <p:ext uri="{BB962C8B-B14F-4D97-AF65-F5344CB8AC3E}">
        <p14:creationId xmlns:p14="http://schemas.microsoft.com/office/powerpoint/2010/main" val="1328877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FB18B0B-49CD-4641-83A2-6AC95B0117AC}" type="slidenum">
              <a:rPr lang="en-US" smtClean="0"/>
              <a:t>4</a:t>
            </a:fld>
            <a:endParaRPr lang="en-US"/>
          </a:p>
        </p:txBody>
      </p:sp>
    </p:spTree>
    <p:extLst>
      <p:ext uri="{BB962C8B-B14F-4D97-AF65-F5344CB8AC3E}">
        <p14:creationId xmlns:p14="http://schemas.microsoft.com/office/powerpoint/2010/main" val="3594278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FB18B0B-49CD-4641-83A2-6AC95B0117AC}" type="slidenum">
              <a:rPr lang="en-US" smtClean="0"/>
              <a:t>5</a:t>
            </a:fld>
            <a:endParaRPr lang="en-US"/>
          </a:p>
        </p:txBody>
      </p:sp>
    </p:spTree>
    <p:extLst>
      <p:ext uri="{BB962C8B-B14F-4D97-AF65-F5344CB8AC3E}">
        <p14:creationId xmlns:p14="http://schemas.microsoft.com/office/powerpoint/2010/main" val="1249168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04857-002C-4435-8337-6A626DC2E3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1B595A1-F3DA-4DDC-9AFC-AC55F233EC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FAAF95B-A0A7-435B-8C21-E2474AABC79A}"/>
              </a:ext>
            </a:extLst>
          </p:cNvPr>
          <p:cNvSpPr>
            <a:spLocks noGrp="1"/>
          </p:cNvSpPr>
          <p:nvPr>
            <p:ph type="dt" sz="half" idx="10"/>
          </p:nvPr>
        </p:nvSpPr>
        <p:spPr/>
        <p:txBody>
          <a:bodyPr/>
          <a:lstStyle/>
          <a:p>
            <a:fld id="{2C9EEEA7-BBD7-4BD8-BE95-6E03DC47BC0D}" type="datetimeFigureOut">
              <a:rPr lang="en-US" smtClean="0"/>
              <a:t>11/12/2020</a:t>
            </a:fld>
            <a:endParaRPr lang="en-US"/>
          </a:p>
        </p:txBody>
      </p:sp>
      <p:sp>
        <p:nvSpPr>
          <p:cNvPr id="5" name="Footer Placeholder 4">
            <a:extLst>
              <a:ext uri="{FF2B5EF4-FFF2-40B4-BE49-F238E27FC236}">
                <a16:creationId xmlns:a16="http://schemas.microsoft.com/office/drawing/2014/main" id="{71184518-C6EA-4348-917E-2F7BB9E59B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42A065-FEA2-4BD7-8E2D-65E4B2D94C81}"/>
              </a:ext>
            </a:extLst>
          </p:cNvPr>
          <p:cNvSpPr>
            <a:spLocks noGrp="1"/>
          </p:cNvSpPr>
          <p:nvPr>
            <p:ph type="sldNum" sz="quarter" idx="12"/>
          </p:nvPr>
        </p:nvSpPr>
        <p:spPr/>
        <p:txBody>
          <a:bodyPr/>
          <a:lstStyle/>
          <a:p>
            <a:fld id="{C992C537-700B-4995-9BF0-FE84EE302719}" type="slidenum">
              <a:rPr lang="en-US" smtClean="0"/>
              <a:t>‹#›</a:t>
            </a:fld>
            <a:endParaRPr lang="en-US"/>
          </a:p>
        </p:txBody>
      </p:sp>
    </p:spTree>
    <p:extLst>
      <p:ext uri="{BB962C8B-B14F-4D97-AF65-F5344CB8AC3E}">
        <p14:creationId xmlns:p14="http://schemas.microsoft.com/office/powerpoint/2010/main" val="4020882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BCADC-6E15-432A-92ED-C0DA72B5BB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3F03E7C-8E6C-4C4C-BCFD-20C8273143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B2F381-9814-4B3B-AAE5-55EDA39929D4}"/>
              </a:ext>
            </a:extLst>
          </p:cNvPr>
          <p:cNvSpPr>
            <a:spLocks noGrp="1"/>
          </p:cNvSpPr>
          <p:nvPr>
            <p:ph type="dt" sz="half" idx="10"/>
          </p:nvPr>
        </p:nvSpPr>
        <p:spPr/>
        <p:txBody>
          <a:bodyPr/>
          <a:lstStyle/>
          <a:p>
            <a:fld id="{2C9EEEA7-BBD7-4BD8-BE95-6E03DC47BC0D}" type="datetimeFigureOut">
              <a:rPr lang="en-US" smtClean="0"/>
              <a:t>11/12/2020</a:t>
            </a:fld>
            <a:endParaRPr lang="en-US"/>
          </a:p>
        </p:txBody>
      </p:sp>
      <p:sp>
        <p:nvSpPr>
          <p:cNvPr id="5" name="Footer Placeholder 4">
            <a:extLst>
              <a:ext uri="{FF2B5EF4-FFF2-40B4-BE49-F238E27FC236}">
                <a16:creationId xmlns:a16="http://schemas.microsoft.com/office/drawing/2014/main" id="{AE3CE8DB-E0F0-4183-A53E-D55342C2E7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150929-E461-4156-B17D-9A2F098D00A6}"/>
              </a:ext>
            </a:extLst>
          </p:cNvPr>
          <p:cNvSpPr>
            <a:spLocks noGrp="1"/>
          </p:cNvSpPr>
          <p:nvPr>
            <p:ph type="sldNum" sz="quarter" idx="12"/>
          </p:nvPr>
        </p:nvSpPr>
        <p:spPr/>
        <p:txBody>
          <a:bodyPr/>
          <a:lstStyle/>
          <a:p>
            <a:fld id="{C992C537-700B-4995-9BF0-FE84EE302719}" type="slidenum">
              <a:rPr lang="en-US" smtClean="0"/>
              <a:t>‹#›</a:t>
            </a:fld>
            <a:endParaRPr lang="en-US"/>
          </a:p>
        </p:txBody>
      </p:sp>
    </p:spTree>
    <p:extLst>
      <p:ext uri="{BB962C8B-B14F-4D97-AF65-F5344CB8AC3E}">
        <p14:creationId xmlns:p14="http://schemas.microsoft.com/office/powerpoint/2010/main" val="1059751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E80370F-6E17-43F3-AC2E-F6E34601536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65A3A0E-189C-4910-88D0-F3F059EBF41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C31B32-24B7-4F0A-A231-CBACE9D81B47}"/>
              </a:ext>
            </a:extLst>
          </p:cNvPr>
          <p:cNvSpPr>
            <a:spLocks noGrp="1"/>
          </p:cNvSpPr>
          <p:nvPr>
            <p:ph type="dt" sz="half" idx="10"/>
          </p:nvPr>
        </p:nvSpPr>
        <p:spPr/>
        <p:txBody>
          <a:bodyPr/>
          <a:lstStyle/>
          <a:p>
            <a:fld id="{2C9EEEA7-BBD7-4BD8-BE95-6E03DC47BC0D}" type="datetimeFigureOut">
              <a:rPr lang="en-US" smtClean="0"/>
              <a:t>11/12/2020</a:t>
            </a:fld>
            <a:endParaRPr lang="en-US"/>
          </a:p>
        </p:txBody>
      </p:sp>
      <p:sp>
        <p:nvSpPr>
          <p:cNvPr id="5" name="Footer Placeholder 4">
            <a:extLst>
              <a:ext uri="{FF2B5EF4-FFF2-40B4-BE49-F238E27FC236}">
                <a16:creationId xmlns:a16="http://schemas.microsoft.com/office/drawing/2014/main" id="{C81D6C8F-246A-4A8F-9224-3F9082F93F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0015C-8DD7-4C81-A28B-129B3E6BFD29}"/>
              </a:ext>
            </a:extLst>
          </p:cNvPr>
          <p:cNvSpPr>
            <a:spLocks noGrp="1"/>
          </p:cNvSpPr>
          <p:nvPr>
            <p:ph type="sldNum" sz="quarter" idx="12"/>
          </p:nvPr>
        </p:nvSpPr>
        <p:spPr/>
        <p:txBody>
          <a:bodyPr/>
          <a:lstStyle/>
          <a:p>
            <a:fld id="{C992C537-700B-4995-9BF0-FE84EE302719}" type="slidenum">
              <a:rPr lang="en-US" smtClean="0"/>
              <a:t>‹#›</a:t>
            </a:fld>
            <a:endParaRPr lang="en-US"/>
          </a:p>
        </p:txBody>
      </p:sp>
    </p:spTree>
    <p:extLst>
      <p:ext uri="{BB962C8B-B14F-4D97-AF65-F5344CB8AC3E}">
        <p14:creationId xmlns:p14="http://schemas.microsoft.com/office/powerpoint/2010/main" val="16782717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5" name="Title 2"/>
          <p:cNvSpPr txBox="1">
            <a:spLocks/>
          </p:cNvSpPr>
          <p:nvPr userDrawn="1"/>
        </p:nvSpPr>
        <p:spPr>
          <a:xfrm>
            <a:off x="0" y="299588"/>
            <a:ext cx="12192000" cy="834851"/>
          </a:xfrm>
          <a:prstGeom prst="rect">
            <a:avLst/>
          </a:prstGeom>
          <a:solidFill>
            <a:schemeClr val="tx2"/>
          </a:solidFill>
        </p:spPr>
        <p:txBody>
          <a:bodyPr vert="horz" lIns="0" tIns="0" rIns="0" bIns="0" rtlCol="0" anchor="ctr" anchorCtr="0">
            <a:noAutofit/>
          </a:bodyPr>
          <a:lstStyle>
            <a:lvl1pPr algn="l" defTabSz="914400" rtl="0" eaLnBrk="1" latinLnBrk="0" hangingPunct="1">
              <a:lnSpc>
                <a:spcPct val="80000"/>
              </a:lnSpc>
              <a:spcBef>
                <a:spcPct val="0"/>
              </a:spcBef>
              <a:buNone/>
              <a:defRPr sz="4000" b="0" kern="1200">
                <a:solidFill>
                  <a:schemeClr val="tx2"/>
                </a:solidFill>
                <a:latin typeface="+mj-lt"/>
                <a:ea typeface="+mj-ea"/>
                <a:cs typeface="+mj-cs"/>
              </a:defRPr>
            </a:lvl1pPr>
          </a:lstStyle>
          <a:p>
            <a:pPr marL="465655"/>
            <a:endParaRPr lang="en-US" sz="4267">
              <a:solidFill>
                <a:prstClr val="white"/>
              </a:solidFill>
              <a:latin typeface="Intel Clear Pro Bold"/>
              <a:cs typeface="Intel Clear Pro Bold"/>
            </a:endParaRPr>
          </a:p>
        </p:txBody>
      </p:sp>
      <p:sp>
        <p:nvSpPr>
          <p:cNvPr id="2" name="Title 1"/>
          <p:cNvSpPr>
            <a:spLocks noGrp="1"/>
          </p:cNvSpPr>
          <p:nvPr>
            <p:ph type="title" hasCustomPrompt="1"/>
          </p:nvPr>
        </p:nvSpPr>
        <p:spPr>
          <a:xfrm>
            <a:off x="593697" y="454377"/>
            <a:ext cx="11126353" cy="525272"/>
          </a:xfrm>
        </p:spPr>
        <p:txBody>
          <a:bodyPr/>
          <a:lstStyle>
            <a:lvl1pPr>
              <a:defRPr sz="4267">
                <a:solidFill>
                  <a:schemeClr val="bg1"/>
                </a:solidFill>
              </a:defRPr>
            </a:lvl1pPr>
          </a:lstStyle>
          <a:p>
            <a:r>
              <a:rPr lang="en-US"/>
              <a:t>Click to edit title</a:t>
            </a:r>
          </a:p>
        </p:txBody>
      </p:sp>
      <p:sp>
        <p:nvSpPr>
          <p:cNvPr id="3" name="Content Placeholder 2"/>
          <p:cNvSpPr>
            <a:spLocks noGrp="1"/>
          </p:cNvSpPr>
          <p:nvPr>
            <p:ph idx="1" hasCustomPrompt="1"/>
          </p:nvPr>
        </p:nvSpPr>
        <p:spPr>
          <a:xfrm>
            <a:off x="593696" y="1558456"/>
            <a:ext cx="11126355" cy="4284985"/>
          </a:xfrm>
        </p:spPr>
        <p:txBody>
          <a:bodyPr/>
          <a:lstStyle>
            <a:lvl2pPr marL="304792" indent="-304792">
              <a:buFont typeface="Arial" charset="0"/>
              <a:buChar char="•"/>
              <a:tabLst/>
              <a:defRPr/>
            </a:lvl2pPr>
            <a:lvl3pPr marL="533387" indent="-228594">
              <a:tabLst/>
              <a:defRPr/>
            </a:lvl3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4"/>
          </p:nvPr>
        </p:nvSpPr>
        <p:spPr/>
        <p:txBody>
          <a:bodyPr/>
          <a:lstStyle/>
          <a:p>
            <a:pPr eaLnBrk="0" hangingPunct="0">
              <a:spcBef>
                <a:spcPct val="50000"/>
              </a:spcBef>
            </a:pPr>
            <a:fld id="{FD44707B-D922-47D5-BD24-D96E91B70543}" type="slidenum">
              <a:rPr/>
              <a:pPr eaLnBrk="0" hangingPunct="0">
                <a:spcBef>
                  <a:spcPct val="50000"/>
                </a:spcBef>
              </a:pPr>
              <a:t>‹#›</a:t>
            </a:fld>
            <a:endParaRPr/>
          </a:p>
        </p:txBody>
      </p:sp>
      <p:sp>
        <p:nvSpPr>
          <p:cNvPr id="6" name="TextBox 5"/>
          <p:cNvSpPr txBox="1"/>
          <p:nvPr userDrawn="1"/>
        </p:nvSpPr>
        <p:spPr>
          <a:xfrm>
            <a:off x="607483" y="6530464"/>
            <a:ext cx="982961" cy="215444"/>
          </a:xfrm>
          <a:prstGeom prst="rect">
            <a:avLst/>
          </a:prstGeom>
          <a:noFill/>
        </p:spPr>
        <p:txBody>
          <a:bodyPr wrap="none" rtlCol="0">
            <a:spAutoFit/>
          </a:bodyPr>
          <a:lstStyle/>
          <a:p>
            <a:r>
              <a:rPr lang="en-US" sz="800">
                <a:solidFill>
                  <a:schemeClr val="bg1"/>
                </a:solidFill>
                <a:latin typeface="+mn-lt"/>
              </a:rPr>
              <a:t>Intel Confidential</a:t>
            </a:r>
          </a:p>
        </p:txBody>
      </p:sp>
      <p:sp>
        <p:nvSpPr>
          <p:cNvPr id="7" name="TextBox 6"/>
          <p:cNvSpPr txBox="1"/>
          <p:nvPr userDrawn="1"/>
        </p:nvSpPr>
        <p:spPr>
          <a:xfrm>
            <a:off x="4189356" y="6473314"/>
            <a:ext cx="3809056" cy="338554"/>
          </a:xfrm>
          <a:prstGeom prst="rect">
            <a:avLst/>
          </a:prstGeom>
          <a:noFill/>
        </p:spPr>
        <p:txBody>
          <a:bodyPr wrap="none" rtlCol="0">
            <a:spAutoFit/>
          </a:bodyPr>
          <a:lstStyle/>
          <a:p>
            <a:pPr algn="ctr"/>
            <a:r>
              <a:rPr lang="en-US" sz="800" dirty="0">
                <a:solidFill>
                  <a:schemeClr val="bg1"/>
                </a:solidFill>
                <a:latin typeface="+mn-lt"/>
              </a:rPr>
              <a:t>Next Generation and Standards (NGS) </a:t>
            </a:r>
          </a:p>
          <a:p>
            <a:pPr algn="ctr"/>
            <a:r>
              <a:rPr lang="en-US" sz="800" dirty="0">
                <a:solidFill>
                  <a:schemeClr val="bg1"/>
                </a:solidFill>
                <a:latin typeface="+mn-lt"/>
              </a:rPr>
              <a:t>Client and Internet of Things (IoT) Businesses and Systems Architecture Group</a:t>
            </a:r>
          </a:p>
        </p:txBody>
      </p:sp>
    </p:spTree>
    <p:extLst>
      <p:ext uri="{BB962C8B-B14F-4D97-AF65-F5344CB8AC3E}">
        <p14:creationId xmlns:p14="http://schemas.microsoft.com/office/powerpoint/2010/main" val="4041973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2B011-4027-4DB2-A730-052BD4BDA3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19D551-2F1C-4B50-9EC8-614FD40D4E5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7945FA-503A-4871-A920-E33E6E6FA8C1}"/>
              </a:ext>
            </a:extLst>
          </p:cNvPr>
          <p:cNvSpPr>
            <a:spLocks noGrp="1"/>
          </p:cNvSpPr>
          <p:nvPr>
            <p:ph type="dt" sz="half" idx="10"/>
          </p:nvPr>
        </p:nvSpPr>
        <p:spPr/>
        <p:txBody>
          <a:bodyPr/>
          <a:lstStyle/>
          <a:p>
            <a:fld id="{2C9EEEA7-BBD7-4BD8-BE95-6E03DC47BC0D}" type="datetimeFigureOut">
              <a:rPr lang="en-US" smtClean="0"/>
              <a:t>11/12/2020</a:t>
            </a:fld>
            <a:endParaRPr lang="en-US"/>
          </a:p>
        </p:txBody>
      </p:sp>
      <p:sp>
        <p:nvSpPr>
          <p:cNvPr id="5" name="Footer Placeholder 4">
            <a:extLst>
              <a:ext uri="{FF2B5EF4-FFF2-40B4-BE49-F238E27FC236}">
                <a16:creationId xmlns:a16="http://schemas.microsoft.com/office/drawing/2014/main" id="{B206F26C-34CB-442F-833A-0BAB19935B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4966CA-4202-418B-BB81-567A6D987020}"/>
              </a:ext>
            </a:extLst>
          </p:cNvPr>
          <p:cNvSpPr>
            <a:spLocks noGrp="1"/>
          </p:cNvSpPr>
          <p:nvPr>
            <p:ph type="sldNum" sz="quarter" idx="12"/>
          </p:nvPr>
        </p:nvSpPr>
        <p:spPr/>
        <p:txBody>
          <a:bodyPr/>
          <a:lstStyle/>
          <a:p>
            <a:fld id="{C992C537-700B-4995-9BF0-FE84EE302719}" type="slidenum">
              <a:rPr lang="en-US" smtClean="0"/>
              <a:t>‹#›</a:t>
            </a:fld>
            <a:endParaRPr lang="en-US"/>
          </a:p>
        </p:txBody>
      </p:sp>
    </p:spTree>
    <p:extLst>
      <p:ext uri="{BB962C8B-B14F-4D97-AF65-F5344CB8AC3E}">
        <p14:creationId xmlns:p14="http://schemas.microsoft.com/office/powerpoint/2010/main" val="263385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DAA1C-748B-4AC8-968D-DA0044C44A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FBB90E-DCCB-4709-A6D2-113C86FC0D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C45F19-8A0A-4E81-9649-78B61EC51172}"/>
              </a:ext>
            </a:extLst>
          </p:cNvPr>
          <p:cNvSpPr>
            <a:spLocks noGrp="1"/>
          </p:cNvSpPr>
          <p:nvPr>
            <p:ph type="dt" sz="half" idx="10"/>
          </p:nvPr>
        </p:nvSpPr>
        <p:spPr/>
        <p:txBody>
          <a:bodyPr/>
          <a:lstStyle/>
          <a:p>
            <a:fld id="{2C9EEEA7-BBD7-4BD8-BE95-6E03DC47BC0D}" type="datetimeFigureOut">
              <a:rPr lang="en-US" smtClean="0"/>
              <a:t>11/12/2020</a:t>
            </a:fld>
            <a:endParaRPr lang="en-US"/>
          </a:p>
        </p:txBody>
      </p:sp>
      <p:sp>
        <p:nvSpPr>
          <p:cNvPr id="5" name="Footer Placeholder 4">
            <a:extLst>
              <a:ext uri="{FF2B5EF4-FFF2-40B4-BE49-F238E27FC236}">
                <a16:creationId xmlns:a16="http://schemas.microsoft.com/office/drawing/2014/main" id="{17C3BF35-76A9-41F6-8365-33173B5265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312D76-14A2-4E39-9FB3-0D60F1F319F9}"/>
              </a:ext>
            </a:extLst>
          </p:cNvPr>
          <p:cNvSpPr>
            <a:spLocks noGrp="1"/>
          </p:cNvSpPr>
          <p:nvPr>
            <p:ph type="sldNum" sz="quarter" idx="12"/>
          </p:nvPr>
        </p:nvSpPr>
        <p:spPr/>
        <p:txBody>
          <a:bodyPr/>
          <a:lstStyle/>
          <a:p>
            <a:fld id="{C992C537-700B-4995-9BF0-FE84EE302719}" type="slidenum">
              <a:rPr lang="en-US" smtClean="0"/>
              <a:t>‹#›</a:t>
            </a:fld>
            <a:endParaRPr lang="en-US"/>
          </a:p>
        </p:txBody>
      </p:sp>
    </p:spTree>
    <p:extLst>
      <p:ext uri="{BB962C8B-B14F-4D97-AF65-F5344CB8AC3E}">
        <p14:creationId xmlns:p14="http://schemas.microsoft.com/office/powerpoint/2010/main" val="328441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45B22-3EA7-4CA9-91B9-E1BDF0F80B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9F6755-789D-4442-9248-1C5E1372E35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E2FCFA6-814F-47EC-91D3-62890A8E531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BB0ABD-D123-4D45-A3D1-9C219F238020}"/>
              </a:ext>
            </a:extLst>
          </p:cNvPr>
          <p:cNvSpPr>
            <a:spLocks noGrp="1"/>
          </p:cNvSpPr>
          <p:nvPr>
            <p:ph type="dt" sz="half" idx="10"/>
          </p:nvPr>
        </p:nvSpPr>
        <p:spPr/>
        <p:txBody>
          <a:bodyPr/>
          <a:lstStyle/>
          <a:p>
            <a:fld id="{2C9EEEA7-BBD7-4BD8-BE95-6E03DC47BC0D}" type="datetimeFigureOut">
              <a:rPr lang="en-US" smtClean="0"/>
              <a:t>11/12/2020</a:t>
            </a:fld>
            <a:endParaRPr lang="en-US"/>
          </a:p>
        </p:txBody>
      </p:sp>
      <p:sp>
        <p:nvSpPr>
          <p:cNvPr id="6" name="Footer Placeholder 5">
            <a:extLst>
              <a:ext uri="{FF2B5EF4-FFF2-40B4-BE49-F238E27FC236}">
                <a16:creationId xmlns:a16="http://schemas.microsoft.com/office/drawing/2014/main" id="{4D208520-1DD8-410B-88E3-D8C043B1B1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ADB5CC-6772-4881-BD5B-099125BD1CFB}"/>
              </a:ext>
            </a:extLst>
          </p:cNvPr>
          <p:cNvSpPr>
            <a:spLocks noGrp="1"/>
          </p:cNvSpPr>
          <p:nvPr>
            <p:ph type="sldNum" sz="quarter" idx="12"/>
          </p:nvPr>
        </p:nvSpPr>
        <p:spPr/>
        <p:txBody>
          <a:bodyPr/>
          <a:lstStyle/>
          <a:p>
            <a:fld id="{C992C537-700B-4995-9BF0-FE84EE302719}" type="slidenum">
              <a:rPr lang="en-US" smtClean="0"/>
              <a:t>‹#›</a:t>
            </a:fld>
            <a:endParaRPr lang="en-US"/>
          </a:p>
        </p:txBody>
      </p:sp>
    </p:spTree>
    <p:extLst>
      <p:ext uri="{BB962C8B-B14F-4D97-AF65-F5344CB8AC3E}">
        <p14:creationId xmlns:p14="http://schemas.microsoft.com/office/powerpoint/2010/main" val="1283499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240DE-EB80-4993-9C73-1A206A16995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0850A6E-40A9-412E-A4C4-06A649400C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D21EFA8-44E8-4277-85A7-D85587C6807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C904D4E-5340-4C04-8198-8EEAA57F56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C1E61B-9996-4061-B3EC-9AA7284BC91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99C634F-A76F-4408-ADD1-003F78168346}"/>
              </a:ext>
            </a:extLst>
          </p:cNvPr>
          <p:cNvSpPr>
            <a:spLocks noGrp="1"/>
          </p:cNvSpPr>
          <p:nvPr>
            <p:ph type="dt" sz="half" idx="10"/>
          </p:nvPr>
        </p:nvSpPr>
        <p:spPr/>
        <p:txBody>
          <a:bodyPr/>
          <a:lstStyle/>
          <a:p>
            <a:fld id="{2C9EEEA7-BBD7-4BD8-BE95-6E03DC47BC0D}" type="datetimeFigureOut">
              <a:rPr lang="en-US" smtClean="0"/>
              <a:t>11/12/2020</a:t>
            </a:fld>
            <a:endParaRPr lang="en-US"/>
          </a:p>
        </p:txBody>
      </p:sp>
      <p:sp>
        <p:nvSpPr>
          <p:cNvPr id="8" name="Footer Placeholder 7">
            <a:extLst>
              <a:ext uri="{FF2B5EF4-FFF2-40B4-BE49-F238E27FC236}">
                <a16:creationId xmlns:a16="http://schemas.microsoft.com/office/drawing/2014/main" id="{B184A060-6CE1-4686-B7A1-7357732D190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21E2806-DADC-4AA8-BA72-5D7D9D789384}"/>
              </a:ext>
            </a:extLst>
          </p:cNvPr>
          <p:cNvSpPr>
            <a:spLocks noGrp="1"/>
          </p:cNvSpPr>
          <p:nvPr>
            <p:ph type="sldNum" sz="quarter" idx="12"/>
          </p:nvPr>
        </p:nvSpPr>
        <p:spPr/>
        <p:txBody>
          <a:bodyPr/>
          <a:lstStyle/>
          <a:p>
            <a:fld id="{C992C537-700B-4995-9BF0-FE84EE302719}" type="slidenum">
              <a:rPr lang="en-US" smtClean="0"/>
              <a:t>‹#›</a:t>
            </a:fld>
            <a:endParaRPr lang="en-US"/>
          </a:p>
        </p:txBody>
      </p:sp>
    </p:spTree>
    <p:extLst>
      <p:ext uri="{BB962C8B-B14F-4D97-AF65-F5344CB8AC3E}">
        <p14:creationId xmlns:p14="http://schemas.microsoft.com/office/powerpoint/2010/main" val="2463319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9315E-1A1D-45A0-A6FB-6C15A43992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DB7962-5F3D-4DF6-AB20-3AF7C4CD6192}"/>
              </a:ext>
            </a:extLst>
          </p:cNvPr>
          <p:cNvSpPr>
            <a:spLocks noGrp="1"/>
          </p:cNvSpPr>
          <p:nvPr>
            <p:ph type="dt" sz="half" idx="10"/>
          </p:nvPr>
        </p:nvSpPr>
        <p:spPr/>
        <p:txBody>
          <a:bodyPr/>
          <a:lstStyle/>
          <a:p>
            <a:fld id="{2C9EEEA7-BBD7-4BD8-BE95-6E03DC47BC0D}" type="datetimeFigureOut">
              <a:rPr lang="en-US" smtClean="0"/>
              <a:t>11/12/2020</a:t>
            </a:fld>
            <a:endParaRPr lang="en-US"/>
          </a:p>
        </p:txBody>
      </p:sp>
      <p:sp>
        <p:nvSpPr>
          <p:cNvPr id="4" name="Footer Placeholder 3">
            <a:extLst>
              <a:ext uri="{FF2B5EF4-FFF2-40B4-BE49-F238E27FC236}">
                <a16:creationId xmlns:a16="http://schemas.microsoft.com/office/drawing/2014/main" id="{C547D3BB-4AB4-4F3F-AC83-76949128C9F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73B5A8-D571-45F7-A984-B8F622E608C5}"/>
              </a:ext>
            </a:extLst>
          </p:cNvPr>
          <p:cNvSpPr>
            <a:spLocks noGrp="1"/>
          </p:cNvSpPr>
          <p:nvPr>
            <p:ph type="sldNum" sz="quarter" idx="12"/>
          </p:nvPr>
        </p:nvSpPr>
        <p:spPr/>
        <p:txBody>
          <a:bodyPr/>
          <a:lstStyle/>
          <a:p>
            <a:fld id="{C992C537-700B-4995-9BF0-FE84EE302719}" type="slidenum">
              <a:rPr lang="en-US" smtClean="0"/>
              <a:t>‹#›</a:t>
            </a:fld>
            <a:endParaRPr lang="en-US"/>
          </a:p>
        </p:txBody>
      </p:sp>
    </p:spTree>
    <p:extLst>
      <p:ext uri="{BB962C8B-B14F-4D97-AF65-F5344CB8AC3E}">
        <p14:creationId xmlns:p14="http://schemas.microsoft.com/office/powerpoint/2010/main" val="3447396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7A0DDB-15F6-4509-ACCF-09F5E1D931C9}"/>
              </a:ext>
            </a:extLst>
          </p:cNvPr>
          <p:cNvSpPr>
            <a:spLocks noGrp="1"/>
          </p:cNvSpPr>
          <p:nvPr>
            <p:ph type="dt" sz="half" idx="10"/>
          </p:nvPr>
        </p:nvSpPr>
        <p:spPr/>
        <p:txBody>
          <a:bodyPr/>
          <a:lstStyle/>
          <a:p>
            <a:fld id="{2C9EEEA7-BBD7-4BD8-BE95-6E03DC47BC0D}" type="datetimeFigureOut">
              <a:rPr lang="en-US" smtClean="0"/>
              <a:t>11/12/2020</a:t>
            </a:fld>
            <a:endParaRPr lang="en-US"/>
          </a:p>
        </p:txBody>
      </p:sp>
      <p:sp>
        <p:nvSpPr>
          <p:cNvPr id="3" name="Footer Placeholder 2">
            <a:extLst>
              <a:ext uri="{FF2B5EF4-FFF2-40B4-BE49-F238E27FC236}">
                <a16:creationId xmlns:a16="http://schemas.microsoft.com/office/drawing/2014/main" id="{EC78DF7C-0419-42B8-B20E-AB8D0E011C4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647BC3-14B2-42BD-85A7-3AA2DFCB6A55}"/>
              </a:ext>
            </a:extLst>
          </p:cNvPr>
          <p:cNvSpPr>
            <a:spLocks noGrp="1"/>
          </p:cNvSpPr>
          <p:nvPr>
            <p:ph type="sldNum" sz="quarter" idx="12"/>
          </p:nvPr>
        </p:nvSpPr>
        <p:spPr/>
        <p:txBody>
          <a:bodyPr/>
          <a:lstStyle/>
          <a:p>
            <a:fld id="{C992C537-700B-4995-9BF0-FE84EE302719}" type="slidenum">
              <a:rPr lang="en-US" smtClean="0"/>
              <a:t>‹#›</a:t>
            </a:fld>
            <a:endParaRPr lang="en-US"/>
          </a:p>
        </p:txBody>
      </p:sp>
    </p:spTree>
    <p:extLst>
      <p:ext uri="{BB962C8B-B14F-4D97-AF65-F5344CB8AC3E}">
        <p14:creationId xmlns:p14="http://schemas.microsoft.com/office/powerpoint/2010/main" val="2216397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D6287-B11C-46BB-B21F-B52896C77A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434B00D-EA3F-4878-A1F4-871822DF76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6D4BC71-5965-42F0-9042-3D362D320F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181689-92C4-441C-AB72-0A9775E0A596}"/>
              </a:ext>
            </a:extLst>
          </p:cNvPr>
          <p:cNvSpPr>
            <a:spLocks noGrp="1"/>
          </p:cNvSpPr>
          <p:nvPr>
            <p:ph type="dt" sz="half" idx="10"/>
          </p:nvPr>
        </p:nvSpPr>
        <p:spPr/>
        <p:txBody>
          <a:bodyPr/>
          <a:lstStyle/>
          <a:p>
            <a:fld id="{2C9EEEA7-BBD7-4BD8-BE95-6E03DC47BC0D}" type="datetimeFigureOut">
              <a:rPr lang="en-US" smtClean="0"/>
              <a:t>11/12/2020</a:t>
            </a:fld>
            <a:endParaRPr lang="en-US"/>
          </a:p>
        </p:txBody>
      </p:sp>
      <p:sp>
        <p:nvSpPr>
          <p:cNvPr id="6" name="Footer Placeholder 5">
            <a:extLst>
              <a:ext uri="{FF2B5EF4-FFF2-40B4-BE49-F238E27FC236}">
                <a16:creationId xmlns:a16="http://schemas.microsoft.com/office/drawing/2014/main" id="{F0F44E41-51F1-4392-BD41-3235F08FA1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E882BE-DA27-41AD-8FBA-5F9DDC61A603}"/>
              </a:ext>
            </a:extLst>
          </p:cNvPr>
          <p:cNvSpPr>
            <a:spLocks noGrp="1"/>
          </p:cNvSpPr>
          <p:nvPr>
            <p:ph type="sldNum" sz="quarter" idx="12"/>
          </p:nvPr>
        </p:nvSpPr>
        <p:spPr/>
        <p:txBody>
          <a:bodyPr/>
          <a:lstStyle/>
          <a:p>
            <a:fld id="{C992C537-700B-4995-9BF0-FE84EE302719}" type="slidenum">
              <a:rPr lang="en-US" smtClean="0"/>
              <a:t>‹#›</a:t>
            </a:fld>
            <a:endParaRPr lang="en-US"/>
          </a:p>
        </p:txBody>
      </p:sp>
    </p:spTree>
    <p:extLst>
      <p:ext uri="{BB962C8B-B14F-4D97-AF65-F5344CB8AC3E}">
        <p14:creationId xmlns:p14="http://schemas.microsoft.com/office/powerpoint/2010/main" val="2902502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ABB7C-A6C7-4C9A-87AC-9FA01A50C6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582DBED-1F8B-401E-B4F4-980EAEFD7B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3F2DB98-1C46-434C-8C9D-5CC2F6B200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CC322C-AB3D-4F66-8B7A-FC444E23B631}"/>
              </a:ext>
            </a:extLst>
          </p:cNvPr>
          <p:cNvSpPr>
            <a:spLocks noGrp="1"/>
          </p:cNvSpPr>
          <p:nvPr>
            <p:ph type="dt" sz="half" idx="10"/>
          </p:nvPr>
        </p:nvSpPr>
        <p:spPr/>
        <p:txBody>
          <a:bodyPr/>
          <a:lstStyle/>
          <a:p>
            <a:fld id="{2C9EEEA7-BBD7-4BD8-BE95-6E03DC47BC0D}" type="datetimeFigureOut">
              <a:rPr lang="en-US" smtClean="0"/>
              <a:t>11/12/2020</a:t>
            </a:fld>
            <a:endParaRPr lang="en-US"/>
          </a:p>
        </p:txBody>
      </p:sp>
      <p:sp>
        <p:nvSpPr>
          <p:cNvPr id="6" name="Footer Placeholder 5">
            <a:extLst>
              <a:ext uri="{FF2B5EF4-FFF2-40B4-BE49-F238E27FC236}">
                <a16:creationId xmlns:a16="http://schemas.microsoft.com/office/drawing/2014/main" id="{DCF1C1BC-A706-4FB1-84D1-4537E81706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16A4AE-FE5D-4DA3-A4A2-9301140AA2BD}"/>
              </a:ext>
            </a:extLst>
          </p:cNvPr>
          <p:cNvSpPr>
            <a:spLocks noGrp="1"/>
          </p:cNvSpPr>
          <p:nvPr>
            <p:ph type="sldNum" sz="quarter" idx="12"/>
          </p:nvPr>
        </p:nvSpPr>
        <p:spPr/>
        <p:txBody>
          <a:bodyPr/>
          <a:lstStyle/>
          <a:p>
            <a:fld id="{C992C537-700B-4995-9BF0-FE84EE302719}" type="slidenum">
              <a:rPr lang="en-US" smtClean="0"/>
              <a:t>‹#›</a:t>
            </a:fld>
            <a:endParaRPr lang="en-US"/>
          </a:p>
        </p:txBody>
      </p:sp>
    </p:spTree>
    <p:extLst>
      <p:ext uri="{BB962C8B-B14F-4D97-AF65-F5344CB8AC3E}">
        <p14:creationId xmlns:p14="http://schemas.microsoft.com/office/powerpoint/2010/main" val="1640761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4AB2544-0847-4025-AEE3-EF1C7FB966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F702FBA-589C-4E77-878D-EE245897D8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BB7766-3526-4CFC-9AE9-B8AD1F3A3A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9EEEA7-BBD7-4BD8-BE95-6E03DC47BC0D}" type="datetimeFigureOut">
              <a:rPr lang="en-US" smtClean="0"/>
              <a:t>11/12/2020</a:t>
            </a:fld>
            <a:endParaRPr lang="en-US"/>
          </a:p>
        </p:txBody>
      </p:sp>
      <p:sp>
        <p:nvSpPr>
          <p:cNvPr id="5" name="Footer Placeholder 4">
            <a:extLst>
              <a:ext uri="{FF2B5EF4-FFF2-40B4-BE49-F238E27FC236}">
                <a16:creationId xmlns:a16="http://schemas.microsoft.com/office/drawing/2014/main" id="{E56FF28C-D405-46F7-B3CD-25BE63CD9F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3B8F037-0431-4DFA-BC03-4A8BC519D3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92C537-700B-4995-9BF0-FE84EE302719}" type="slidenum">
              <a:rPr lang="en-US" smtClean="0"/>
              <a:t>‹#›</a:t>
            </a:fld>
            <a:endParaRPr lang="en-US"/>
          </a:p>
        </p:txBody>
      </p:sp>
    </p:spTree>
    <p:extLst>
      <p:ext uri="{BB962C8B-B14F-4D97-AF65-F5344CB8AC3E}">
        <p14:creationId xmlns:p14="http://schemas.microsoft.com/office/powerpoint/2010/main" val="284563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3gpp.org/ftp/tsg_sa/WG2_Arch/TSGS2_142e_Electronic/Docs/S2-2008760.zip"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A2A64-AA81-4120-B658-0F5BEF9CE904}"/>
              </a:ext>
            </a:extLst>
          </p:cNvPr>
          <p:cNvSpPr>
            <a:spLocks noGrp="1"/>
          </p:cNvSpPr>
          <p:nvPr>
            <p:ph type="ctrTitle"/>
          </p:nvPr>
        </p:nvSpPr>
        <p:spPr>
          <a:xfrm>
            <a:off x="741872" y="1044726"/>
            <a:ext cx="10417833" cy="2387600"/>
          </a:xfrm>
        </p:spPr>
        <p:txBody>
          <a:bodyPr>
            <a:normAutofit/>
          </a:bodyPr>
          <a:lstStyle/>
          <a:p>
            <a:r>
              <a:rPr lang="en-GB" sz="4000" dirty="0"/>
              <a:t>FS_MUSIM proposal for working assumption and questions for show-of-hands</a:t>
            </a:r>
            <a:endParaRPr lang="en-US" sz="2000" dirty="0"/>
          </a:p>
        </p:txBody>
      </p:sp>
      <p:sp>
        <p:nvSpPr>
          <p:cNvPr id="3" name="Subtitle 2">
            <a:extLst>
              <a:ext uri="{FF2B5EF4-FFF2-40B4-BE49-F238E27FC236}">
                <a16:creationId xmlns:a16="http://schemas.microsoft.com/office/drawing/2014/main" id="{886EA4C5-C5E1-46D3-B007-04ED3F373FF6}"/>
              </a:ext>
            </a:extLst>
          </p:cNvPr>
          <p:cNvSpPr>
            <a:spLocks noGrp="1"/>
          </p:cNvSpPr>
          <p:nvPr>
            <p:ph type="subTitle" idx="1"/>
          </p:nvPr>
        </p:nvSpPr>
        <p:spPr>
          <a:xfrm>
            <a:off x="1524000" y="4718648"/>
            <a:ext cx="9144000" cy="539151"/>
          </a:xfrm>
        </p:spPr>
        <p:txBody>
          <a:bodyPr/>
          <a:lstStyle/>
          <a:p>
            <a:r>
              <a:rPr lang="en-GB" dirty="0"/>
              <a:t>Intel (Rapporteur)</a:t>
            </a:r>
            <a:endParaRPr lang="en-US" dirty="0"/>
          </a:p>
        </p:txBody>
      </p:sp>
      <p:sp>
        <p:nvSpPr>
          <p:cNvPr id="4" name="Subtitle 2">
            <a:extLst>
              <a:ext uri="{FF2B5EF4-FFF2-40B4-BE49-F238E27FC236}">
                <a16:creationId xmlns:a16="http://schemas.microsoft.com/office/drawing/2014/main" id="{5A70160A-46E3-499F-BCB1-4CA1120681E8}"/>
              </a:ext>
            </a:extLst>
          </p:cNvPr>
          <p:cNvSpPr txBox="1">
            <a:spLocks/>
          </p:cNvSpPr>
          <p:nvPr/>
        </p:nvSpPr>
        <p:spPr>
          <a:xfrm>
            <a:off x="301656" y="288758"/>
            <a:ext cx="6806153" cy="539151"/>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dirty="0"/>
              <a:t>SA2#142E, Electronic meeting, 16 – 20 November 2020</a:t>
            </a:r>
            <a:endParaRPr lang="en-US" dirty="0"/>
          </a:p>
        </p:txBody>
      </p:sp>
    </p:spTree>
    <p:extLst>
      <p:ext uri="{BB962C8B-B14F-4D97-AF65-F5344CB8AC3E}">
        <p14:creationId xmlns:p14="http://schemas.microsoft.com/office/powerpoint/2010/main" val="4127490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E17B7-E36D-4334-BA31-BCE2E03F0E3B}"/>
              </a:ext>
            </a:extLst>
          </p:cNvPr>
          <p:cNvSpPr>
            <a:spLocks noGrp="1"/>
          </p:cNvSpPr>
          <p:nvPr>
            <p:ph type="title"/>
          </p:nvPr>
        </p:nvSpPr>
        <p:spPr>
          <a:xfrm>
            <a:off x="593697" y="454377"/>
            <a:ext cx="11126353" cy="690842"/>
          </a:xfrm>
        </p:spPr>
        <p:txBody>
          <a:bodyPr>
            <a:noAutofit/>
          </a:bodyPr>
          <a:lstStyle/>
          <a:p>
            <a:r>
              <a:rPr lang="en-US" sz="3200" dirty="0"/>
              <a:t>Agenda</a:t>
            </a:r>
          </a:p>
        </p:txBody>
      </p:sp>
      <p:sp>
        <p:nvSpPr>
          <p:cNvPr id="4" name="Slide Number Placeholder 3">
            <a:extLst>
              <a:ext uri="{FF2B5EF4-FFF2-40B4-BE49-F238E27FC236}">
                <a16:creationId xmlns:a16="http://schemas.microsoft.com/office/drawing/2014/main" id="{29252300-A2C9-48FB-B89B-2EDDFB2BA110}"/>
              </a:ext>
            </a:extLst>
          </p:cNvPr>
          <p:cNvSpPr>
            <a:spLocks noGrp="1"/>
          </p:cNvSpPr>
          <p:nvPr>
            <p:ph type="sldNum" sz="quarter" idx="14"/>
          </p:nvPr>
        </p:nvSpPr>
        <p:spPr/>
        <p:txBody>
          <a:bodyPr/>
          <a:lstStyle/>
          <a:p>
            <a:pPr eaLnBrk="0" hangingPunct="0">
              <a:spcBef>
                <a:spcPct val="50000"/>
              </a:spcBef>
            </a:pPr>
            <a:fld id="{FD44707B-D922-47D5-BD24-D96E91B70543}" type="slidenum">
              <a:rPr lang="en-US" smtClean="0"/>
              <a:pPr eaLnBrk="0" hangingPunct="0">
                <a:spcBef>
                  <a:spcPct val="50000"/>
                </a:spcBef>
              </a:pPr>
              <a:t>2</a:t>
            </a:fld>
            <a:endParaRPr lang="en-US"/>
          </a:p>
        </p:txBody>
      </p:sp>
      <p:sp>
        <p:nvSpPr>
          <p:cNvPr id="6" name="Content Placeholder 2">
            <a:extLst>
              <a:ext uri="{FF2B5EF4-FFF2-40B4-BE49-F238E27FC236}">
                <a16:creationId xmlns:a16="http://schemas.microsoft.com/office/drawing/2014/main" id="{ECFBAD13-1C8C-419A-9F36-E19C87B60AE5}"/>
              </a:ext>
            </a:extLst>
          </p:cNvPr>
          <p:cNvSpPr>
            <a:spLocks noGrp="1"/>
          </p:cNvSpPr>
          <p:nvPr>
            <p:ph idx="1"/>
          </p:nvPr>
        </p:nvSpPr>
        <p:spPr>
          <a:xfrm>
            <a:off x="296946" y="1376314"/>
            <a:ext cx="11665667" cy="3007150"/>
          </a:xfrm>
        </p:spPr>
        <p:txBody>
          <a:bodyPr>
            <a:normAutofit/>
          </a:bodyPr>
          <a:lstStyle/>
          <a:p>
            <a:r>
              <a:rPr lang="en-US" dirty="0"/>
              <a:t>Based on the moderated email discussion FS_MUSIM summarized in </a:t>
            </a:r>
            <a:r>
              <a:rPr lang="en-US" dirty="0">
                <a:hlinkClick r:id="rId3"/>
              </a:rPr>
              <a:t>S2-2008760</a:t>
            </a:r>
            <a:r>
              <a:rPr lang="en-US" dirty="0"/>
              <a:t> the Rapporteur proposes the following items for decision / endorsement in SA2#142E CC#1</a:t>
            </a:r>
          </a:p>
          <a:p>
            <a:pPr lvl="2"/>
            <a:endParaRPr lang="en-US" sz="1400" dirty="0"/>
          </a:p>
          <a:p>
            <a:pPr lvl="2"/>
            <a:r>
              <a:rPr lang="en-GB" dirty="0"/>
              <a:t>Endorse a Working Assumption on Paging Cause</a:t>
            </a:r>
            <a:endParaRPr lang="fr-FR" dirty="0"/>
          </a:p>
          <a:p>
            <a:pPr lvl="2"/>
            <a:r>
              <a:rPr lang="en-GB" dirty="0"/>
              <a:t>Question Q1 for Show of Hands (</a:t>
            </a:r>
            <a:r>
              <a:rPr lang="en-GB" dirty="0" err="1"/>
              <a:t>SoH</a:t>
            </a:r>
            <a:r>
              <a:rPr lang="en-GB" dirty="0"/>
              <a:t>) on Busy Indication</a:t>
            </a:r>
          </a:p>
          <a:p>
            <a:pPr lvl="2"/>
            <a:r>
              <a:rPr lang="en-GB" dirty="0"/>
              <a:t>Question Q2 for Show of Hands (</a:t>
            </a:r>
            <a:r>
              <a:rPr lang="en-GB" dirty="0" err="1"/>
              <a:t>SoH</a:t>
            </a:r>
            <a:r>
              <a:rPr lang="en-GB" dirty="0"/>
              <a:t>) on 5GS optimizations for operation “on the same network”</a:t>
            </a:r>
          </a:p>
          <a:p>
            <a:endParaRPr lang="en-GB" dirty="0"/>
          </a:p>
          <a:p>
            <a:endParaRPr lang="en-GB" dirty="0"/>
          </a:p>
        </p:txBody>
      </p:sp>
    </p:spTree>
    <p:extLst>
      <p:ext uri="{BB962C8B-B14F-4D97-AF65-F5344CB8AC3E}">
        <p14:creationId xmlns:p14="http://schemas.microsoft.com/office/powerpoint/2010/main" val="2503207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E17B7-E36D-4334-BA31-BCE2E03F0E3B}"/>
              </a:ext>
            </a:extLst>
          </p:cNvPr>
          <p:cNvSpPr>
            <a:spLocks noGrp="1"/>
          </p:cNvSpPr>
          <p:nvPr>
            <p:ph type="title"/>
          </p:nvPr>
        </p:nvSpPr>
        <p:spPr>
          <a:xfrm>
            <a:off x="593697" y="454377"/>
            <a:ext cx="11126353" cy="690842"/>
          </a:xfrm>
        </p:spPr>
        <p:txBody>
          <a:bodyPr>
            <a:noAutofit/>
          </a:bodyPr>
          <a:lstStyle/>
          <a:p>
            <a:r>
              <a:rPr lang="en-US" sz="3200" dirty="0"/>
              <a:t>Working Assumption on Paging Cause for endorsement</a:t>
            </a:r>
          </a:p>
        </p:txBody>
      </p:sp>
      <p:sp>
        <p:nvSpPr>
          <p:cNvPr id="4" name="Slide Number Placeholder 3">
            <a:extLst>
              <a:ext uri="{FF2B5EF4-FFF2-40B4-BE49-F238E27FC236}">
                <a16:creationId xmlns:a16="http://schemas.microsoft.com/office/drawing/2014/main" id="{29252300-A2C9-48FB-B89B-2EDDFB2BA110}"/>
              </a:ext>
            </a:extLst>
          </p:cNvPr>
          <p:cNvSpPr>
            <a:spLocks noGrp="1"/>
          </p:cNvSpPr>
          <p:nvPr>
            <p:ph type="sldNum" sz="quarter" idx="14"/>
          </p:nvPr>
        </p:nvSpPr>
        <p:spPr/>
        <p:txBody>
          <a:bodyPr/>
          <a:lstStyle/>
          <a:p>
            <a:pPr eaLnBrk="0" hangingPunct="0">
              <a:spcBef>
                <a:spcPct val="50000"/>
              </a:spcBef>
            </a:pPr>
            <a:fld id="{FD44707B-D922-47D5-BD24-D96E91B70543}" type="slidenum">
              <a:rPr lang="en-US" smtClean="0"/>
              <a:pPr eaLnBrk="0" hangingPunct="0">
                <a:spcBef>
                  <a:spcPct val="50000"/>
                </a:spcBef>
              </a:pPr>
              <a:t>3</a:t>
            </a:fld>
            <a:endParaRPr lang="en-US"/>
          </a:p>
        </p:txBody>
      </p:sp>
      <p:sp>
        <p:nvSpPr>
          <p:cNvPr id="6" name="Content Placeholder 2">
            <a:extLst>
              <a:ext uri="{FF2B5EF4-FFF2-40B4-BE49-F238E27FC236}">
                <a16:creationId xmlns:a16="http://schemas.microsoft.com/office/drawing/2014/main" id="{ECFBAD13-1C8C-419A-9F36-E19C87B60AE5}"/>
              </a:ext>
            </a:extLst>
          </p:cNvPr>
          <p:cNvSpPr>
            <a:spLocks noGrp="1"/>
          </p:cNvSpPr>
          <p:nvPr>
            <p:ph idx="1"/>
          </p:nvPr>
        </p:nvSpPr>
        <p:spPr>
          <a:xfrm>
            <a:off x="296946" y="1206627"/>
            <a:ext cx="11665667" cy="3605889"/>
          </a:xfrm>
        </p:spPr>
        <p:txBody>
          <a:bodyPr>
            <a:normAutofit fontScale="55000" lnSpcReduction="20000"/>
          </a:bodyPr>
          <a:lstStyle/>
          <a:p>
            <a:r>
              <a:rPr lang="en-US" dirty="0"/>
              <a:t>During the moderated email discussion FS_MUSIM summarized in S2-2008760 the following question was asked:</a:t>
            </a:r>
          </a:p>
          <a:p>
            <a:pPr lvl="2"/>
            <a:r>
              <a:rPr lang="en-GB" b="1" dirty="0"/>
              <a:t>Q1.1</a:t>
            </a:r>
            <a:r>
              <a:rPr lang="en-GB" dirty="0"/>
              <a:t>:	Assuming non-blocking feedback from SA3, RAN2 and RAN3, which of the following Paging Cause options your company can support for inclusion in the final conclusions (more than one option can be supported)?</a:t>
            </a:r>
            <a:endParaRPr lang="fr-FR" dirty="0"/>
          </a:p>
          <a:p>
            <a:pPr lvl="3"/>
            <a:r>
              <a:rPr lang="en-GB" dirty="0"/>
              <a:t>Option 1: No Paging Cause.</a:t>
            </a:r>
            <a:endParaRPr lang="fr-FR" dirty="0"/>
          </a:p>
          <a:p>
            <a:pPr lvl="3"/>
            <a:r>
              <a:rPr lang="en-GB" dirty="0"/>
              <a:t>Option 2: One Paging Cause (indicate which one i.e. “</a:t>
            </a:r>
            <a:r>
              <a:rPr lang="en-GB" dirty="0" err="1"/>
              <a:t>MMTel</a:t>
            </a:r>
            <a:r>
              <a:rPr lang="en-GB" dirty="0"/>
              <a:t> Voice” or “Important service”).</a:t>
            </a:r>
            <a:endParaRPr lang="fr-FR" dirty="0"/>
          </a:p>
          <a:p>
            <a:pPr lvl="3"/>
            <a:r>
              <a:rPr lang="en-GB" dirty="0"/>
              <a:t>Option 3: Multiple Paging Causes (indicate which ones from the following set: “</a:t>
            </a:r>
            <a:r>
              <a:rPr lang="en-GB" dirty="0" err="1"/>
              <a:t>MMTel</a:t>
            </a:r>
            <a:r>
              <a:rPr lang="en-GB" dirty="0"/>
              <a:t> Voice”, “</a:t>
            </a:r>
            <a:r>
              <a:rPr lang="en-GB" dirty="0" err="1"/>
              <a:t>MMTel</a:t>
            </a:r>
            <a:r>
              <a:rPr lang="en-GB" dirty="0"/>
              <a:t> Video”, “SIP Signalling”, “NAS Signalling”, “SMS over NAS” and “Other data”).</a:t>
            </a:r>
            <a:endParaRPr lang="fr-FR" dirty="0"/>
          </a:p>
          <a:p>
            <a:pPr lvl="2"/>
            <a:endParaRPr lang="en-US" sz="1400" dirty="0"/>
          </a:p>
          <a:p>
            <a:r>
              <a:rPr lang="en-GB" b="1" dirty="0"/>
              <a:t>26</a:t>
            </a:r>
            <a:r>
              <a:rPr lang="en-GB" dirty="0"/>
              <a:t> (</a:t>
            </a:r>
            <a:r>
              <a:rPr lang="en-GB" b="1" dirty="0">
                <a:solidFill>
                  <a:srgbClr val="FF0000"/>
                </a:solidFill>
              </a:rPr>
              <a:t>28</a:t>
            </a:r>
            <a:r>
              <a:rPr lang="en-GB" dirty="0"/>
              <a:t>) companies provided replies on Q1.1 as follows:</a:t>
            </a:r>
            <a:endParaRPr lang="fr-FR" dirty="0"/>
          </a:p>
          <a:p>
            <a:pPr lvl="3"/>
            <a:r>
              <a:rPr lang="en-GB" dirty="0"/>
              <a:t>13 companies indicated that they can support either </a:t>
            </a:r>
            <a:r>
              <a:rPr lang="en-GB" b="1" u="sng" dirty="0"/>
              <a:t>Option 2</a:t>
            </a:r>
            <a:r>
              <a:rPr lang="en-GB" dirty="0"/>
              <a:t> or Option 3 (sometimes with indicated preference).</a:t>
            </a:r>
            <a:endParaRPr lang="fr-FR" dirty="0"/>
          </a:p>
          <a:p>
            <a:pPr lvl="3"/>
            <a:r>
              <a:rPr lang="en-GB" b="1" dirty="0"/>
              <a:t>5</a:t>
            </a:r>
            <a:r>
              <a:rPr lang="en-GB" dirty="0"/>
              <a:t> (</a:t>
            </a:r>
            <a:r>
              <a:rPr lang="en-GB" b="1" dirty="0">
                <a:solidFill>
                  <a:srgbClr val="FF0000"/>
                </a:solidFill>
              </a:rPr>
              <a:t>6</a:t>
            </a:r>
            <a:r>
              <a:rPr lang="en-GB" dirty="0"/>
              <a:t>) companies indicated that they can support </a:t>
            </a:r>
            <a:r>
              <a:rPr lang="en-GB" b="1" u="sng" dirty="0"/>
              <a:t>Option 2</a:t>
            </a:r>
            <a:r>
              <a:rPr lang="en-GB" dirty="0"/>
              <a:t> with Paging Cause for “voice” (including one company that indicated either “important service” or “voice”).</a:t>
            </a:r>
            <a:endParaRPr lang="fr-FR" dirty="0"/>
          </a:p>
          <a:p>
            <a:pPr lvl="3"/>
            <a:r>
              <a:rPr lang="en-GB" dirty="0"/>
              <a:t>3 companies indicated that they can support either Option 1 or </a:t>
            </a:r>
            <a:r>
              <a:rPr lang="en-GB" b="1" u="sng" dirty="0"/>
              <a:t>Option 2</a:t>
            </a:r>
            <a:r>
              <a:rPr lang="en-GB" dirty="0"/>
              <a:t>.</a:t>
            </a:r>
            <a:endParaRPr lang="fr-FR" dirty="0"/>
          </a:p>
          <a:p>
            <a:pPr lvl="3"/>
            <a:r>
              <a:rPr lang="en-GB" dirty="0"/>
              <a:t>3 companies indicated Option 1 as preferred, without indicating any other option.</a:t>
            </a:r>
            <a:endParaRPr lang="fr-FR" dirty="0"/>
          </a:p>
          <a:p>
            <a:pPr lvl="3"/>
            <a:r>
              <a:rPr lang="en-GB" b="1" dirty="0"/>
              <a:t>1</a:t>
            </a:r>
            <a:r>
              <a:rPr lang="en-GB" dirty="0"/>
              <a:t> (</a:t>
            </a:r>
            <a:r>
              <a:rPr lang="en-GB" b="1" dirty="0">
                <a:solidFill>
                  <a:srgbClr val="FF0000"/>
                </a:solidFill>
              </a:rPr>
              <a:t>2</a:t>
            </a:r>
            <a:r>
              <a:rPr lang="en-GB" dirty="0"/>
              <a:t>) company indicated Option 1 only.</a:t>
            </a:r>
            <a:endParaRPr lang="fr-FR" dirty="0"/>
          </a:p>
          <a:p>
            <a:pPr lvl="3"/>
            <a:r>
              <a:rPr lang="en-GB" dirty="0"/>
              <a:t>1 company indicated Option 3 only.</a:t>
            </a:r>
            <a:endParaRPr lang="fr-FR" dirty="0"/>
          </a:p>
          <a:p>
            <a:pPr lvl="3"/>
            <a:r>
              <a:rPr lang="en-GB" dirty="0">
                <a:solidFill>
                  <a:srgbClr val="FF0000"/>
                </a:solidFill>
              </a:rPr>
              <a:t>NOTE: the numbers in parentheses include the late input provided by two companies</a:t>
            </a:r>
          </a:p>
          <a:p>
            <a:r>
              <a:rPr lang="en-GB" dirty="0"/>
              <a:t>Focusing on Option 2 with Paging Cause for “voice”, it seems that at least </a:t>
            </a:r>
            <a:r>
              <a:rPr lang="en-GB" b="1" dirty="0"/>
              <a:t>21</a:t>
            </a:r>
            <a:r>
              <a:rPr lang="en-GB" dirty="0"/>
              <a:t> (</a:t>
            </a:r>
            <a:r>
              <a:rPr lang="en-GB" b="1" dirty="0">
                <a:solidFill>
                  <a:srgbClr val="FF0000"/>
                </a:solidFill>
              </a:rPr>
              <a:t>22</a:t>
            </a:r>
            <a:r>
              <a:rPr lang="en-GB" dirty="0"/>
              <a:t>) companies [and possibly </a:t>
            </a:r>
            <a:r>
              <a:rPr lang="en-GB" b="1" dirty="0"/>
              <a:t>24</a:t>
            </a:r>
            <a:r>
              <a:rPr lang="en-GB" dirty="0"/>
              <a:t> (</a:t>
            </a:r>
            <a:r>
              <a:rPr lang="en-GB" b="1" dirty="0">
                <a:solidFill>
                  <a:srgbClr val="FF0000"/>
                </a:solidFill>
              </a:rPr>
              <a:t>25</a:t>
            </a:r>
            <a:r>
              <a:rPr lang="en-GB" dirty="0"/>
              <a:t>)] out of </a:t>
            </a:r>
            <a:r>
              <a:rPr lang="en-GB" b="1" dirty="0"/>
              <a:t>26</a:t>
            </a:r>
            <a:r>
              <a:rPr lang="en-GB" dirty="0"/>
              <a:t> (</a:t>
            </a:r>
            <a:r>
              <a:rPr lang="en-GB" b="1" dirty="0">
                <a:solidFill>
                  <a:srgbClr val="FF0000"/>
                </a:solidFill>
              </a:rPr>
              <a:t>28</a:t>
            </a:r>
            <a:r>
              <a:rPr lang="en-GB" dirty="0"/>
              <a:t>) can support that option.</a:t>
            </a:r>
          </a:p>
          <a:p>
            <a:r>
              <a:rPr lang="en-GB" dirty="0"/>
              <a:t>Based on the feedback summarised above, Rapporteur’s proposal is to endorse the following Working Assumption in SA2#142E CC#1:</a:t>
            </a:r>
          </a:p>
        </p:txBody>
      </p:sp>
      <p:sp>
        <p:nvSpPr>
          <p:cNvPr id="5" name="Content Placeholder 2">
            <a:extLst>
              <a:ext uri="{FF2B5EF4-FFF2-40B4-BE49-F238E27FC236}">
                <a16:creationId xmlns:a16="http://schemas.microsoft.com/office/drawing/2014/main" id="{4BA76BFC-D28D-44F6-97BE-67D401CBDB80}"/>
              </a:ext>
            </a:extLst>
          </p:cNvPr>
          <p:cNvSpPr txBox="1">
            <a:spLocks/>
          </p:cNvSpPr>
          <p:nvPr/>
        </p:nvSpPr>
        <p:spPr>
          <a:xfrm>
            <a:off x="386500" y="4982202"/>
            <a:ext cx="11576113" cy="1573822"/>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304792" indent="-304792" algn="l" defTabSz="914400" rtl="0" eaLnBrk="1" latinLnBrk="0" hangingPunct="1">
              <a:lnSpc>
                <a:spcPct val="90000"/>
              </a:lnSpc>
              <a:spcBef>
                <a:spcPts val="500"/>
              </a:spcBef>
              <a:buFont typeface="Arial" charset="0"/>
              <a:buChar char="•"/>
              <a:tabLst/>
              <a:defRPr sz="2400" kern="1200">
                <a:solidFill>
                  <a:schemeClr val="tx1"/>
                </a:solidFill>
                <a:latin typeface="+mn-lt"/>
                <a:ea typeface="+mn-ea"/>
                <a:cs typeface="+mn-cs"/>
              </a:defRPr>
            </a:lvl2pPr>
            <a:lvl3pPr marL="533387" indent="-228594" algn="l" defTabSz="914400" rtl="0" eaLnBrk="1" latinLnBrk="0" hangingPunct="1">
              <a:lnSpc>
                <a:spcPct val="90000"/>
              </a:lnSpc>
              <a:spcBef>
                <a:spcPts val="500"/>
              </a:spcBef>
              <a:buFont typeface="Arial" panose="020B0604020202020204" pitchFamily="34" charset="0"/>
              <a:buChar char="•"/>
              <a:tabLst/>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a:r>
              <a:rPr lang="en-GB" sz="2800" b="1" dirty="0"/>
              <a:t>WA:</a:t>
            </a:r>
            <a:r>
              <a:rPr lang="en-GB" sz="2800" dirty="0"/>
              <a:t> </a:t>
            </a:r>
            <a:r>
              <a:rPr lang="en-GB" sz="2800" b="1" dirty="0"/>
              <a:t>One Paging Cause with the meaning of “voice” shall be pursued for normative work.</a:t>
            </a:r>
          </a:p>
          <a:p>
            <a:pPr lvl="3"/>
            <a:endParaRPr lang="en-GB" sz="2600" dirty="0"/>
          </a:p>
          <a:p>
            <a:pPr lvl="3"/>
            <a:r>
              <a:rPr lang="en-GB" sz="2400" dirty="0"/>
              <a:t>The WA shall be checked against feedback from SA3, RAN2 and RAN3.</a:t>
            </a:r>
            <a:endParaRPr lang="fr-FR" sz="2400" dirty="0"/>
          </a:p>
        </p:txBody>
      </p:sp>
    </p:spTree>
    <p:extLst>
      <p:ext uri="{BB962C8B-B14F-4D97-AF65-F5344CB8AC3E}">
        <p14:creationId xmlns:p14="http://schemas.microsoft.com/office/powerpoint/2010/main" val="3081857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E17B7-E36D-4334-BA31-BCE2E03F0E3B}"/>
              </a:ext>
            </a:extLst>
          </p:cNvPr>
          <p:cNvSpPr>
            <a:spLocks noGrp="1"/>
          </p:cNvSpPr>
          <p:nvPr>
            <p:ph type="title"/>
          </p:nvPr>
        </p:nvSpPr>
        <p:spPr>
          <a:xfrm>
            <a:off x="593697" y="454377"/>
            <a:ext cx="11126353" cy="690842"/>
          </a:xfrm>
        </p:spPr>
        <p:txBody>
          <a:bodyPr>
            <a:noAutofit/>
          </a:bodyPr>
          <a:lstStyle/>
          <a:p>
            <a:r>
              <a:rPr lang="en-US" sz="3200" dirty="0"/>
              <a:t>Q1 for </a:t>
            </a:r>
            <a:r>
              <a:rPr lang="en-US" sz="3200" dirty="0" err="1"/>
              <a:t>SoH</a:t>
            </a:r>
            <a:r>
              <a:rPr lang="en-US" sz="3200" dirty="0"/>
              <a:t>: Busy Indication</a:t>
            </a:r>
          </a:p>
        </p:txBody>
      </p:sp>
      <p:sp>
        <p:nvSpPr>
          <p:cNvPr id="4" name="Slide Number Placeholder 3">
            <a:extLst>
              <a:ext uri="{FF2B5EF4-FFF2-40B4-BE49-F238E27FC236}">
                <a16:creationId xmlns:a16="http://schemas.microsoft.com/office/drawing/2014/main" id="{29252300-A2C9-48FB-B89B-2EDDFB2BA110}"/>
              </a:ext>
            </a:extLst>
          </p:cNvPr>
          <p:cNvSpPr>
            <a:spLocks noGrp="1"/>
          </p:cNvSpPr>
          <p:nvPr>
            <p:ph type="sldNum" sz="quarter" idx="14"/>
          </p:nvPr>
        </p:nvSpPr>
        <p:spPr/>
        <p:txBody>
          <a:bodyPr/>
          <a:lstStyle/>
          <a:p>
            <a:pPr eaLnBrk="0" hangingPunct="0">
              <a:spcBef>
                <a:spcPct val="50000"/>
              </a:spcBef>
            </a:pPr>
            <a:fld id="{FD44707B-D922-47D5-BD24-D96E91B70543}" type="slidenum">
              <a:rPr lang="en-US" smtClean="0"/>
              <a:pPr eaLnBrk="0" hangingPunct="0">
                <a:spcBef>
                  <a:spcPct val="50000"/>
                </a:spcBef>
              </a:pPr>
              <a:t>4</a:t>
            </a:fld>
            <a:endParaRPr lang="en-US"/>
          </a:p>
        </p:txBody>
      </p:sp>
      <p:sp>
        <p:nvSpPr>
          <p:cNvPr id="6" name="Content Placeholder 2">
            <a:extLst>
              <a:ext uri="{FF2B5EF4-FFF2-40B4-BE49-F238E27FC236}">
                <a16:creationId xmlns:a16="http://schemas.microsoft.com/office/drawing/2014/main" id="{ECFBAD13-1C8C-419A-9F36-E19C87B60AE5}"/>
              </a:ext>
            </a:extLst>
          </p:cNvPr>
          <p:cNvSpPr>
            <a:spLocks noGrp="1"/>
          </p:cNvSpPr>
          <p:nvPr>
            <p:ph idx="1"/>
          </p:nvPr>
        </p:nvSpPr>
        <p:spPr>
          <a:xfrm>
            <a:off x="296946" y="4666268"/>
            <a:ext cx="11665667" cy="1737356"/>
          </a:xfrm>
        </p:spPr>
        <p:txBody>
          <a:bodyPr>
            <a:normAutofit/>
          </a:bodyPr>
          <a:lstStyle/>
          <a:p>
            <a:pPr lvl="1"/>
            <a:r>
              <a:rPr lang="en-US" b="1" u="sng" dirty="0"/>
              <a:t>Q1</a:t>
            </a:r>
            <a:r>
              <a:rPr lang="en-US" b="1" dirty="0"/>
              <a:t>: Should a Busy Indication (either NAS-based or RRC-based) be pursued for normative work in Rel-17?</a:t>
            </a:r>
          </a:p>
          <a:p>
            <a:pPr lvl="3"/>
            <a:r>
              <a:rPr lang="en-US" altLang="en-US" dirty="0"/>
              <a:t>Yes</a:t>
            </a:r>
          </a:p>
          <a:p>
            <a:pPr lvl="3"/>
            <a:r>
              <a:rPr lang="en-US" altLang="en-US" dirty="0"/>
              <a:t>No</a:t>
            </a:r>
            <a:endParaRPr lang="en-US" dirty="0"/>
          </a:p>
        </p:txBody>
      </p:sp>
      <p:sp>
        <p:nvSpPr>
          <p:cNvPr id="5" name="Content Placeholder 2">
            <a:extLst>
              <a:ext uri="{FF2B5EF4-FFF2-40B4-BE49-F238E27FC236}">
                <a16:creationId xmlns:a16="http://schemas.microsoft.com/office/drawing/2014/main" id="{412F4C6D-A678-41F5-8B24-767F847AB8B1}"/>
              </a:ext>
            </a:extLst>
          </p:cNvPr>
          <p:cNvSpPr txBox="1">
            <a:spLocks/>
          </p:cNvSpPr>
          <p:nvPr/>
        </p:nvSpPr>
        <p:spPr>
          <a:xfrm>
            <a:off x="296946" y="1376314"/>
            <a:ext cx="11665667" cy="2733773"/>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304792" indent="-304792" algn="l" defTabSz="914400" rtl="0" eaLnBrk="1" latinLnBrk="0" hangingPunct="1">
              <a:lnSpc>
                <a:spcPct val="90000"/>
              </a:lnSpc>
              <a:spcBef>
                <a:spcPts val="500"/>
              </a:spcBef>
              <a:buFont typeface="Arial" charset="0"/>
              <a:buChar char="•"/>
              <a:tabLst/>
              <a:defRPr sz="2400" kern="1200">
                <a:solidFill>
                  <a:schemeClr val="tx1"/>
                </a:solidFill>
                <a:latin typeface="+mn-lt"/>
                <a:ea typeface="+mn-ea"/>
                <a:cs typeface="+mn-cs"/>
              </a:defRPr>
            </a:lvl2pPr>
            <a:lvl3pPr marL="533387" indent="-228594" algn="l" defTabSz="914400" rtl="0" eaLnBrk="1" latinLnBrk="0" hangingPunct="1">
              <a:lnSpc>
                <a:spcPct val="90000"/>
              </a:lnSpc>
              <a:spcBef>
                <a:spcPts val="500"/>
              </a:spcBef>
              <a:buFont typeface="Arial" panose="020B0604020202020204" pitchFamily="34" charset="0"/>
              <a:buChar char="•"/>
              <a:tabLst/>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During the moderated email discussion FS_MUSIM summarized in S2-2008760 </a:t>
            </a:r>
            <a:r>
              <a:rPr lang="en-GB" dirty="0"/>
              <a:t>companies were invited to provide their opinion</a:t>
            </a:r>
            <a:r>
              <a:rPr lang="en-US" dirty="0"/>
              <a:t>:</a:t>
            </a:r>
          </a:p>
          <a:p>
            <a:pPr lvl="2"/>
            <a:r>
              <a:rPr lang="en-GB" sz="2500" b="1" dirty="0"/>
              <a:t>Q2.2</a:t>
            </a:r>
            <a:r>
              <a:rPr lang="en-GB" sz="2500" dirty="0"/>
              <a:t>:	Whether they are supportive of Busy Indication (as NAS-only, both NAS and RRC, not at all)?</a:t>
            </a:r>
            <a:endParaRPr lang="fr-FR" sz="2500" dirty="0"/>
          </a:p>
          <a:p>
            <a:pPr lvl="2"/>
            <a:endParaRPr lang="en-US" sz="1400" dirty="0"/>
          </a:p>
          <a:p>
            <a:r>
              <a:rPr lang="en-GB" b="1" dirty="0"/>
              <a:t>23</a:t>
            </a:r>
            <a:r>
              <a:rPr lang="en-GB" dirty="0"/>
              <a:t> (</a:t>
            </a:r>
            <a:r>
              <a:rPr lang="en-GB" b="1" dirty="0">
                <a:solidFill>
                  <a:srgbClr val="FF0000"/>
                </a:solidFill>
              </a:rPr>
              <a:t>25</a:t>
            </a:r>
            <a:r>
              <a:rPr lang="en-GB" dirty="0"/>
              <a:t>) companies provided replies on Q2.2 as follows:</a:t>
            </a:r>
            <a:endParaRPr lang="fr-FR" dirty="0"/>
          </a:p>
          <a:p>
            <a:pPr lvl="3"/>
            <a:r>
              <a:rPr lang="en-GB" dirty="0"/>
              <a:t>11 companies replied that Busy Indication should be supported as both NAS and RRC layer (the latter for </a:t>
            </a:r>
            <a:r>
              <a:rPr lang="en-GB" dirty="0" err="1"/>
              <a:t>RRC_Inactive</a:t>
            </a:r>
            <a:r>
              <a:rPr lang="en-GB" dirty="0"/>
              <a:t> only).</a:t>
            </a:r>
            <a:endParaRPr lang="fr-FR" dirty="0"/>
          </a:p>
          <a:p>
            <a:pPr lvl="3"/>
            <a:r>
              <a:rPr lang="en-GB" b="1" dirty="0"/>
              <a:t>8</a:t>
            </a:r>
            <a:r>
              <a:rPr lang="en-GB" dirty="0"/>
              <a:t> (</a:t>
            </a:r>
            <a:r>
              <a:rPr lang="en-GB" b="1" dirty="0">
                <a:solidFill>
                  <a:srgbClr val="FF0000"/>
                </a:solidFill>
              </a:rPr>
              <a:t>10</a:t>
            </a:r>
            <a:r>
              <a:rPr lang="en-GB" dirty="0"/>
              <a:t>) companies replied that no Busy Indication is needed in Rel-17.</a:t>
            </a:r>
          </a:p>
          <a:p>
            <a:pPr lvl="3"/>
            <a:r>
              <a:rPr lang="en-GB" dirty="0"/>
              <a:t>2 companies indicated support for NAS-only Busy Indication</a:t>
            </a:r>
          </a:p>
          <a:p>
            <a:pPr lvl="3"/>
            <a:r>
              <a:rPr lang="en-GB" dirty="0"/>
              <a:t>1 company indicated support for RRC-only Busy Indication.</a:t>
            </a:r>
          </a:p>
          <a:p>
            <a:pPr lvl="3"/>
            <a:r>
              <a:rPr lang="en-GB" dirty="0">
                <a:solidFill>
                  <a:srgbClr val="FF0000"/>
                </a:solidFill>
              </a:rPr>
              <a:t>NOTE: the numbers in parentheses include the late input provided by two companies</a:t>
            </a:r>
            <a:endParaRPr lang="en-GB" dirty="0"/>
          </a:p>
          <a:p>
            <a:r>
              <a:rPr lang="en-GB" dirty="0"/>
              <a:t>Based on the feedback </a:t>
            </a:r>
            <a:r>
              <a:rPr lang="en-GB" sz="2900" dirty="0"/>
              <a:t>summarised above, Rapporteur’s proposal is to consider the following question for </a:t>
            </a:r>
            <a:r>
              <a:rPr lang="en-GB" sz="2900" dirty="0" err="1"/>
              <a:t>SoH</a:t>
            </a:r>
            <a:r>
              <a:rPr lang="en-GB" sz="2900" dirty="0"/>
              <a:t> in SA2#142E CC#1:</a:t>
            </a:r>
          </a:p>
        </p:txBody>
      </p:sp>
    </p:spTree>
    <p:extLst>
      <p:ext uri="{BB962C8B-B14F-4D97-AF65-F5344CB8AC3E}">
        <p14:creationId xmlns:p14="http://schemas.microsoft.com/office/powerpoint/2010/main" val="1737166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E17B7-E36D-4334-BA31-BCE2E03F0E3B}"/>
              </a:ext>
            </a:extLst>
          </p:cNvPr>
          <p:cNvSpPr>
            <a:spLocks noGrp="1"/>
          </p:cNvSpPr>
          <p:nvPr>
            <p:ph type="title"/>
          </p:nvPr>
        </p:nvSpPr>
        <p:spPr>
          <a:xfrm>
            <a:off x="593697" y="454377"/>
            <a:ext cx="11126353" cy="690842"/>
          </a:xfrm>
        </p:spPr>
        <p:txBody>
          <a:bodyPr>
            <a:noAutofit/>
          </a:bodyPr>
          <a:lstStyle/>
          <a:p>
            <a:r>
              <a:rPr lang="en-US" sz="3200" dirty="0"/>
              <a:t>Q2 for </a:t>
            </a:r>
            <a:r>
              <a:rPr lang="en-US" sz="3200" dirty="0" err="1"/>
              <a:t>SoH</a:t>
            </a:r>
            <a:r>
              <a:rPr lang="en-US" sz="3200" dirty="0"/>
              <a:t>: “On the same network”</a:t>
            </a:r>
          </a:p>
        </p:txBody>
      </p:sp>
      <p:sp>
        <p:nvSpPr>
          <p:cNvPr id="4" name="Slide Number Placeholder 3">
            <a:extLst>
              <a:ext uri="{FF2B5EF4-FFF2-40B4-BE49-F238E27FC236}">
                <a16:creationId xmlns:a16="http://schemas.microsoft.com/office/drawing/2014/main" id="{29252300-A2C9-48FB-B89B-2EDDFB2BA110}"/>
              </a:ext>
            </a:extLst>
          </p:cNvPr>
          <p:cNvSpPr>
            <a:spLocks noGrp="1"/>
          </p:cNvSpPr>
          <p:nvPr>
            <p:ph type="sldNum" sz="quarter" idx="14"/>
          </p:nvPr>
        </p:nvSpPr>
        <p:spPr/>
        <p:txBody>
          <a:bodyPr/>
          <a:lstStyle/>
          <a:p>
            <a:pPr eaLnBrk="0" hangingPunct="0">
              <a:spcBef>
                <a:spcPct val="50000"/>
              </a:spcBef>
            </a:pPr>
            <a:fld id="{FD44707B-D922-47D5-BD24-D96E91B70543}" type="slidenum">
              <a:rPr lang="en-US" smtClean="0"/>
              <a:pPr eaLnBrk="0" hangingPunct="0">
                <a:spcBef>
                  <a:spcPct val="50000"/>
                </a:spcBef>
              </a:pPr>
              <a:t>5</a:t>
            </a:fld>
            <a:endParaRPr lang="en-US"/>
          </a:p>
        </p:txBody>
      </p:sp>
      <p:sp>
        <p:nvSpPr>
          <p:cNvPr id="6" name="Content Placeholder 2">
            <a:extLst>
              <a:ext uri="{FF2B5EF4-FFF2-40B4-BE49-F238E27FC236}">
                <a16:creationId xmlns:a16="http://schemas.microsoft.com/office/drawing/2014/main" id="{ECFBAD13-1C8C-419A-9F36-E19C87B60AE5}"/>
              </a:ext>
            </a:extLst>
          </p:cNvPr>
          <p:cNvSpPr>
            <a:spLocks noGrp="1"/>
          </p:cNvSpPr>
          <p:nvPr>
            <p:ph idx="1"/>
          </p:nvPr>
        </p:nvSpPr>
        <p:spPr>
          <a:xfrm>
            <a:off x="296946" y="4590854"/>
            <a:ext cx="11665667" cy="1812770"/>
          </a:xfrm>
        </p:spPr>
        <p:txBody>
          <a:bodyPr>
            <a:normAutofit/>
          </a:bodyPr>
          <a:lstStyle/>
          <a:p>
            <a:pPr lvl="1"/>
            <a:r>
              <a:rPr lang="en-US" b="1" u="sng" dirty="0"/>
              <a:t>Q2</a:t>
            </a:r>
            <a:r>
              <a:rPr lang="en-US" b="1" dirty="0"/>
              <a:t>: Should 5GS optimizations for operation “on the same network” be pursued for normative work in Rel-17?</a:t>
            </a:r>
          </a:p>
          <a:p>
            <a:pPr lvl="3"/>
            <a:r>
              <a:rPr lang="en-US" altLang="en-US" dirty="0"/>
              <a:t>Yes</a:t>
            </a:r>
          </a:p>
          <a:p>
            <a:pPr lvl="3"/>
            <a:r>
              <a:rPr lang="en-US" altLang="en-US" dirty="0"/>
              <a:t>No</a:t>
            </a:r>
            <a:endParaRPr lang="en-US" sz="1800" dirty="0"/>
          </a:p>
        </p:txBody>
      </p:sp>
      <p:sp>
        <p:nvSpPr>
          <p:cNvPr id="5" name="Content Placeholder 2">
            <a:extLst>
              <a:ext uri="{FF2B5EF4-FFF2-40B4-BE49-F238E27FC236}">
                <a16:creationId xmlns:a16="http://schemas.microsoft.com/office/drawing/2014/main" id="{A31630EC-93EA-46C7-A29D-51BCB220147A}"/>
              </a:ext>
            </a:extLst>
          </p:cNvPr>
          <p:cNvSpPr txBox="1">
            <a:spLocks/>
          </p:cNvSpPr>
          <p:nvPr/>
        </p:nvSpPr>
        <p:spPr>
          <a:xfrm>
            <a:off x="296946" y="1376314"/>
            <a:ext cx="11665667" cy="2498102"/>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304792" indent="-304792" algn="l" defTabSz="914400" rtl="0" eaLnBrk="1" latinLnBrk="0" hangingPunct="1">
              <a:lnSpc>
                <a:spcPct val="90000"/>
              </a:lnSpc>
              <a:spcBef>
                <a:spcPts val="500"/>
              </a:spcBef>
              <a:buFont typeface="Arial" charset="0"/>
              <a:buChar char="•"/>
              <a:tabLst/>
              <a:defRPr sz="2400" kern="1200">
                <a:solidFill>
                  <a:schemeClr val="tx1"/>
                </a:solidFill>
                <a:latin typeface="+mn-lt"/>
                <a:ea typeface="+mn-ea"/>
                <a:cs typeface="+mn-cs"/>
              </a:defRPr>
            </a:lvl2pPr>
            <a:lvl3pPr marL="533387" indent="-228594" algn="l" defTabSz="914400" rtl="0" eaLnBrk="1" latinLnBrk="0" hangingPunct="1">
              <a:lnSpc>
                <a:spcPct val="90000"/>
              </a:lnSpc>
              <a:spcBef>
                <a:spcPts val="500"/>
              </a:spcBef>
              <a:buFont typeface="Arial" panose="020B0604020202020204" pitchFamily="34" charset="0"/>
              <a:buChar char="•"/>
              <a:tabLst/>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During the moderated email discussion FS_MUSIM summarized in S2-2008760 the following question was asked:</a:t>
            </a:r>
          </a:p>
          <a:p>
            <a:pPr lvl="2"/>
            <a:r>
              <a:rPr lang="en-GB" sz="1800" b="1" dirty="0"/>
              <a:t>Q7.1</a:t>
            </a:r>
            <a:r>
              <a:rPr lang="en-GB" sz="1800" dirty="0"/>
              <a:t>: </a:t>
            </a:r>
            <a:r>
              <a:rPr lang="en-US" sz="1800" dirty="0"/>
              <a:t>Should 5GS optimizations for “on the same network” be pursued for normative work in Rel-17</a:t>
            </a:r>
            <a:r>
              <a:rPr lang="en-GB" sz="1800" dirty="0"/>
              <a:t>?</a:t>
            </a:r>
            <a:endParaRPr lang="fr-FR" sz="1800" dirty="0"/>
          </a:p>
          <a:p>
            <a:pPr lvl="2"/>
            <a:endParaRPr lang="en-US" sz="1100" dirty="0"/>
          </a:p>
          <a:p>
            <a:r>
              <a:rPr lang="en-GB" sz="2000" b="1" dirty="0"/>
              <a:t>23</a:t>
            </a:r>
            <a:r>
              <a:rPr lang="en-GB" sz="2000" dirty="0"/>
              <a:t> (</a:t>
            </a:r>
            <a:r>
              <a:rPr lang="en-GB" sz="2000" b="1" dirty="0">
                <a:solidFill>
                  <a:srgbClr val="FF0000"/>
                </a:solidFill>
              </a:rPr>
              <a:t>25</a:t>
            </a:r>
            <a:r>
              <a:rPr lang="en-GB" sz="2000" dirty="0"/>
              <a:t>) companies provided replies on Q7.1 as follows:</a:t>
            </a:r>
            <a:endParaRPr lang="fr-FR" sz="2000" dirty="0"/>
          </a:p>
          <a:p>
            <a:pPr lvl="3"/>
            <a:r>
              <a:rPr lang="en-GB" sz="1400" b="1" dirty="0"/>
              <a:t>11</a:t>
            </a:r>
            <a:r>
              <a:rPr lang="en-GB" sz="1400" dirty="0"/>
              <a:t> (</a:t>
            </a:r>
            <a:r>
              <a:rPr lang="en-GB" sz="1400" b="1" dirty="0">
                <a:solidFill>
                  <a:srgbClr val="FF0000"/>
                </a:solidFill>
              </a:rPr>
              <a:t>13</a:t>
            </a:r>
            <a:r>
              <a:rPr lang="en-GB" sz="1400" dirty="0"/>
              <a:t>) companies indicated that a solution of this type is not needed for Rel-17.</a:t>
            </a:r>
          </a:p>
          <a:p>
            <a:pPr lvl="3"/>
            <a:r>
              <a:rPr lang="en-GB" sz="1400" dirty="0"/>
              <a:t>10 companies indicated that a solution of this type is needed for Rel-17.</a:t>
            </a:r>
          </a:p>
          <a:p>
            <a:pPr lvl="3"/>
            <a:r>
              <a:rPr lang="en-GB" sz="1400" dirty="0"/>
              <a:t>2 companies abstained.</a:t>
            </a:r>
          </a:p>
          <a:p>
            <a:pPr lvl="3"/>
            <a:r>
              <a:rPr lang="en-GB" sz="1400" dirty="0">
                <a:solidFill>
                  <a:srgbClr val="FF0000"/>
                </a:solidFill>
              </a:rPr>
              <a:t>NOTE: the numbers in parentheses include the late input provided by two companies</a:t>
            </a:r>
            <a:endParaRPr lang="en-GB" sz="1400" dirty="0"/>
          </a:p>
          <a:p>
            <a:pPr marL="1371600" lvl="3" indent="0">
              <a:buNone/>
            </a:pPr>
            <a:endParaRPr lang="en-GB" sz="1400" dirty="0"/>
          </a:p>
          <a:p>
            <a:r>
              <a:rPr lang="en-GB" sz="2000" dirty="0"/>
              <a:t>Based on the feedback summarised above, Rapporteur’s proposal is to consider the following question for </a:t>
            </a:r>
            <a:r>
              <a:rPr lang="en-GB" sz="2000" dirty="0" err="1"/>
              <a:t>SoH</a:t>
            </a:r>
            <a:r>
              <a:rPr lang="en-GB" sz="2000" dirty="0"/>
              <a:t> in SA2#142E CC#1:</a:t>
            </a:r>
          </a:p>
        </p:txBody>
      </p:sp>
    </p:spTree>
    <p:extLst>
      <p:ext uri="{BB962C8B-B14F-4D97-AF65-F5344CB8AC3E}">
        <p14:creationId xmlns:p14="http://schemas.microsoft.com/office/powerpoint/2010/main" val="2199063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documentManagement>
</p:properties>
</file>

<file path=customXml/item2.xml><?xml version="1.0" encoding="utf-8"?>
<?mso-contentType ?>
<spe:Receivers xmlns:spe="http://schemas.microsoft.com/sharepoint/events"/>
</file>

<file path=customXml/item3.xml><?xml version="1.0" encoding="utf-8"?>
<?mso-contentType ?>
<SharedContentType xmlns="Microsoft.SharePoint.Taxonomy.ContentTypeSync" SourceId="34c87397-5fc1-491e-85e7-d6110dbe9cbd" ContentTypeId="0x0101" PreviousValue="false"/>
</file>

<file path=customXml/item4.xml><?xml version="1.0" encoding="utf-8"?>
<ct:contentTypeSchema xmlns:ct="http://schemas.microsoft.com/office/2006/metadata/contentType" xmlns:ma="http://schemas.microsoft.com/office/2006/metadata/properties/metaAttributes" ct:_="" ma:_="" ma:contentTypeName="Document" ma:contentTypeID="0x01010009E82D54F3F10D468133B175E7F78D1A" ma:contentTypeVersion="10" ma:contentTypeDescription="Create a new document." ma:contentTypeScope="" ma:versionID="11e72739224d07602a0b7d67a7dd5953">
  <xsd:schema xmlns:xsd="http://www.w3.org/2001/XMLSchema" xmlns:xs="http://www.w3.org/2001/XMLSchema" xmlns:p="http://schemas.microsoft.com/office/2006/metadata/properties" xmlns:ns3="71c5aaf6-e6ce-465b-b873-5148d2a4c105" xmlns:ns4="a4ab1a16-c41d-4865-a433-ad08d2a54ac6" targetNamespace="http://schemas.microsoft.com/office/2006/metadata/properties" ma:root="true" ma:fieldsID="5f80424757442359b64cd7a8f2a45469" ns3:_="" ns4:_="">
    <xsd:import namespace="71c5aaf6-e6ce-465b-b873-5148d2a4c105"/>
    <xsd:import namespace="a4ab1a16-c41d-4865-a433-ad08d2a54ac6"/>
    <xsd:element name="properties">
      <xsd:complexType>
        <xsd:sequence>
          <xsd:element name="documentManagement">
            <xsd:complexType>
              <xsd:all>
                <xsd:element ref="ns3:_dlc_DocId" minOccurs="0"/>
                <xsd:element ref="ns3:_dlc_DocIdUrl" minOccurs="0"/>
                <xsd:element ref="ns3:_dlc_DocIdPersistId" minOccurs="0"/>
                <xsd:element ref="ns3:HideFromDelve" minOccurs="0"/>
                <xsd:element ref="ns4:MediaServiceLocation" minOccurs="0"/>
                <xsd:element ref="ns4:MediaServiceOCR" minOccurs="0"/>
                <xsd:element ref="ns4:MediaServiceMetadata" minOccurs="0"/>
                <xsd:element ref="ns4:MediaServiceFastMetadata" minOccurs="0"/>
                <xsd:element ref="ns4:MediaServiceDateTaken" minOccurs="0"/>
                <xsd:element ref="ns4:MediaServiceAutoTags"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a4ab1a16-c41d-4865-a433-ad08d2a54ac6" elementFormDefault="qualified">
    <xsd:import namespace="http://schemas.microsoft.com/office/2006/documentManagement/types"/>
    <xsd:import namespace="http://schemas.microsoft.com/office/infopath/2007/PartnerControls"/>
    <xsd:element name="MediaServiceLocation" ma:index="12" nillable="true" ma:displayName="MediaServiceLocation" ma:descrip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Metadata" ma:index="14" nillable="true" ma:displayName="MediaServiceMetadata" ma:description="" ma:hidden="true" ma:internalName="MediaServiceMetadata" ma:readOnly="true">
      <xsd:simpleType>
        <xsd:restriction base="dms:Note"/>
      </xsd:simpleType>
    </xsd:element>
    <xsd:element name="MediaServiceFastMetadata" ma:index="15" nillable="true" ma:displayName="MediaServiceFastMetadata" ma:description="" ma:hidden="true" ma:internalName="MediaServiceFastMetadata" ma:readOnly="true">
      <xsd:simpleType>
        <xsd:restriction base="dms:Note"/>
      </xsd:simpleType>
    </xsd:element>
    <xsd:element name="MediaServiceDateTaken" ma:index="16" nillable="true" ma:displayName="MediaServiceDateTaken" ma:description="" ma:hidden="true" ma:internalName="MediaServiceDateTaken" ma:readOnly="true">
      <xsd:simpleType>
        <xsd:restriction base="dms:Text"/>
      </xsd:simpleType>
    </xsd:element>
    <xsd:element name="MediaServiceAutoTags" ma:index="17" nillable="true" ma:displayName="MediaServiceAutoTags" ma:description="" ma:internalName="MediaServiceAutoTag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0556C86-444B-4505-9709-F50697CD94B6}">
  <ds:schemaRefs>
    <ds:schemaRef ds:uri="http://schemas.microsoft.com/office/2006/metadata/properties"/>
    <ds:schemaRef ds:uri="http://schemas.microsoft.com/office/infopath/2007/PartnerControls"/>
    <ds:schemaRef ds:uri="71c5aaf6-e6ce-465b-b873-5148d2a4c105"/>
  </ds:schemaRefs>
</ds:datastoreItem>
</file>

<file path=customXml/itemProps2.xml><?xml version="1.0" encoding="utf-8"?>
<ds:datastoreItem xmlns:ds="http://schemas.openxmlformats.org/officeDocument/2006/customXml" ds:itemID="{640F9525-0DBC-4C08-B2E4-F572CAA43186}">
  <ds:schemaRefs>
    <ds:schemaRef ds:uri="http://schemas.microsoft.com/sharepoint/events"/>
  </ds:schemaRefs>
</ds:datastoreItem>
</file>

<file path=customXml/itemProps3.xml><?xml version="1.0" encoding="utf-8"?>
<ds:datastoreItem xmlns:ds="http://schemas.openxmlformats.org/officeDocument/2006/customXml" ds:itemID="{CFC9D5AE-7FE7-4BED-B464-F9D736E22D5A}">
  <ds:schemaRefs>
    <ds:schemaRef ds:uri="Microsoft.SharePoint.Taxonomy.ContentTypeSync"/>
  </ds:schemaRefs>
</ds:datastoreItem>
</file>

<file path=customXml/itemProps4.xml><?xml version="1.0" encoding="utf-8"?>
<ds:datastoreItem xmlns:ds="http://schemas.openxmlformats.org/officeDocument/2006/customXml" ds:itemID="{CF41EFFB-F6BF-4F5E-8243-75B4DB1DBB2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a4ab1a16-c41d-4865-a433-ad08d2a54a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9F80E986-3F43-4D7A-9A92-BD817A31ED1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5498</TotalTime>
  <Words>782</Words>
  <Application>Microsoft Office PowerPoint</Application>
  <PresentationFormat>Widescreen</PresentationFormat>
  <Paragraphs>65</Paragraphs>
  <Slides>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Intel Clear Pro Bold</vt:lpstr>
      <vt:lpstr>Office Theme</vt:lpstr>
      <vt:lpstr>FS_MUSIM proposal for working assumption and questions for show-of-hands</vt:lpstr>
      <vt:lpstr>Agenda</vt:lpstr>
      <vt:lpstr>Working Assumption on Paging Cause for endorsement</vt:lpstr>
      <vt:lpstr>Q1 for SoH: Busy Indication</vt:lpstr>
      <vt:lpstr>Q2 for SoH: “On the same network”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Way forward on RACS handling multiple RRC encoding formats</dc:title>
  <dc:creator>Qualcomm-HZ</dc:creator>
  <cp:keywords>CTPClassification=CTP_NT</cp:keywords>
  <cp:lastModifiedBy>intel user</cp:lastModifiedBy>
  <cp:revision>215</cp:revision>
  <dcterms:created xsi:type="dcterms:W3CDTF">2020-04-01T14:45:13Z</dcterms:created>
  <dcterms:modified xsi:type="dcterms:W3CDTF">2020-11-12T09:40:15Z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0x01010009E82D54F3F10D468133B175E7F78D1A</vt:lpwstr>
  </property>
  <property fmtid="{D5CDD505-2E9C-101B-9397-08002B2CF9AE}" pid="3" name="TitusGUID">
    <vt:lpwstr>7e8e8631-8578-436b-a0c3-c2f709982f55</vt:lpwstr>
  </property>
  <property fmtid="{D5CDD505-2E9C-101B-9397-08002B2CF9AE}" pid="4" name="CTP_TimeStamp">
    <vt:lpwstr>2020-08-05 11:44:53Z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_2015_ms_pID_725343">
    <vt:lpwstr>(2)08QN9yFUMIdAB7dkEpvxDIJB9UnzDfOWLItek8cSNF6m0ICgy+3eyiZw4OyfKGEqz6zg2o6A
ojl1rb2kamqJHRlV1343X8CeyVjJrWPxx9j5W+Wg66SMS8jOmehWBW2LQK4+bOMtwYb28yE6
skDPehYoaSB0VEH4ScYDqdAyAM7Rq0BaTa3+rWQlqTApkHe41DgWvdB2flPrT1M10PrU6pEk
1GNHR42bvUYCY1065+</vt:lpwstr>
  </property>
  <property fmtid="{D5CDD505-2E9C-101B-9397-08002B2CF9AE}" pid="10" name="_2015_ms_pID_7253431">
    <vt:lpwstr>xhWlulzAhwQZboBjZE7eWsfDLF0v37FcnPJ9w8N/j066NaT4YrSs3v
TQ2LeOOopOQ9TuoxPD/JfuOk4HbaGT2agqDGUJOb+GUNG9aUEqFc0Dbjwrtsacdx/Jm0rAAi
kBfjrs8Go3aZpDKZfxEeJxjoY2nJthrMDBHPa2s1MbyWin/JdSgkJiEmy3LReVmTAuTgbFVw
kYDZmDGr+no2zm32</vt:lpwstr>
  </property>
</Properties>
</file>