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747" r:id="rId2"/>
  </p:sldMasterIdLst>
  <p:notesMasterIdLst>
    <p:notesMasterId r:id="rId10"/>
  </p:notesMasterIdLst>
  <p:handoutMasterIdLst>
    <p:handoutMasterId r:id="rId11"/>
  </p:handoutMasterIdLst>
  <p:sldIdLst>
    <p:sldId id="303" r:id="rId3"/>
    <p:sldId id="734" r:id="rId4"/>
    <p:sldId id="732" r:id="rId5"/>
    <p:sldId id="733" r:id="rId6"/>
    <p:sldId id="727" r:id="rId7"/>
    <p:sldId id="735" r:id="rId8"/>
    <p:sldId id="729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2AF2F"/>
    <a:srgbClr val="5C88D0"/>
    <a:srgbClr val="2A6EA8"/>
    <a:srgbClr val="B1D254"/>
    <a:srgbClr val="72732F"/>
    <a:srgbClr val="C6D254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1" autoAdjust="0"/>
    <p:restoredTop sz="92507" autoAdjust="0"/>
  </p:normalViewPr>
  <p:slideViewPr>
    <p:cSldViewPr snapToGrid="0">
      <p:cViewPr varScale="1">
        <p:scale>
          <a:sx n="58" d="100"/>
          <a:sy n="58" d="100"/>
        </p:scale>
        <p:origin x="150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ndramouli, Devaki (Nokia - US/Dallas)" userId="ebf2a9f8-651b-4485-926f-9d93c0eafbc5" providerId="ADAL" clId="{81B58B25-FF27-46A6-BFC1-A3A5254C87F5}"/>
    <pc:docChg chg="custSel delSld modSld">
      <pc:chgData name="Chandramouli, Devaki (Nokia - US/Dallas)" userId="ebf2a9f8-651b-4485-926f-9d93c0eafbc5" providerId="ADAL" clId="{81B58B25-FF27-46A6-BFC1-A3A5254C87F5}" dt="2020-10-19T14:33:27.187" v="125" actId="313"/>
      <pc:docMkLst>
        <pc:docMk/>
      </pc:docMkLst>
      <pc:sldChg chg="del">
        <pc:chgData name="Chandramouli, Devaki (Nokia - US/Dallas)" userId="ebf2a9f8-651b-4485-926f-9d93c0eafbc5" providerId="ADAL" clId="{81B58B25-FF27-46A6-BFC1-A3A5254C87F5}" dt="2020-10-19T13:51:46.406" v="0" actId="2696"/>
        <pc:sldMkLst>
          <pc:docMk/>
          <pc:sldMk cId="297726682" sldId="726"/>
        </pc:sldMkLst>
      </pc:sldChg>
      <pc:sldChg chg="modSp">
        <pc:chgData name="Chandramouli, Devaki (Nokia - US/Dallas)" userId="ebf2a9f8-651b-4485-926f-9d93c0eafbc5" providerId="ADAL" clId="{81B58B25-FF27-46A6-BFC1-A3A5254C87F5}" dt="2020-10-19T14:33:11.585" v="98" actId="20577"/>
        <pc:sldMkLst>
          <pc:docMk/>
          <pc:sldMk cId="2766912134" sldId="732"/>
        </pc:sldMkLst>
        <pc:spChg chg="mod">
          <ac:chgData name="Chandramouli, Devaki (Nokia - US/Dallas)" userId="ebf2a9f8-651b-4485-926f-9d93c0eafbc5" providerId="ADAL" clId="{81B58B25-FF27-46A6-BFC1-A3A5254C87F5}" dt="2020-10-19T14:33:11.585" v="98" actId="20577"/>
          <ac:spMkLst>
            <pc:docMk/>
            <pc:sldMk cId="2766912134" sldId="732"/>
            <ac:spMk id="3" creationId="{D6578126-592B-44F1-83F1-2FD85F73B618}"/>
          </ac:spMkLst>
        </pc:spChg>
      </pc:sldChg>
      <pc:sldChg chg="modSp">
        <pc:chgData name="Chandramouli, Devaki (Nokia - US/Dallas)" userId="ebf2a9f8-651b-4485-926f-9d93c0eafbc5" providerId="ADAL" clId="{81B58B25-FF27-46A6-BFC1-A3A5254C87F5}" dt="2020-10-19T14:33:27.187" v="125" actId="313"/>
        <pc:sldMkLst>
          <pc:docMk/>
          <pc:sldMk cId="1163656122" sldId="733"/>
        </pc:sldMkLst>
        <pc:spChg chg="mod">
          <ac:chgData name="Chandramouli, Devaki (Nokia - US/Dallas)" userId="ebf2a9f8-651b-4485-926f-9d93c0eafbc5" providerId="ADAL" clId="{81B58B25-FF27-46A6-BFC1-A3A5254C87F5}" dt="2020-10-19T14:33:27.187" v="125" actId="313"/>
          <ac:spMkLst>
            <pc:docMk/>
            <pc:sldMk cId="1163656122" sldId="733"/>
            <ac:spMk id="3" creationId="{D6578126-592B-44F1-83F1-2FD85F73B618}"/>
          </ac:spMkLst>
        </pc:spChg>
      </pc:sldChg>
      <pc:sldChg chg="modSp modNotesTx">
        <pc:chgData name="Chandramouli, Devaki (Nokia - US/Dallas)" userId="ebf2a9f8-651b-4485-926f-9d93c0eafbc5" providerId="ADAL" clId="{81B58B25-FF27-46A6-BFC1-A3A5254C87F5}" dt="2020-10-19T13:52:45.117" v="66" actId="20577"/>
        <pc:sldMkLst>
          <pc:docMk/>
          <pc:sldMk cId="3821184932" sldId="734"/>
        </pc:sldMkLst>
        <pc:spChg chg="mod">
          <ac:chgData name="Chandramouli, Devaki (Nokia - US/Dallas)" userId="ebf2a9f8-651b-4485-926f-9d93c0eafbc5" providerId="ADAL" clId="{81B58B25-FF27-46A6-BFC1-A3A5254C87F5}" dt="2020-10-19T13:52:29.324" v="37" actId="6549"/>
          <ac:spMkLst>
            <pc:docMk/>
            <pc:sldMk cId="3821184932" sldId="734"/>
            <ac:spMk id="3" creationId="{D6578126-592B-44F1-83F1-2FD85F73B618}"/>
          </ac:spMkLst>
        </pc:spChg>
      </pc:sldChg>
      <pc:sldChg chg="del">
        <pc:chgData name="Chandramouli, Devaki (Nokia - US/Dallas)" userId="ebf2a9f8-651b-4485-926f-9d93c0eafbc5" providerId="ADAL" clId="{81B58B25-FF27-46A6-BFC1-A3A5254C87F5}" dt="2020-10-19T13:51:47.829" v="1" actId="2696"/>
        <pc:sldMkLst>
          <pc:docMk/>
          <pc:sldMk cId="1438686549" sldId="736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947778C-B3F3-4F7A-BB91-EB5F63B274A2}" type="datetime1">
              <a:rPr lang="en-US"/>
              <a:pPr>
                <a:defRPr/>
              </a:pPr>
              <a:t>10/19/2020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9A2E6ED2-3E23-4C28-8972-3DFEE8710E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019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ADFB8CB-F854-47F2-9DE9-2171C7CFA03A}" type="datetime1">
              <a:rPr lang="en-US"/>
              <a:pPr>
                <a:defRPr/>
              </a:pPr>
              <a:t>10/19/2020</a:t>
            </a:fld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FA72314-C842-479C-B40D-6B35198B29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00204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B20BC9-C500-49C5-9C37-D50BBA60A0E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048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Informal company position checking: 9 (Option 2) versus 2 (Option 1); </a:t>
            </a:r>
            <a:r>
              <a:rPr lang="en-US" sz="1200" dirty="0">
                <a:solidFill>
                  <a:srgbClr val="FF0000"/>
                </a:solidFill>
              </a:rPr>
              <a:t>Option 2 supported by majority.</a:t>
            </a:r>
            <a:endParaRPr lang="en-US" sz="1200" dirty="0"/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8002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S2-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8002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EN: Charging is FFS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8112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4364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4370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A72314-C842-479C-B40D-6B35198B29F6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0029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23850" y="73033"/>
            <a:ext cx="5810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v-SE" sz="1200" b="1" dirty="0">
                <a:latin typeface="Arial "/>
              </a:rPr>
              <a:t>3GPP TSG SA WG2#141E </a:t>
            </a:r>
          </a:p>
          <a:p>
            <a:pPr eaLnBrk="1" hangingPunct="1">
              <a:defRPr/>
            </a:pPr>
            <a:r>
              <a:rPr lang="sv-SE" sz="1200" b="1" dirty="0" err="1">
                <a:latin typeface="Arial "/>
              </a:rPr>
              <a:t>Elbonia</a:t>
            </a:r>
            <a:r>
              <a:rPr lang="sv-SE" sz="1200" b="1" dirty="0">
                <a:latin typeface="Arial "/>
              </a:rPr>
              <a:t> </a:t>
            </a:r>
            <a:r>
              <a:rPr lang="sv-SE" sz="1200" b="1" dirty="0" err="1">
                <a:latin typeface="Arial "/>
              </a:rPr>
              <a:t>xx-xx</a:t>
            </a:r>
            <a:r>
              <a:rPr lang="sv-SE" sz="1200" b="1" dirty="0">
                <a:latin typeface="Arial "/>
              </a:rPr>
              <a:t>, </a:t>
            </a:r>
            <a:r>
              <a:rPr lang="sv-SE" sz="1200" b="1" dirty="0" err="1">
                <a:latin typeface="Arial "/>
              </a:rPr>
              <a:t>October</a:t>
            </a:r>
            <a:r>
              <a:rPr lang="sv-SE" sz="1200" b="1" dirty="0">
                <a:latin typeface="Arial "/>
              </a:rPr>
              <a:t> 2020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00"/>
              </a:spcAft>
              <a:defRPr baseline="0"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8120" y="372332"/>
            <a:ext cx="82296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120" y="372332"/>
            <a:ext cx="82296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863" y="1449917"/>
            <a:ext cx="4032250" cy="3393016"/>
          </a:xfrm>
        </p:spPr>
        <p:txBody>
          <a:bodyPr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608513" y="1449747"/>
            <a:ext cx="4032250" cy="3393016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baseline="0"/>
            </a:lvl1pPr>
            <a:lvl2pPr marL="0" indent="0">
              <a:spcAft>
                <a:spcPts val="600"/>
              </a:spcAft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ags" Target="../tags/tag1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2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3" y="6373813"/>
            <a:ext cx="6169025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95316" y="6394457"/>
            <a:ext cx="4422775" cy="31115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pc="300" dirty="0"/>
              <a:t>3GPP TSG SA WG2, xx-</a:t>
            </a:r>
            <a:r>
              <a:rPr lang="en-GB" spc="300" dirty="0" err="1"/>
              <a:t>xx.October</a:t>
            </a:r>
            <a:r>
              <a:rPr lang="en-GB" spc="300" dirty="0"/>
              <a:t> 2020</a:t>
            </a:r>
            <a:endParaRPr lang="en-GB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12" y="6383345"/>
            <a:ext cx="511175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fld id="{38BB483D-C369-491B-B1D1-2AD91BB702B7}" type="slidenum">
              <a:rPr lang="en-GB" altLang="en-US" b="1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95"/>
            <a:ext cx="97174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>
                <a:solidFill>
                  <a:schemeClr val="bg1"/>
                </a:solidFill>
              </a:rPr>
              <a:t>© 3GPP 2012</a:t>
            </a:r>
            <a:endParaRPr lang="en-GB"/>
          </a:p>
        </p:txBody>
      </p:sp>
      <p:sp>
        <p:nvSpPr>
          <p:cNvPr id="8" name="Text Box 13"/>
          <p:cNvSpPr txBox="1">
            <a:spLocks noChangeArrowheads="1"/>
          </p:cNvSpPr>
          <p:nvPr userDrawn="1"/>
        </p:nvSpPr>
        <p:spPr bwMode="auto">
          <a:xfrm>
            <a:off x="7639052" y="177807"/>
            <a:ext cx="14636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GB" sz="1200" b="1" dirty="0"/>
              <a:t>S2-20xxxx</a:t>
            </a:r>
            <a:endParaRPr lang="en-GB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3" r:id="rId2"/>
    <p:sldLayoutId id="214748374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ct 30" hidden="1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589" y="2119"/>
          <a:ext cx="1587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7" imgW="270" imgH="270" progId="">
                  <p:embed/>
                </p:oleObj>
              </mc:Choice>
              <mc:Fallback>
                <p:oleObj name="think-cell Slide" r:id="rId7" imgW="270" imgH="270" progId="">
                  <p:embed/>
                  <p:pic>
                    <p:nvPicPr>
                      <p:cNvPr id="31" name="Object 3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2119"/>
                        <a:ext cx="1587" cy="2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Line 9"/>
          <p:cNvSpPr>
            <a:spLocks noChangeShapeType="1"/>
          </p:cNvSpPr>
          <p:nvPr/>
        </p:nvSpPr>
        <p:spPr bwMode="auto">
          <a:xfrm flipV="1">
            <a:off x="-179388" y="791633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 dirty="0">
              <a:solidFill>
                <a:srgbClr val="124191"/>
              </a:solidFill>
              <a:latin typeface="Nokia Pure Headline Light"/>
            </a:endParaRP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 flipV="1">
            <a:off x="-179388" y="65532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7" name="Line 9"/>
          <p:cNvSpPr>
            <a:spLocks noChangeShapeType="1"/>
          </p:cNvSpPr>
          <p:nvPr/>
        </p:nvSpPr>
        <p:spPr bwMode="auto">
          <a:xfrm flipV="1">
            <a:off x="-179388" y="1128184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8" name="Line 10"/>
          <p:cNvSpPr>
            <a:spLocks noChangeShapeType="1"/>
          </p:cNvSpPr>
          <p:nvPr/>
        </p:nvSpPr>
        <p:spPr bwMode="auto">
          <a:xfrm flipH="1">
            <a:off x="-179388" y="1456267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9" name="Line 12"/>
          <p:cNvSpPr>
            <a:spLocks noChangeShapeType="1"/>
          </p:cNvSpPr>
          <p:nvPr/>
        </p:nvSpPr>
        <p:spPr bwMode="auto">
          <a:xfrm flipV="1">
            <a:off x="-179388" y="6220884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0" name="Line 13"/>
          <p:cNvSpPr>
            <a:spLocks noChangeShapeType="1"/>
          </p:cNvSpPr>
          <p:nvPr/>
        </p:nvSpPr>
        <p:spPr bwMode="auto">
          <a:xfrm flipH="1" flipV="1">
            <a:off x="-179388" y="58674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1" name="Line 14"/>
          <p:cNvSpPr>
            <a:spLocks noChangeShapeType="1"/>
          </p:cNvSpPr>
          <p:nvPr/>
        </p:nvSpPr>
        <p:spPr bwMode="auto">
          <a:xfrm>
            <a:off x="-179388" y="374651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2" name="Line 15"/>
          <p:cNvSpPr>
            <a:spLocks noChangeShapeType="1"/>
          </p:cNvSpPr>
          <p:nvPr/>
        </p:nvSpPr>
        <p:spPr bwMode="auto">
          <a:xfrm flipH="1">
            <a:off x="417513" y="-196851"/>
            <a:ext cx="0" cy="7344835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3" name="Line 17"/>
          <p:cNvSpPr>
            <a:spLocks noChangeShapeType="1"/>
          </p:cNvSpPr>
          <p:nvPr/>
        </p:nvSpPr>
        <p:spPr bwMode="auto">
          <a:xfrm>
            <a:off x="8656638" y="-196851"/>
            <a:ext cx="0" cy="7344835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17513" y="372533"/>
            <a:ext cx="8229600" cy="414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7513" y="1452042"/>
            <a:ext cx="8229600" cy="440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0" y="-469900"/>
            <a:ext cx="9144000" cy="233014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defTabSz="762000">
              <a:lnSpc>
                <a:spcPct val="90000"/>
              </a:lnSpc>
              <a:spcBef>
                <a:spcPct val="50000"/>
              </a:spcBef>
              <a:buClr>
                <a:srgbClr val="00C9FF"/>
              </a:buClr>
              <a:defRPr/>
            </a:pPr>
            <a:r>
              <a:rPr lang="en-US" dirty="0">
                <a:solidFill>
                  <a:srgbClr val="FFFFFF"/>
                </a:solidFill>
                <a:latin typeface="Nokia Pure Text Light"/>
                <a:cs typeface="+mn-cs"/>
              </a:rPr>
              <a:t>To change the document information in the footer, press [Alt + F8] and use the “FORM“</a:t>
            </a:r>
          </a:p>
        </p:txBody>
      </p:sp>
      <p:sp>
        <p:nvSpPr>
          <p:cNvPr id="41" name="AutoShape 57"/>
          <p:cNvSpPr>
            <a:spLocks noChangeArrowheads="1"/>
          </p:cNvSpPr>
          <p:nvPr/>
        </p:nvSpPr>
        <p:spPr bwMode="auto">
          <a:xfrm>
            <a:off x="1474790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18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65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145</a:t>
            </a:r>
          </a:p>
        </p:txBody>
      </p:sp>
      <p:sp>
        <p:nvSpPr>
          <p:cNvPr id="43" name="AutoShape 58"/>
          <p:cNvSpPr>
            <a:spLocks noChangeArrowheads="1"/>
          </p:cNvSpPr>
          <p:nvPr/>
        </p:nvSpPr>
        <p:spPr bwMode="auto">
          <a:xfrm>
            <a:off x="1835150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0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201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255</a:t>
            </a:r>
          </a:p>
        </p:txBody>
      </p:sp>
      <p:sp>
        <p:nvSpPr>
          <p:cNvPr id="44" name="AutoShape 59"/>
          <p:cNvSpPr>
            <a:spLocks noChangeArrowheads="1"/>
          </p:cNvSpPr>
          <p:nvPr/>
        </p:nvSpPr>
        <p:spPr bwMode="auto">
          <a:xfrm>
            <a:off x="2195513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fontAlgn="auto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R 104</a:t>
            </a:r>
            <a:br>
              <a:rPr lang="en-US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G 113</a:t>
            </a:r>
            <a:br>
              <a:rPr lang="en-US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B 122</a:t>
            </a:r>
          </a:p>
        </p:txBody>
      </p:sp>
      <p:sp>
        <p:nvSpPr>
          <p:cNvPr id="45" name="AutoShape 64"/>
          <p:cNvSpPr>
            <a:spLocks noChangeArrowheads="1"/>
          </p:cNvSpPr>
          <p:nvPr/>
        </p:nvSpPr>
        <p:spPr bwMode="auto">
          <a:xfrm>
            <a:off x="2916251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216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217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218</a:t>
            </a:r>
          </a:p>
        </p:txBody>
      </p:sp>
      <p:sp>
        <p:nvSpPr>
          <p:cNvPr id="46" name="AutoShape 65"/>
          <p:cNvSpPr>
            <a:spLocks noChangeArrowheads="1"/>
          </p:cNvSpPr>
          <p:nvPr/>
        </p:nvSpPr>
        <p:spPr bwMode="auto">
          <a:xfrm>
            <a:off x="2555875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168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187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192</a:t>
            </a:r>
          </a:p>
        </p:txBody>
      </p:sp>
      <p:sp>
        <p:nvSpPr>
          <p:cNvPr id="47" name="Rectangle 68"/>
          <p:cNvSpPr>
            <a:spLocks noChangeArrowheads="1"/>
          </p:cNvSpPr>
          <p:nvPr/>
        </p:nvSpPr>
        <p:spPr bwMode="auto">
          <a:xfrm>
            <a:off x="647713" y="6944786"/>
            <a:ext cx="792163" cy="179916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</a:rPr>
              <a:t>Core and </a:t>
            </a: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background</a:t>
            </a:r>
            <a:r>
              <a:rPr lang="en-GB" sz="500" b="1" dirty="0">
                <a:solidFill>
                  <a:srgbClr val="FFFFFF"/>
                </a:solidFill>
              </a:rPr>
              <a:t> colors:</a:t>
            </a:r>
          </a:p>
        </p:txBody>
      </p:sp>
      <p:sp>
        <p:nvSpPr>
          <p:cNvPr id="48" name="AutoShape 57"/>
          <p:cNvSpPr>
            <a:spLocks noChangeArrowheads="1"/>
          </p:cNvSpPr>
          <p:nvPr/>
        </p:nvSpPr>
        <p:spPr bwMode="auto">
          <a:xfrm>
            <a:off x="1474790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49" name="AutoShape 58"/>
          <p:cNvSpPr>
            <a:spLocks noChangeArrowheads="1"/>
          </p:cNvSpPr>
          <p:nvPr/>
        </p:nvSpPr>
        <p:spPr bwMode="auto">
          <a:xfrm>
            <a:off x="1835150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50" name="AutoShape 59"/>
          <p:cNvSpPr>
            <a:spLocks noChangeArrowheads="1"/>
          </p:cNvSpPr>
          <p:nvPr/>
        </p:nvSpPr>
        <p:spPr bwMode="auto">
          <a:xfrm>
            <a:off x="2195513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fontAlgn="auto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 dirty="0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647713" y="6944786"/>
            <a:ext cx="792163" cy="179916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GB" sz="500" b="1" dirty="0">
              <a:solidFill>
                <a:srgbClr val="FFFFFF"/>
              </a:solidFill>
            </a:endParaRPr>
          </a:p>
        </p:txBody>
      </p:sp>
      <p:sp>
        <p:nvSpPr>
          <p:cNvPr id="52" name="Date Placeholder 3"/>
          <p:cNvSpPr txBox="1">
            <a:spLocks/>
          </p:cNvSpPr>
          <p:nvPr/>
        </p:nvSpPr>
        <p:spPr>
          <a:xfrm>
            <a:off x="722326" y="6191252"/>
            <a:ext cx="687387" cy="184149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FEF4778-5275-AF44-A3A2-413C53D52084}" type="datetime1">
              <a:rPr lang="en-GB" sz="800" smtClean="0">
                <a:solidFill>
                  <a:srgbClr val="68717A"/>
                </a:solidFill>
                <a:cs typeface="Arial" panose="020B0604020202020204" pitchFamily="34" charset="0"/>
              </a:rPr>
              <a:pPr>
                <a:defRPr/>
              </a:pPr>
              <a:t>19/10/2020</a:t>
            </a:fld>
            <a:endParaRPr lang="en-GB" sz="800" dirty="0">
              <a:solidFill>
                <a:srgbClr val="68717A"/>
              </a:solidFill>
              <a:cs typeface="Arial" panose="020B0604020202020204" pitchFamily="34" charset="0"/>
            </a:endParaRPr>
          </a:p>
        </p:txBody>
      </p:sp>
      <p:sp>
        <p:nvSpPr>
          <p:cNvPr id="53" name="Slide Number Placeholder 5"/>
          <p:cNvSpPr txBox="1">
            <a:spLocks/>
          </p:cNvSpPr>
          <p:nvPr/>
        </p:nvSpPr>
        <p:spPr>
          <a:xfrm>
            <a:off x="433388" y="6191252"/>
            <a:ext cx="144462" cy="184149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9182688-34E5-4CE3-92E4-C88AA8BD9750}" type="slidenum">
              <a:rPr lang="en-GB" sz="800" smtClean="0">
                <a:solidFill>
                  <a:srgbClr val="68717A"/>
                </a:solidFill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dirty="0">
              <a:solidFill>
                <a:srgbClr val="68717A"/>
              </a:solidFill>
              <a:cs typeface="Arial" panose="020B0604020202020204" pitchFamily="34" charset="0"/>
            </a:endParaRPr>
          </a:p>
        </p:txBody>
      </p:sp>
      <p:pic>
        <p:nvPicPr>
          <p:cNvPr id="1050" name="Picture 1"/>
          <p:cNvPicPr>
            <a:picLocks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7959738" y="6229351"/>
            <a:ext cx="701675" cy="15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341441" y="6191259"/>
            <a:ext cx="6078537" cy="123111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457200" eaLnBrk="1" hangingPunct="1"/>
            <a:r>
              <a:rPr lang="en-GB" sz="800" dirty="0">
                <a:solidFill>
                  <a:srgbClr val="68717A"/>
                </a:solidFill>
                <a:latin typeface="Nokia Pure Text Light"/>
                <a:cs typeface="Arial" charset="0"/>
              </a:rPr>
              <a:t>© Nokia 2015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03366" y="6333067"/>
            <a:ext cx="607853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eaLnBrk="1" hangingPunct="1">
              <a:defRPr/>
            </a:pPr>
            <a:endParaRPr lang="en-GB" sz="800" dirty="0">
              <a:solidFill>
                <a:srgbClr val="68717A"/>
              </a:solidFill>
            </a:endParaRPr>
          </a:p>
          <a:p>
            <a:pPr defTabSz="457200" eaLnBrk="1" hangingPunct="1">
              <a:defRPr/>
            </a:pPr>
            <a:endParaRPr lang="en-GB" sz="800" dirty="0">
              <a:solidFill>
                <a:srgbClr val="68717A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2002" y="6383875"/>
            <a:ext cx="6078537" cy="123111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457200" eaLnBrk="1" hangingPunct="1">
              <a:defRPr/>
            </a:pPr>
            <a:r>
              <a:rPr lang="en-GB" sz="800">
                <a:solidFill>
                  <a:srgbClr val="68717A"/>
                </a:solidFill>
                <a:latin typeface="Nokia Pure Text Light"/>
                <a:cs typeface="Arial" charset="0"/>
              </a:rPr>
              <a:t>Confidential</a:t>
            </a:r>
            <a:endParaRPr lang="en-GB" sz="800" dirty="0">
              <a:solidFill>
                <a:srgbClr val="68717A"/>
              </a:solidFill>
              <a:latin typeface="Nokia Pure Text Light"/>
              <a:cs typeface="Arial" charset="0"/>
            </a:endParaRPr>
          </a:p>
        </p:txBody>
      </p:sp>
      <p:sp>
        <p:nvSpPr>
          <p:cNvPr id="33" name="Text Box 13"/>
          <p:cNvSpPr txBox="1">
            <a:spLocks noChangeArrowheads="1"/>
          </p:cNvSpPr>
          <p:nvPr userDrawn="1"/>
        </p:nvSpPr>
        <p:spPr bwMode="auto">
          <a:xfrm>
            <a:off x="7649938" y="68947"/>
            <a:ext cx="14636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GB" sz="1200" b="1" dirty="0"/>
              <a:t>S2-153083</a:t>
            </a:r>
            <a:endParaRPr lang="en-GB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</p:sldLayoutIdLst>
  <p:hf sldNum="0"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800" b="1" kern="1200">
          <a:solidFill>
            <a:schemeClr val="tx1"/>
          </a:solidFill>
          <a:latin typeface="+mj-lt"/>
          <a:ea typeface="ヒラギノ角ゴ Pro W3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9pPr>
    </p:titleStyle>
    <p:bodyStyle>
      <a:lvl1pPr marL="230188" indent="-230188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3200" kern="1200">
          <a:solidFill>
            <a:schemeClr val="bg2"/>
          </a:solidFill>
          <a:latin typeface="+mn-lt"/>
          <a:ea typeface="ヒラギノ角ゴ Pro W3" charset="0"/>
          <a:cs typeface="ヒラギノ角ゴ Pro W3" charset="0"/>
        </a:defRPr>
      </a:lvl1pPr>
      <a:lvl2pPr marL="458788" indent="-228600" algn="l" defTabSz="457200" rtl="0" eaLnBrk="1" fontAlgn="base" hangingPunct="1">
        <a:spcBef>
          <a:spcPct val="0"/>
        </a:spcBef>
        <a:spcAft>
          <a:spcPts val="600"/>
        </a:spcAft>
        <a:buFont typeface="Lucida Grande"/>
        <a:buChar char="-"/>
        <a:defRPr sz="28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2pPr>
      <a:lvl3pPr marL="684213" indent="-225425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24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3pPr>
      <a:lvl4pPr marL="912813" indent="-228600" algn="l" defTabSz="457200" rtl="0" eaLnBrk="1" fontAlgn="base" hangingPunct="1">
        <a:spcBef>
          <a:spcPct val="0"/>
        </a:spcBef>
        <a:spcAft>
          <a:spcPts val="600"/>
        </a:spcAft>
        <a:buFont typeface="Lucida Grande"/>
        <a:buChar char="-"/>
        <a:defRPr sz="20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4pPr>
      <a:lvl5pPr marL="1143000" indent="-230188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20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0363" y="1357745"/>
            <a:ext cx="8176437" cy="211974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b="1" dirty="0" err="1"/>
              <a:t>FS_IIoT</a:t>
            </a:r>
            <a:br>
              <a:rPr lang="en-US" sz="4000" b="1" dirty="0"/>
            </a:br>
            <a:r>
              <a:rPr lang="en-US" sz="4000" b="1" dirty="0"/>
              <a:t>Show of hands questions</a:t>
            </a:r>
            <a:endParaRPr lang="en-GB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dirty="0"/>
            </a:br>
            <a:r>
              <a:rPr lang="en-US" altLang="en-US" sz="2000" dirty="0">
                <a:latin typeface="Arial" pitchFamily="34" charset="0"/>
              </a:rPr>
              <a:t>Nokia (Rapporteur)</a:t>
            </a:r>
            <a:endParaRPr lang="en-GB" altLang="en-US" sz="2000" dirty="0">
              <a:latin typeface="Arial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78126-592B-44F1-83F1-2FD85F73B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Questions:</a:t>
            </a:r>
          </a:p>
          <a:p>
            <a:pPr lvl="1"/>
            <a:r>
              <a:rPr lang="en-US" sz="1800" dirty="0"/>
              <a:t>Options for BMCA:</a:t>
            </a:r>
          </a:p>
          <a:p>
            <a:pPr lvl="2"/>
            <a:r>
              <a:rPr lang="en-US" sz="1800" b="1" dirty="0"/>
              <a:t>Option 1: BMCA is C-plane based; TSN AF executes BMCA method. </a:t>
            </a:r>
          </a:p>
          <a:p>
            <a:pPr lvl="2"/>
            <a:r>
              <a:rPr lang="en-US" sz="1800" dirty="0"/>
              <a:t>Ingress port forwards the Announce messages to TSN AF (or NEF) for BMCA procedure which determines the PTP port states, TSN AF (or NEF) informs the DS-TT and/or NW-TT port states if needed. </a:t>
            </a:r>
          </a:p>
          <a:p>
            <a:pPr lvl="2"/>
            <a:r>
              <a:rPr lang="en-US" sz="1800" b="1" dirty="0"/>
              <a:t>Support Option 1 for BMCA? (YES/NO)</a:t>
            </a:r>
          </a:p>
          <a:p>
            <a:pPr lvl="2"/>
            <a:r>
              <a:rPr lang="en-US" sz="1800" b="1" dirty="0"/>
              <a:t>Option 2: BMCA is U-plane based; NW-TT executes BMCA method. </a:t>
            </a:r>
          </a:p>
          <a:p>
            <a:pPr lvl="2"/>
            <a:r>
              <a:rPr lang="en-US" sz="1800" dirty="0"/>
              <a:t>Ingress port forwards the Announce messages to NW-TT for BMCA procedure which determines the PTP port states and informs TSN AF (or NEF) on the BMCA result if needed.  </a:t>
            </a:r>
          </a:p>
          <a:p>
            <a:pPr lvl="2"/>
            <a:r>
              <a:rPr lang="en-US" sz="1800" b="1" dirty="0"/>
              <a:t>Support Option 2 for BMCA? (YES/NO)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Way forward: &lt; &gt; Option 2 is proposed as way forward</a:t>
            </a:r>
          </a:p>
          <a:p>
            <a:pPr lvl="2"/>
            <a:endParaRPr lang="en-US" sz="1800" dirty="0">
              <a:solidFill>
                <a:srgbClr val="FF0000"/>
              </a:solidFill>
            </a:endParaRPr>
          </a:p>
          <a:p>
            <a:pPr lvl="2"/>
            <a:endParaRPr lang="en-US" sz="1800" dirty="0"/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E7ADD6-D990-4940-BEC3-09CA2C327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1143000"/>
          </a:xfrm>
        </p:spPr>
        <p:txBody>
          <a:bodyPr/>
          <a:lstStyle/>
          <a:p>
            <a:r>
              <a:rPr lang="en-US" dirty="0"/>
              <a:t>Key Issue #1 </a:t>
            </a:r>
            <a:br>
              <a:rPr lang="en-US" dirty="0"/>
            </a:br>
            <a:r>
              <a:rPr lang="en-US" dirty="0"/>
              <a:t>Uplink Time Synchronization</a:t>
            </a:r>
          </a:p>
        </p:txBody>
      </p:sp>
    </p:spTree>
    <p:extLst>
      <p:ext uri="{BB962C8B-B14F-4D97-AF65-F5344CB8AC3E}">
        <p14:creationId xmlns:p14="http://schemas.microsoft.com/office/powerpoint/2010/main" val="382118493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200EA-B8B2-4A78-9F4F-66CC150E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#2</a:t>
            </a:r>
            <a:br>
              <a:rPr lang="en-US" dirty="0"/>
            </a:br>
            <a:r>
              <a:rPr lang="en-US" dirty="0"/>
              <a:t>UE-UE TSC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78126-592B-44F1-83F1-2FD85F73B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Background</a:t>
            </a:r>
          </a:p>
          <a:p>
            <a:pPr lvl="1"/>
            <a:r>
              <a:rPr lang="en-US" sz="1800" dirty="0"/>
              <a:t>Item 1: Varying views on support for UE-UE communication for IEEE TSN bridge with or without any pre-configuration.</a:t>
            </a:r>
          </a:p>
          <a:p>
            <a:r>
              <a:rPr lang="en-US" sz="1800" dirty="0"/>
              <a:t>Questions:</a:t>
            </a:r>
          </a:p>
          <a:p>
            <a:pPr lvl="1"/>
            <a:r>
              <a:rPr lang="en-US" sz="1800" dirty="0"/>
              <a:t>Option 1: Allow UE-UE communication, 5GS acting as IEEE TSN bridge supported only if </a:t>
            </a:r>
            <a:r>
              <a:rPr lang="en-US" altLang="zh-CN" sz="1800" b="1" dirty="0"/>
              <a:t>they are allowed as configured for e.g., same member of a group, same DNN/S-NSSAI</a:t>
            </a:r>
            <a:r>
              <a:rPr lang="en-US" sz="1800" dirty="0"/>
              <a:t>. Support Option 1 for UE-UE communication?</a:t>
            </a:r>
          </a:p>
          <a:p>
            <a:pPr lvl="1"/>
            <a:r>
              <a:rPr lang="en-US" sz="1800" dirty="0"/>
              <a:t>Option 2: Allow UE-UE communication considering AF request for QoS, as long as they are within the same 5GS acting as IEEE TSN Bridge for ETH PDU Sessions. Support Option 2 for UE-UE communication?</a:t>
            </a:r>
          </a:p>
          <a:p>
            <a:pPr lvl="1"/>
            <a:r>
              <a:rPr lang="en-US" sz="1800" dirty="0"/>
              <a:t>Option 3: Allow both options – option 1 &amp; 2. Support Option 3 for UE-UE communication?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Way forward: &lt; &gt; Capture the principle “UE-UE communication (using local switching) is supported for all the UE(s) connected to the same DNN/S-NSSAI, terminating on the same UPF network instance.“</a:t>
            </a:r>
          </a:p>
          <a:p>
            <a:pPr lvl="2"/>
            <a:endParaRPr lang="en-US" sz="1800" dirty="0"/>
          </a:p>
          <a:p>
            <a:pPr marL="914400" lvl="2" indent="0">
              <a:buNone/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91213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200EA-B8B2-4A78-9F4F-66CC150E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#2</a:t>
            </a:r>
            <a:br>
              <a:rPr lang="en-US" dirty="0"/>
            </a:br>
            <a:r>
              <a:rPr lang="en-US" dirty="0"/>
              <a:t>UE-UE TSC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78126-592B-44F1-83F1-2FD85F73B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Background</a:t>
            </a:r>
          </a:p>
          <a:p>
            <a:pPr lvl="1"/>
            <a:r>
              <a:rPr lang="en-US" sz="1800" dirty="0"/>
              <a:t>Item 2: Varying views on how the local switching within UPF should be controlled.</a:t>
            </a:r>
          </a:p>
          <a:p>
            <a:pPr marL="342900" lvl="2" indent="-342900">
              <a:buBlip>
                <a:blip r:embed="rId3"/>
              </a:buBlip>
            </a:pPr>
            <a:r>
              <a:rPr lang="en-US" sz="1800" dirty="0">
                <a:solidFill>
                  <a:srgbClr val="FF0000"/>
                </a:solidFill>
                <a:ea typeface="+mn-ea"/>
                <a:cs typeface="+mn-cs"/>
              </a:rPr>
              <a:t>Way forward: &lt; &gt; Capture the principles “For IP PDU Sessions, UE-UE communication using local switching (without routing via N6) can be supported by UPF implementation based on operator policies. For ETH PDU Sessions, </a:t>
            </a:r>
            <a:r>
              <a:rPr lang="en-US" altLang="zh-CN" sz="1800" dirty="0">
                <a:solidFill>
                  <a:srgbClr val="FF0000"/>
                </a:solidFill>
              </a:rPr>
              <a:t>Local switching via UPF can be autonomously determined based on MAC learning (for ETH). For ETH IEEE TSN sessions, CNC provided static forwarding rules is supported for UL.” </a:t>
            </a:r>
            <a:endParaRPr lang="en-US" sz="1800" dirty="0">
              <a:solidFill>
                <a:srgbClr val="FF0000"/>
              </a:solidFill>
              <a:ea typeface="+mn-ea"/>
              <a:cs typeface="+mn-cs"/>
            </a:endParaRPr>
          </a:p>
          <a:p>
            <a:pPr marL="914400" lvl="2" indent="0">
              <a:buNone/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5612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FCCD4-A457-47E3-BB09-2A4CCDAC1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#3A </a:t>
            </a:r>
            <a:br>
              <a:rPr lang="en-US" dirty="0"/>
            </a:br>
            <a:r>
              <a:rPr lang="en-US" dirty="0"/>
              <a:t>Support for deterministic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EF122-904C-45BD-B2F2-57A8D898B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Question 1:</a:t>
            </a:r>
          </a:p>
          <a:p>
            <a:pPr lvl="1"/>
            <a:r>
              <a:rPr lang="en-US" sz="1800" dirty="0"/>
              <a:t>Is there a reason to ask SA1 if there is H&amp;F requirement before documenting any conclusion in the TR?</a:t>
            </a:r>
          </a:p>
          <a:p>
            <a:r>
              <a:rPr lang="en-US" sz="1800" dirty="0"/>
              <a:t>Question 2:</a:t>
            </a:r>
          </a:p>
          <a:p>
            <a:pPr lvl="1"/>
            <a:r>
              <a:rPr lang="en-US" sz="1800" dirty="0"/>
              <a:t>Should it be possible to support Hold and forward functionality in the NW-TT and DS-TT to support deterministic services? </a:t>
            </a:r>
          </a:p>
          <a:p>
            <a:pPr lvl="1"/>
            <a:r>
              <a:rPr lang="en-US" sz="1800" dirty="0"/>
              <a:t>Should it be possible for the NEF to derive </a:t>
            </a:r>
            <a:r>
              <a:rPr lang="en-US" sz="1800" dirty="0" err="1"/>
              <a:t>Qbv</a:t>
            </a:r>
            <a:r>
              <a:rPr lang="en-US" sz="1800" dirty="0"/>
              <a:t> parameters based on QoS information to support Hold and forward functionality in the NW-TT and DS-TT as per Rel-16? </a:t>
            </a:r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55978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FCCD4-A457-47E3-BB09-2A4CCDAC1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#3A </a:t>
            </a:r>
            <a:br>
              <a:rPr lang="en-US" dirty="0"/>
            </a:br>
            <a:r>
              <a:rPr lang="en-US" dirty="0"/>
              <a:t>Support for deterministic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EF122-904C-45BD-B2F2-57A8D898B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Burst spread is used as TSCAI for scheduling optimization</a:t>
            </a:r>
          </a:p>
          <a:p>
            <a:pPr lvl="1"/>
            <a:r>
              <a:rPr lang="en-US" altLang="zh-CN" sz="1800" dirty="0"/>
              <a:t>Option 1: Burst Spread can be provided by AF to SMF via NEF/PCF</a:t>
            </a:r>
          </a:p>
          <a:p>
            <a:pPr lvl="1"/>
            <a:r>
              <a:rPr lang="en-US" altLang="zh-CN" sz="1800" dirty="0"/>
              <a:t>Question 1: Should support for Option 1 be specified in the spec?</a:t>
            </a:r>
          </a:p>
          <a:p>
            <a:pPr lvl="1"/>
            <a:endParaRPr lang="en-US" altLang="zh-CN" sz="1800" dirty="0"/>
          </a:p>
          <a:p>
            <a:pPr lvl="1"/>
            <a:r>
              <a:rPr lang="en-US" altLang="zh-CN" sz="1800" dirty="0"/>
              <a:t>Option 2: Burst Spread can be detected by UPF and provided to SMF</a:t>
            </a:r>
          </a:p>
          <a:p>
            <a:pPr lvl="1"/>
            <a:r>
              <a:rPr lang="en-US" altLang="zh-CN" sz="1800" dirty="0"/>
              <a:t>Question 2: Should support for Option 2 be specified in the spec?</a:t>
            </a:r>
          </a:p>
          <a:p>
            <a:pPr lvl="1"/>
            <a:endParaRPr lang="en-US" altLang="zh-CN" sz="1800" dirty="0"/>
          </a:p>
          <a:p>
            <a:pPr lvl="1"/>
            <a:r>
              <a:rPr lang="en-US" altLang="zh-CN" sz="1800" dirty="0"/>
              <a:t>Option 3: Burst Spread can be detected by RAN</a:t>
            </a:r>
          </a:p>
          <a:p>
            <a:pPr lvl="1"/>
            <a:r>
              <a:rPr lang="en-US" altLang="zh-CN" sz="1800" dirty="0"/>
              <a:t>Question 3: Should support for Option 3 be specified in the spec?</a:t>
            </a:r>
          </a:p>
          <a:p>
            <a:pPr lvl="1"/>
            <a:endParaRPr lang="en-US" altLang="zh-CN" sz="1800" dirty="0"/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89231241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25683-A7FB-4D8F-AF7D-D0F012760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Issue #3B </a:t>
            </a:r>
            <a:r>
              <a:rPr lang="en-GB" dirty="0"/>
              <a:t>Exposure of TSC services</a:t>
            </a:r>
            <a:br>
              <a:rPr lang="en-US" b="1" dirty="0"/>
            </a:br>
            <a:r>
              <a:rPr lang="en-GB" dirty="0"/>
              <a:t>Exposure of Time Synchronization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9258C-F3B0-4661-9461-6BE5C76AD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Background</a:t>
            </a:r>
          </a:p>
          <a:p>
            <a:pPr lvl="1"/>
            <a:r>
              <a:rPr lang="en-GB" sz="1800" dirty="0"/>
              <a:t>Conclusion has the following:</a:t>
            </a:r>
          </a:p>
          <a:p>
            <a:pPr lvl="1"/>
            <a:r>
              <a:rPr lang="en-GB" sz="1800" dirty="0"/>
              <a:t>Editor's note:	</a:t>
            </a:r>
            <a:r>
              <a:rPr lang="en-US" sz="1800" dirty="0"/>
              <a:t>whether there is a need to include validity time for AF time sync request is FFS. Also, how to support validity time is FFS.</a:t>
            </a:r>
          </a:p>
          <a:p>
            <a:pPr marL="342900" lvl="1" indent="-342900">
              <a:buBlip>
                <a:blip r:embed="rId3"/>
              </a:buBlip>
            </a:pPr>
            <a:r>
              <a:rPr lang="en-US" sz="1800" dirty="0">
                <a:ea typeface="+mn-ea"/>
                <a:cs typeface="+mn-cs"/>
              </a:rPr>
              <a:t>Options</a:t>
            </a:r>
          </a:p>
          <a:p>
            <a:pPr lvl="1"/>
            <a:r>
              <a:rPr lang="en-GB" sz="1800" dirty="0"/>
              <a:t>Option 1: AF assumed to activate and deactivate requests for all the DS-TT(s) (thus maintain validity period accordingly).</a:t>
            </a:r>
          </a:p>
          <a:p>
            <a:pPr lvl="1"/>
            <a:r>
              <a:rPr lang="en-GB" sz="1800" dirty="0"/>
              <a:t>Option 2: AF provides validity period for the request, 5GS maintains the validity period (i.e. new activate requests are not allowed when the validity period expires).</a:t>
            </a:r>
          </a:p>
          <a:p>
            <a:pPr lvl="1"/>
            <a:r>
              <a:rPr lang="en-GB" sz="1800" dirty="0"/>
              <a:t>Way forward: Option 1 seems to be preferred?</a:t>
            </a:r>
          </a:p>
          <a:p>
            <a:pPr marL="342900" lvl="1" indent="-342900">
              <a:buBlip>
                <a:blip r:embed="rId3"/>
              </a:buBlip>
            </a:pPr>
            <a:endParaRPr lang="en-US" sz="1800" dirty="0">
              <a:ea typeface="+mn-ea"/>
              <a:cs typeface="+mn-cs"/>
            </a:endParaRPr>
          </a:p>
          <a:p>
            <a:pPr marL="342900" lvl="1" indent="-342900">
              <a:buBlip>
                <a:blip r:embed="rId3"/>
              </a:buBlip>
            </a:pPr>
            <a:endParaRPr lang="en-US" sz="2800" dirty="0">
              <a:ea typeface="+mn-ea"/>
              <a:cs typeface="+mn-cs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128638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okia powerpoint template nokia pure v13">
  <a:themeElements>
    <a:clrScheme name="Nokia Master Theme">
      <a:dk1>
        <a:srgbClr val="124191"/>
      </a:dk1>
      <a:lt1>
        <a:srgbClr val="FFFFFF"/>
      </a:lt1>
      <a:dk2>
        <a:srgbClr val="FFFFFF"/>
      </a:dk2>
      <a:lt2>
        <a:srgbClr val="68717A"/>
      </a:lt2>
      <a:accent1>
        <a:srgbClr val="00C9FF"/>
      </a:accent1>
      <a:accent2>
        <a:srgbClr val="00C9FF"/>
      </a:accent2>
      <a:accent3>
        <a:srgbClr val="00C9FF"/>
      </a:accent3>
      <a:accent4>
        <a:srgbClr val="A8BBC0"/>
      </a:accent4>
      <a:accent5>
        <a:srgbClr val="A8BBC0"/>
      </a:accent5>
      <a:accent6>
        <a:srgbClr val="D8D9DA"/>
      </a:accent6>
      <a:hlink>
        <a:srgbClr val="124191"/>
      </a:hlink>
      <a:folHlink>
        <a:srgbClr val="124191"/>
      </a:folHlink>
    </a:clrScheme>
    <a:fontScheme name="Nokia Pure v2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tIns="90000" bIns="90000" rtlCol="0" anchor="t" anchorCtr="0"/>
      <a:lstStyle>
        <a:defPPr algn="ctr" fontAlgn="auto">
          <a:spcBef>
            <a:spcPts val="0"/>
          </a:spcBef>
          <a:spcAft>
            <a:spcPts val="0"/>
          </a:spcAft>
          <a:defRPr dirty="0" smtClean="0">
            <a:solidFill>
              <a:schemeClr val="accent4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 cmpd="sng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kia PowerPoint Template Nokia Pure v12" id="{7AC05BEF-BBDF-4CF1-AA23-A676535EABCE}" vid="{991539CA-B441-4AED-8339-F6770207F6A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29140</TotalTime>
  <Words>772</Words>
  <Application>Microsoft Office PowerPoint</Application>
  <PresentationFormat>On-screen Show (4:3)</PresentationFormat>
  <Paragraphs>63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Arial </vt:lpstr>
      <vt:lpstr>Calibri</vt:lpstr>
      <vt:lpstr>Lucida Grande</vt:lpstr>
      <vt:lpstr>Nokia Pure Headline Light</vt:lpstr>
      <vt:lpstr>Nokia Pure Text Light</vt:lpstr>
      <vt:lpstr>Times New Roman</vt:lpstr>
      <vt:lpstr>Office Theme</vt:lpstr>
      <vt:lpstr>nokia powerpoint template nokia pure v13</vt:lpstr>
      <vt:lpstr>think-cell Slide</vt:lpstr>
      <vt:lpstr>FS_IIoT Show of hands questions</vt:lpstr>
      <vt:lpstr>Key Issue #1  Uplink Time Synchronization</vt:lpstr>
      <vt:lpstr>Key Issue #2 UE-UE TSC Communication</vt:lpstr>
      <vt:lpstr>Key Issue #2 UE-UE TSC Communication</vt:lpstr>
      <vt:lpstr>Key Issue #3A  Support for deterministic services</vt:lpstr>
      <vt:lpstr>Key Issue #3A  Support for deterministic services</vt:lpstr>
      <vt:lpstr>Key Issue #3B Exposure of TSC services Exposure of Time Synchronization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Nokia</cp:lastModifiedBy>
  <cp:revision>802</cp:revision>
  <dcterms:created xsi:type="dcterms:W3CDTF">2008-08-30T09:32:10Z</dcterms:created>
  <dcterms:modified xsi:type="dcterms:W3CDTF">2020-10-19T14:34:22Z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1436835755</vt:lpwstr>
  </property>
  <property fmtid="{D5CDD505-2E9C-101B-9397-08002B2CF9AE}" pid="3" name="_2015_ms_pID_725343">
    <vt:lpwstr>(2)az6LWZ/BzkH29ORZnQ1RTKIQg96V0vMjZ3UOLPjixIiRMweWfd7HeT6bBSfibyV6gbOx4hho
UguQ3NvCE8oNOQBb2NC+3HJSU1ci4zWWqJrxL1YhSS6f2QdSOlW9aUBA9h7rb59YI9Ixa33D
qw+3UexXsJmTXy1Sim/Fqm4Je+8pDx4Z7YmYStlrnQ1995J1gI6+eL29fmrKzb2QpCxk7Trw
qlr4m7QRjzu0W/kyJO</vt:lpwstr>
  </property>
  <property fmtid="{D5CDD505-2E9C-101B-9397-08002B2CF9AE}" pid="4" name="_2015_ms_pID_7253431">
    <vt:lpwstr>nOSRa3x7AQ3IgXmi84fNQuxUgKLV8+bOvMozq4FuG1irhlJjIxeD0d
Ljvf4yDFqpNQuqRAAy/AzAr4hogVFv1VVHqPPi/uJbIL3SaW4sFXjk/MmPK64Su6SWHHbgTR
N7Z2uCY0UqyhszyWtx03lKW98zFpqZtw4xmCCqb3Fp7STymhH6/mcYoHDbS38w+J9uqbqHnZ
m/emk2rXF1BPpgHL</vt:lpwstr>
  </property>
</Properties>
</file>