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747" r:id="rId2"/>
  </p:sldMasterIdLst>
  <p:notesMasterIdLst>
    <p:notesMasterId r:id="rId9"/>
  </p:notesMasterIdLst>
  <p:handoutMasterIdLst>
    <p:handoutMasterId r:id="rId10"/>
  </p:handoutMasterIdLst>
  <p:sldIdLst>
    <p:sldId id="256" r:id="rId3"/>
    <p:sldId id="260" r:id="rId4"/>
    <p:sldId id="261" r:id="rId5"/>
    <p:sldId id="257" r:id="rId6"/>
    <p:sldId id="259" r:id="rId7"/>
    <p:sldId id="258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2AF2F"/>
    <a:srgbClr val="5C88D0"/>
    <a:srgbClr val="2A6EA8"/>
    <a:srgbClr val="B1D254"/>
    <a:srgbClr val="72732F"/>
    <a:srgbClr val="C6D254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83038" autoAdjust="0"/>
  </p:normalViewPr>
  <p:slideViewPr>
    <p:cSldViewPr snapToGrid="0">
      <p:cViewPr varScale="1">
        <p:scale>
          <a:sx n="110" d="100"/>
          <a:sy n="110" d="100"/>
        </p:scale>
        <p:origin x="13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947778C-B3F3-4F7A-BB91-EB5F63B274A2}" type="datetime1">
              <a:rPr lang="en-US"/>
              <a:pPr>
                <a:defRPr/>
              </a:pPr>
              <a:t>10/15/2020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9A2E6ED2-3E23-4C28-8972-3DFEE8710E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019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ADFB8CB-F854-47F2-9DE9-2171C7CFA03A}" type="datetime1">
              <a:rPr lang="en-US"/>
              <a:pPr>
                <a:defRPr/>
              </a:pPr>
              <a:t>10/15/2020</a:t>
            </a:fld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FA72314-C842-479C-B40D-6B35198B29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00204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23850" y="73033"/>
            <a:ext cx="5810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v-SE" sz="1200" b="1" dirty="0">
                <a:latin typeface="Arial "/>
              </a:rPr>
              <a:t>3GPP TSG SA WG2#141E </a:t>
            </a:r>
          </a:p>
          <a:p>
            <a:pPr eaLnBrk="1" hangingPunct="1">
              <a:defRPr/>
            </a:pPr>
            <a:r>
              <a:rPr lang="sv-SE" sz="1200" b="1" dirty="0" err="1">
                <a:latin typeface="Arial "/>
              </a:rPr>
              <a:t>Elbonia</a:t>
            </a:r>
            <a:r>
              <a:rPr lang="sv-SE" sz="1200" b="1" dirty="0">
                <a:latin typeface="Arial "/>
              </a:rPr>
              <a:t> </a:t>
            </a:r>
            <a:r>
              <a:rPr lang="sv-SE" sz="1200" b="1" dirty="0" err="1">
                <a:latin typeface="Arial "/>
              </a:rPr>
              <a:t>xx-xx</a:t>
            </a:r>
            <a:r>
              <a:rPr lang="sv-SE" sz="1200" b="1" dirty="0">
                <a:latin typeface="Arial "/>
              </a:rPr>
              <a:t>, </a:t>
            </a:r>
            <a:r>
              <a:rPr lang="sv-SE" sz="1200" b="1" dirty="0" err="1">
                <a:latin typeface="Arial "/>
              </a:rPr>
              <a:t>October</a:t>
            </a:r>
            <a:r>
              <a:rPr lang="sv-SE" sz="1200" b="1" dirty="0">
                <a:latin typeface="Arial "/>
              </a:rPr>
              <a:t> 2020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600"/>
              </a:spcAft>
              <a:defRPr baseline="0"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120" y="372332"/>
            <a:ext cx="82296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863" y="144991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Font typeface="Arial" pitchFamily="34" charset="0"/>
              <a:buNone/>
              <a:defRPr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608513" y="1449747"/>
            <a:ext cx="4032250" cy="3393016"/>
          </a:xfrm>
        </p:spPr>
        <p:txBody>
          <a:bodyPr/>
          <a:lstStyle>
            <a:lvl1pPr marL="0" indent="0">
              <a:spcAft>
                <a:spcPts val="600"/>
              </a:spcAft>
              <a:buNone/>
              <a:defRPr baseline="0"/>
            </a:lvl1pPr>
            <a:lvl2pPr marL="0" indent="0">
              <a:spcAft>
                <a:spcPts val="600"/>
              </a:spcAft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kia Whi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418123" y="717056"/>
            <a:ext cx="8227649" cy="402167"/>
          </a:xfrm>
        </p:spPr>
        <p:txBody>
          <a:bodyPr/>
          <a:lstStyle>
            <a:lvl1pPr marL="0" indent="0">
              <a:buFont typeface="Arial"/>
              <a:buNone/>
              <a:defRPr sz="18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ags" Target="../tags/tag1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2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3" y="6373813"/>
            <a:ext cx="6169025" cy="323851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2"/>
            <a:ext cx="838835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95316" y="6394457"/>
            <a:ext cx="4422775" cy="31115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pc="300" dirty="0"/>
              <a:t>3GPP TSG SA WG2, xx-</a:t>
            </a:r>
            <a:r>
              <a:rPr lang="en-GB" spc="300" dirty="0" err="1"/>
              <a:t>xx.October</a:t>
            </a:r>
            <a:r>
              <a:rPr lang="en-GB" spc="300" dirty="0"/>
              <a:t> 2020</a:t>
            </a:r>
            <a:endParaRPr lang="en-GB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12" y="638334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fld id="{38BB483D-C369-491B-B1D1-2AD91BB702B7}" type="slidenum">
              <a:rPr lang="en-GB" altLang="en-US" b="1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95"/>
            <a:ext cx="9717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>
                <a:solidFill>
                  <a:schemeClr val="bg1"/>
                </a:solidFill>
              </a:rPr>
              <a:t>© 3GPP 2012</a:t>
            </a:r>
            <a:endParaRPr lang="en-GB"/>
          </a:p>
        </p:txBody>
      </p:sp>
      <p:sp>
        <p:nvSpPr>
          <p:cNvPr id="8" name="Text Box 13"/>
          <p:cNvSpPr txBox="1">
            <a:spLocks noChangeArrowheads="1"/>
          </p:cNvSpPr>
          <p:nvPr userDrawn="1"/>
        </p:nvSpPr>
        <p:spPr bwMode="auto">
          <a:xfrm>
            <a:off x="7639052" y="17780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S2-20xxxx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3" r:id="rId2"/>
    <p:sldLayoutId id="214748374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ct 30" hidden="1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9" y="2119"/>
          <a:ext cx="1587" cy="2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think-cell Slide" r:id="rId7" imgW="270" imgH="270" progId="">
                  <p:embed/>
                </p:oleObj>
              </mc:Choice>
              <mc:Fallback>
                <p:oleObj name="think-cell Slide" r:id="rId7" imgW="270" imgH="270" progId="">
                  <p:embed/>
                  <p:pic>
                    <p:nvPicPr>
                      <p:cNvPr id="31" name="Object 3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2119"/>
                        <a:ext cx="1587" cy="21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" name="Line 9"/>
          <p:cNvSpPr>
            <a:spLocks noChangeShapeType="1"/>
          </p:cNvSpPr>
          <p:nvPr/>
        </p:nvSpPr>
        <p:spPr bwMode="auto">
          <a:xfrm flipV="1">
            <a:off x="-179388" y="791633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 dirty="0">
              <a:solidFill>
                <a:srgbClr val="124191"/>
              </a:solidFill>
              <a:latin typeface="Nokia Pure Headline Light"/>
            </a:endParaRPr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V="1">
            <a:off x="-179388" y="65532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7" name="Line 9"/>
          <p:cNvSpPr>
            <a:spLocks noChangeShapeType="1"/>
          </p:cNvSpPr>
          <p:nvPr/>
        </p:nvSpPr>
        <p:spPr bwMode="auto">
          <a:xfrm flipV="1">
            <a:off x="-179388" y="11281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8" name="Line 10"/>
          <p:cNvSpPr>
            <a:spLocks noChangeShapeType="1"/>
          </p:cNvSpPr>
          <p:nvPr/>
        </p:nvSpPr>
        <p:spPr bwMode="auto">
          <a:xfrm flipH="1">
            <a:off x="-179388" y="1456267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V="1">
            <a:off x="-179388" y="6220884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0" name="Line 13"/>
          <p:cNvSpPr>
            <a:spLocks noChangeShapeType="1"/>
          </p:cNvSpPr>
          <p:nvPr/>
        </p:nvSpPr>
        <p:spPr bwMode="auto">
          <a:xfrm flipH="1" flipV="1">
            <a:off x="-179388" y="5867400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1" name="Line 14"/>
          <p:cNvSpPr>
            <a:spLocks noChangeShapeType="1"/>
          </p:cNvSpPr>
          <p:nvPr/>
        </p:nvSpPr>
        <p:spPr bwMode="auto">
          <a:xfrm>
            <a:off x="-179388" y="374651"/>
            <a:ext cx="9502776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2" name="Line 15"/>
          <p:cNvSpPr>
            <a:spLocks noChangeShapeType="1"/>
          </p:cNvSpPr>
          <p:nvPr/>
        </p:nvSpPr>
        <p:spPr bwMode="auto">
          <a:xfrm flipH="1">
            <a:off x="417513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1043" name="Line 17"/>
          <p:cNvSpPr>
            <a:spLocks noChangeShapeType="1"/>
          </p:cNvSpPr>
          <p:nvPr/>
        </p:nvSpPr>
        <p:spPr bwMode="auto">
          <a:xfrm>
            <a:off x="8656638" y="-196851"/>
            <a:ext cx="0" cy="7344835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/>
          <a:p>
            <a:pPr defTabSz="457200" eaLnBrk="1" hangingPunct="1">
              <a:defRPr/>
            </a:pPr>
            <a:endParaRPr lang="en-GB" sz="1800">
              <a:solidFill>
                <a:srgbClr val="12419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17513" y="372533"/>
            <a:ext cx="8229600" cy="414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7513" y="1452042"/>
            <a:ext cx="8229600" cy="4409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0" y="-469900"/>
            <a:ext cx="9144000" cy="23301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defTabSz="762000">
              <a:lnSpc>
                <a:spcPct val="90000"/>
              </a:lnSpc>
              <a:spcBef>
                <a:spcPct val="50000"/>
              </a:spcBef>
              <a:buClr>
                <a:srgbClr val="00C9FF"/>
              </a:buClr>
              <a:defRPr/>
            </a:pPr>
            <a:r>
              <a:rPr lang="en-US" dirty="0">
                <a:solidFill>
                  <a:srgbClr val="FFFFFF"/>
                </a:solidFill>
                <a:latin typeface="Nokia Pure Text Light"/>
                <a:cs typeface="+mn-cs"/>
              </a:rPr>
              <a:t>To change the document information in the footer, press [Alt + F8] and use the “FORM“</a:t>
            </a:r>
          </a:p>
        </p:txBody>
      </p:sp>
      <p:sp>
        <p:nvSpPr>
          <p:cNvPr id="41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18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65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145</a:t>
            </a:r>
          </a:p>
        </p:txBody>
      </p:sp>
      <p:sp>
        <p:nvSpPr>
          <p:cNvPr id="43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0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201 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255</a:t>
            </a:r>
          </a:p>
        </p:txBody>
      </p:sp>
      <p:sp>
        <p:nvSpPr>
          <p:cNvPr id="44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R 104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G 113</a:t>
            </a:r>
            <a:br>
              <a:rPr lang="en-US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US" sz="500" b="1" dirty="0">
                <a:solidFill>
                  <a:srgbClr val="FFFFFF"/>
                </a:solidFill>
                <a:latin typeface="Nokia Pure Text Light"/>
              </a:rPr>
              <a:t>B 122</a:t>
            </a:r>
          </a:p>
        </p:txBody>
      </p:sp>
      <p:sp>
        <p:nvSpPr>
          <p:cNvPr id="45" name="AutoShape 64"/>
          <p:cNvSpPr>
            <a:spLocks noChangeArrowheads="1"/>
          </p:cNvSpPr>
          <p:nvPr/>
        </p:nvSpPr>
        <p:spPr bwMode="auto">
          <a:xfrm>
            <a:off x="2916251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216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217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218</a:t>
            </a:r>
          </a:p>
        </p:txBody>
      </p:sp>
      <p:sp>
        <p:nvSpPr>
          <p:cNvPr id="46" name="AutoShape 65"/>
          <p:cNvSpPr>
            <a:spLocks noChangeArrowheads="1"/>
          </p:cNvSpPr>
          <p:nvPr/>
        </p:nvSpPr>
        <p:spPr bwMode="auto">
          <a:xfrm>
            <a:off x="2555875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R 168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G 187</a:t>
            </a:r>
            <a:br>
              <a:rPr lang="en-GB" sz="500" b="1" dirty="0">
                <a:solidFill>
                  <a:srgbClr val="FFFFFF"/>
                </a:solidFill>
                <a:latin typeface="Nokia Pure Text Light"/>
              </a:rPr>
            </a:b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 192</a:t>
            </a:r>
          </a:p>
        </p:txBody>
      </p:sp>
      <p:sp>
        <p:nvSpPr>
          <p:cNvPr id="47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r>
              <a:rPr lang="en-GB" sz="500" b="1" dirty="0">
                <a:solidFill>
                  <a:srgbClr val="FFFFFF"/>
                </a:solidFill>
              </a:rPr>
              <a:t>Core and </a:t>
            </a:r>
            <a:r>
              <a:rPr lang="en-GB" sz="500" b="1" dirty="0">
                <a:solidFill>
                  <a:srgbClr val="FFFFFF"/>
                </a:solidFill>
                <a:latin typeface="Nokia Pure Text Light"/>
              </a:rPr>
              <a:t>background</a:t>
            </a:r>
            <a:r>
              <a:rPr lang="en-GB" sz="500" b="1" dirty="0">
                <a:solidFill>
                  <a:srgbClr val="FFFFFF"/>
                </a:solidFill>
              </a:rPr>
              <a:t> colors:</a:t>
            </a:r>
          </a:p>
        </p:txBody>
      </p:sp>
      <p:sp>
        <p:nvSpPr>
          <p:cNvPr id="48" name="AutoShape 57"/>
          <p:cNvSpPr>
            <a:spLocks noChangeArrowheads="1"/>
          </p:cNvSpPr>
          <p:nvPr/>
        </p:nvSpPr>
        <p:spPr bwMode="auto">
          <a:xfrm>
            <a:off x="1474790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49" name="AutoShape 58"/>
          <p:cNvSpPr>
            <a:spLocks noChangeArrowheads="1"/>
          </p:cNvSpPr>
          <p:nvPr/>
        </p:nvSpPr>
        <p:spPr bwMode="auto">
          <a:xfrm>
            <a:off x="1835150" y="6944786"/>
            <a:ext cx="287338" cy="17991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lIns="18000" tIns="252000" rIns="18000" bIns="0"/>
          <a:lstStyle/>
          <a:p>
            <a:pPr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0" name="AutoShape 59"/>
          <p:cNvSpPr>
            <a:spLocks noChangeArrowheads="1"/>
          </p:cNvSpPr>
          <p:nvPr/>
        </p:nvSpPr>
        <p:spPr bwMode="auto">
          <a:xfrm>
            <a:off x="2195513" y="6944786"/>
            <a:ext cx="287337" cy="17991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18000" tIns="252000" rIns="18000" bIns="0"/>
          <a:lstStyle/>
          <a:p>
            <a:pPr defTabSz="604647" fontAlgn="auto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US" sz="500" b="1" dirty="0">
              <a:solidFill>
                <a:srgbClr val="FFFFFF"/>
              </a:solidFill>
              <a:latin typeface="Nokia Pure Text Light"/>
            </a:endParaRPr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647713" y="6944786"/>
            <a:ext cx="792163" cy="179916"/>
          </a:xfrm>
          <a:prstGeom prst="rect">
            <a:avLst/>
          </a:prstGeom>
          <a:noFill/>
          <a:ln>
            <a:noFill/>
          </a:ln>
        </p:spPr>
        <p:txBody>
          <a:bodyPr wrap="none" lIns="18000" tIns="0" rIns="36000" bIns="0" anchor="ctr"/>
          <a:lstStyle/>
          <a:p>
            <a:pPr algn="r" defTabSz="603250">
              <a:spcBef>
                <a:spcPct val="15000"/>
              </a:spcBef>
              <a:spcAft>
                <a:spcPct val="15000"/>
              </a:spcAft>
              <a:buClr>
                <a:srgbClr val="00C9FF"/>
              </a:buClr>
              <a:defRPr/>
            </a:pPr>
            <a:endParaRPr lang="en-GB" sz="500" b="1" dirty="0">
              <a:solidFill>
                <a:srgbClr val="FFFFFF"/>
              </a:solidFill>
            </a:endParaRPr>
          </a:p>
        </p:txBody>
      </p:sp>
      <p:sp>
        <p:nvSpPr>
          <p:cNvPr id="52" name="Date Placeholder 3"/>
          <p:cNvSpPr txBox="1">
            <a:spLocks/>
          </p:cNvSpPr>
          <p:nvPr/>
        </p:nvSpPr>
        <p:spPr>
          <a:xfrm>
            <a:off x="722326" y="6191252"/>
            <a:ext cx="687387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FEF4778-5275-AF44-A3A2-413C53D52084}" type="datetime1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15/10/2020</a:t>
            </a:fld>
            <a:endParaRPr lang="en-GB" sz="800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sp>
        <p:nvSpPr>
          <p:cNvPr id="53" name="Slide Number Placeholder 5"/>
          <p:cNvSpPr txBox="1">
            <a:spLocks/>
          </p:cNvSpPr>
          <p:nvPr/>
        </p:nvSpPr>
        <p:spPr>
          <a:xfrm>
            <a:off x="433388" y="6191252"/>
            <a:ext cx="144462" cy="184149"/>
          </a:xfrm>
          <a:prstGeom prst="rect">
            <a:avLst/>
          </a:prstGeom>
        </p:spPr>
        <p:txBody>
          <a:bodyPr lIns="0" tIns="0" rIns="0" bIns="0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59182688-34E5-4CE3-92E4-C88AA8BD9750}" type="slidenum">
              <a:rPr lang="en-GB" sz="800" smtClean="0">
                <a:solidFill>
                  <a:srgbClr val="68717A"/>
                </a:solidFill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GB" dirty="0">
              <a:solidFill>
                <a:srgbClr val="68717A"/>
              </a:solidFill>
              <a:cs typeface="Arial" panose="020B0604020202020204" pitchFamily="34" charset="0"/>
            </a:endParaRPr>
          </a:p>
        </p:txBody>
      </p:sp>
      <p:pic>
        <p:nvPicPr>
          <p:cNvPr id="1050" name="Picture 1"/>
          <p:cNvPicPr>
            <a:picLocks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7959738" y="6229351"/>
            <a:ext cx="701675" cy="154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41441" y="6191259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/>
            <a:r>
              <a:rPr lang="en-GB" sz="800" dirty="0">
                <a:solidFill>
                  <a:srgbClr val="68717A"/>
                </a:solidFill>
                <a:latin typeface="Nokia Pure Text Light"/>
                <a:cs typeface="Arial" charset="0"/>
              </a:rPr>
              <a:t>© Nokia 2015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03366" y="6333067"/>
            <a:ext cx="6078537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  <a:p>
            <a:pPr defTabSz="457200" eaLnBrk="1" hangingPunct="1">
              <a:defRPr/>
            </a:pPr>
            <a:endParaRPr lang="en-GB" sz="800" dirty="0">
              <a:solidFill>
                <a:srgbClr val="68717A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2002" y="6383875"/>
            <a:ext cx="6078537" cy="12311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457200" eaLnBrk="1" hangingPunct="1">
              <a:defRPr/>
            </a:pPr>
            <a:r>
              <a:rPr lang="en-GB" sz="800">
                <a:solidFill>
                  <a:srgbClr val="68717A"/>
                </a:solidFill>
                <a:latin typeface="Nokia Pure Text Light"/>
                <a:cs typeface="Arial" charset="0"/>
              </a:rPr>
              <a:t>Confidential</a:t>
            </a:r>
            <a:endParaRPr lang="en-GB" sz="800" dirty="0">
              <a:solidFill>
                <a:srgbClr val="68717A"/>
              </a:solidFill>
              <a:latin typeface="Nokia Pure Text Light"/>
              <a:cs typeface="Arial" charset="0"/>
            </a:endParaRPr>
          </a:p>
        </p:txBody>
      </p:sp>
      <p:sp>
        <p:nvSpPr>
          <p:cNvPr id="33" name="Text Box 13"/>
          <p:cNvSpPr txBox="1">
            <a:spLocks noChangeArrowheads="1"/>
          </p:cNvSpPr>
          <p:nvPr userDrawn="1"/>
        </p:nvSpPr>
        <p:spPr bwMode="auto">
          <a:xfrm>
            <a:off x="7649938" y="68947"/>
            <a:ext cx="14636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GB" sz="1200" b="1" dirty="0"/>
              <a:t>S2-153083</a:t>
            </a:r>
            <a:endParaRPr lang="en-GB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</p:sldLayoutIdLst>
  <p:hf sldNum="0"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800" b="1" kern="1200">
          <a:solidFill>
            <a:schemeClr val="tx1"/>
          </a:solidFill>
          <a:latin typeface="+mj-lt"/>
          <a:ea typeface="ヒラギノ角ゴ Pro W3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ヒラギノ角ゴ Pro W3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b="1">
          <a:solidFill>
            <a:schemeClr val="bg2"/>
          </a:solidFill>
          <a:latin typeface="Arial" charset="0"/>
          <a:ea typeface="ヒラギノ角ゴ Pro W3" charset="0"/>
        </a:defRPr>
      </a:lvl9pPr>
    </p:titleStyle>
    <p:bodyStyle>
      <a:lvl1pPr marL="230188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3200" kern="1200">
          <a:solidFill>
            <a:schemeClr val="bg2"/>
          </a:solidFill>
          <a:latin typeface="+mn-lt"/>
          <a:ea typeface="ヒラギノ角ゴ Pro W3" charset="0"/>
          <a:cs typeface="ヒラギノ角ゴ Pro W3" charset="0"/>
        </a:defRPr>
      </a:lvl1pPr>
      <a:lvl2pPr marL="458788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8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2pPr>
      <a:lvl3pPr marL="684213" indent="-225425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4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3pPr>
      <a:lvl4pPr marL="912813" indent="-228600" algn="l" defTabSz="457200" rtl="0" eaLnBrk="1" fontAlgn="base" hangingPunct="1">
        <a:spcBef>
          <a:spcPct val="0"/>
        </a:spcBef>
        <a:spcAft>
          <a:spcPts val="600"/>
        </a:spcAft>
        <a:buFont typeface="Lucida Grande"/>
        <a:buChar char="-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4pPr>
      <a:lvl5pPr marL="1143000" indent="-230188" algn="l" defTabSz="457200" rtl="0" eaLnBrk="1" fontAlgn="base" hangingPunct="1">
        <a:spcBef>
          <a:spcPct val="0"/>
        </a:spcBef>
        <a:spcAft>
          <a:spcPts val="600"/>
        </a:spcAft>
        <a:buFont typeface="Arial" charset="0"/>
        <a:buChar char="•"/>
        <a:defRPr sz="2000" kern="1200">
          <a:solidFill>
            <a:schemeClr val="bg2"/>
          </a:solidFill>
          <a:latin typeface="+mn-lt"/>
          <a:ea typeface="ヒラギノ角ゴ Pro W3" charset="0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80132339\AppData\Local\Microsoft\Windows\INetCache\Content.Outlook\IG7IEQWH\Docs\S2-2006848.zip" TargetMode="External"/><Relationship Id="rId2" Type="http://schemas.openxmlformats.org/officeDocument/2006/relationships/hyperlink" Target="file:///C:\Users\80132339\AppData\Local\Microsoft\Windows\INetCache\Content.Outlook\IG7IEQWH\Docs\S2-2007274.zi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C:\Users\80132339\AppData\Local\Microsoft\Windows\INetCache\Content.Outlook\IG7IEQWH\Docs\S2-2007490.zip" TargetMode="External"/><Relationship Id="rId4" Type="http://schemas.openxmlformats.org/officeDocument/2006/relationships/hyperlink" Target="file:///C:\Users\80132339\AppData\Local\Microsoft\Windows\INetCache\Content.Outlook\IG7IEQWH\Docs\S2-2007662.zi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A61F0-638A-4E72-ACD4-3A5E8735B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SA2#141 </a:t>
            </a:r>
            <a:r>
              <a:rPr lang="en-US" altLang="zh-CN" dirty="0" err="1"/>
              <a:t>ProSe</a:t>
            </a:r>
            <a:r>
              <a:rPr lang="en-US" altLang="zh-CN" dirty="0"/>
              <a:t> KI#1,#5,#7 Controversial Issues and WAs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9532FF-0CE0-48E0-9FFB-BFC46595F5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OPPO, CATT (Rapporteurs)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384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6809C-9C6F-4ABE-8373-8F8B34477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147" y="652123"/>
            <a:ext cx="7886700" cy="527324"/>
          </a:xfrm>
        </p:spPr>
        <p:txBody>
          <a:bodyPr>
            <a:normAutofit fontScale="90000"/>
          </a:bodyPr>
          <a:lstStyle/>
          <a:p>
            <a:r>
              <a:rPr lang="en-US" altLang="zh-CN" sz="3000" dirty="0"/>
              <a:t>KI#1-</a:t>
            </a:r>
            <a:r>
              <a:rPr lang="en-US" sz="3000" dirty="0"/>
              <a:t>5G DDNMF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FD329-A4F1-4EF3-831B-A5789C9CD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80160"/>
            <a:ext cx="7886700" cy="4544333"/>
          </a:xfrm>
        </p:spPr>
        <p:txBody>
          <a:bodyPr>
            <a:normAutofit/>
          </a:bodyPr>
          <a:lstStyle/>
          <a:p>
            <a:r>
              <a:rPr lang="en-US" altLang="zh-CN" sz="1800" dirty="0"/>
              <a:t>Issue:</a:t>
            </a:r>
            <a:r>
              <a:rPr lang="zh-CN" altLang="en-US" sz="1800" dirty="0"/>
              <a:t> </a:t>
            </a:r>
            <a:r>
              <a:rPr lang="en-US" altLang="zh-CN" sz="1800" dirty="0"/>
              <a:t>Which architecture is adopted for </a:t>
            </a:r>
            <a:r>
              <a:rPr lang="en-US" sz="1800" dirty="0"/>
              <a:t>5G DDNMF?</a:t>
            </a:r>
          </a:p>
          <a:p>
            <a:r>
              <a:rPr lang="en-US" sz="1800" dirty="0"/>
              <a:t>Contributions:</a:t>
            </a:r>
          </a:p>
          <a:p>
            <a:pPr lvl="1"/>
            <a:r>
              <a:rPr lang="en-US" sz="1800" dirty="0">
                <a:ea typeface="+mn-ea"/>
                <a:cs typeface="+mn-cs"/>
              </a:rPr>
              <a:t>S2-2007664 (Qualcomm Incorporated, vivo, CATT), S2-2007219 (Huawei)</a:t>
            </a:r>
          </a:p>
          <a:p>
            <a:r>
              <a:rPr lang="en-US" sz="1800" dirty="0"/>
              <a:t>Alternatives</a:t>
            </a:r>
          </a:p>
          <a:p>
            <a:pPr lvl="1"/>
            <a:r>
              <a:rPr lang="en-US" sz="1800" dirty="0">
                <a:ea typeface="+mn-ea"/>
                <a:cs typeface="+mn-cs"/>
              </a:rPr>
              <a:t>Alt 1: Adopt the architecture of Annex B.2 as the reference architecture, i.e. UE interacts with 5G DDNMF via user plane. (S2-2007664)</a:t>
            </a:r>
          </a:p>
          <a:p>
            <a:pPr lvl="1"/>
            <a:r>
              <a:rPr lang="en-US" sz="1800" dirty="0">
                <a:ea typeface="+mn-ea"/>
                <a:cs typeface="+mn-cs"/>
              </a:rPr>
              <a:t>Alt 2: Adopt the architecture of Annex B.3 as the reference architecture, i.e. UE interacts with 5G DDNMF via control plane. (S2-2007219)</a:t>
            </a:r>
          </a:p>
          <a:p>
            <a:r>
              <a:rPr lang="en-US" sz="1800" dirty="0"/>
              <a:t>Working assumption</a:t>
            </a:r>
          </a:p>
          <a:p>
            <a:pPr lvl="1">
              <a:buFontTx/>
              <a:buChar char="-"/>
            </a:pPr>
            <a:r>
              <a:rPr lang="en-US" sz="1800" dirty="0">
                <a:ea typeface="+mn-ea"/>
                <a:cs typeface="+mn-cs"/>
              </a:rPr>
              <a:t>Alt 1: Adopt the architecture of Annex B.2 as the reference architecture, i.e. UE interacts with 5G DDNMF via user plane?</a:t>
            </a:r>
          </a:p>
          <a:p>
            <a:pPr lvl="1">
              <a:buFontTx/>
              <a:buChar char="-"/>
            </a:pPr>
            <a:r>
              <a:rPr lang="en-US" sz="1800" dirty="0">
                <a:ea typeface="+mn-ea"/>
                <a:cs typeface="+mn-cs"/>
              </a:rPr>
              <a:t>Taking S2-2007664 as starting point for further discussion?</a:t>
            </a:r>
          </a:p>
        </p:txBody>
      </p:sp>
    </p:spTree>
    <p:extLst>
      <p:ext uri="{BB962C8B-B14F-4D97-AF65-F5344CB8AC3E}">
        <p14:creationId xmlns:p14="http://schemas.microsoft.com/office/powerpoint/2010/main" val="3617308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92108-F30E-4D61-A96F-3612772B8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456" y="416629"/>
            <a:ext cx="7886700" cy="516476"/>
          </a:xfrm>
        </p:spPr>
        <p:txBody>
          <a:bodyPr>
            <a:normAutofit/>
          </a:bodyPr>
          <a:lstStyle/>
          <a:p>
            <a:r>
              <a:rPr lang="en-US" sz="2700" dirty="0"/>
              <a:t>KI#5-The path selection policy rules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C9468-88D2-4A96-97D7-DC863BF8E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3053"/>
            <a:ext cx="7886700" cy="4943186"/>
          </a:xfrm>
        </p:spPr>
        <p:txBody>
          <a:bodyPr>
            <a:normAutofit fontScale="92500" lnSpcReduction="10000"/>
          </a:bodyPr>
          <a:lstStyle/>
          <a:p>
            <a:r>
              <a:rPr lang="en-US" sz="1700" dirty="0"/>
              <a:t>Issue: Whether the path selection policy rules can be generated/updated based on QNC, NWDAF, AF information?</a:t>
            </a:r>
          </a:p>
          <a:p>
            <a:r>
              <a:rPr lang="en-US" sz="1700" dirty="0"/>
              <a:t>Contributions</a:t>
            </a:r>
          </a:p>
          <a:p>
            <a:pPr lvl="1"/>
            <a:r>
              <a:rPr lang="en-US" sz="1700" dirty="0">
                <a:ea typeface="+mn-ea"/>
                <a:cs typeface="+mn-cs"/>
              </a:rPr>
              <a:t>S2-2007298 (</a:t>
            </a:r>
            <a:r>
              <a:rPr lang="en-GB" sz="1700" dirty="0">
                <a:ea typeface="+mn-ea"/>
                <a:cs typeface="+mn-cs"/>
              </a:rPr>
              <a:t>Samsung, Huawei, Apple, ZTE, ITRI), S2-2007445 (CATT, OPPO, LG Electronics, Intel)</a:t>
            </a:r>
          </a:p>
          <a:p>
            <a:r>
              <a:rPr lang="en-US" sz="1700" dirty="0"/>
              <a:t>Alternatives</a:t>
            </a:r>
          </a:p>
          <a:p>
            <a:pPr lvl="1"/>
            <a:r>
              <a:rPr lang="en-US" sz="1700" dirty="0">
                <a:ea typeface="+mn-ea"/>
                <a:cs typeface="+mn-cs"/>
              </a:rPr>
              <a:t>Alt 1: QNC, NWDAF, AF information are used for path selection policy generation. (S2-2007298)</a:t>
            </a:r>
          </a:p>
          <a:p>
            <a:pPr lvl="1"/>
            <a:r>
              <a:rPr lang="en-US" sz="1700" dirty="0">
                <a:ea typeface="+mn-ea"/>
                <a:cs typeface="+mn-cs"/>
              </a:rPr>
              <a:t>Alt 2: NWDAF analytics and QNC are not used for path selection policy generation. (</a:t>
            </a:r>
            <a:r>
              <a:rPr lang="en-GB" sz="1700" dirty="0">
                <a:ea typeface="+mn-ea"/>
                <a:cs typeface="+mn-cs"/>
              </a:rPr>
              <a:t>S2-2007445)</a:t>
            </a:r>
          </a:p>
          <a:p>
            <a:pPr lvl="1"/>
            <a:r>
              <a:rPr lang="en-US" sz="1700" dirty="0">
                <a:ea typeface="+mn-ea"/>
                <a:cs typeface="+mn-cs"/>
              </a:rPr>
              <a:t>Alt 3: NWDAF analytics and AF information are used for path selection policy generation (deduced alternative )</a:t>
            </a:r>
          </a:p>
          <a:p>
            <a:pPr lvl="1"/>
            <a:r>
              <a:rPr lang="en-US" sz="1700" dirty="0">
                <a:ea typeface="+mn-ea"/>
                <a:cs typeface="+mn-cs"/>
              </a:rPr>
              <a:t>Alt 4: AF information are used for path selection policy generation.(deduced alternative)</a:t>
            </a:r>
          </a:p>
          <a:p>
            <a:r>
              <a:rPr lang="en-US" sz="1700" dirty="0"/>
              <a:t>Working assumption</a:t>
            </a:r>
          </a:p>
          <a:p>
            <a:pPr lvl="1"/>
            <a:r>
              <a:rPr lang="en-US" sz="1700" dirty="0">
                <a:ea typeface="+mn-ea"/>
                <a:cs typeface="+mn-cs"/>
              </a:rPr>
              <a:t>AF or the existing NWDAF can be used for path selection policy generation; QNC are not used path selection policy generation?</a:t>
            </a:r>
          </a:p>
          <a:p>
            <a:pPr lvl="1"/>
            <a:r>
              <a:rPr lang="en-US" sz="1700" dirty="0">
                <a:ea typeface="+mn-ea"/>
                <a:cs typeface="+mn-cs"/>
              </a:rPr>
              <a:t>Taking S2-2007298 as starting point for further discussion?</a:t>
            </a:r>
          </a:p>
        </p:txBody>
      </p:sp>
    </p:spTree>
    <p:extLst>
      <p:ext uri="{BB962C8B-B14F-4D97-AF65-F5344CB8AC3E}">
        <p14:creationId xmlns:p14="http://schemas.microsoft.com/office/powerpoint/2010/main" val="338098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4D982-F19F-429A-A902-AE36EA6C7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49" y="228600"/>
            <a:ext cx="7697107" cy="1143000"/>
          </a:xfrm>
        </p:spPr>
        <p:txBody>
          <a:bodyPr/>
          <a:lstStyle/>
          <a:p>
            <a:r>
              <a:rPr lang="en-US" altLang="zh-CN" dirty="0"/>
              <a:t>KI#7-</a:t>
            </a:r>
            <a:r>
              <a:rPr lang="en-US" dirty="0"/>
              <a:t>PC5 charging configuration to the 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6644B-0ECF-40C8-9F91-F28F6523E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1417"/>
            <a:ext cx="7886700" cy="4432663"/>
          </a:xfrm>
        </p:spPr>
        <p:txBody>
          <a:bodyPr>
            <a:normAutofit/>
          </a:bodyPr>
          <a:lstStyle/>
          <a:p>
            <a:r>
              <a:rPr lang="en-US" sz="1800" dirty="0"/>
              <a:t>Issue: Whether and how for the network to provide PC5 charging configuration to the UE?</a:t>
            </a:r>
          </a:p>
          <a:p>
            <a:r>
              <a:rPr lang="en-US" sz="1800" dirty="0"/>
              <a:t>Contributions:</a:t>
            </a:r>
          </a:p>
          <a:p>
            <a:pPr lvl="1"/>
            <a:r>
              <a:rPr lang="en-US" sz="1800" dirty="0">
                <a:ea typeface="+mn-ea"/>
                <a:cs typeface="+mn-cs"/>
              </a:rPr>
              <a:t>S2-2007274 (Ericsson), S2-2007662 (Qualcomm Incorporated, </a:t>
            </a:r>
            <a:r>
              <a:rPr lang="en-US" sz="1800" dirty="0" err="1">
                <a:ea typeface="+mn-ea"/>
                <a:cs typeface="+mn-cs"/>
              </a:rPr>
              <a:t>Convida</a:t>
            </a:r>
            <a:r>
              <a:rPr lang="en-US" sz="1800" dirty="0">
                <a:ea typeface="+mn-ea"/>
                <a:cs typeface="+mn-cs"/>
              </a:rPr>
              <a:t>, </a:t>
            </a:r>
            <a:r>
              <a:rPr lang="en-US" sz="1800" dirty="0" err="1">
                <a:ea typeface="+mn-ea"/>
                <a:cs typeface="+mn-cs"/>
              </a:rPr>
              <a:t>Matrixx</a:t>
            </a:r>
            <a:r>
              <a:rPr lang="en-US" sz="1800" dirty="0">
                <a:ea typeface="+mn-ea"/>
                <a:cs typeface="+mn-cs"/>
              </a:rPr>
              <a:t>, CATT), S2-2006961 (OPPO, NEC)</a:t>
            </a:r>
          </a:p>
          <a:p>
            <a:r>
              <a:rPr lang="en-US" sz="1800" dirty="0"/>
              <a:t>Alternatives:</a:t>
            </a:r>
          </a:p>
          <a:p>
            <a:pPr lvl="1"/>
            <a:r>
              <a:rPr lang="en-US" sz="1800" dirty="0">
                <a:ea typeface="+mn-ea"/>
                <a:cs typeface="+mn-cs"/>
              </a:rPr>
              <a:t>Alt1: PCF provides charging configuration to the UE. (S2-2007662</a:t>
            </a:r>
            <a:r>
              <a:rPr lang="en-GB" sz="1800" dirty="0">
                <a:ea typeface="+mn-ea"/>
                <a:cs typeface="+mn-cs"/>
              </a:rPr>
              <a:t>, S2-2006961</a:t>
            </a:r>
            <a:r>
              <a:rPr lang="en-US" sz="1800" dirty="0">
                <a:ea typeface="+mn-ea"/>
                <a:cs typeface="+mn-cs"/>
              </a:rPr>
              <a:t>)</a:t>
            </a:r>
          </a:p>
          <a:p>
            <a:pPr lvl="1"/>
            <a:r>
              <a:rPr lang="en-US" sz="1800" dirty="0">
                <a:ea typeface="+mn-ea"/>
                <a:cs typeface="+mn-cs"/>
              </a:rPr>
              <a:t>Alt2: Fixed in the UE, can rely on SA5 decision. (S2-2007274)</a:t>
            </a:r>
          </a:p>
          <a:p>
            <a:r>
              <a:rPr lang="en-US" sz="1800" dirty="0"/>
              <a:t>Working assumption</a:t>
            </a:r>
          </a:p>
          <a:p>
            <a:pPr lvl="1"/>
            <a:r>
              <a:rPr lang="en-US" sz="1800" dirty="0">
                <a:ea typeface="+mn-ea"/>
                <a:cs typeface="+mn-cs"/>
              </a:rPr>
              <a:t>Taking Alt1-PCF provides charging configuration to the UE as working assumption?</a:t>
            </a:r>
          </a:p>
          <a:p>
            <a:pPr lvl="1"/>
            <a:r>
              <a:rPr lang="en-US" sz="1800" dirty="0">
                <a:ea typeface="+mn-ea"/>
                <a:cs typeface="+mn-cs"/>
              </a:rPr>
              <a:t>Taking S2-2006961 as starting point for further discussion?</a:t>
            </a:r>
          </a:p>
        </p:txBody>
      </p:sp>
    </p:spTree>
    <p:extLst>
      <p:ext uri="{BB962C8B-B14F-4D97-AF65-F5344CB8AC3E}">
        <p14:creationId xmlns:p14="http://schemas.microsoft.com/office/powerpoint/2010/main" val="1209724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A95D1-CA96-4679-BDB1-8C09CA262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504" y="254726"/>
            <a:ext cx="6827838" cy="1143000"/>
          </a:xfrm>
        </p:spPr>
        <p:txBody>
          <a:bodyPr/>
          <a:lstStyle/>
          <a:p>
            <a:r>
              <a:rPr lang="en-US" altLang="zh-CN" dirty="0"/>
              <a:t>KI#7-</a:t>
            </a:r>
            <a:r>
              <a:rPr lang="en-US" dirty="0"/>
              <a:t>UE PC5 charging usage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2BA17-5079-452E-897F-6510C63FF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7726"/>
            <a:ext cx="7886700" cy="4444332"/>
          </a:xfrm>
        </p:spPr>
        <p:txBody>
          <a:bodyPr>
            <a:normAutofit/>
          </a:bodyPr>
          <a:lstStyle/>
          <a:p>
            <a:r>
              <a:rPr lang="en-US" sz="1500" dirty="0">
                <a:latin typeface="Arial" panose="020B0604020202020204" pitchFamily="34" charset="0"/>
                <a:cs typeface="Times New Roman" panose="02020603050405020304" pitchFamily="18" charset="0"/>
              </a:rPr>
              <a:t>Issue: How for the UE to report the PC5 charging usage to the network?</a:t>
            </a:r>
          </a:p>
          <a:p>
            <a:r>
              <a:rPr lang="en-US" sz="1500" dirty="0">
                <a:latin typeface="Arial" panose="020B0604020202020204" pitchFamily="34" charset="0"/>
                <a:cs typeface="Times New Roman" panose="02020603050405020304" pitchFamily="18" charset="0"/>
              </a:rPr>
              <a:t>Contributions 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S2-2006848(NEC),  S2-2007274 (Ericsson), S2-2007662 (Qualcomm Incorporated, </a:t>
            </a:r>
            <a:r>
              <a:rPr lang="en-US" sz="1500" dirty="0" err="1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Convida</a:t>
            </a:r>
            <a:r>
              <a:rPr lang="en-US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, </a:t>
            </a:r>
            <a:r>
              <a:rPr lang="en-US" sz="1500" dirty="0" err="1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Matrixx</a:t>
            </a:r>
            <a:r>
              <a:rPr lang="en-US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, CATT), S2-2007490 (Nokia)</a:t>
            </a:r>
          </a:p>
          <a:p>
            <a:r>
              <a:rPr lang="en-US" sz="1500" dirty="0">
                <a:latin typeface="Arial" panose="020B0604020202020204" pitchFamily="34" charset="0"/>
                <a:cs typeface="Times New Roman" panose="02020603050405020304" pitchFamily="18" charset="0"/>
              </a:rPr>
              <a:t>Alternatives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Alt 1: Report to AMF via NAS, AMF reports to CHF. (</a:t>
            </a:r>
            <a:r>
              <a:rPr lang="en-GB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S2-2007274</a:t>
            </a:r>
            <a:r>
              <a:rPr lang="en-US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Alt 2: Report to SMF via NAS, SMF reports to the CHF. (</a:t>
            </a:r>
            <a:r>
              <a:rPr lang="en-GB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S2-2006848</a:t>
            </a:r>
            <a:r>
              <a:rPr lang="en-GB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)</a:t>
            </a:r>
            <a:endParaRPr lang="en-US" sz="1500" dirty="0"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lvl="1"/>
            <a:r>
              <a:rPr lang="en-US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Alt 3: Report to the ADF/CTF via user plane, ADF/CTF reports to the CHF. (</a:t>
            </a:r>
            <a:r>
              <a:rPr lang="en-GB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S2-2007662</a:t>
            </a:r>
            <a:r>
              <a:rPr lang="en-GB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GB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Alt 4: Wait for SA5 progress. (</a:t>
            </a:r>
            <a:r>
              <a:rPr lang="en-GB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S2-2007490</a:t>
            </a:r>
            <a:r>
              <a:rPr lang="en-GB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)</a:t>
            </a:r>
          </a:p>
          <a:p>
            <a:r>
              <a:rPr lang="en-GB" sz="1500" dirty="0">
                <a:latin typeface="Arial" panose="020B0604020202020204" pitchFamily="34" charset="0"/>
                <a:cs typeface="Times New Roman" panose="02020603050405020304" pitchFamily="18" charset="0"/>
              </a:rPr>
              <a:t>Working assumption</a:t>
            </a:r>
          </a:p>
          <a:p>
            <a:pPr lvl="1"/>
            <a:r>
              <a:rPr lang="en-GB" sz="1500" dirty="0"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SA2 determines which alternative should be selected during CC#2, via e.g. show of hands.</a:t>
            </a:r>
          </a:p>
        </p:txBody>
      </p:sp>
    </p:spTree>
    <p:extLst>
      <p:ext uri="{BB962C8B-B14F-4D97-AF65-F5344CB8AC3E}">
        <p14:creationId xmlns:p14="http://schemas.microsoft.com/office/powerpoint/2010/main" val="2104447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4A805-52FF-47BA-AB0B-292D45CAD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949" y="228600"/>
            <a:ext cx="8054159" cy="1143000"/>
          </a:xfrm>
        </p:spPr>
        <p:txBody>
          <a:bodyPr/>
          <a:lstStyle/>
          <a:p>
            <a:r>
              <a:rPr lang="en-US" altLang="zh-CN" dirty="0"/>
              <a:t>KI#7-</a:t>
            </a:r>
            <a:r>
              <a:rPr lang="en-US" dirty="0"/>
              <a:t>charging support for direct discovery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8B1B3-1B95-4A4A-89F9-0C4B61296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Issue: Support of direct discovery charging </a:t>
            </a:r>
          </a:p>
          <a:p>
            <a:r>
              <a:rPr lang="en-US" sz="2000" dirty="0"/>
              <a:t>Contributions </a:t>
            </a:r>
          </a:p>
          <a:p>
            <a:pPr lvl="1"/>
            <a:r>
              <a:rPr lang="en-US" sz="2000" dirty="0"/>
              <a:t>S2-2006848(NEC), S2-2007662 (Qualcomm Incorporated, </a:t>
            </a:r>
            <a:r>
              <a:rPr lang="en-US" sz="2000" dirty="0" err="1"/>
              <a:t>Convida</a:t>
            </a:r>
            <a:r>
              <a:rPr lang="en-US" sz="2000" dirty="0"/>
              <a:t>, </a:t>
            </a:r>
            <a:r>
              <a:rPr lang="en-US" sz="2000" dirty="0" err="1"/>
              <a:t>Matrixx</a:t>
            </a:r>
            <a:r>
              <a:rPr lang="en-US" sz="2000" dirty="0"/>
              <a:t>, CATT).</a:t>
            </a:r>
          </a:p>
          <a:p>
            <a:r>
              <a:rPr lang="en-US" sz="2000" dirty="0"/>
              <a:t>Alternatives</a:t>
            </a:r>
          </a:p>
          <a:p>
            <a:pPr lvl="1"/>
            <a:r>
              <a:rPr lang="en-US" sz="2000" dirty="0"/>
              <a:t>Support of direct discovery charging depends on conclusion of key issue#1. (S2-2006848, S2-2007662).</a:t>
            </a:r>
          </a:p>
          <a:p>
            <a:r>
              <a:rPr lang="en-US" sz="2000" dirty="0"/>
              <a:t>Working assumption</a:t>
            </a:r>
          </a:p>
          <a:p>
            <a:pPr lvl="1"/>
            <a:r>
              <a:rPr lang="en-US" sz="2000" dirty="0"/>
              <a:t>Support of direct discovery charging depends on conclusion of 5G DDNMF?</a:t>
            </a:r>
          </a:p>
        </p:txBody>
      </p:sp>
    </p:spTree>
    <p:extLst>
      <p:ext uri="{BB962C8B-B14F-4D97-AF65-F5344CB8AC3E}">
        <p14:creationId xmlns:p14="http://schemas.microsoft.com/office/powerpoint/2010/main" val="32759442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EEAC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okia powerpoint template nokia pure v13">
  <a:themeElements>
    <a:clrScheme name="Nokia Master Theme">
      <a:dk1>
        <a:srgbClr val="124191"/>
      </a:dk1>
      <a:lt1>
        <a:srgbClr val="FFFFFF"/>
      </a:lt1>
      <a:dk2>
        <a:srgbClr val="FFFFFF"/>
      </a:dk2>
      <a:lt2>
        <a:srgbClr val="68717A"/>
      </a:lt2>
      <a:accent1>
        <a:srgbClr val="00C9FF"/>
      </a:accent1>
      <a:accent2>
        <a:srgbClr val="00C9FF"/>
      </a:accent2>
      <a:accent3>
        <a:srgbClr val="00C9FF"/>
      </a:accent3>
      <a:accent4>
        <a:srgbClr val="A8BBC0"/>
      </a:accent4>
      <a:accent5>
        <a:srgbClr val="A8BBC0"/>
      </a:accent5>
      <a:accent6>
        <a:srgbClr val="D8D9DA"/>
      </a:accent6>
      <a:hlink>
        <a:srgbClr val="124191"/>
      </a:hlink>
      <a:folHlink>
        <a:srgbClr val="124191"/>
      </a:folHlink>
    </a:clrScheme>
    <a:fontScheme name="Nokia Pure v2">
      <a:majorFont>
        <a:latin typeface="Nokia Pure Headline Light"/>
        <a:ea typeface=""/>
        <a:cs typeface=""/>
      </a:majorFont>
      <a:minorFont>
        <a:latin typeface="Nokia Pure T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tIns="90000" bIns="90000" rtlCol="0" anchor="t" anchorCtr="0"/>
      <a:lstStyle>
        <a:defPPr algn="ctr" fontAlgn="auto">
          <a:spcBef>
            <a:spcPts val="0"/>
          </a:spcBef>
          <a:spcAft>
            <a:spcPts val="0"/>
          </a:spcAft>
          <a:defRPr dirty="0" smtClean="0">
            <a:solidFill>
              <a:schemeClr val="accent4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9050" cmpd="sng">
          <a:solidFill>
            <a:schemeClr val="accent3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okia PowerPoint Template Nokia Pure v12" id="{7AC05BEF-BBDF-4CF1-AA23-A676535EABCE}" vid="{991539CA-B441-4AED-8339-F6770207F6A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28546</TotalTime>
  <Words>625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 </vt:lpstr>
      <vt:lpstr>Lucida Grande</vt:lpstr>
      <vt:lpstr>Nokia Pure Headline Light</vt:lpstr>
      <vt:lpstr>Nokia Pure Text Light</vt:lpstr>
      <vt:lpstr>Arial</vt:lpstr>
      <vt:lpstr>Calibri</vt:lpstr>
      <vt:lpstr>Times New Roman</vt:lpstr>
      <vt:lpstr>Office Theme</vt:lpstr>
      <vt:lpstr>nokia powerpoint template nokia pure v13</vt:lpstr>
      <vt:lpstr>think-cell Slide</vt:lpstr>
      <vt:lpstr>SA2#141 ProSe KI#1,#5,#7 Controversial Issues and WAs</vt:lpstr>
      <vt:lpstr>KI#1-5G DDNMF</vt:lpstr>
      <vt:lpstr>KI#5-The path selection policy rules update</vt:lpstr>
      <vt:lpstr>KI#7-PC5 charging configuration to the UE</vt:lpstr>
      <vt:lpstr>KI#7-UE PC5 charging usage report</vt:lpstr>
      <vt:lpstr>KI#7-charging support for direct discovery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OPPO</cp:lastModifiedBy>
  <cp:revision>796</cp:revision>
  <dcterms:created xsi:type="dcterms:W3CDTF">2008-08-30T09:32:10Z</dcterms:created>
  <dcterms:modified xsi:type="dcterms:W3CDTF">2020-10-15T08:39:11Z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1436835755</vt:lpwstr>
  </property>
</Properties>
</file>