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6"/>
  </p:sldMasterIdLst>
  <p:notesMasterIdLst>
    <p:notesMasterId r:id="rId12"/>
  </p:notesMasterIdLst>
  <p:handoutMasterIdLst>
    <p:handoutMasterId r:id="rId13"/>
  </p:handoutMasterIdLst>
  <p:sldIdLst>
    <p:sldId id="303" r:id="rId7"/>
    <p:sldId id="859" r:id="rId8"/>
    <p:sldId id="854" r:id="rId9"/>
    <p:sldId id="855" r:id="rId10"/>
    <p:sldId id="858" r:id="rId11"/>
  </p:sldIdLst>
  <p:sldSz cx="9144000" cy="6858000" type="screen4x3"/>
  <p:notesSz cx="6797675" cy="9928225"/>
  <p:defaultTextStyle>
    <a:defPPr>
      <a:defRPr lang="en-GB"/>
    </a:defPPr>
    <a:lvl1pPr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3300"/>
    <a:srgbClr val="62A14D"/>
    <a:srgbClr val="000000"/>
    <a:srgbClr val="C6D254"/>
    <a:srgbClr val="B1D254"/>
    <a:srgbClr val="72AF2F"/>
    <a:srgbClr val="5C88D0"/>
    <a:srgbClr val="2A6EA8"/>
    <a:srgbClr val="72732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02" autoAdjust="0"/>
    <p:restoredTop sz="94625" autoAdjust="0"/>
  </p:normalViewPr>
  <p:slideViewPr>
    <p:cSldViewPr snapToGrid="0">
      <p:cViewPr varScale="1">
        <p:scale>
          <a:sx n="68" d="100"/>
          <a:sy n="68" d="100"/>
        </p:scale>
        <p:origin x="1184" y="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438"/>
    </p:cViewPr>
  </p:sorterViewPr>
  <p:notesViewPr>
    <p:cSldViewPr snapToGrid="0">
      <p:cViewPr varScale="1">
        <p:scale>
          <a:sx n="57" d="100"/>
          <a:sy n="57" d="100"/>
        </p:scale>
        <p:origin x="2640" y="7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viewProps" Target="viewProps.xml"/><Relationship Id="rId10" Type="http://schemas.openxmlformats.org/officeDocument/2006/relationships/slide" Target="slides/slide4.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andramouli, Devaki (Nokia - US/Dallas)" userId="ebf2a9f8-651b-4485-926f-9d93c0eafbc5" providerId="ADAL" clId="{E647D7E9-2685-4587-8345-999EC9FB8FAA}"/>
    <pc:docChg chg="modSld">
      <pc:chgData name="Chandramouli, Devaki (Nokia - US/Dallas)" userId="ebf2a9f8-651b-4485-926f-9d93c0eafbc5" providerId="ADAL" clId="{E647D7E9-2685-4587-8345-999EC9FB8FAA}" dt="2020-04-17T22:33:04.840" v="540" actId="20577"/>
      <pc:docMkLst>
        <pc:docMk/>
      </pc:docMkLst>
      <pc:sldChg chg="modSp">
        <pc:chgData name="Chandramouli, Devaki (Nokia - US/Dallas)" userId="ebf2a9f8-651b-4485-926f-9d93c0eafbc5" providerId="ADAL" clId="{E647D7E9-2685-4587-8345-999EC9FB8FAA}" dt="2020-04-17T22:33:04.840" v="540" actId="20577"/>
        <pc:sldMkLst>
          <pc:docMk/>
          <pc:sldMk cId="866068917" sldId="856"/>
        </pc:sldMkLst>
        <pc:spChg chg="mod">
          <ac:chgData name="Chandramouli, Devaki (Nokia - US/Dallas)" userId="ebf2a9f8-651b-4485-926f-9d93c0eafbc5" providerId="ADAL" clId="{E647D7E9-2685-4587-8345-999EC9FB8FAA}" dt="2020-04-17T22:33:04.840" v="540" actId="20577"/>
          <ac:spMkLst>
            <pc:docMk/>
            <pc:sldMk cId="866068917" sldId="856"/>
            <ac:spMk id="3" creationId="{40EC871F-24F6-4169-8216-1CB14194993F}"/>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19"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9E436C27-80EF-4A0D-A875-AA5301B61E12}" type="datetime1">
              <a:rPr lang="en-US"/>
              <a:pPr>
                <a:defRPr/>
              </a:pPr>
              <a:t>4/20/2020</a:t>
            </a:fld>
            <a:endParaRPr lang="en-US" dirty="0"/>
          </a:p>
        </p:txBody>
      </p:sp>
      <p:sp>
        <p:nvSpPr>
          <p:cNvPr id="9220" name="Rectangle 4"/>
          <p:cNvSpPr>
            <a:spLocks noGrp="1" noChangeArrowheads="1"/>
          </p:cNvSpPr>
          <p:nvPr>
            <p:ph type="ftr" sz="quarter" idx="2"/>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21" name="Rectangle 5"/>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84896699-8EAF-425A-91DC-02EF736CA54C}" type="slidenum">
              <a:rPr lang="en-GB" altLang="en-US"/>
              <a:pPr>
                <a:defRPr/>
              </a:pPr>
              <a:t>‹#›</a:t>
            </a:fld>
            <a:endParaRPr lang="en-GB" altLang="en-US"/>
          </a:p>
        </p:txBody>
      </p:sp>
    </p:spTree>
    <p:extLst>
      <p:ext uri="{BB962C8B-B14F-4D97-AF65-F5344CB8AC3E}">
        <p14:creationId xmlns:p14="http://schemas.microsoft.com/office/powerpoint/2010/main" val="63662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099" name="Rectangle 3"/>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63FBF7EF-8678-4E88-BD87-1D3EF3670A8E}" type="datetime1">
              <a:rPr lang="en-US"/>
              <a:pPr>
                <a:defRPr/>
              </a:pPr>
              <a:t>4/20/2020</a:t>
            </a:fld>
            <a:endParaRPr lang="en-US" dirty="0"/>
          </a:p>
        </p:txBody>
      </p:sp>
      <p:sp>
        <p:nvSpPr>
          <p:cNvPr id="4100" name="Rectangle 4"/>
          <p:cNvSpPr>
            <a:spLocks noGrp="1" noRot="1" noChangeAspect="1" noChangeArrowheads="1" noTextEdit="1"/>
          </p:cNvSpPr>
          <p:nvPr>
            <p:ph type="sldImg" idx="2"/>
          </p:nvPr>
        </p:nvSpPr>
        <p:spPr bwMode="auto">
          <a:xfrm>
            <a:off x="915988" y="742950"/>
            <a:ext cx="4965700"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06463" y="4716463"/>
            <a:ext cx="4984750" cy="4468812"/>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103" name="Rectangle 7"/>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ECE0B2C6-996E-45E1-BA1D-CBDA9768A258}" type="slidenum">
              <a:rPr lang="en-GB" altLang="en-US"/>
              <a:pPr>
                <a:defRPr/>
              </a:pPr>
              <a:t>‹#›</a:t>
            </a:fld>
            <a:endParaRPr lang="en-GB" altLang="en-US"/>
          </a:p>
        </p:txBody>
      </p:sp>
    </p:spTree>
    <p:extLst>
      <p:ext uri="{BB962C8B-B14F-4D97-AF65-F5344CB8AC3E}">
        <p14:creationId xmlns:p14="http://schemas.microsoft.com/office/powerpoint/2010/main" val="736676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New Roman" panose="02020603050405020304" pitchFamily="18" charset="0"/>
              </a:defRPr>
            </a:lvl1pPr>
            <a:lvl2pPr marL="742950" indent="-285750" defTabSz="930275">
              <a:spcBef>
                <a:spcPct val="30000"/>
              </a:spcBef>
              <a:defRPr sz="1200">
                <a:solidFill>
                  <a:schemeClr val="tx1"/>
                </a:solidFill>
                <a:latin typeface="Times New Roman" panose="02020603050405020304" pitchFamily="18" charset="0"/>
              </a:defRPr>
            </a:lvl2pPr>
            <a:lvl3pPr marL="1143000" indent="-228600" defTabSz="930275">
              <a:spcBef>
                <a:spcPct val="30000"/>
              </a:spcBef>
              <a:defRPr sz="1200">
                <a:solidFill>
                  <a:schemeClr val="tx1"/>
                </a:solidFill>
                <a:latin typeface="Times New Roman" panose="02020603050405020304" pitchFamily="18" charset="0"/>
              </a:defRPr>
            </a:lvl3pPr>
            <a:lvl4pPr marL="1600200" indent="-228600" defTabSz="930275">
              <a:spcBef>
                <a:spcPct val="30000"/>
              </a:spcBef>
              <a:defRPr sz="1200">
                <a:solidFill>
                  <a:schemeClr val="tx1"/>
                </a:solidFill>
                <a:latin typeface="Times New Roman" panose="02020603050405020304" pitchFamily="18" charset="0"/>
              </a:defRPr>
            </a:lvl4pPr>
            <a:lvl5pPr marL="2057400" indent="-228600" defTabSz="930275">
              <a:spcBef>
                <a:spcPct val="30000"/>
              </a:spcBef>
              <a:defRPr sz="12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2104670-74C2-4A6C-A838-B3BB595D87DD}" type="slidenum">
              <a:rPr lang="en-GB" altLang="en-US" smtClean="0"/>
              <a:pPr>
                <a:spcBef>
                  <a:spcPct val="0"/>
                </a:spcBef>
              </a:pPr>
              <a:t>1</a:t>
            </a:fld>
            <a:endParaRPr lang="en-GB" altLang="en-US"/>
          </a:p>
        </p:txBody>
      </p:sp>
      <p:sp>
        <p:nvSpPr>
          <p:cNvPr id="7171" name="Rectangle 2"/>
          <p:cNvSpPr>
            <a:spLocks noGrp="1" noRot="1" noChangeAspect="1" noChangeArrowheads="1" noTextEdit="1"/>
          </p:cNvSpPr>
          <p:nvPr>
            <p:ph type="sldImg"/>
          </p:nvPr>
        </p:nvSpPr>
        <p:spPr>
          <a:xfrm>
            <a:off x="915988" y="742950"/>
            <a:ext cx="4967287" cy="3725863"/>
          </a:xfrm>
          <a:ln/>
        </p:spPr>
      </p:sp>
      <p:sp>
        <p:nvSpPr>
          <p:cNvPr id="7172" name="Rectangle 3"/>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6648913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719417900"/>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657954627"/>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547252697"/>
      </p:ext>
    </p:extLst>
  </p:cSld>
  <p:clrMapOvr>
    <a:masterClrMapping/>
  </p:clrMapOvr>
  <p:transition spd="slow"/>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590550" y="6373813"/>
            <a:ext cx="6169025" cy="323850"/>
          </a:xfrm>
          <a:prstGeom prst="homePlate">
            <a:avLst>
              <a:gd name="adj" fmla="val 91541"/>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a:p>
        </p:txBody>
      </p:sp>
      <p:sp>
        <p:nvSpPr>
          <p:cNvPr id="1027" name="Title Placeholder 1"/>
          <p:cNvSpPr>
            <a:spLocks noGrp="1"/>
          </p:cNvSpPr>
          <p:nvPr>
            <p:ph type="title"/>
          </p:nvPr>
        </p:nvSpPr>
        <p:spPr bwMode="auto">
          <a:xfrm>
            <a:off x="488950" y="228600"/>
            <a:ext cx="682783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485775" y="1454150"/>
            <a:ext cx="8388350"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14" name="TextBox 13"/>
          <p:cNvSpPr txBox="1"/>
          <p:nvPr userDrawn="1"/>
        </p:nvSpPr>
        <p:spPr>
          <a:xfrm>
            <a:off x="538163" y="6462713"/>
            <a:ext cx="5473170" cy="242887"/>
          </a:xfrm>
          <a:prstGeom prst="rect">
            <a:avLst/>
          </a:prstGeom>
          <a:noFill/>
        </p:spPr>
        <p:txBody>
          <a:bodyPr anchor="ctr">
            <a:normAutofit fontScale="92500" lnSpcReduction="10000"/>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GB" altLang="de-DE" sz="1200" dirty="0">
                <a:solidFill>
                  <a:schemeClr val="bg1"/>
                </a:solidFill>
              </a:rPr>
              <a:t>SA2 Work Planning 2020</a:t>
            </a:r>
          </a:p>
          <a:p>
            <a:pPr>
              <a:defRPr/>
            </a:pPr>
            <a:endParaRPr lang="en-GB" sz="1200" spc="300" dirty="0">
              <a:solidFill>
                <a:schemeClr val="bg1"/>
              </a:solidFill>
            </a:endParaRPr>
          </a:p>
        </p:txBody>
      </p:sp>
      <p:sp>
        <p:nvSpPr>
          <p:cNvPr id="12" name="Oval 11"/>
          <p:cNvSpPr/>
          <p:nvPr userDrawn="1"/>
        </p:nvSpPr>
        <p:spPr bwMode="auto">
          <a:xfrm>
            <a:off x="8318500" y="6383338"/>
            <a:ext cx="511175" cy="296862"/>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1E10F64A-668A-451F-BD49-32A860AAC750}" type="slidenum">
              <a:rPr lang="en-GB" altLang="en-US" b="1" smtClean="0"/>
              <a:pPr algn="ctr">
                <a:defRPr/>
              </a:pPr>
              <a:t>‹#›</a:t>
            </a:fld>
            <a:endParaRPr lang="en-GB" altLang="en-US" b="1"/>
          </a:p>
          <a:p>
            <a:pPr>
              <a:defRPr/>
            </a:pPr>
            <a:endParaRPr lang="en-GB" altLang="en-US"/>
          </a:p>
        </p:txBody>
      </p:sp>
      <p:sp>
        <p:nvSpPr>
          <p:cNvPr id="1031" name="Rectangle 15"/>
          <p:cNvSpPr>
            <a:spLocks noChangeArrowheads="1"/>
          </p:cNvSpPr>
          <p:nvPr userDrawn="1"/>
        </p:nvSpPr>
        <p:spPr bwMode="auto">
          <a:xfrm>
            <a:off x="4086225" y="3303588"/>
            <a:ext cx="9715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a:solidFill>
                  <a:schemeClr val="bg1"/>
                </a:solidFill>
              </a:rPr>
              <a:t>© 3GPP 2012</a:t>
            </a:r>
            <a:endParaRPr lang="en-GB" altLang="en-US"/>
          </a:p>
        </p:txBody>
      </p:sp>
      <p:sp>
        <p:nvSpPr>
          <p:cNvPr id="1032" name="Rectangle 16"/>
          <p:cNvSpPr>
            <a:spLocks noChangeArrowheads="1"/>
          </p:cNvSpPr>
          <p:nvPr userDrawn="1"/>
        </p:nvSpPr>
        <p:spPr bwMode="auto">
          <a:xfrm>
            <a:off x="7439025" y="6462713"/>
            <a:ext cx="82426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t>© 3GPP 2020</a:t>
            </a:r>
          </a:p>
        </p:txBody>
      </p:sp>
      <p:pic>
        <p:nvPicPr>
          <p:cNvPr id="1033" name="Picture 10" descr="3GPP_TM_RD.jpg"/>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7526338" y="415925"/>
            <a:ext cx="13081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70" r:id="rId1"/>
    <p:sldLayoutId id="2147483767" r:id="rId2"/>
    <p:sldLayoutId id="2147483768" r:id="rId3"/>
  </p:sldLayoutIdLst>
  <p:transition spd="slow"/>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p:titleStyle>
    <p:bodyStyle>
      <a:lvl1pPr marL="457200" indent="-457200" algn="l" rtl="0" eaLnBrk="0" fontAlgn="base" hangingPunct="0">
        <a:spcBef>
          <a:spcPct val="20000"/>
        </a:spcBef>
        <a:spcAft>
          <a:spcPct val="0"/>
        </a:spcAft>
        <a:buBlip>
          <a:blip r:embed="rId6"/>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nokia.sharepoint.com/sites/c5g/e2earch/SA2%20Documents/SA2%20meetings/SA2%20138E%20(Elbonia)/Third%20party%20document%20analysis/Docs/S2-2002777.zip" TargetMode="External"/><Relationship Id="rId13" Type="http://schemas.openxmlformats.org/officeDocument/2006/relationships/hyperlink" Target="https://nokia.sharepoint.com/sites/c5g/e2earch/SA2%20Documents/SA2%20meetings/SA2%20138E%20(Elbonia)/Third%20party%20document%20analysis/Docs/S2-2003011.zip" TargetMode="External"/><Relationship Id="rId3" Type="http://schemas.openxmlformats.org/officeDocument/2006/relationships/hyperlink" Target="https://nokia.sharepoint.com/sites/c5g/e2earch/SA2%20Documents/SA2%20meetings/SA2%20138E%20(Elbonia)/Third%20party%20document%20analysis/Docs/S2-2002774.zip" TargetMode="External"/><Relationship Id="rId7" Type="http://schemas.openxmlformats.org/officeDocument/2006/relationships/hyperlink" Target="https://nokia.sharepoint.com/sites/c5g/e2earch/SA2%20Documents/SA2%20meetings/SA2%20138E%20(Elbonia)/Third%20party%20document%20analysis/Docs/S2-2002776.zip" TargetMode="External"/><Relationship Id="rId12" Type="http://schemas.openxmlformats.org/officeDocument/2006/relationships/hyperlink" Target="https://nokia.sharepoint.com/sites/c5g/e2earch/SA2%20Documents/SA2%20meetings/SA2%20138E%20(Elbonia)/Third%20party%20document%20analysis/Docs/S2-2002869.zip" TargetMode="External"/><Relationship Id="rId2" Type="http://schemas.openxmlformats.org/officeDocument/2006/relationships/hyperlink" Target="https://nokia.sharepoint.com/sites/c5g/e2earch/SA2%20Documents/SA2%20meetings/SA2%20138E%20(Elbonia)/Third%20party%20document%20analysis/Docs/S2-2002658.zip" TargetMode="External"/><Relationship Id="rId16" Type="http://schemas.openxmlformats.org/officeDocument/2006/relationships/hyperlink" Target="https://nokia.sharepoint.com/sites/c5g/e2earch/SA2%20Documents/SA2%20meetings/SA2%20138E%20(Elbonia)/Third%20party%20document%20analysis/Docs/S2-2003012.zip" TargetMode="External"/><Relationship Id="rId1" Type="http://schemas.openxmlformats.org/officeDocument/2006/relationships/slideLayout" Target="../slideLayouts/slideLayout2.xml"/><Relationship Id="rId6" Type="http://schemas.openxmlformats.org/officeDocument/2006/relationships/hyperlink" Target="https://nokia.sharepoint.com/sites/c5g/e2earch/SA2%20Documents/SA2%20meetings/SA2%20138E%20(Elbonia)/Third%20party%20document%20analysis/Docs/S2-2002775.zip" TargetMode="External"/><Relationship Id="rId11" Type="http://schemas.openxmlformats.org/officeDocument/2006/relationships/hyperlink" Target="https://nokia.sharepoint.com/sites/c5g/e2earch/SA2%20Documents/SA2%20meetings/SA2%20138E%20(Elbonia)/Third%20party%20document%20analysis/Docs/S2-2002868.zip" TargetMode="External"/><Relationship Id="rId5" Type="http://schemas.openxmlformats.org/officeDocument/2006/relationships/hyperlink" Target="https://nokia.sharepoint.com/sites/c5g/e2earch/SA2%20Documents/SA2%20meetings/SA2%20138E%20(Elbonia)/Third%20party%20document%20analysis/Docs/S2-2002938.zip" TargetMode="External"/><Relationship Id="rId15" Type="http://schemas.openxmlformats.org/officeDocument/2006/relationships/hyperlink" Target="https://nokia.sharepoint.com/sites/c5g/e2earch/SA2%20Documents/SA2%20meetings/SA2%20138E%20(Elbonia)/Third%20party%20document%20analysis/Docs/S2-2002936.zip" TargetMode="External"/><Relationship Id="rId10" Type="http://schemas.openxmlformats.org/officeDocument/2006/relationships/hyperlink" Target="https://nokia.sharepoint.com/sites/c5g/e2earch/SA2%20Documents/SA2%20meetings/SA2%20138E%20(Elbonia)/Third%20party%20document%20analysis/Docs/S2-2002779.zip" TargetMode="External"/><Relationship Id="rId4" Type="http://schemas.openxmlformats.org/officeDocument/2006/relationships/hyperlink" Target="https://nokia.sharepoint.com/sites/c5g/e2earch/SA2%20Documents/SA2%20meetings/SA2%20138E%20(Elbonia)/Third%20party%20document%20analysis/Docs/S2-2002867.zip" TargetMode="External"/><Relationship Id="rId9" Type="http://schemas.openxmlformats.org/officeDocument/2006/relationships/hyperlink" Target="https://nokia.sharepoint.com/sites/c5g/e2earch/SA2%20Documents/SA2%20meetings/SA2%20138E%20(Elbonia)/Third%20party%20document%20analysis/Docs/S2-2002778.zip" TargetMode="External"/><Relationship Id="rId14" Type="http://schemas.openxmlformats.org/officeDocument/2006/relationships/hyperlink" Target="https://nokia.sharepoint.com/sites/c5g/e2earch/SA2%20Documents/SA2%20meetings/SA2%20138E%20(Elbonia)/Third%20party%20document%20analysis/Docs/S2-2002935.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ubtitle 6"/>
          <p:cNvSpPr>
            <a:spLocks noGrp="1"/>
          </p:cNvSpPr>
          <p:nvPr>
            <p:ph type="subTitle" idx="4294967295"/>
          </p:nvPr>
        </p:nvSpPr>
        <p:spPr>
          <a:xfrm>
            <a:off x="1371600" y="4054641"/>
            <a:ext cx="6400800" cy="1329341"/>
          </a:xfrm>
        </p:spPr>
        <p:txBody>
          <a:bodyPr/>
          <a:lstStyle/>
          <a:p>
            <a:pPr marL="0" indent="0" algn="ctr" eaLnBrk="1" hangingPunct="1">
              <a:buFontTx/>
              <a:buNone/>
            </a:pPr>
            <a:r>
              <a:rPr lang="fr-FR" altLang="de-DE" dirty="0">
                <a:effectLst>
                  <a:outerShdw blurRad="38100" dist="38100" dir="2700000" algn="tl">
                    <a:srgbClr val="000000">
                      <a:alpha val="43137"/>
                    </a:srgbClr>
                  </a:outerShdw>
                </a:effectLst>
              </a:rPr>
              <a:t>Hannu Hietalahti</a:t>
            </a:r>
          </a:p>
          <a:p>
            <a:pPr marL="0" indent="0" algn="ctr" eaLnBrk="1" hangingPunct="1">
              <a:buFontTx/>
              <a:buNone/>
            </a:pPr>
            <a:r>
              <a:rPr lang="fr-FR" altLang="de-DE" dirty="0">
                <a:effectLst>
                  <a:outerShdw blurRad="38100" dist="38100" dir="2700000" algn="tl">
                    <a:srgbClr val="000000">
                      <a:alpha val="43137"/>
                    </a:srgbClr>
                  </a:outerShdw>
                </a:effectLst>
              </a:rPr>
              <a:t>Nokia</a:t>
            </a:r>
          </a:p>
        </p:txBody>
      </p:sp>
      <p:sp>
        <p:nvSpPr>
          <p:cNvPr id="7" name="Text Box 63"/>
          <p:cNvSpPr txBox="1">
            <a:spLocks noChangeArrowheads="1"/>
          </p:cNvSpPr>
          <p:nvPr/>
        </p:nvSpPr>
        <p:spPr bwMode="auto">
          <a:xfrm>
            <a:off x="764005" y="1895122"/>
            <a:ext cx="7615990"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1000">
                <a:solidFill>
                  <a:schemeClr val="tx1"/>
                </a:solidFill>
                <a:latin typeface="Arial" charset="0"/>
              </a:defRPr>
            </a:lvl1pPr>
            <a:lvl2pPr marL="742950" indent="-285750">
              <a:defRPr sz="1000">
                <a:solidFill>
                  <a:schemeClr val="tx1"/>
                </a:solidFill>
                <a:latin typeface="Arial" charset="0"/>
              </a:defRPr>
            </a:lvl2pPr>
            <a:lvl3pPr marL="1143000" indent="-228600">
              <a:defRPr sz="1000">
                <a:solidFill>
                  <a:schemeClr val="tx1"/>
                </a:solidFill>
                <a:latin typeface="Arial" charset="0"/>
              </a:defRPr>
            </a:lvl3pPr>
            <a:lvl4pPr marL="1600200" indent="-228600">
              <a:defRPr sz="1000">
                <a:solidFill>
                  <a:schemeClr val="tx1"/>
                </a:solidFill>
                <a:latin typeface="Arial" charset="0"/>
              </a:defRPr>
            </a:lvl4pPr>
            <a:lvl5pPr marL="2057400" indent="-228600">
              <a:defRPr sz="1000">
                <a:solidFill>
                  <a:schemeClr val="tx1"/>
                </a:solidFill>
                <a:latin typeface="Arial" charset="0"/>
              </a:defRPr>
            </a:lvl5pPr>
            <a:lvl6pPr marL="2514600" indent="-228600" eaLnBrk="0" fontAlgn="base" hangingPunct="0">
              <a:spcBef>
                <a:spcPct val="0"/>
              </a:spcBef>
              <a:spcAft>
                <a:spcPct val="0"/>
              </a:spcAft>
              <a:defRPr sz="1000">
                <a:solidFill>
                  <a:schemeClr val="tx1"/>
                </a:solidFill>
                <a:latin typeface="Arial" charset="0"/>
              </a:defRPr>
            </a:lvl6pPr>
            <a:lvl7pPr marL="2971800" indent="-228600" eaLnBrk="0" fontAlgn="base" hangingPunct="0">
              <a:spcBef>
                <a:spcPct val="0"/>
              </a:spcBef>
              <a:spcAft>
                <a:spcPct val="0"/>
              </a:spcAft>
              <a:defRPr sz="1000">
                <a:solidFill>
                  <a:schemeClr val="tx1"/>
                </a:solidFill>
                <a:latin typeface="Arial" charset="0"/>
              </a:defRPr>
            </a:lvl7pPr>
            <a:lvl8pPr marL="3429000" indent="-228600" eaLnBrk="0" fontAlgn="base" hangingPunct="0">
              <a:spcBef>
                <a:spcPct val="0"/>
              </a:spcBef>
              <a:spcAft>
                <a:spcPct val="0"/>
              </a:spcAft>
              <a:defRPr sz="1000">
                <a:solidFill>
                  <a:schemeClr val="tx1"/>
                </a:solidFill>
                <a:latin typeface="Arial" charset="0"/>
              </a:defRPr>
            </a:lvl8pPr>
            <a:lvl9pPr marL="3886200" indent="-228600" eaLnBrk="0" fontAlgn="base" hangingPunct="0">
              <a:spcBef>
                <a:spcPct val="0"/>
              </a:spcBef>
              <a:spcAft>
                <a:spcPct val="0"/>
              </a:spcAft>
              <a:defRPr sz="1000">
                <a:solidFill>
                  <a:schemeClr val="tx1"/>
                </a:solidFill>
                <a:latin typeface="Arial" charset="0"/>
              </a:defRPr>
            </a:lvl9pPr>
          </a:lstStyle>
          <a:p>
            <a:pPr algn="ctr">
              <a:defRPr/>
            </a:pPr>
            <a:r>
              <a:rPr lang="en-GB" sz="5200" b="1" dirty="0">
                <a:solidFill>
                  <a:srgbClr val="FF3300"/>
                </a:solidFill>
                <a:effectLst>
                  <a:outerShdw blurRad="38100" dist="38100" dir="2700000" algn="tl">
                    <a:srgbClr val="C0C0C0"/>
                  </a:outerShdw>
                </a:effectLst>
                <a:latin typeface="Calibri" pitchFamily="34" charset="0"/>
              </a:rPr>
              <a:t>NAS PDU delivery failure in RRC Inactive</a:t>
            </a:r>
          </a:p>
          <a:p>
            <a:pPr algn="ctr">
              <a:defRPr/>
            </a:pPr>
            <a:r>
              <a:rPr lang="en-GB" sz="2800" b="1" dirty="0">
                <a:solidFill>
                  <a:srgbClr val="FF3300"/>
                </a:solidFill>
                <a:effectLst>
                  <a:outerShdw blurRad="38100" dist="38100" dir="2700000" algn="tl">
                    <a:srgbClr val="C0C0C0"/>
                  </a:outerShdw>
                </a:effectLst>
                <a:latin typeface="Calibri" pitchFamily="34" charset="0"/>
              </a:rPr>
              <a:t>Proposed way forward in SA2 #138E</a:t>
            </a:r>
            <a:endParaRPr lang="en-US" sz="2800" dirty="0">
              <a:solidFill>
                <a:srgbClr val="948A54"/>
              </a:solidFill>
              <a:effectLst>
                <a:outerShdw blurRad="38100" dist="38100" dir="2700000" algn="tl">
                  <a:srgbClr val="C0C0C0"/>
                </a:outerShdw>
              </a:effectLst>
              <a:latin typeface="Calibri" pitchFamily="34" charset="0"/>
            </a:endParaRPr>
          </a:p>
        </p:txBody>
      </p:sp>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p:cNvSpPr>
          <p:nvPr>
            <p:ph type="title"/>
          </p:nvPr>
        </p:nvSpPr>
        <p:spPr>
          <a:xfrm>
            <a:off x="488950" y="228600"/>
            <a:ext cx="7033640" cy="1143000"/>
          </a:xfrm>
        </p:spPr>
        <p:txBody>
          <a:bodyPr rtlCol="0">
            <a:normAutofit/>
          </a:bodyPr>
          <a:lstStyle/>
          <a:p>
            <a:pPr eaLnBrk="1" hangingPunct="1">
              <a:defRPr/>
            </a:pPr>
            <a:r>
              <a:rPr lang="en-US" dirty="0">
                <a:effectLst>
                  <a:outerShdw blurRad="38100" dist="38100" dir="2700000" algn="tl">
                    <a:srgbClr val="C0C0C0"/>
                  </a:outerShdw>
                </a:effectLst>
              </a:rPr>
              <a:t>Key Questions</a:t>
            </a:r>
          </a:p>
        </p:txBody>
      </p:sp>
      <p:sp>
        <p:nvSpPr>
          <p:cNvPr id="2" name="Content Placeholder 1">
            <a:extLst>
              <a:ext uri="{FF2B5EF4-FFF2-40B4-BE49-F238E27FC236}">
                <a16:creationId xmlns:a16="http://schemas.microsoft.com/office/drawing/2014/main" id="{4471A334-4B72-4ED4-8E33-B9893FE60EB4}"/>
              </a:ext>
            </a:extLst>
          </p:cNvPr>
          <p:cNvSpPr>
            <a:spLocks noGrp="1"/>
          </p:cNvSpPr>
          <p:nvPr>
            <p:ph idx="1"/>
          </p:nvPr>
        </p:nvSpPr>
        <p:spPr>
          <a:xfrm>
            <a:off x="429212" y="1454150"/>
            <a:ext cx="8592237" cy="4830763"/>
          </a:xfrm>
        </p:spPr>
        <p:txBody>
          <a:bodyPr/>
          <a:lstStyle/>
          <a:p>
            <a:pPr marL="0" indent="0">
              <a:buNone/>
            </a:pPr>
            <a:r>
              <a:rPr lang="en-US" sz="2400" b="1" u="sng" dirty="0"/>
              <a:t>Why SA2 needs to specify error handling requirements</a:t>
            </a:r>
            <a:endParaRPr lang="en-US" sz="2400" dirty="0"/>
          </a:p>
          <a:p>
            <a:r>
              <a:rPr lang="en-US" sz="2000" dirty="0"/>
              <a:t>NAS error handling is based on indication received from the NG-RAN over N2</a:t>
            </a:r>
          </a:p>
          <a:p>
            <a:r>
              <a:rPr lang="en-US" sz="2000" dirty="0"/>
              <a:t>RAN3 asks for clarification of already existing requirements for handling error case that is specified in TS 23.501</a:t>
            </a:r>
          </a:p>
          <a:p>
            <a:pPr marL="0" indent="0">
              <a:buNone/>
            </a:pPr>
            <a:endParaRPr lang="en-US" sz="2400" b="1" u="sng" dirty="0"/>
          </a:p>
          <a:p>
            <a:pPr marL="0" indent="0">
              <a:buNone/>
            </a:pPr>
            <a:r>
              <a:rPr lang="en-US" sz="2400" b="1" u="sng" dirty="0"/>
              <a:t>Key questions:</a:t>
            </a:r>
            <a:endParaRPr lang="en-US" sz="2400" dirty="0"/>
          </a:p>
          <a:p>
            <a:r>
              <a:rPr lang="en-US" sz="2000" dirty="0"/>
              <a:t>Agreed baseline: failure to deliver DL NAS PDU included in PDU Session Release Command will lead to NG-RAN indication of failure back to CN</a:t>
            </a:r>
          </a:p>
          <a:p>
            <a:r>
              <a:rPr lang="en-US" sz="2000" dirty="0"/>
              <a:t>Question to be answered: Does the NG-RAN </a:t>
            </a:r>
            <a:r>
              <a:rPr lang="en-US" sz="2000" b="1" dirty="0"/>
              <a:t>in addition</a:t>
            </a:r>
            <a:r>
              <a:rPr lang="en-US" sz="2000" dirty="0"/>
              <a:t> run so called “Downlink NAS Non Delivery Indication procedure” which means echoing back to sender the NAS PDU whose delivery to the UE has failed?</a:t>
            </a:r>
          </a:p>
        </p:txBody>
      </p:sp>
    </p:spTree>
    <p:extLst>
      <p:ext uri="{BB962C8B-B14F-4D97-AF65-F5344CB8AC3E}">
        <p14:creationId xmlns:p14="http://schemas.microsoft.com/office/powerpoint/2010/main" val="15648613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BD7B7F-2404-4E05-9DBB-AE647930F3FF}"/>
              </a:ext>
            </a:extLst>
          </p:cNvPr>
          <p:cNvSpPr>
            <a:spLocks noGrp="1"/>
          </p:cNvSpPr>
          <p:nvPr>
            <p:ph type="title"/>
          </p:nvPr>
        </p:nvSpPr>
        <p:spPr/>
        <p:txBody>
          <a:bodyPr/>
          <a:lstStyle/>
          <a:p>
            <a:r>
              <a:rPr lang="en-US" dirty="0"/>
              <a:t>Task for SA2 #138E</a:t>
            </a:r>
          </a:p>
        </p:txBody>
      </p:sp>
      <p:sp>
        <p:nvSpPr>
          <p:cNvPr id="3" name="Content Placeholder 2">
            <a:extLst>
              <a:ext uri="{FF2B5EF4-FFF2-40B4-BE49-F238E27FC236}">
                <a16:creationId xmlns:a16="http://schemas.microsoft.com/office/drawing/2014/main" id="{7E99E4E5-D719-4EA6-977E-DB3142815F84}"/>
              </a:ext>
            </a:extLst>
          </p:cNvPr>
          <p:cNvSpPr>
            <a:spLocks noGrp="1"/>
          </p:cNvSpPr>
          <p:nvPr>
            <p:ph idx="1"/>
          </p:nvPr>
        </p:nvSpPr>
        <p:spPr/>
        <p:txBody>
          <a:bodyPr/>
          <a:lstStyle/>
          <a:p>
            <a:r>
              <a:rPr lang="en-US" sz="2400" dirty="0"/>
              <a:t>Both Reply LS and CR(s) are needed in SA2 #138E</a:t>
            </a:r>
          </a:p>
          <a:p>
            <a:r>
              <a:rPr lang="en-US" sz="2400" dirty="0"/>
              <a:t>Reply LS is needed to give RAN3 the error handling requirement they asked us to clarify (LS in S2-2002658)</a:t>
            </a:r>
          </a:p>
          <a:p>
            <a:r>
              <a:rPr lang="en-US" sz="2400" dirty="0"/>
              <a:t>CRs are needed to clarify whether TS 23.501 expression “NAS non-delivery” means failure to deliver the NAS PDU in general or refers to “Downlink NAS Non Delivery Indication procedure” as specified by RAN3 in TS 36.300</a:t>
            </a:r>
          </a:p>
          <a:p>
            <a:pPr lvl="1"/>
            <a:r>
              <a:rPr lang="en-US" sz="2000" dirty="0"/>
              <a:t>The answer depends on how the NAS PDU was received and these different cases should be identified in 23.501</a:t>
            </a:r>
          </a:p>
          <a:p>
            <a:pPr lvl="1"/>
            <a:r>
              <a:rPr lang="en-US" sz="2000" dirty="0"/>
              <a:t>“Downlink NAS Non Delivery Indication procedure” applies on DL NAS TRANSPORT</a:t>
            </a:r>
          </a:p>
          <a:p>
            <a:pPr lvl="1"/>
            <a:r>
              <a:rPr lang="en-US" sz="2000" dirty="0"/>
              <a:t>Otherwise, “Downlink NAS Non Delivery Indication procedure” does not apply</a:t>
            </a:r>
          </a:p>
        </p:txBody>
      </p:sp>
    </p:spTree>
    <p:extLst>
      <p:ext uri="{BB962C8B-B14F-4D97-AF65-F5344CB8AC3E}">
        <p14:creationId xmlns:p14="http://schemas.microsoft.com/office/powerpoint/2010/main" val="4066124780"/>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66D76-AC71-48BF-9E0D-FD98835DD10F}"/>
              </a:ext>
            </a:extLst>
          </p:cNvPr>
          <p:cNvSpPr>
            <a:spLocks noGrp="1"/>
          </p:cNvSpPr>
          <p:nvPr>
            <p:ph type="title"/>
          </p:nvPr>
        </p:nvSpPr>
        <p:spPr/>
        <p:txBody>
          <a:bodyPr/>
          <a:lstStyle/>
          <a:p>
            <a:r>
              <a:rPr lang="en-US" dirty="0"/>
              <a:t>Proposed way forward</a:t>
            </a:r>
          </a:p>
        </p:txBody>
      </p:sp>
      <p:sp>
        <p:nvSpPr>
          <p:cNvPr id="3" name="Content Placeholder 2">
            <a:extLst>
              <a:ext uri="{FF2B5EF4-FFF2-40B4-BE49-F238E27FC236}">
                <a16:creationId xmlns:a16="http://schemas.microsoft.com/office/drawing/2014/main" id="{4AC9C45E-1242-4A5C-981B-DFB8A1323E5C}"/>
              </a:ext>
            </a:extLst>
          </p:cNvPr>
          <p:cNvSpPr>
            <a:spLocks noGrp="1"/>
          </p:cNvSpPr>
          <p:nvPr>
            <p:ph idx="1"/>
          </p:nvPr>
        </p:nvSpPr>
        <p:spPr>
          <a:xfrm>
            <a:off x="422167" y="1262421"/>
            <a:ext cx="8515102" cy="4830763"/>
          </a:xfrm>
        </p:spPr>
        <p:txBody>
          <a:bodyPr/>
          <a:lstStyle/>
          <a:p>
            <a:pPr marL="0" indent="0">
              <a:buNone/>
            </a:pPr>
            <a:r>
              <a:rPr lang="en-US" sz="2400" b="1" u="sng" dirty="0"/>
              <a:t>Liaison statement</a:t>
            </a:r>
            <a:endParaRPr lang="en-US" sz="2400" dirty="0"/>
          </a:p>
          <a:p>
            <a:r>
              <a:rPr lang="en-US" sz="1800" dirty="0"/>
              <a:t>Take Qualcomm LS S2-2002938 as the basis (because it’s the shortest) </a:t>
            </a:r>
          </a:p>
          <a:p>
            <a:r>
              <a:rPr lang="en-US" sz="1800" dirty="0"/>
              <a:t>Option 1 in RAN3 LS is the right answer to Q1</a:t>
            </a:r>
          </a:p>
          <a:p>
            <a:pPr lvl="1"/>
            <a:r>
              <a:rPr lang="en-US" sz="1400" dirty="0"/>
              <a:t>NAS PDU error handling is based on failure indication and it does not need the failed PDU to be returned</a:t>
            </a:r>
          </a:p>
          <a:p>
            <a:r>
              <a:rPr lang="en-US" sz="1800" dirty="0"/>
              <a:t>If further explanation is needed, the different scenarios from Ericsson LS in 2938 can be added (but “CN” and “implicit vs. explicit” need to be replaced by specific NFs) </a:t>
            </a:r>
          </a:p>
          <a:p>
            <a:r>
              <a:rPr lang="en-US" sz="1800" dirty="0"/>
              <a:t>Even if something more needs to be added to identify the target NF, echoing back the failed NAS PDU included in PDU Session Release Command is still not needed (except when explicitly stated already)</a:t>
            </a:r>
          </a:p>
          <a:p>
            <a:pPr marL="0" indent="0">
              <a:buNone/>
            </a:pPr>
            <a:r>
              <a:rPr lang="en-US" sz="2400" b="1" u="sng" dirty="0"/>
              <a:t>CRs</a:t>
            </a:r>
            <a:r>
              <a:rPr lang="en-US" sz="2400" b="1" dirty="0"/>
              <a:t>:</a:t>
            </a:r>
            <a:r>
              <a:rPr lang="en-US" sz="2400" dirty="0"/>
              <a:t> </a:t>
            </a:r>
          </a:p>
          <a:p>
            <a:r>
              <a:rPr lang="en-US" sz="1800" dirty="0"/>
              <a:t>23.501: Revise Qualcomm </a:t>
            </a:r>
            <a:r>
              <a:rPr lang="en-US" sz="1800" dirty="0" err="1"/>
              <a:t>tdoc</a:t>
            </a:r>
            <a:r>
              <a:rPr lang="en-US" sz="1800" dirty="0"/>
              <a:t> 2935 that addresses the minimum change required by the incoming LS by adding the correct RAN3 procedure name “Downlink NAS Non Delivery Indication”</a:t>
            </a:r>
          </a:p>
          <a:p>
            <a:r>
              <a:rPr lang="en-US" sz="1800" dirty="0"/>
              <a:t>Merge Nokia CR change indicating the cause value in the other case (i.e. when Downlink NAS Non Delivery Indication procedure is not used)</a:t>
            </a:r>
          </a:p>
          <a:p>
            <a:r>
              <a:rPr lang="en-US" sz="1800" dirty="0"/>
              <a:t>23.502: Align Ericsson </a:t>
            </a:r>
            <a:r>
              <a:rPr lang="en-US" sz="1800" dirty="0" err="1"/>
              <a:t>tdoc</a:t>
            </a:r>
            <a:r>
              <a:rPr lang="en-US" sz="1800" dirty="0"/>
              <a:t> 2777 to address the same decisions in 23.502 </a:t>
            </a:r>
            <a:endParaRPr lang="en-US" sz="1400" dirty="0"/>
          </a:p>
        </p:txBody>
      </p:sp>
    </p:spTree>
    <p:extLst>
      <p:ext uri="{BB962C8B-B14F-4D97-AF65-F5344CB8AC3E}">
        <p14:creationId xmlns:p14="http://schemas.microsoft.com/office/powerpoint/2010/main" val="3798199678"/>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4C930-6DA0-4650-82A3-85B589B31A6E}"/>
              </a:ext>
            </a:extLst>
          </p:cNvPr>
          <p:cNvSpPr>
            <a:spLocks noGrp="1"/>
          </p:cNvSpPr>
          <p:nvPr>
            <p:ph type="title"/>
          </p:nvPr>
        </p:nvSpPr>
        <p:spPr/>
        <p:txBody>
          <a:bodyPr/>
          <a:lstStyle/>
          <a:p>
            <a:r>
              <a:rPr lang="en-US" dirty="0"/>
              <a:t>Related documents, AI 6.1 </a:t>
            </a:r>
          </a:p>
        </p:txBody>
      </p:sp>
      <p:graphicFrame>
        <p:nvGraphicFramePr>
          <p:cNvPr id="6" name="Table 5">
            <a:extLst>
              <a:ext uri="{FF2B5EF4-FFF2-40B4-BE49-F238E27FC236}">
                <a16:creationId xmlns:a16="http://schemas.microsoft.com/office/drawing/2014/main" id="{22E9C325-4432-452D-B245-B9D84244CFE1}"/>
              </a:ext>
            </a:extLst>
          </p:cNvPr>
          <p:cNvGraphicFramePr>
            <a:graphicFrameLocks noGrp="1"/>
          </p:cNvGraphicFramePr>
          <p:nvPr>
            <p:extLst>
              <p:ext uri="{D42A27DB-BD31-4B8C-83A1-F6EECF244321}">
                <p14:modId xmlns:p14="http://schemas.microsoft.com/office/powerpoint/2010/main" val="3991181319"/>
              </p:ext>
            </p:extLst>
          </p:nvPr>
        </p:nvGraphicFramePr>
        <p:xfrm>
          <a:off x="603314" y="1237829"/>
          <a:ext cx="8323870" cy="4379265"/>
        </p:xfrm>
        <a:graphic>
          <a:graphicData uri="http://schemas.openxmlformats.org/drawingml/2006/table">
            <a:tbl>
              <a:tblPr firstRow="1" firstCol="1" bandRow="1">
                <a:tableStyleId>{5C22544A-7EE6-4342-B048-85BDC9FD1C3A}</a:tableStyleId>
              </a:tblPr>
              <a:tblGrid>
                <a:gridCol w="801280">
                  <a:extLst>
                    <a:ext uri="{9D8B030D-6E8A-4147-A177-3AD203B41FA5}">
                      <a16:colId xmlns:a16="http://schemas.microsoft.com/office/drawing/2014/main" val="394540453"/>
                    </a:ext>
                  </a:extLst>
                </a:gridCol>
                <a:gridCol w="4296491">
                  <a:extLst>
                    <a:ext uri="{9D8B030D-6E8A-4147-A177-3AD203B41FA5}">
                      <a16:colId xmlns:a16="http://schemas.microsoft.com/office/drawing/2014/main" val="2704197334"/>
                    </a:ext>
                  </a:extLst>
                </a:gridCol>
                <a:gridCol w="1637969">
                  <a:extLst>
                    <a:ext uri="{9D8B030D-6E8A-4147-A177-3AD203B41FA5}">
                      <a16:colId xmlns:a16="http://schemas.microsoft.com/office/drawing/2014/main" val="210554608"/>
                    </a:ext>
                  </a:extLst>
                </a:gridCol>
                <a:gridCol w="483496">
                  <a:extLst>
                    <a:ext uri="{9D8B030D-6E8A-4147-A177-3AD203B41FA5}">
                      <a16:colId xmlns:a16="http://schemas.microsoft.com/office/drawing/2014/main" val="1399103898"/>
                    </a:ext>
                  </a:extLst>
                </a:gridCol>
                <a:gridCol w="1104634">
                  <a:extLst>
                    <a:ext uri="{9D8B030D-6E8A-4147-A177-3AD203B41FA5}">
                      <a16:colId xmlns:a16="http://schemas.microsoft.com/office/drawing/2014/main" val="572286799"/>
                    </a:ext>
                  </a:extLst>
                </a:gridCol>
              </a:tblGrid>
              <a:tr h="435098">
                <a:tc>
                  <a:txBody>
                    <a:bodyPr/>
                    <a:lstStyle/>
                    <a:p>
                      <a:pPr>
                        <a:spcAft>
                          <a:spcPts val="0"/>
                        </a:spcAft>
                      </a:pPr>
                      <a:r>
                        <a:rPr lang="en-GB" sz="1100" u="sng" dirty="0">
                          <a:effectLst/>
                          <a:hlinkClick r:id="rId2" action="ppaction://hlinkfile"/>
                        </a:rPr>
                        <a:t>S2-2002658</a:t>
                      </a:r>
                      <a:endParaRPr lang="fi-FI"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pPr>
                        <a:spcAft>
                          <a:spcPts val="0"/>
                        </a:spcAft>
                      </a:pPr>
                      <a:r>
                        <a:rPr lang="en-GB" sz="1100" dirty="0">
                          <a:effectLst/>
                        </a:rPr>
                        <a:t>LS from RAN WG3: LS on NAS Non delivery for RRC Inactive state</a:t>
                      </a:r>
                      <a:endParaRPr lang="fi-FI"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pPr>
                        <a:spcAft>
                          <a:spcPts val="0"/>
                        </a:spcAft>
                      </a:pPr>
                      <a:r>
                        <a:rPr lang="en-GB" sz="1100">
                          <a:effectLst/>
                        </a:rPr>
                        <a:t>RAN WG3 (R3-201362)</a:t>
                      </a:r>
                      <a:endParaRPr lang="fi-FI"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pPr>
                        <a:spcAft>
                          <a:spcPts val="0"/>
                        </a:spcAft>
                      </a:pPr>
                      <a:r>
                        <a:rPr lang="en-GB" sz="1100">
                          <a:effectLst/>
                        </a:rPr>
                        <a:t>Rel-15</a:t>
                      </a:r>
                      <a:endParaRPr lang="fi-FI"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pPr>
                        <a:spcAft>
                          <a:spcPts val="0"/>
                        </a:spcAft>
                      </a:pPr>
                      <a:r>
                        <a:rPr lang="en-GB" sz="1100" dirty="0">
                          <a:effectLst/>
                        </a:rPr>
                        <a:t>Responses in S2-2002774, S2-2002867 and S2-2002938</a:t>
                      </a:r>
                      <a:endParaRPr lang="fi-FI"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extLst>
                  <a:ext uri="{0D108BD9-81ED-4DB2-BD59-A6C34878D82A}">
                    <a16:rowId xmlns:a16="http://schemas.microsoft.com/office/drawing/2014/main" val="3923048574"/>
                  </a:ext>
                </a:extLst>
              </a:tr>
              <a:tr h="181095">
                <a:tc>
                  <a:txBody>
                    <a:bodyPr/>
                    <a:lstStyle/>
                    <a:p>
                      <a:pPr>
                        <a:spcAft>
                          <a:spcPts val="0"/>
                        </a:spcAft>
                      </a:pPr>
                      <a:r>
                        <a:rPr lang="en-GB" sz="1100" u="sng" dirty="0">
                          <a:effectLst/>
                          <a:hlinkClick r:id="rId3" action="ppaction://hlinkfile"/>
                        </a:rPr>
                        <a:t>S2-2002774</a:t>
                      </a:r>
                      <a:endParaRPr lang="fi-FI"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pPr>
                        <a:spcAft>
                          <a:spcPts val="0"/>
                        </a:spcAft>
                      </a:pPr>
                      <a:r>
                        <a:rPr lang="en-GB" sz="1100" dirty="0">
                          <a:effectLst/>
                        </a:rPr>
                        <a:t>[DRAFT] Reply LS on NAS Non delivery for RRC Inactive state</a:t>
                      </a:r>
                      <a:endParaRPr lang="fi-FI"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pPr>
                        <a:spcAft>
                          <a:spcPts val="0"/>
                        </a:spcAft>
                      </a:pPr>
                      <a:r>
                        <a:rPr lang="en-GB" sz="1100">
                          <a:effectLst/>
                        </a:rPr>
                        <a:t>Ericsson</a:t>
                      </a:r>
                      <a:endParaRPr lang="fi-FI"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pPr>
                        <a:spcAft>
                          <a:spcPts val="0"/>
                        </a:spcAft>
                      </a:pPr>
                      <a:r>
                        <a:rPr lang="en-GB" sz="1100">
                          <a:effectLst/>
                        </a:rPr>
                        <a:t>Rel-15</a:t>
                      </a:r>
                      <a:endParaRPr lang="fi-FI"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pPr>
                        <a:spcAft>
                          <a:spcPts val="0"/>
                        </a:spcAft>
                      </a:pPr>
                      <a:r>
                        <a:rPr lang="en-GB" sz="1100">
                          <a:effectLst/>
                        </a:rPr>
                        <a:t>Response to S2-2002658</a:t>
                      </a:r>
                      <a:endParaRPr lang="fi-FI"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extLst>
                  <a:ext uri="{0D108BD9-81ED-4DB2-BD59-A6C34878D82A}">
                    <a16:rowId xmlns:a16="http://schemas.microsoft.com/office/drawing/2014/main" val="3906013698"/>
                  </a:ext>
                </a:extLst>
              </a:tr>
              <a:tr h="181095">
                <a:tc>
                  <a:txBody>
                    <a:bodyPr/>
                    <a:lstStyle/>
                    <a:p>
                      <a:pPr>
                        <a:spcAft>
                          <a:spcPts val="0"/>
                        </a:spcAft>
                      </a:pPr>
                      <a:r>
                        <a:rPr lang="en-GB" sz="1100" u="sng" dirty="0">
                          <a:effectLst/>
                          <a:hlinkClick r:id="rId4" action="ppaction://hlinkfile"/>
                        </a:rPr>
                        <a:t>S2-2002867</a:t>
                      </a:r>
                      <a:endParaRPr lang="fi-FI"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pPr>
                        <a:spcAft>
                          <a:spcPts val="0"/>
                        </a:spcAft>
                      </a:pPr>
                      <a:r>
                        <a:rPr lang="en-GB" sz="1100" dirty="0">
                          <a:effectLst/>
                        </a:rPr>
                        <a:t>[DRAFT] Reply LS on NAS non-delivery in RRC Inactive state</a:t>
                      </a:r>
                      <a:endParaRPr lang="fi-FI"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pPr>
                        <a:spcAft>
                          <a:spcPts val="0"/>
                        </a:spcAft>
                      </a:pPr>
                      <a:r>
                        <a:rPr lang="en-GB" sz="1100">
                          <a:effectLst/>
                        </a:rPr>
                        <a:t>Nokia, Nokia Shanghai Bell</a:t>
                      </a:r>
                      <a:endParaRPr lang="fi-FI"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pPr>
                        <a:spcAft>
                          <a:spcPts val="0"/>
                        </a:spcAft>
                      </a:pPr>
                      <a:r>
                        <a:rPr lang="en-GB" sz="1100">
                          <a:effectLst/>
                        </a:rPr>
                        <a:t>Rel-16</a:t>
                      </a:r>
                      <a:endParaRPr lang="fi-FI"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pPr>
                        <a:spcAft>
                          <a:spcPts val="0"/>
                        </a:spcAft>
                      </a:pPr>
                      <a:r>
                        <a:rPr lang="en-GB" sz="1100">
                          <a:effectLst/>
                        </a:rPr>
                        <a:t>Response to S2-2002658</a:t>
                      </a:r>
                      <a:endParaRPr lang="fi-FI"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extLst>
                  <a:ext uri="{0D108BD9-81ED-4DB2-BD59-A6C34878D82A}">
                    <a16:rowId xmlns:a16="http://schemas.microsoft.com/office/drawing/2014/main" val="251784528"/>
                  </a:ext>
                </a:extLst>
              </a:tr>
              <a:tr h="181095">
                <a:tc>
                  <a:txBody>
                    <a:bodyPr/>
                    <a:lstStyle/>
                    <a:p>
                      <a:pPr>
                        <a:spcAft>
                          <a:spcPts val="0"/>
                        </a:spcAft>
                      </a:pPr>
                      <a:r>
                        <a:rPr lang="en-GB" sz="1100" u="sng" dirty="0">
                          <a:effectLst/>
                          <a:hlinkClick r:id="rId5" action="ppaction://hlinkfile"/>
                        </a:rPr>
                        <a:t>S2-2002938</a:t>
                      </a:r>
                      <a:endParaRPr lang="fi-FI"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pPr>
                        <a:spcAft>
                          <a:spcPts val="0"/>
                        </a:spcAft>
                      </a:pPr>
                      <a:r>
                        <a:rPr lang="en-GB" sz="1100" dirty="0">
                          <a:effectLst/>
                        </a:rPr>
                        <a:t>[DRAFT] Reply LS on NAS Non delivery for RRC Inactive state</a:t>
                      </a:r>
                      <a:endParaRPr lang="fi-FI"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pPr>
                        <a:spcAft>
                          <a:spcPts val="0"/>
                        </a:spcAft>
                      </a:pPr>
                      <a:r>
                        <a:rPr lang="en-GB" sz="1100">
                          <a:effectLst/>
                        </a:rPr>
                        <a:t>QUALCOMM Europe Inc. - Italy</a:t>
                      </a:r>
                      <a:endParaRPr lang="fi-FI"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pPr>
                        <a:spcAft>
                          <a:spcPts val="0"/>
                        </a:spcAft>
                      </a:pPr>
                      <a:r>
                        <a:rPr lang="en-GB" sz="1100">
                          <a:effectLst/>
                        </a:rPr>
                        <a:t>Rel-15</a:t>
                      </a:r>
                      <a:endParaRPr lang="fi-FI"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pPr>
                        <a:spcAft>
                          <a:spcPts val="0"/>
                        </a:spcAft>
                      </a:pPr>
                      <a:r>
                        <a:rPr lang="en-GB" sz="1100">
                          <a:effectLst/>
                        </a:rPr>
                        <a:t>Response to S2-2002658</a:t>
                      </a:r>
                      <a:endParaRPr lang="fi-FI"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extLst>
                  <a:ext uri="{0D108BD9-81ED-4DB2-BD59-A6C34878D82A}">
                    <a16:rowId xmlns:a16="http://schemas.microsoft.com/office/drawing/2014/main" val="408255030"/>
                  </a:ext>
                </a:extLst>
              </a:tr>
              <a:tr h="181095">
                <a:tc>
                  <a:txBody>
                    <a:bodyPr/>
                    <a:lstStyle/>
                    <a:p>
                      <a:pPr>
                        <a:spcAft>
                          <a:spcPts val="0"/>
                        </a:spcAft>
                      </a:pPr>
                      <a:r>
                        <a:rPr lang="en-GB" sz="1100" u="sng" dirty="0">
                          <a:effectLst/>
                          <a:hlinkClick r:id="rId6" action="ppaction://hlinkfile"/>
                        </a:rPr>
                        <a:t>S2-2002775</a:t>
                      </a:r>
                      <a:endParaRPr lang="fi-FI"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pPr>
                        <a:spcAft>
                          <a:spcPts val="0"/>
                        </a:spcAft>
                      </a:pPr>
                      <a:r>
                        <a:rPr lang="en-GB" sz="1100" dirty="0">
                          <a:effectLst/>
                        </a:rPr>
                        <a:t>23.501 CR2244 (Rel-15, 'F'): Clarification on NAS non delivery</a:t>
                      </a:r>
                      <a:endParaRPr lang="fi-FI"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pPr>
                        <a:spcAft>
                          <a:spcPts val="0"/>
                        </a:spcAft>
                      </a:pPr>
                      <a:r>
                        <a:rPr lang="en-GB" sz="1100">
                          <a:effectLst/>
                        </a:rPr>
                        <a:t>Ericsson</a:t>
                      </a:r>
                      <a:endParaRPr lang="fi-FI"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pPr>
                        <a:spcAft>
                          <a:spcPts val="0"/>
                        </a:spcAft>
                      </a:pPr>
                      <a:r>
                        <a:rPr lang="en-GB" sz="1100">
                          <a:effectLst/>
                        </a:rPr>
                        <a:t>Rel-15</a:t>
                      </a:r>
                      <a:endParaRPr lang="fi-FI"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endParaRPr lang="fi-FI" sz="1100" dirty="0">
                        <a:effectLst/>
                        <a:latin typeface="Arial" panose="020B0604020202020204" pitchFamily="34" charset="0"/>
                        <a:cs typeface="Times New Roman" panose="02020603050405020304" pitchFamily="18" charset="0"/>
                      </a:endParaRPr>
                    </a:p>
                  </a:txBody>
                  <a:tcPr marL="5880" marR="5880" marT="5880" marB="5880"/>
                </a:tc>
                <a:extLst>
                  <a:ext uri="{0D108BD9-81ED-4DB2-BD59-A6C34878D82A}">
                    <a16:rowId xmlns:a16="http://schemas.microsoft.com/office/drawing/2014/main" val="2699219152"/>
                  </a:ext>
                </a:extLst>
              </a:tr>
              <a:tr h="181095">
                <a:tc>
                  <a:txBody>
                    <a:bodyPr/>
                    <a:lstStyle/>
                    <a:p>
                      <a:pPr>
                        <a:spcAft>
                          <a:spcPts val="0"/>
                        </a:spcAft>
                      </a:pPr>
                      <a:r>
                        <a:rPr lang="en-GB" sz="1100" u="sng" dirty="0">
                          <a:effectLst/>
                          <a:hlinkClick r:id="rId7" action="ppaction://hlinkfile"/>
                        </a:rPr>
                        <a:t>S2-2002776</a:t>
                      </a:r>
                      <a:endParaRPr lang="fi-FI"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pPr>
                        <a:spcAft>
                          <a:spcPts val="0"/>
                        </a:spcAft>
                      </a:pPr>
                      <a:r>
                        <a:rPr lang="en-GB" sz="1100" dirty="0">
                          <a:effectLst/>
                        </a:rPr>
                        <a:t>23.501 CR2245 (Rel-16, 'A'): Clarification on NAS non delivery</a:t>
                      </a:r>
                      <a:endParaRPr lang="fi-FI"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pPr>
                        <a:spcAft>
                          <a:spcPts val="0"/>
                        </a:spcAft>
                      </a:pPr>
                      <a:r>
                        <a:rPr lang="en-GB" sz="1100">
                          <a:effectLst/>
                        </a:rPr>
                        <a:t>Ericsson</a:t>
                      </a:r>
                      <a:endParaRPr lang="fi-FI"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pPr>
                        <a:spcAft>
                          <a:spcPts val="0"/>
                        </a:spcAft>
                      </a:pPr>
                      <a:r>
                        <a:rPr lang="en-GB" sz="1100">
                          <a:effectLst/>
                        </a:rPr>
                        <a:t>Rel-16</a:t>
                      </a:r>
                      <a:endParaRPr lang="fi-FI"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endParaRPr lang="fi-FI" sz="1100">
                        <a:effectLst/>
                        <a:latin typeface="Arial" panose="020B0604020202020204" pitchFamily="34" charset="0"/>
                        <a:cs typeface="Times New Roman" panose="02020603050405020304" pitchFamily="18" charset="0"/>
                      </a:endParaRPr>
                    </a:p>
                  </a:txBody>
                  <a:tcPr marL="5880" marR="5880" marT="5880" marB="5880"/>
                </a:tc>
                <a:extLst>
                  <a:ext uri="{0D108BD9-81ED-4DB2-BD59-A6C34878D82A}">
                    <a16:rowId xmlns:a16="http://schemas.microsoft.com/office/drawing/2014/main" val="1046335546"/>
                  </a:ext>
                </a:extLst>
              </a:tr>
              <a:tr h="181095">
                <a:tc>
                  <a:txBody>
                    <a:bodyPr/>
                    <a:lstStyle/>
                    <a:p>
                      <a:pPr>
                        <a:spcAft>
                          <a:spcPts val="0"/>
                        </a:spcAft>
                      </a:pPr>
                      <a:r>
                        <a:rPr lang="en-GB" sz="1100" u="sng" dirty="0">
                          <a:effectLst/>
                          <a:hlinkClick r:id="rId8" action="ppaction://hlinkfile"/>
                        </a:rPr>
                        <a:t>S2-2002777</a:t>
                      </a:r>
                      <a:endParaRPr lang="fi-FI"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pPr>
                        <a:spcAft>
                          <a:spcPts val="0"/>
                        </a:spcAft>
                      </a:pPr>
                      <a:r>
                        <a:rPr lang="en-GB" sz="1100" dirty="0">
                          <a:effectLst/>
                        </a:rPr>
                        <a:t>23.502 CR2191 (Rel-15, 'F'): Clarification on NAS non delivery</a:t>
                      </a:r>
                      <a:endParaRPr lang="fi-FI"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pPr>
                        <a:spcAft>
                          <a:spcPts val="0"/>
                        </a:spcAft>
                      </a:pPr>
                      <a:r>
                        <a:rPr lang="en-GB" sz="1100" dirty="0">
                          <a:effectLst/>
                        </a:rPr>
                        <a:t>Ericsson</a:t>
                      </a:r>
                      <a:endParaRPr lang="fi-FI"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pPr>
                        <a:spcAft>
                          <a:spcPts val="0"/>
                        </a:spcAft>
                      </a:pPr>
                      <a:r>
                        <a:rPr lang="en-GB" sz="1100">
                          <a:effectLst/>
                        </a:rPr>
                        <a:t>Rel-15</a:t>
                      </a:r>
                      <a:endParaRPr lang="fi-FI"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endParaRPr lang="fi-FI" sz="1100">
                        <a:effectLst/>
                        <a:latin typeface="Arial" panose="020B0604020202020204" pitchFamily="34" charset="0"/>
                        <a:cs typeface="Times New Roman" panose="02020603050405020304" pitchFamily="18" charset="0"/>
                      </a:endParaRPr>
                    </a:p>
                  </a:txBody>
                  <a:tcPr marL="5880" marR="5880" marT="5880" marB="5880"/>
                </a:tc>
                <a:extLst>
                  <a:ext uri="{0D108BD9-81ED-4DB2-BD59-A6C34878D82A}">
                    <a16:rowId xmlns:a16="http://schemas.microsoft.com/office/drawing/2014/main" val="2704997085"/>
                  </a:ext>
                </a:extLst>
              </a:tr>
              <a:tr h="181095">
                <a:tc>
                  <a:txBody>
                    <a:bodyPr/>
                    <a:lstStyle/>
                    <a:p>
                      <a:pPr>
                        <a:spcAft>
                          <a:spcPts val="0"/>
                        </a:spcAft>
                      </a:pPr>
                      <a:r>
                        <a:rPr lang="en-GB" sz="1100" u="sng" dirty="0">
                          <a:effectLst/>
                          <a:hlinkClick r:id="rId9" action="ppaction://hlinkfile"/>
                        </a:rPr>
                        <a:t>S2-2002778</a:t>
                      </a:r>
                      <a:endParaRPr lang="fi-FI"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pPr>
                        <a:spcAft>
                          <a:spcPts val="0"/>
                        </a:spcAft>
                      </a:pPr>
                      <a:r>
                        <a:rPr lang="en-GB" sz="1100" dirty="0">
                          <a:effectLst/>
                        </a:rPr>
                        <a:t>23.502 CR2192 (Rel-16, 'A'): Clarification on NAS non delivery</a:t>
                      </a:r>
                      <a:endParaRPr lang="fi-FI"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pPr>
                        <a:spcAft>
                          <a:spcPts val="0"/>
                        </a:spcAft>
                      </a:pPr>
                      <a:r>
                        <a:rPr lang="en-GB" sz="1100">
                          <a:effectLst/>
                        </a:rPr>
                        <a:t>Ericsson</a:t>
                      </a:r>
                      <a:endParaRPr lang="fi-FI"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pPr>
                        <a:spcAft>
                          <a:spcPts val="0"/>
                        </a:spcAft>
                      </a:pPr>
                      <a:r>
                        <a:rPr lang="en-GB" sz="1100">
                          <a:effectLst/>
                        </a:rPr>
                        <a:t>Rel-16</a:t>
                      </a:r>
                      <a:endParaRPr lang="fi-FI"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endParaRPr lang="fi-FI" sz="1100" dirty="0">
                        <a:effectLst/>
                        <a:latin typeface="Arial" panose="020B0604020202020204" pitchFamily="34" charset="0"/>
                        <a:cs typeface="Times New Roman" panose="02020603050405020304" pitchFamily="18" charset="0"/>
                      </a:endParaRPr>
                    </a:p>
                  </a:txBody>
                  <a:tcPr marL="5880" marR="5880" marT="5880" marB="5880"/>
                </a:tc>
                <a:extLst>
                  <a:ext uri="{0D108BD9-81ED-4DB2-BD59-A6C34878D82A}">
                    <a16:rowId xmlns:a16="http://schemas.microsoft.com/office/drawing/2014/main" val="1791129184"/>
                  </a:ext>
                </a:extLst>
              </a:tr>
              <a:tr h="181095">
                <a:tc>
                  <a:txBody>
                    <a:bodyPr/>
                    <a:lstStyle/>
                    <a:p>
                      <a:pPr>
                        <a:spcAft>
                          <a:spcPts val="0"/>
                        </a:spcAft>
                      </a:pPr>
                      <a:r>
                        <a:rPr lang="en-GB" sz="1100" u="sng" dirty="0">
                          <a:effectLst/>
                          <a:hlinkClick r:id="rId10" action="ppaction://hlinkfile"/>
                        </a:rPr>
                        <a:t>S2-2002779</a:t>
                      </a:r>
                      <a:endParaRPr lang="fi-FI"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pPr>
                        <a:spcAft>
                          <a:spcPts val="0"/>
                        </a:spcAft>
                      </a:pPr>
                      <a:r>
                        <a:rPr lang="en-GB" sz="1100" dirty="0">
                          <a:effectLst/>
                        </a:rPr>
                        <a:t>23.502 CR2193 (Rel-16, 'F'): Transfer Failure Notification Address handling</a:t>
                      </a:r>
                      <a:endParaRPr lang="fi-FI"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pPr>
                        <a:spcAft>
                          <a:spcPts val="0"/>
                        </a:spcAft>
                      </a:pPr>
                      <a:r>
                        <a:rPr lang="en-GB" sz="1100">
                          <a:effectLst/>
                        </a:rPr>
                        <a:t>Ericsson</a:t>
                      </a:r>
                      <a:endParaRPr lang="fi-FI"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pPr>
                        <a:spcAft>
                          <a:spcPts val="0"/>
                        </a:spcAft>
                      </a:pPr>
                      <a:r>
                        <a:rPr lang="en-GB" sz="1100">
                          <a:effectLst/>
                        </a:rPr>
                        <a:t>Rel-16</a:t>
                      </a:r>
                      <a:endParaRPr lang="fi-FI"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endParaRPr lang="fi-FI" sz="1100">
                        <a:effectLst/>
                        <a:latin typeface="Arial" panose="020B0604020202020204" pitchFamily="34" charset="0"/>
                        <a:cs typeface="Times New Roman" panose="02020603050405020304" pitchFamily="18" charset="0"/>
                      </a:endParaRPr>
                    </a:p>
                  </a:txBody>
                  <a:tcPr marL="5880" marR="5880" marT="5880" marB="5880"/>
                </a:tc>
                <a:extLst>
                  <a:ext uri="{0D108BD9-81ED-4DB2-BD59-A6C34878D82A}">
                    <a16:rowId xmlns:a16="http://schemas.microsoft.com/office/drawing/2014/main" val="1928839602"/>
                  </a:ext>
                </a:extLst>
              </a:tr>
              <a:tr h="181095">
                <a:tc>
                  <a:txBody>
                    <a:bodyPr/>
                    <a:lstStyle/>
                    <a:p>
                      <a:pPr>
                        <a:spcAft>
                          <a:spcPts val="0"/>
                        </a:spcAft>
                      </a:pPr>
                      <a:r>
                        <a:rPr lang="en-GB" sz="1100" u="sng" dirty="0">
                          <a:effectLst/>
                          <a:hlinkClick r:id="rId11" action="ppaction://hlinkfile"/>
                        </a:rPr>
                        <a:t>S2-2002868</a:t>
                      </a:r>
                      <a:endParaRPr lang="fi-FI"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pPr>
                        <a:spcAft>
                          <a:spcPts val="0"/>
                        </a:spcAft>
                      </a:pPr>
                      <a:r>
                        <a:rPr lang="en-GB" sz="1100" dirty="0">
                          <a:effectLst/>
                        </a:rPr>
                        <a:t>23.501 CR2272 (Rel-15, 'F'): NAS PDU delivery failure in RRC Inactive</a:t>
                      </a:r>
                      <a:endParaRPr lang="fi-FI"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pPr>
                        <a:spcAft>
                          <a:spcPts val="0"/>
                        </a:spcAft>
                      </a:pPr>
                      <a:r>
                        <a:rPr lang="en-GB" sz="1100">
                          <a:effectLst/>
                        </a:rPr>
                        <a:t>Nokia, Nokia Shanghai Bell</a:t>
                      </a:r>
                      <a:endParaRPr lang="fi-FI"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pPr>
                        <a:spcAft>
                          <a:spcPts val="0"/>
                        </a:spcAft>
                      </a:pPr>
                      <a:r>
                        <a:rPr lang="en-GB" sz="1100">
                          <a:effectLst/>
                        </a:rPr>
                        <a:t>Rel-15</a:t>
                      </a:r>
                      <a:endParaRPr lang="fi-FI"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endParaRPr lang="fi-FI" sz="1100" dirty="0">
                        <a:effectLst/>
                        <a:latin typeface="Arial" panose="020B0604020202020204" pitchFamily="34" charset="0"/>
                        <a:cs typeface="Times New Roman" panose="02020603050405020304" pitchFamily="18" charset="0"/>
                      </a:endParaRPr>
                    </a:p>
                  </a:txBody>
                  <a:tcPr marL="5880" marR="5880" marT="5880" marB="5880"/>
                </a:tc>
                <a:extLst>
                  <a:ext uri="{0D108BD9-81ED-4DB2-BD59-A6C34878D82A}">
                    <a16:rowId xmlns:a16="http://schemas.microsoft.com/office/drawing/2014/main" val="1734754267"/>
                  </a:ext>
                </a:extLst>
              </a:tr>
              <a:tr h="181095">
                <a:tc>
                  <a:txBody>
                    <a:bodyPr/>
                    <a:lstStyle/>
                    <a:p>
                      <a:pPr>
                        <a:spcAft>
                          <a:spcPts val="0"/>
                        </a:spcAft>
                      </a:pPr>
                      <a:r>
                        <a:rPr lang="en-GB" sz="1100" u="sng" dirty="0">
                          <a:effectLst/>
                          <a:hlinkClick r:id="rId12" action="ppaction://hlinkfile"/>
                        </a:rPr>
                        <a:t>S2-2002869</a:t>
                      </a:r>
                      <a:endParaRPr lang="fi-FI"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pPr>
                        <a:spcAft>
                          <a:spcPts val="0"/>
                        </a:spcAft>
                      </a:pPr>
                      <a:r>
                        <a:rPr lang="en-GB" sz="1100" dirty="0">
                          <a:effectLst/>
                        </a:rPr>
                        <a:t>23.501 CR2273 (Rel-16, 'A'): NAS PDU delivery failure in RRC Inactive</a:t>
                      </a:r>
                      <a:endParaRPr lang="fi-FI"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pPr>
                        <a:spcAft>
                          <a:spcPts val="0"/>
                        </a:spcAft>
                      </a:pPr>
                      <a:r>
                        <a:rPr lang="en-GB" sz="1100">
                          <a:effectLst/>
                        </a:rPr>
                        <a:t>Nokia, Nokia Shanghai Bell</a:t>
                      </a:r>
                      <a:endParaRPr lang="fi-FI"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pPr>
                        <a:spcAft>
                          <a:spcPts val="0"/>
                        </a:spcAft>
                      </a:pPr>
                      <a:r>
                        <a:rPr lang="en-GB" sz="1100">
                          <a:effectLst/>
                        </a:rPr>
                        <a:t>Rel-16</a:t>
                      </a:r>
                      <a:endParaRPr lang="fi-FI"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endParaRPr lang="fi-FI" sz="1100" dirty="0">
                        <a:effectLst/>
                        <a:latin typeface="Arial" panose="020B0604020202020204" pitchFamily="34" charset="0"/>
                        <a:cs typeface="Times New Roman" panose="02020603050405020304" pitchFamily="18" charset="0"/>
                      </a:endParaRPr>
                    </a:p>
                  </a:txBody>
                  <a:tcPr marL="5880" marR="5880" marT="5880" marB="5880"/>
                </a:tc>
                <a:extLst>
                  <a:ext uri="{0D108BD9-81ED-4DB2-BD59-A6C34878D82A}">
                    <a16:rowId xmlns:a16="http://schemas.microsoft.com/office/drawing/2014/main" val="826645761"/>
                  </a:ext>
                </a:extLst>
              </a:tr>
              <a:tr h="181095">
                <a:tc>
                  <a:txBody>
                    <a:bodyPr/>
                    <a:lstStyle/>
                    <a:p>
                      <a:pPr>
                        <a:spcAft>
                          <a:spcPts val="0"/>
                        </a:spcAft>
                      </a:pPr>
                      <a:r>
                        <a:rPr lang="en-GB" sz="1100" u="sng" dirty="0">
                          <a:effectLst/>
                          <a:hlinkClick r:id="rId13" action="ppaction://hlinkfile"/>
                        </a:rPr>
                        <a:t>S2-2003011</a:t>
                      </a:r>
                      <a:endParaRPr lang="fi-FI"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pPr>
                        <a:spcAft>
                          <a:spcPts val="0"/>
                        </a:spcAft>
                      </a:pPr>
                      <a:r>
                        <a:rPr lang="en-GB" sz="1100" dirty="0">
                          <a:effectLst/>
                        </a:rPr>
                        <a:t>[DRAFT] LS Response on NAS Non delivery for RRC Inactive state</a:t>
                      </a:r>
                      <a:endParaRPr lang="fi-FI"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pPr>
                        <a:spcAft>
                          <a:spcPts val="0"/>
                        </a:spcAft>
                      </a:pPr>
                      <a:r>
                        <a:rPr lang="en-GB" sz="1100" dirty="0">
                          <a:effectLst/>
                        </a:rPr>
                        <a:t>Huawei, </a:t>
                      </a:r>
                      <a:r>
                        <a:rPr lang="en-GB" sz="1100" dirty="0" err="1">
                          <a:effectLst/>
                        </a:rPr>
                        <a:t>HiSilicon</a:t>
                      </a:r>
                      <a:endParaRPr lang="fi-FI"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pPr>
                        <a:spcAft>
                          <a:spcPts val="0"/>
                        </a:spcAft>
                      </a:pPr>
                      <a:r>
                        <a:rPr lang="en-GB" sz="1100">
                          <a:effectLst/>
                        </a:rPr>
                        <a:t>Rel-16</a:t>
                      </a:r>
                      <a:endParaRPr lang="fi-FI"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pPr>
                        <a:spcAft>
                          <a:spcPts val="0"/>
                        </a:spcAft>
                      </a:pPr>
                      <a:r>
                        <a:rPr lang="en-GB" sz="1100" dirty="0">
                          <a:effectLst/>
                        </a:rPr>
                        <a:t>Response to S2-2002658</a:t>
                      </a:r>
                      <a:endParaRPr lang="fi-FI"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extLst>
                  <a:ext uri="{0D108BD9-81ED-4DB2-BD59-A6C34878D82A}">
                    <a16:rowId xmlns:a16="http://schemas.microsoft.com/office/drawing/2014/main" val="4208557958"/>
                  </a:ext>
                </a:extLst>
              </a:tr>
              <a:tr h="181095">
                <a:tc>
                  <a:txBody>
                    <a:bodyPr/>
                    <a:lstStyle/>
                    <a:p>
                      <a:pPr>
                        <a:spcAft>
                          <a:spcPts val="0"/>
                        </a:spcAft>
                      </a:pPr>
                      <a:r>
                        <a:rPr lang="en-GB" sz="1100" u="sng" dirty="0">
                          <a:effectLst/>
                          <a:hlinkClick r:id="rId14" action="ppaction://hlinkfile"/>
                        </a:rPr>
                        <a:t>S2-2002935</a:t>
                      </a:r>
                      <a:endParaRPr lang="fi-FI"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pPr>
                        <a:spcAft>
                          <a:spcPts val="0"/>
                        </a:spcAft>
                      </a:pPr>
                      <a:r>
                        <a:rPr lang="en-GB" sz="1100" dirty="0">
                          <a:effectLst/>
                        </a:rPr>
                        <a:t>23.501 CR2290 (Rel-15, 'F'): NAS Non Delivery during AN Release procedure</a:t>
                      </a:r>
                      <a:endParaRPr lang="fi-FI"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pPr>
                        <a:spcAft>
                          <a:spcPts val="0"/>
                        </a:spcAft>
                      </a:pPr>
                      <a:r>
                        <a:rPr lang="en-GB" sz="1100" dirty="0">
                          <a:effectLst/>
                        </a:rPr>
                        <a:t>QUALCOMM Europe Inc. - Italy</a:t>
                      </a:r>
                      <a:endParaRPr lang="fi-FI"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pPr>
                        <a:spcAft>
                          <a:spcPts val="0"/>
                        </a:spcAft>
                      </a:pPr>
                      <a:r>
                        <a:rPr lang="en-GB" sz="1100">
                          <a:effectLst/>
                        </a:rPr>
                        <a:t>Rel-15</a:t>
                      </a:r>
                      <a:endParaRPr lang="fi-FI"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pPr>
                        <a:spcAft>
                          <a:spcPts val="0"/>
                        </a:spcAft>
                      </a:pPr>
                      <a:r>
                        <a:rPr lang="en-GB" sz="1100" dirty="0">
                          <a:effectLst/>
                        </a:rPr>
                        <a:t> </a:t>
                      </a:r>
                      <a:endParaRPr lang="fi-FI"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extLst>
                  <a:ext uri="{0D108BD9-81ED-4DB2-BD59-A6C34878D82A}">
                    <a16:rowId xmlns:a16="http://schemas.microsoft.com/office/drawing/2014/main" val="427981184"/>
                  </a:ext>
                </a:extLst>
              </a:tr>
              <a:tr h="181095">
                <a:tc>
                  <a:txBody>
                    <a:bodyPr/>
                    <a:lstStyle/>
                    <a:p>
                      <a:pPr>
                        <a:spcAft>
                          <a:spcPts val="0"/>
                        </a:spcAft>
                      </a:pPr>
                      <a:r>
                        <a:rPr lang="en-GB" sz="1100" u="sng" dirty="0">
                          <a:effectLst/>
                          <a:hlinkClick r:id="rId15" action="ppaction://hlinkfile"/>
                        </a:rPr>
                        <a:t>S2-2002936</a:t>
                      </a:r>
                      <a:endParaRPr lang="fi-FI"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pPr>
                        <a:spcAft>
                          <a:spcPts val="0"/>
                        </a:spcAft>
                      </a:pPr>
                      <a:r>
                        <a:rPr lang="en-GB" sz="1100" dirty="0">
                          <a:effectLst/>
                        </a:rPr>
                        <a:t>23.501 CR2291 (Rel-16, 'A'): NAS Non Delivery during AN Release procedure</a:t>
                      </a:r>
                      <a:endParaRPr lang="fi-FI"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pPr>
                        <a:spcAft>
                          <a:spcPts val="0"/>
                        </a:spcAft>
                      </a:pPr>
                      <a:r>
                        <a:rPr lang="en-GB" sz="1100" dirty="0">
                          <a:effectLst/>
                        </a:rPr>
                        <a:t>QUALCOMM Europe Inc. - Italy</a:t>
                      </a:r>
                      <a:endParaRPr lang="fi-FI"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pPr>
                        <a:spcAft>
                          <a:spcPts val="0"/>
                        </a:spcAft>
                      </a:pPr>
                      <a:r>
                        <a:rPr lang="en-GB" sz="1100">
                          <a:effectLst/>
                        </a:rPr>
                        <a:t>Rel-16</a:t>
                      </a:r>
                      <a:endParaRPr lang="fi-FI"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pPr>
                        <a:spcAft>
                          <a:spcPts val="0"/>
                        </a:spcAft>
                      </a:pPr>
                      <a:r>
                        <a:rPr lang="en-GB" sz="1100" dirty="0">
                          <a:effectLst/>
                        </a:rPr>
                        <a:t> </a:t>
                      </a:r>
                      <a:endParaRPr lang="fi-FI"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extLst>
                  <a:ext uri="{0D108BD9-81ED-4DB2-BD59-A6C34878D82A}">
                    <a16:rowId xmlns:a16="http://schemas.microsoft.com/office/drawing/2014/main" val="604274583"/>
                  </a:ext>
                </a:extLst>
              </a:tr>
              <a:tr h="181095">
                <a:tc>
                  <a:txBody>
                    <a:bodyPr/>
                    <a:lstStyle/>
                    <a:p>
                      <a:pPr>
                        <a:spcAft>
                          <a:spcPts val="0"/>
                        </a:spcAft>
                      </a:pPr>
                      <a:r>
                        <a:rPr lang="en-GB" sz="1100" u="sng" dirty="0">
                          <a:effectLst/>
                          <a:hlinkClick r:id="rId16" action="ppaction://hlinkfile"/>
                        </a:rPr>
                        <a:t>S2-2003012</a:t>
                      </a:r>
                      <a:endParaRPr lang="fi-FI"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pPr>
                        <a:spcAft>
                          <a:spcPts val="0"/>
                        </a:spcAft>
                      </a:pPr>
                      <a:r>
                        <a:rPr lang="en-GB" sz="1100" dirty="0">
                          <a:effectLst/>
                        </a:rPr>
                        <a:t>23.501 CR2312 (Rel-16, 'F'): NAS non delivery in case of RRC inactivated state</a:t>
                      </a:r>
                      <a:endParaRPr lang="fi-FI"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pPr>
                        <a:spcAft>
                          <a:spcPts val="0"/>
                        </a:spcAft>
                      </a:pPr>
                      <a:r>
                        <a:rPr lang="en-GB" sz="1100" dirty="0" err="1">
                          <a:effectLst/>
                        </a:rPr>
                        <a:t>Huawei,HiSilicon</a:t>
                      </a:r>
                      <a:endParaRPr lang="fi-FI"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pPr>
                        <a:spcAft>
                          <a:spcPts val="0"/>
                        </a:spcAft>
                      </a:pPr>
                      <a:r>
                        <a:rPr lang="en-GB" sz="1100" dirty="0">
                          <a:effectLst/>
                        </a:rPr>
                        <a:t>Rel-16</a:t>
                      </a:r>
                      <a:endParaRPr lang="fi-FI"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tc>
                  <a:txBody>
                    <a:bodyPr/>
                    <a:lstStyle/>
                    <a:p>
                      <a:pPr>
                        <a:spcAft>
                          <a:spcPts val="0"/>
                        </a:spcAft>
                      </a:pPr>
                      <a:r>
                        <a:rPr lang="en-GB" sz="1100" dirty="0">
                          <a:effectLst/>
                        </a:rPr>
                        <a:t> </a:t>
                      </a:r>
                      <a:endParaRPr lang="fi-FI"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880" marR="5880" marT="5880" marB="5880"/>
                </a:tc>
                <a:extLst>
                  <a:ext uri="{0D108BD9-81ED-4DB2-BD59-A6C34878D82A}">
                    <a16:rowId xmlns:a16="http://schemas.microsoft.com/office/drawing/2014/main" val="3108297625"/>
                  </a:ext>
                </a:extLst>
              </a:tr>
            </a:tbl>
          </a:graphicData>
        </a:graphic>
      </p:graphicFrame>
    </p:spTree>
    <p:extLst>
      <p:ext uri="{BB962C8B-B14F-4D97-AF65-F5344CB8AC3E}">
        <p14:creationId xmlns:p14="http://schemas.microsoft.com/office/powerpoint/2010/main" val="2792484929"/>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haredContentType xmlns="Microsoft.SharePoint.Taxonomy.ContentTypeSync" SourceId="34c87397-5fc1-491e-85e7-d6110dbe9cbd" ContentTypeId="0x0101" PreviousValue="false"/>
</file>

<file path=customXml/item2.xml><?xml version="1.0" encoding="utf-8"?>
<ct:contentTypeSchema xmlns:ct="http://schemas.microsoft.com/office/2006/metadata/contentType" xmlns:ma="http://schemas.microsoft.com/office/2006/metadata/properties/metaAttributes" ct:_="" ma:_="" ma:contentTypeName="Document" ma:contentTypeID="0x010100C17A4B69EF56E94C827924DC4B490231" ma:contentTypeVersion="16" ma:contentTypeDescription="Create a new document." ma:contentTypeScope="" ma:versionID="9912d19776983c6aade29a3686f1c79f">
  <xsd:schema xmlns:xsd="http://www.w3.org/2001/XMLSchema" xmlns:xs="http://www.w3.org/2001/XMLSchema" xmlns:p="http://schemas.microsoft.com/office/2006/metadata/properties" xmlns:ns3="71c5aaf6-e6ce-465b-b873-5148d2a4c105" xmlns:ns4="e0d6c333-3612-4d65-a7f4-5976eb42d46a" xmlns:ns5="c67c731b-696e-4d20-8664-fee8943d9cc6" targetNamespace="http://schemas.microsoft.com/office/2006/metadata/properties" ma:root="true" ma:fieldsID="b1f01fd908848de894b0fc5cac9f1093" ns3:_="" ns4:_="" ns5:_="">
    <xsd:import namespace="71c5aaf6-e6ce-465b-b873-5148d2a4c105"/>
    <xsd:import namespace="e0d6c333-3612-4d65-a7f4-5976eb42d46a"/>
    <xsd:import namespace="c67c731b-696e-4d20-8664-fee8943d9cc6"/>
    <xsd:element name="properties">
      <xsd:complexType>
        <xsd:sequence>
          <xsd:element name="documentManagement">
            <xsd:complexType>
              <xsd:all>
                <xsd:element ref="ns3:_dlc_DocId" minOccurs="0"/>
                <xsd:element ref="ns3:_dlc_DocIdUrl" minOccurs="0"/>
                <xsd:element ref="ns3:_dlc_DocIdPersistId" minOccurs="0"/>
                <xsd:element ref="ns3:HideFromDelve"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element ref="ns4:MediaServiceLocation" minOccurs="0"/>
                <xsd:element ref="ns5:SharedWithUsers" minOccurs="0"/>
                <xsd:element ref="ns5:SharedWithDetails" minOccurs="0"/>
                <xsd:element ref="ns5:SharingHintHash"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5aaf6-e6ce-465b-b873-5148d2a4c10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HideFromDelve" ma:index="11" nillable="true" ma:displayName="HideFromDelve" ma:default="0" ma:internalName="HideFromDelv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e0d6c333-3612-4d65-a7f4-5976eb42d46a" elementFormDefault="qualified">
    <xsd:import namespace="http://schemas.microsoft.com/office/2006/documentManagement/types"/>
    <xsd:import namespace="http://schemas.microsoft.com/office/infopath/2007/PartnerControls"/>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ServiceAutoKeyPoints" ma:index="23" nillable="true" ma:displayName="MediaServiceAutoKeyPoints" ma:hidden="true" ma:internalName="MediaServiceAutoKeyPoints" ma:readOnly="true">
      <xsd:simpleType>
        <xsd:restriction base="dms:Note"/>
      </xsd:simpleType>
    </xsd:element>
    <xsd:element name="MediaServiceKeyPoints" ma:index="24"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67c731b-696e-4d20-8664-fee8943d9cc6" elementFormDefault="qualified">
    <xsd:import namespace="http://schemas.microsoft.com/office/2006/documentManagement/types"/>
    <xsd:import namespace="http://schemas.microsoft.com/office/infopath/2007/PartnerControls"/>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element name="SharingHintHash" ma:index="2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HideFromDelve xmlns="71c5aaf6-e6ce-465b-b873-5148d2a4c105">false</HideFromDelve>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mso-contentType ?>
<spe:Receivers xmlns:spe="http://schemas.microsoft.com/sharepoint/events"/>
</file>

<file path=customXml/itemProps1.xml><?xml version="1.0" encoding="utf-8"?>
<ds:datastoreItem xmlns:ds="http://schemas.openxmlformats.org/officeDocument/2006/customXml" ds:itemID="{5593BFAC-8229-447D-98EF-1662A075AFDD}">
  <ds:schemaRefs>
    <ds:schemaRef ds:uri="Microsoft.SharePoint.Taxonomy.ContentTypeSync"/>
  </ds:schemaRefs>
</ds:datastoreItem>
</file>

<file path=customXml/itemProps2.xml><?xml version="1.0" encoding="utf-8"?>
<ds:datastoreItem xmlns:ds="http://schemas.openxmlformats.org/officeDocument/2006/customXml" ds:itemID="{876AAC63-93CD-4920-B37B-BB37791C106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c5aaf6-e6ce-465b-b873-5148d2a4c105"/>
    <ds:schemaRef ds:uri="e0d6c333-3612-4d65-a7f4-5976eb42d46a"/>
    <ds:schemaRef ds:uri="c67c731b-696e-4d20-8664-fee8943d9cc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4AEB5D0-85A8-4FF9-9CE3-0088023A34DC}">
  <ds:schemaRefs>
    <ds:schemaRef ds:uri="http://schemas.microsoft.com/office/infopath/2007/PartnerControls"/>
    <ds:schemaRef ds:uri="http://schemas.microsoft.com/office/2006/documentManagement/types"/>
    <ds:schemaRef ds:uri="http://schemas.microsoft.com/office/2006/metadata/properties"/>
    <ds:schemaRef ds:uri="http://purl.org/dc/elements/1.1/"/>
    <ds:schemaRef ds:uri="e0d6c333-3612-4d65-a7f4-5976eb42d46a"/>
    <ds:schemaRef ds:uri="http://schemas.openxmlformats.org/package/2006/metadata/core-properties"/>
    <ds:schemaRef ds:uri="c67c731b-696e-4d20-8664-fee8943d9cc6"/>
    <ds:schemaRef ds:uri="http://purl.org/dc/terms/"/>
    <ds:schemaRef ds:uri="71c5aaf6-e6ce-465b-b873-5148d2a4c105"/>
    <ds:schemaRef ds:uri="http://www.w3.org/XML/1998/namespace"/>
    <ds:schemaRef ds:uri="http://purl.org/dc/dcmitype/"/>
  </ds:schemaRefs>
</ds:datastoreItem>
</file>

<file path=customXml/itemProps4.xml><?xml version="1.0" encoding="utf-8"?>
<ds:datastoreItem xmlns:ds="http://schemas.openxmlformats.org/officeDocument/2006/customXml" ds:itemID="{E96BFC68-7C33-4255-8100-31714E839755}">
  <ds:schemaRefs>
    <ds:schemaRef ds:uri="http://schemas.microsoft.com/sharepoint/v3/contenttype/forms"/>
  </ds:schemaRefs>
</ds:datastoreItem>
</file>

<file path=customXml/itemProps5.xml><?xml version="1.0" encoding="utf-8"?>
<ds:datastoreItem xmlns:ds="http://schemas.openxmlformats.org/officeDocument/2006/customXml" ds:itemID="{9C01E59C-30C1-4F5F-BDB7-FD8DEC473699}">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
  <TotalTime>7834</TotalTime>
  <Words>637</Words>
  <Application>Microsoft Office PowerPoint</Application>
  <PresentationFormat>On-screen Show (4:3)</PresentationFormat>
  <Paragraphs>100</Paragraphs>
  <Slides>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Times New Roman</vt:lpstr>
      <vt:lpstr>Office Theme</vt:lpstr>
      <vt:lpstr>PowerPoint Presentation</vt:lpstr>
      <vt:lpstr>Key Questions</vt:lpstr>
      <vt:lpstr>Task for SA2 #138E</vt:lpstr>
      <vt:lpstr>Proposed way forward</vt:lpstr>
      <vt:lpstr>Related documents, AI 6.1 </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Scrase</dc:creator>
  <cp:keywords>CTPClassification=CTP_NT</cp:keywords>
  <dc:description>© 2009  All rights reserved</dc:description>
  <cp:lastModifiedBy>Hietalahti, Hannu (Nokia - FI/Oulu)</cp:lastModifiedBy>
  <cp:revision>1452</cp:revision>
  <dcterms:created xsi:type="dcterms:W3CDTF">2008-08-30T09:32:10Z</dcterms:created>
  <dcterms:modified xsi:type="dcterms:W3CDTF">2020-04-20T12:37:21Z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1559122847</vt:lpwstr>
  </property>
  <property fmtid="{D5CDD505-2E9C-101B-9397-08002B2CF9AE}" pid="6" name="TitusGUID">
    <vt:lpwstr>68169d57-491b-4690-942e-23bcbea86d99</vt:lpwstr>
  </property>
  <property fmtid="{D5CDD505-2E9C-101B-9397-08002B2CF9AE}" pid="7" name="CTP_TimeStamp">
    <vt:lpwstr>2020-04-08 17:12:39Z</vt:lpwstr>
  </property>
  <property fmtid="{D5CDD505-2E9C-101B-9397-08002B2CF9AE}" pid="8" name="CTP_BU">
    <vt:lpwstr>NA</vt:lpwstr>
  </property>
  <property fmtid="{D5CDD505-2E9C-101B-9397-08002B2CF9AE}" pid="9" name="CTP_IDSID">
    <vt:lpwstr>NA</vt:lpwstr>
  </property>
  <property fmtid="{D5CDD505-2E9C-101B-9397-08002B2CF9AE}" pid="10" name="CTP_WWID">
    <vt:lpwstr>NA</vt:lpwstr>
  </property>
  <property fmtid="{D5CDD505-2E9C-101B-9397-08002B2CF9AE}" pid="11" name="CTPClassification">
    <vt:lpwstr>CTP_NT</vt:lpwstr>
  </property>
  <property fmtid="{D5CDD505-2E9C-101B-9397-08002B2CF9AE}" pid="12" name="ContentTypeId">
    <vt:lpwstr>0x010100C17A4B69EF56E94C827924DC4B490231</vt:lpwstr>
  </property>
</Properties>
</file>