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7" r:id="rId2"/>
  </p:sldMasterIdLst>
  <p:notesMasterIdLst>
    <p:notesMasterId r:id="rId9"/>
  </p:notesMasterIdLst>
  <p:handoutMasterIdLst>
    <p:handoutMasterId r:id="rId10"/>
  </p:handoutMasterIdLst>
  <p:sldIdLst>
    <p:sldId id="303" r:id="rId3"/>
    <p:sldId id="735" r:id="rId4"/>
    <p:sldId id="736" r:id="rId5"/>
    <p:sldId id="741" r:id="rId6"/>
    <p:sldId id="740" r:id="rId7"/>
    <p:sldId id="73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72AF2F"/>
    <a:srgbClr val="5C88D0"/>
    <a:srgbClr val="2A6EA8"/>
    <a:srgbClr val="B1D254"/>
    <a:srgbClr val="72732F"/>
    <a:srgbClr val="C6D254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91" autoAdjust="0"/>
    <p:restoredTop sz="83038" autoAdjust="0"/>
  </p:normalViewPr>
  <p:slideViewPr>
    <p:cSldViewPr snapToGrid="0">
      <p:cViewPr varScale="1">
        <p:scale>
          <a:sx n="90" d="100"/>
          <a:sy n="90" d="100"/>
        </p:scale>
        <p:origin x="210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2947778C-B3F3-4F7A-BB91-EB5F63B274A2}" type="datetime1">
              <a:rPr lang="en-US"/>
              <a:pPr>
                <a:defRPr/>
              </a:pPr>
              <a:t>5/17/2016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9A2E6ED2-3E23-4C28-8972-3DFEE8710EA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019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4ADFB8CB-F854-47F2-9DE9-2171C7CFA03A}" type="datetime1">
              <a:rPr lang="en-US"/>
              <a:pPr>
                <a:defRPr/>
              </a:pPr>
              <a:t>5/17/2016</a:t>
            </a:fld>
            <a:endParaRPr lang="en-US" dirty="0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1FA72314-C842-479C-B40D-6B35198B29F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600204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20BC9-C500-49C5-9C37-D50BBA60A0E0}" type="slidenum">
              <a:rPr lang="en-GB" altLang="en-US"/>
              <a:pPr/>
              <a:t>1</a:t>
            </a:fld>
            <a:endParaRPr lang="en-GB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111772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33"/>
            <a:ext cx="58102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sv-SE" sz="1200" b="1" dirty="0">
                <a:latin typeface="Arial "/>
              </a:rPr>
              <a:t>3GPP </a:t>
            </a:r>
            <a:r>
              <a:rPr lang="sv-SE" sz="1200" b="1" dirty="0" smtClean="0">
                <a:latin typeface="Arial "/>
              </a:rPr>
              <a:t>TSG SA WG2 </a:t>
            </a:r>
          </a:p>
          <a:p>
            <a:pPr eaLnBrk="1" hangingPunct="1">
              <a:defRPr/>
            </a:pPr>
            <a:r>
              <a:rPr lang="sv-SE" sz="1200" b="1" dirty="0" smtClean="0">
                <a:latin typeface="Arial "/>
              </a:rPr>
              <a:t>Nanjing, China 23-27, May 2016</a:t>
            </a:r>
            <a:endParaRPr lang="sv-SE" sz="1200" b="1" dirty="0">
              <a:latin typeface="Arial 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372332"/>
            <a:ext cx="8229600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44991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449747"/>
            <a:ext cx="4032250" cy="3393016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3" y="717056"/>
            <a:ext cx="8227649" cy="402167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emf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ags" Target="../tags/tag1.xml"/><Relationship Id="rId5" Type="http://schemas.openxmlformats.org/officeDocument/2006/relationships/vmlDrawing" Target="../drawings/vmlDrawing1.vml"/><Relationship Id="rId4" Type="http://schemas.openxmlformats.org/officeDocument/2006/relationships/theme" Target="../theme/theme2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3" y="6373813"/>
            <a:ext cx="6169025" cy="323851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2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95316" y="6394457"/>
            <a:ext cx="4422775" cy="311151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/>
              <a:t>3GPP </a:t>
            </a:r>
            <a:r>
              <a:rPr lang="en-GB" spc="300" dirty="0" smtClean="0"/>
              <a:t>TSG SA WG2, 23-27,</a:t>
            </a:r>
            <a:r>
              <a:rPr lang="en-GB" spc="300" baseline="0" dirty="0" smtClean="0"/>
              <a:t> May</a:t>
            </a:r>
            <a:r>
              <a:rPr lang="en-GB" spc="300" dirty="0" smtClean="0"/>
              <a:t> </a:t>
            </a:r>
            <a:r>
              <a:rPr lang="en-GB" spc="300" dirty="0"/>
              <a:t>2015</a:t>
            </a:r>
            <a:endParaRPr lang="en-GB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12" y="638334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fld id="{38BB483D-C369-491B-B1D1-2AD91BB702B7}" type="slidenum">
              <a:rPr lang="en-GB" altLang="en-US" b="1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95"/>
            <a:ext cx="971741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2012</a:t>
            </a:r>
            <a:endParaRPr lang="en-GB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7639052" y="17780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S2-162433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3" r:id="rId2"/>
    <p:sldLayoutId id="2147483744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Object 30" hidden="1"/>
          <p:cNvGraphicFramePr>
            <a:graphicFrameLocks noChangeAspect="1"/>
          </p:cNvGraphicFramePr>
          <p:nvPr>
            <p:custDataLst>
              <p:tags r:id="rId6"/>
            </p:custDataLst>
          </p:nvPr>
        </p:nvGraphicFramePr>
        <p:xfrm>
          <a:off x="1589" y="2119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2" name="think-cell Slide" r:id="rId7" imgW="360" imgH="360" progId="">
                  <p:embed/>
                </p:oleObj>
              </mc:Choice>
              <mc:Fallback>
                <p:oleObj name="think-cell Slide" r:id="rId7" imgW="360" imgH="360" progId="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9" y="2119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79163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 dirty="0">
              <a:solidFill>
                <a:srgbClr val="124191"/>
              </a:solidFill>
              <a:latin typeface="Nokia Pure Headline Ligh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6553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11281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456267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6220884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58674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374651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96851"/>
            <a:ext cx="0" cy="7344835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 defTabSz="457200" eaLnBrk="1" hangingPunct="1">
              <a:defRPr/>
            </a:pPr>
            <a:endParaRPr lang="en-GB" sz="1800">
              <a:solidFill>
                <a:srgbClr val="12419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372533"/>
            <a:ext cx="8229600" cy="41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452042"/>
            <a:ext cx="8229600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469900"/>
            <a:ext cx="9144000" cy="233014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>
              <a:lnSpc>
                <a:spcPct val="90000"/>
              </a:lnSpc>
              <a:spcBef>
                <a:spcPct val="50000"/>
              </a:spcBef>
              <a:buClr>
                <a:srgbClr val="00C9FF"/>
              </a:buClr>
              <a:defRPr/>
            </a:pPr>
            <a:r>
              <a:rPr lang="en-US" dirty="0">
                <a:solidFill>
                  <a:srgbClr val="FFFFFF"/>
                </a:solidFill>
                <a:latin typeface="Nokia Pure Text Ligh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18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65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0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201 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R 104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G 113</a:t>
            </a:r>
            <a:br>
              <a:rPr lang="en-US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US" sz="500" b="1" dirty="0">
                <a:solidFill>
                  <a:srgbClr val="FFFFFF"/>
                </a:solidFill>
                <a:latin typeface="Nokia Pure Text Light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51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216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217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R 168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G 187</a:t>
            </a:r>
            <a:br>
              <a:rPr lang="en-GB" sz="500" b="1" dirty="0">
                <a:solidFill>
                  <a:srgbClr val="FFFFFF"/>
                </a:solidFill>
                <a:latin typeface="Nokia Pure Text Light"/>
              </a:rPr>
            </a:b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r>
              <a:rPr lang="en-GB" sz="500" b="1" dirty="0">
                <a:solidFill>
                  <a:srgbClr val="FFFFFF"/>
                </a:solidFill>
              </a:rPr>
              <a:t>Core and </a:t>
            </a:r>
            <a:r>
              <a:rPr lang="en-GB" sz="500" b="1" dirty="0">
                <a:solidFill>
                  <a:srgbClr val="FFFFFF"/>
                </a:solidFill>
                <a:latin typeface="Nokia Pure Text Light"/>
              </a:rPr>
              <a:t>background</a:t>
            </a:r>
            <a:r>
              <a:rPr lang="en-GB" sz="500" b="1" dirty="0">
                <a:solidFill>
                  <a:srgbClr val="FFFFFF"/>
                </a:solidFill>
              </a:rPr>
              <a:t> </a:t>
            </a:r>
            <a:r>
              <a:rPr lang="en-GB" sz="500" b="1" dirty="0" smtClean="0">
                <a:solidFill>
                  <a:srgbClr val="FFFFFF"/>
                </a:solidFill>
              </a:rPr>
              <a:t>colors</a:t>
            </a:r>
            <a:r>
              <a:rPr lang="en-GB" sz="500" b="1" dirty="0">
                <a:solidFill>
                  <a:srgbClr val="FFFFFF"/>
                </a:solidFill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90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6944786"/>
            <a:ext cx="287338" cy="179916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6944786"/>
            <a:ext cx="287337" cy="179916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fontAlgn="auto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US" sz="500" b="1" dirty="0">
              <a:solidFill>
                <a:srgbClr val="FFFFFF"/>
              </a:solidFill>
              <a:latin typeface="Nokia Pure Text Light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13" y="6944786"/>
            <a:ext cx="792163" cy="179916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>
              <a:spcBef>
                <a:spcPct val="15000"/>
              </a:spcBef>
              <a:spcAft>
                <a:spcPct val="15000"/>
              </a:spcAft>
              <a:buClr>
                <a:srgbClr val="00C9FF"/>
              </a:buClr>
              <a:defRPr/>
            </a:pPr>
            <a:endParaRPr lang="en-GB" sz="500" b="1" dirty="0">
              <a:solidFill>
                <a:srgbClr val="FFFFFF"/>
              </a:solidFill>
            </a:endParaRPr>
          </a:p>
        </p:txBody>
      </p:sp>
      <p:sp>
        <p:nvSpPr>
          <p:cNvPr id="52" name="Date Placeholder 3"/>
          <p:cNvSpPr txBox="1">
            <a:spLocks/>
          </p:cNvSpPr>
          <p:nvPr/>
        </p:nvSpPr>
        <p:spPr>
          <a:xfrm>
            <a:off x="722326" y="6191252"/>
            <a:ext cx="687387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FEF4778-5275-AF44-A3A2-413C53D52084}" type="datetime1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17/05/2016</a:t>
            </a:fld>
            <a:endParaRPr lang="en-GB" sz="800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6191252"/>
            <a:ext cx="144462" cy="184149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rgbClr val="68717A"/>
                </a:solidFill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rgbClr val="68717A"/>
              </a:solidFill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959738" y="6229351"/>
            <a:ext cx="701675" cy="154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41" y="6191259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/>
            <a:r>
              <a:rPr lang="en-GB" sz="800" dirty="0" smtClean="0">
                <a:solidFill>
                  <a:srgbClr val="68717A"/>
                </a:solidFill>
                <a:latin typeface="Nokia Pure Text Light"/>
                <a:cs typeface="Arial" charset="0"/>
              </a:rPr>
              <a:t>© Nokia 2015 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6" y="6333067"/>
            <a:ext cx="6078537" cy="3385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  <a:p>
            <a:pPr defTabSz="457200" eaLnBrk="1" hangingPunct="1">
              <a:defRPr/>
            </a:pPr>
            <a:endParaRPr lang="en-GB" sz="800" dirty="0">
              <a:solidFill>
                <a:srgbClr val="68717A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2002" y="6383875"/>
            <a:ext cx="6078537" cy="123111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457200" eaLnBrk="1" hangingPunct="1">
              <a:defRPr/>
            </a:pPr>
            <a:r>
              <a:rPr lang="en-GB" sz="800" smtClean="0">
                <a:solidFill>
                  <a:srgbClr val="68717A"/>
                </a:solidFill>
                <a:latin typeface="Nokia Pure Text Light"/>
                <a:cs typeface="Arial" charset="0"/>
              </a:rPr>
              <a:t>Confidential</a:t>
            </a:r>
            <a:endParaRPr lang="en-GB" sz="800" dirty="0">
              <a:solidFill>
                <a:srgbClr val="68717A"/>
              </a:solidFill>
              <a:latin typeface="Nokia Pure Text Light"/>
              <a:cs typeface="Arial" charset="0"/>
            </a:endParaRPr>
          </a:p>
        </p:txBody>
      </p:sp>
      <p:sp>
        <p:nvSpPr>
          <p:cNvPr id="33" name="Text Box 13"/>
          <p:cNvSpPr txBox="1">
            <a:spLocks noChangeArrowheads="1"/>
          </p:cNvSpPr>
          <p:nvPr userDrawn="1"/>
        </p:nvSpPr>
        <p:spPr bwMode="auto">
          <a:xfrm>
            <a:off x="7649938" y="68947"/>
            <a:ext cx="146367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spcBef>
                <a:spcPct val="50000"/>
              </a:spcBef>
              <a:defRPr/>
            </a:pPr>
            <a:r>
              <a:rPr lang="en-GB" sz="1200" b="1" dirty="0" smtClean="0"/>
              <a:t>S2-162523</a:t>
            </a:r>
            <a:endParaRPr lang="en-GB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10363" y="1357745"/>
            <a:ext cx="8176437" cy="2119746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SA2 Work Status:</a:t>
            </a:r>
            <a:br>
              <a:rPr lang="en-US" sz="4000" b="1" dirty="0" smtClean="0"/>
            </a:br>
            <a:r>
              <a:rPr lang="en-US" altLang="zh-CN" sz="4000" b="1" dirty="0" smtClean="0"/>
              <a:t>Network Slicing</a:t>
            </a:r>
          </a:p>
        </p:txBody>
      </p:sp>
      <p:sp>
        <p:nvSpPr>
          <p:cNvPr id="4099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000" smtClean="0"/>
              <a:t>China Mobile, Nokia </a:t>
            </a:r>
          </a:p>
          <a:p>
            <a:r>
              <a:rPr lang="en-US" altLang="zh-CN" sz="2000" smtClean="0"/>
              <a:t>(</a:t>
            </a:r>
            <a:r>
              <a:rPr lang="en-GB" altLang="zh-CN" sz="2000" smtClean="0"/>
              <a:t>Rapporteurs)</a:t>
            </a:r>
            <a:endParaRPr lang="en-GB" altLang="zh-CN" sz="2000" dirty="0" smtClean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00" y="0"/>
            <a:ext cx="6516688" cy="1143000"/>
          </a:xfrm>
        </p:spPr>
        <p:txBody>
          <a:bodyPr/>
          <a:lstStyle/>
          <a:p>
            <a:pPr algn="l"/>
            <a:r>
              <a:rPr lang="en-US" altLang="zh-CN" sz="3600" dirty="0" smtClean="0"/>
              <a:t>1 </a:t>
            </a:r>
            <a:r>
              <a:rPr lang="en-GB" altLang="zh-CN" sz="3600" dirty="0" smtClean="0"/>
              <a:t>Network Slicing Definition </a:t>
            </a:r>
          </a:p>
        </p:txBody>
      </p:sp>
      <p:sp>
        <p:nvSpPr>
          <p:cNvPr id="7" name="内容占位符 2"/>
          <p:cNvSpPr>
            <a:spLocks noGrp="1"/>
          </p:cNvSpPr>
          <p:nvPr>
            <p:ph idx="1"/>
          </p:nvPr>
        </p:nvSpPr>
        <p:spPr>
          <a:xfrm>
            <a:off x="457200" y="1028700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hangingPunct="0">
              <a:lnSpc>
                <a:spcPct val="150000"/>
              </a:lnSpc>
            </a:pPr>
            <a:r>
              <a:rPr lang="en-GB" altLang="zh-C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Slice (NS): </a:t>
            </a:r>
            <a:r>
              <a:rPr lang="en-GB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composed of all the NFs that are required to provide the required Telecommunication Services and Network Capabilities, and the resources to run these NFs.</a:t>
            </a:r>
            <a:endParaRPr lang="zh-CN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>
              <a:lnSpc>
                <a:spcPct val="150000"/>
              </a:lnSpc>
            </a:pP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 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4: </a:t>
            </a:r>
            <a:r>
              <a:rPr lang="en-US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document a Network Slice is equivalent to a Network Slice Instance</a:t>
            </a:r>
            <a:r>
              <a:rPr lang="en-US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 hangingPunct="0">
              <a:lnSpc>
                <a:spcPct val="150000"/>
              </a:lnSpc>
            </a:pPr>
            <a:r>
              <a:rPr lang="en-GB" altLang="zh-CN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Editor’s </a:t>
            </a:r>
            <a:r>
              <a:rPr lang="en-GB" altLang="zh-CN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Note: It is for the RAN WG to determine how the Network slicing applies to RAN. It is FFS whether some aspects of level of isolation/separation should be part of the NS definition.</a:t>
            </a:r>
            <a:endParaRPr lang="zh-CN" altLang="zh-CN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hangingPunct="0">
              <a:lnSpc>
                <a:spcPct val="150000"/>
              </a:lnSpc>
            </a:pP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 5</a:t>
            </a:r>
            <a:r>
              <a:rPr lang="en-GB" altLang="zh-C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The </a:t>
            </a:r>
            <a:r>
              <a:rPr lang="en-GB" altLang="zh-C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PLMN may consist of one or more network slices. The special case of just one Network Slice is equivalent to an operator’s single, common, general-purpose network, which serves all UEs and provides all Telecommunication Services and Network Capabilities that the operator wants to offer.</a:t>
            </a:r>
            <a:endParaRPr lang="zh-CN" altLang="zh-CN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777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558800" y="0"/>
            <a:ext cx="8128000" cy="1143000"/>
          </a:xfrm>
        </p:spPr>
        <p:txBody>
          <a:bodyPr/>
          <a:lstStyle/>
          <a:p>
            <a:pPr algn="l"/>
            <a:r>
              <a:rPr lang="en-US" altLang="zh-CN" sz="3600" dirty="0" smtClean="0"/>
              <a:t>2.1 </a:t>
            </a:r>
            <a:r>
              <a:rPr lang="en-GB" altLang="zh-CN" sz="3600" dirty="0" smtClean="0"/>
              <a:t>Possible Scenarios Considered</a:t>
            </a:r>
            <a:endParaRPr lang="zh-CN" altLang="en-US" sz="3600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148772" y="1013734"/>
            <a:ext cx="8995228" cy="1410490"/>
          </a:xfrm>
        </p:spPr>
        <p:txBody>
          <a:bodyPr/>
          <a:lstStyle/>
          <a:p>
            <a:pPr>
              <a:spcAft>
                <a:spcPts val="900"/>
              </a:spcAft>
              <a:tabLst>
                <a:tab pos="457200" algn="l"/>
              </a:tabLst>
            </a:pPr>
            <a:r>
              <a:rPr lang="en-US" altLang="zh-CN" sz="1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Dedicated Network slices i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ncludes the interpretation that the UE obtains services from different network slices and different CN instances, aiming at logical separation/isolation between the CN instances. This group is </a:t>
            </a:r>
            <a:r>
              <a:rPr lang="en-US" altLang="zh-CN" sz="18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characterised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by independent subscription management/mobility management for each network slice handling the </a:t>
            </a:r>
            <a:r>
              <a:rPr lang="en-US" altLang="zh-CN" sz="18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UE. </a:t>
            </a:r>
            <a:endParaRPr lang="zh-CN" altLang="zh-CN" sz="1800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61653424"/>
              </p:ext>
            </p:extLst>
          </p:nvPr>
        </p:nvGraphicFramePr>
        <p:xfrm>
          <a:off x="988827" y="2424224"/>
          <a:ext cx="7166345" cy="28718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8" r:id="rId3" imgW="7018733" imgH="4958140" progId="Visio.Drawing.11">
                  <p:embed/>
                </p:oleObj>
              </mc:Choice>
              <mc:Fallback>
                <p:oleObj r:id="rId3" imgW="7018733" imgH="4958140" progId="Visio.Drawing.11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6447" t="6227" b="40770"/>
                      <a:stretch>
                        <a:fillRect/>
                      </a:stretch>
                    </p:blipFill>
                    <p:spPr bwMode="auto">
                      <a:xfrm>
                        <a:off x="988827" y="2424224"/>
                        <a:ext cx="7166345" cy="287185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矩形 5"/>
          <p:cNvSpPr/>
          <p:nvPr/>
        </p:nvSpPr>
        <p:spPr>
          <a:xfrm>
            <a:off x="558800" y="5322605"/>
            <a:ext cx="80169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Editor’s note: Whether it is </a:t>
            </a:r>
            <a:r>
              <a:rPr lang="en-GB" altLang="zh-CN" sz="1600" dirty="0">
                <a:solidFill>
                  <a:srgbClr val="FF0000"/>
                </a:solidFill>
                <a:latin typeface="Times New Roman" panose="02020603050405020304" pitchFamily="18" charset="0"/>
              </a:rPr>
              <a:t>worthwhile</a:t>
            </a:r>
            <a:r>
              <a:rPr lang="en-GB" altLang="zh-CN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to allow a UE to simultaneously access multiple network slices is FFS.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643621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6992" y="907154"/>
            <a:ext cx="836748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18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Network slices with some shared components (e.g. MM function) and dedicated components (e.g. UP functions) – </a:t>
            </a:r>
            <a:r>
              <a:rPr lang="en-US" altLang="zh-CN" sz="18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 this case, UE can camp in multiple network slices provided there is a single MM function for a given UE</a:t>
            </a:r>
            <a:endParaRPr lang="zh-CN" altLang="zh-CN" sz="1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1" t="34540" b="2480"/>
          <a:stretch>
            <a:fillRect/>
          </a:stretch>
        </p:blipFill>
        <p:spPr bwMode="auto">
          <a:xfrm>
            <a:off x="632967" y="2193019"/>
            <a:ext cx="7984890" cy="3662135"/>
          </a:xfrm>
          <a:prstGeom prst="rect">
            <a:avLst/>
          </a:prstGeom>
          <a:noFill/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7854950" cy="1143000"/>
          </a:xfrm>
        </p:spPr>
        <p:txBody>
          <a:bodyPr/>
          <a:lstStyle/>
          <a:p>
            <a:r>
              <a:rPr lang="en-US" altLang="zh-CN" sz="3600" dirty="0" smtClean="0"/>
              <a:t>2.2 </a:t>
            </a:r>
            <a:r>
              <a:rPr lang="en-GB" altLang="zh-CN" sz="3600" dirty="0" smtClean="0"/>
              <a:t>Possible Scenarios Considered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93581981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r>
              <a:rPr lang="en-US" altLang="zh-CN" dirty="0" smtClean="0"/>
              <a:t>3. </a:t>
            </a:r>
            <a:r>
              <a:rPr lang="en-US" altLang="zh-CN" dirty="0" smtClean="0"/>
              <a:t>Work Tasks of Identified Network Slicing</a:t>
            </a: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1403444"/>
              </p:ext>
            </p:extLst>
          </p:nvPr>
        </p:nvGraphicFramePr>
        <p:xfrm>
          <a:off x="248232" y="1099690"/>
          <a:ext cx="8577269" cy="542671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94249"/>
                <a:gridCol w="2434975"/>
                <a:gridCol w="5548045"/>
              </a:tblGrid>
              <a:tr h="137586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ID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algn="ctr" fontAlgn="auto" hangingPunct="1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Work Task(s)</a:t>
                      </a:r>
                      <a:endParaRPr lang="zh-CN" sz="12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algn="ctr" fontAlgn="auto" hangingPunct="1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Work Task Description</a:t>
                      </a:r>
                      <a:endParaRPr lang="zh-CN" sz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928708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_#1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Network Slice Instance Selection and Association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 dirty="0">
                          <a:effectLst/>
                        </a:rPr>
                        <a:t>Initial network slice instance selection to support UE’s service establishment and re-selection to support UE mobility and other scenarios that are TBD,  </a:t>
                      </a:r>
                      <a:endParaRPr lang="zh-CN" sz="11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 dirty="0">
                          <a:effectLst/>
                        </a:rPr>
                        <a:t>Network slice instance identification, </a:t>
                      </a:r>
                      <a:endParaRPr lang="zh-CN" sz="11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 dirty="0">
                          <a:effectLst/>
                        </a:rPr>
                        <a:t>Service authorization for UE association with network slice instance </a:t>
                      </a:r>
                      <a:endParaRPr lang="zh-CN" sz="1100" dirty="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 dirty="0">
                          <a:effectLst/>
                        </a:rPr>
                        <a:t>Network assistance information support for UE network slice instance association with corresponding PLMN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481552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_#2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Network Slicing Isolation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>
                          <a:effectLst/>
                        </a:rPr>
                        <a:t>Security isolation </a:t>
                      </a:r>
                      <a:endParaRPr lang="zh-CN" sz="110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>
                          <a:effectLst/>
                        </a:rPr>
                        <a:t>Resource isolation</a:t>
                      </a:r>
                      <a:endParaRPr lang="zh-CN" sz="110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</a:pPr>
                      <a:r>
                        <a:rPr lang="en-GB" sz="1200">
                          <a:effectLst/>
                        </a:rPr>
                        <a:t>OAM support isolation (e.g. Usage and Fault isolation etc.)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75173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_#3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Network Function Determination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fontAlgn="auto" hangingPunct="1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en-GB" sz="1200" dirty="0">
                          <a:effectLst/>
                        </a:rPr>
                        <a:t>Identifying what are the network functions comprise of a network slice for particular network services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447156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_#4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Network Function Sharing support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  <a:tabLst>
                          <a:tab pos="230505" algn="l"/>
                        </a:tabLst>
                      </a:pPr>
                      <a:r>
                        <a:rPr lang="en-GB" sz="1200">
                          <a:effectLst/>
                        </a:rPr>
                        <a:t>Identifying network function(s) that  need to be shared between network slice instances </a:t>
                      </a:r>
                      <a:endParaRPr lang="zh-CN" sz="1100">
                        <a:effectLst/>
                      </a:endParaRPr>
                    </a:p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  <a:tabLst>
                          <a:tab pos="230505" algn="l"/>
                        </a:tabLst>
                      </a:pPr>
                      <a:r>
                        <a:rPr lang="en-GB" sz="1200">
                          <a:effectLst/>
                        </a:rPr>
                        <a:t>Defining what needs to be done for enabling the NFs identified above under 1) for supporting the sharing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993327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_#5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hangingPunct="0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Enable operators to use the network slicing concept to efficiently support multiple 3rd parties (e.g. enterprises, service providers, content providers, etc.) that require similar network characteristics</a:t>
                      </a:r>
                      <a:r>
                        <a:rPr lang="en-GB" sz="1100" dirty="0" smtClean="0">
                          <a:effectLst/>
                        </a:rPr>
                        <a:t>.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  <a:tabLst>
                          <a:tab pos="230505" algn="l"/>
                        </a:tabLst>
                      </a:pPr>
                      <a:r>
                        <a:rPr lang="en-GB" sz="1200" dirty="0">
                          <a:effectLst/>
                        </a:rPr>
                        <a:t>Handling of UE’s subscription between MNO and its 3</a:t>
                      </a:r>
                      <a:r>
                        <a:rPr lang="en-GB" sz="1200" baseline="30000" dirty="0">
                          <a:effectLst/>
                        </a:rPr>
                        <a:t>rd</a:t>
                      </a:r>
                      <a:r>
                        <a:rPr lang="en-GB" sz="1200" dirty="0">
                          <a:effectLst/>
                        </a:rPr>
                        <a:t> parties to enable MNO to leverage  the network slicing solution to efficiently utilize system resources to support multiple 3rd parties’ network services  with adequate </a:t>
                      </a:r>
                      <a:r>
                        <a:rPr lang="en-GB" sz="1200" dirty="0" err="1">
                          <a:effectLst/>
                        </a:rPr>
                        <a:t>QoS</a:t>
                      </a:r>
                      <a:r>
                        <a:rPr lang="en-GB" sz="1200" dirty="0">
                          <a:effectLst/>
                        </a:rPr>
                        <a:t>, mobility, service continuity etc. support 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412759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_#6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UE Simultaneous Association with Multiple Network Slice Instances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  <a:tabLst>
                          <a:tab pos="230505" algn="l"/>
                        </a:tabLst>
                      </a:pPr>
                      <a:r>
                        <a:rPr lang="en-GB" sz="1200">
                          <a:effectLst/>
                        </a:rPr>
                        <a:t>Coordination on security, MM and SM support, if any, and any other required operations.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155741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_#7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Network Slicing Roaming support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300"/>
                        </a:spcAft>
                        <a:buFont typeface="+mj-lt"/>
                        <a:buAutoNum type="arabicParenR"/>
                        <a:tabLst>
                          <a:tab pos="230505" algn="l"/>
                        </a:tabLst>
                      </a:pPr>
                      <a:r>
                        <a:rPr lang="en-GB" sz="1200">
                          <a:effectLst/>
                        </a:rPr>
                        <a:t>Determination what visiting and home Network Function(s) are required to support roaming. 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  <a:tr h="275173">
                <a:tc>
                  <a:txBody>
                    <a:bodyPr/>
                    <a:lstStyle/>
                    <a:p>
                      <a:pPr marL="9525" algn="ctr" fontAlgn="auto" hangingPunct="1">
                        <a:spcAft>
                          <a:spcPts val="0"/>
                        </a:spcAft>
                      </a:pPr>
                      <a:r>
                        <a:rPr lang="en-US" sz="1100" dirty="0" smtClean="0">
                          <a:effectLst/>
                        </a:rPr>
                        <a:t>WT</a:t>
                      </a:r>
                      <a:r>
                        <a:rPr lang="en-US" sz="1100" dirty="0">
                          <a:effectLst/>
                        </a:rPr>
                        <a:t>_#8</a:t>
                      </a:r>
                      <a:endParaRPr lang="zh-CN" sz="105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28575" fontAlgn="auto" hangingPunct="1"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Network Slicing terminology &amp; definitions</a:t>
                      </a:r>
                      <a:endParaRPr lang="zh-CN" sz="11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42900" lvl="0" indent="-342900" hangingPunct="0">
                        <a:spcAft>
                          <a:spcPts val="900"/>
                        </a:spcAft>
                        <a:buFont typeface="+mj-lt"/>
                        <a:buAutoNum type="arabicParenR"/>
                        <a:tabLst>
                          <a:tab pos="230505" algn="l"/>
                        </a:tabLst>
                      </a:pPr>
                      <a:r>
                        <a:rPr lang="en-GB" sz="1200" dirty="0">
                          <a:effectLst/>
                        </a:rPr>
                        <a:t>If  Network Slice Instance is agreed to apply E2E system, then, we should consider new terminology for Access slice instance and Core slice instances.</a:t>
                      </a:r>
                      <a:endParaRPr lang="zh-CN" sz="11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6400" y="228600"/>
            <a:ext cx="6910388" cy="1143000"/>
          </a:xfrm>
        </p:spPr>
        <p:txBody>
          <a:bodyPr/>
          <a:lstStyle/>
          <a:p>
            <a:pPr algn="l"/>
            <a:r>
              <a:rPr lang="en-US" altLang="zh-CN" sz="3600" dirty="0" smtClean="0"/>
              <a:t>4 Proposed Way Forward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It is suggested RAN groups takes into account the slicing progress as above</a:t>
            </a:r>
          </a:p>
          <a:p>
            <a:r>
              <a:rPr lang="en-US" altLang="zh-CN" dirty="0" smtClean="0"/>
              <a:t>If RAN decides whether slicing applies to RAN, kindly let SA2 know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okia powerpoint template nokia pure v13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kia PowerPoint Template Nokia Pure v12" id="{7AC05BEF-BBDF-4CF1-AA23-A676535EABCE}" vid="{991539CA-B441-4AED-8339-F6770207F6A2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28990</TotalTime>
  <Words>516</Words>
  <Application>Microsoft Office PowerPoint</Application>
  <PresentationFormat>全屏显示(4:3)</PresentationFormat>
  <Paragraphs>51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Arial </vt:lpstr>
      <vt:lpstr>Lucida Grande</vt:lpstr>
      <vt:lpstr>Nokia Pure Headline Light</vt:lpstr>
      <vt:lpstr>Nokia Pure Text Light</vt:lpstr>
      <vt:lpstr>ヒラギノ角ゴ Pro W3</vt:lpstr>
      <vt:lpstr>宋体</vt:lpstr>
      <vt:lpstr>Arial</vt:lpstr>
      <vt:lpstr>Calibri</vt:lpstr>
      <vt:lpstr>Times New Roman</vt:lpstr>
      <vt:lpstr>Office Theme</vt:lpstr>
      <vt:lpstr>nokia powerpoint template nokia pure v13</vt:lpstr>
      <vt:lpstr>think-cell Slide</vt:lpstr>
      <vt:lpstr>Visio.Drawing.11</vt:lpstr>
      <vt:lpstr>SA2 Work Status: Network Slicing</vt:lpstr>
      <vt:lpstr>1 Network Slicing Definition </vt:lpstr>
      <vt:lpstr>2.1 Possible Scenarios Considered</vt:lpstr>
      <vt:lpstr>2.2 Possible Scenarios Considered</vt:lpstr>
      <vt:lpstr>3. Work Tasks of Identified Network Slicing </vt:lpstr>
      <vt:lpstr>4 Proposed Way Forward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Editor</cp:lastModifiedBy>
  <cp:revision>809</cp:revision>
  <dcterms:created xsi:type="dcterms:W3CDTF">2008-08-30T09:32:10Z</dcterms:created>
  <dcterms:modified xsi:type="dcterms:W3CDTF">2016-05-17T12:48:21Z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1436835755</vt:lpwstr>
  </property>
</Properties>
</file>