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5" r:id="rId2"/>
    <p:sldId id="288" r:id="rId3"/>
    <p:sldId id="290" r:id="rId4"/>
    <p:sldId id="291" r:id="rId5"/>
    <p:sldId id="292" r:id="rId6"/>
    <p:sldId id="293" r:id="rId7"/>
    <p:sldId id="296" r:id="rId8"/>
    <p:sldId id="294" r:id="rId9"/>
    <p:sldId id="257" r:id="rId10"/>
    <p:sldId id="258" r:id="rId11"/>
    <p:sldId id="285" r:id="rId12"/>
    <p:sldId id="269" r:id="rId13"/>
    <p:sldId id="266" r:id="rId14"/>
    <p:sldId id="295" r:id="rId15"/>
    <p:sldId id="272" r:id="rId16"/>
    <p:sldId id="273" r:id="rId17"/>
    <p:sldId id="274" r:id="rId18"/>
    <p:sldId id="286" r:id="rId19"/>
    <p:sldId id="279" r:id="rId20"/>
    <p:sldId id="280" r:id="rId21"/>
    <p:sldId id="277" r:id="rId2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626" autoAdjust="0"/>
  </p:normalViewPr>
  <p:slideViewPr>
    <p:cSldViewPr>
      <p:cViewPr varScale="1">
        <p:scale>
          <a:sx n="105" d="100"/>
          <a:sy n="105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6EAB4A-FCC2-44C3-81B1-43C9CFF79B8F}" type="datetimeFigureOut">
              <a:rPr kumimoji="1" lang="ja-JP" altLang="en-US" smtClean="0"/>
              <a:pPr/>
              <a:t>2013/11/2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088E7-2718-4DC2-9A5F-126B26929287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239528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2E84B-3AF1-4A6E-A96C-48F12EAEB56F}" type="datetime1">
              <a:rPr kumimoji="1" lang="ja-JP" altLang="en-US" smtClean="0"/>
              <a:pPr/>
              <a:t>2013/11/2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7A875-3142-4796-A4DE-9C38415DE811}" type="datetime1">
              <a:rPr kumimoji="1" lang="ja-JP" altLang="en-US" smtClean="0"/>
              <a:pPr/>
              <a:t>2013/11/2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606C9-FC45-4D12-ABA1-7FD85DA6C671}" type="datetime1">
              <a:rPr kumimoji="1" lang="ja-JP" altLang="en-US" smtClean="0"/>
              <a:pPr/>
              <a:t>2013/11/2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11E2B-6483-46A9-A0C5-E97F5DA8EC98}" type="datetime1">
              <a:rPr kumimoji="1" lang="ja-JP" altLang="en-US" smtClean="0"/>
              <a:pPr/>
              <a:t>2013/11/2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E52D4-F314-4B44-A449-D75AAB8089D1}" type="datetime1">
              <a:rPr kumimoji="1" lang="ja-JP" altLang="en-US" smtClean="0"/>
              <a:pPr/>
              <a:t>2013/11/2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4E37-ABD4-4B71-A77C-CBF531DB0868}" type="datetime1">
              <a:rPr kumimoji="1" lang="ja-JP" altLang="en-US" smtClean="0"/>
              <a:pPr/>
              <a:t>2013/11/2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3BEB2-7983-40F2-90EA-BE07F046D16B}" type="datetime1">
              <a:rPr kumimoji="1" lang="ja-JP" altLang="en-US" smtClean="0"/>
              <a:pPr/>
              <a:t>2013/11/2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E361A-DC84-4FAC-B34B-BC36CFBDDEA2}" type="datetime1">
              <a:rPr kumimoji="1" lang="ja-JP" altLang="en-US" smtClean="0"/>
              <a:pPr/>
              <a:t>2013/11/2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84F4-1732-4306-AFF9-D4A019872E84}" type="datetime1">
              <a:rPr kumimoji="1" lang="ja-JP" altLang="en-US" smtClean="0"/>
              <a:pPr/>
              <a:t>2013/11/2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43C9E-A446-4EFA-A89D-FD0868B2721E}" type="datetime1">
              <a:rPr kumimoji="1" lang="ja-JP" altLang="en-US" smtClean="0"/>
              <a:pPr/>
              <a:t>2013/11/2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4B79F-1C5A-4A07-9618-A9BBBC885F81}" type="datetime1">
              <a:rPr kumimoji="1" lang="ja-JP" altLang="en-US" smtClean="0"/>
              <a:pPr/>
              <a:t>2013/11/2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23AC2-6114-40B7-8D5D-2CC08F690A26}" type="datetime1">
              <a:rPr kumimoji="1" lang="ja-JP" altLang="en-US" smtClean="0"/>
              <a:pPr/>
              <a:t>2013/11/2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8F984-5351-4DF5-9942-08797FA5E98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39552" y="2132856"/>
            <a:ext cx="8253855" cy="2090663"/>
          </a:xfrm>
        </p:spPr>
        <p:txBody>
          <a:bodyPr>
            <a:normAutofit/>
          </a:bodyPr>
          <a:lstStyle/>
          <a:p>
            <a:r>
              <a:rPr lang="en-US" altLang="ja-JP" sz="4000" dirty="0" smtClean="0"/>
              <a:t>Discussion on Core Network Type Selection based on the Subscription Information</a:t>
            </a:r>
            <a:endParaRPr kumimoji="1" lang="ja-JP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300610" y="4463241"/>
            <a:ext cx="260750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 smtClean="0"/>
              <a:t>NTT DOCOMO</a:t>
            </a:r>
          </a:p>
          <a:p>
            <a:pPr algn="ctr"/>
            <a:r>
              <a:rPr kumimoji="1" lang="en-US" altLang="ja-JP" sz="2400" dirty="0" smtClean="0">
                <a:solidFill>
                  <a:srgbClr val="0070C0"/>
                </a:solidFill>
              </a:rPr>
              <a:t>Vodafone?</a:t>
            </a:r>
          </a:p>
          <a:p>
            <a:pPr algn="ctr"/>
            <a:r>
              <a:rPr lang="en-US" altLang="ja-JP" sz="2400" dirty="0" smtClean="0">
                <a:solidFill>
                  <a:srgbClr val="0070C0"/>
                </a:solidFill>
              </a:rPr>
              <a:t>Telecom Italia?</a:t>
            </a:r>
          </a:p>
          <a:p>
            <a:pPr algn="ctr"/>
            <a:r>
              <a:rPr kumimoji="1" lang="en-US" altLang="ja-JP" sz="2400" dirty="0" smtClean="0">
                <a:solidFill>
                  <a:srgbClr val="0070C0"/>
                </a:solidFill>
              </a:rPr>
              <a:t>China Mobile?</a:t>
            </a:r>
          </a:p>
          <a:p>
            <a:pPr algn="ctr"/>
            <a:r>
              <a:rPr lang="en-US" altLang="ja-JP" sz="2400" dirty="0" smtClean="0">
                <a:solidFill>
                  <a:srgbClr val="0070C0"/>
                </a:solidFill>
              </a:rPr>
              <a:t>Verizon?</a:t>
            </a:r>
          </a:p>
          <a:p>
            <a:pPr algn="ctr"/>
            <a:r>
              <a:rPr lang="en-US" altLang="ja-JP" sz="2400" dirty="0" smtClean="0">
                <a:solidFill>
                  <a:srgbClr val="0070C0"/>
                </a:solidFill>
              </a:rPr>
              <a:t>Deutsche Telekom?</a:t>
            </a:r>
            <a:endParaRPr kumimoji="1" lang="en-US" altLang="ja-JP" sz="2400" dirty="0" smtClean="0">
              <a:solidFill>
                <a:srgbClr val="0070C0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7159836" y="158491"/>
            <a:ext cx="1957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altLang="ja-JP" sz="3200" dirty="0" smtClean="0"/>
              <a:t>S2-133909</a:t>
            </a:r>
            <a:endParaRPr lang="ja-JP" altLang="en-US" sz="3200" dirty="0"/>
          </a:p>
        </p:txBody>
      </p:sp>
      <p:sp>
        <p:nvSpPr>
          <p:cNvPr id="5" name="正方形/長方形 4"/>
          <p:cNvSpPr/>
          <p:nvPr/>
        </p:nvSpPr>
        <p:spPr>
          <a:xfrm>
            <a:off x="179512" y="158491"/>
            <a:ext cx="723845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 smtClean="0"/>
              <a:t>TSG SA WG2 #100</a:t>
            </a:r>
          </a:p>
          <a:p>
            <a:r>
              <a:rPr lang="en-US" altLang="ja-JP" sz="3200" dirty="0" smtClean="0"/>
              <a:t>San Francisco, USA, 11-15 November 2013</a:t>
            </a:r>
            <a:endParaRPr lang="ja-JP" altLang="en-US" sz="3200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D8AE2-422D-4240-B920-F58CA899F62D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92282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Issues Identified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We must find the solution to </a:t>
            </a:r>
            <a:r>
              <a:rPr kumimoji="1" lang="en-US" altLang="ja-JP" u="sng" dirty="0" smtClean="0"/>
              <a:t>avoid the </a:t>
            </a:r>
            <a:r>
              <a:rPr kumimoji="1" lang="en-US" altLang="ja-JP" b="1" u="sng" dirty="0" smtClean="0"/>
              <a:t>security problem </a:t>
            </a:r>
            <a:r>
              <a:rPr kumimoji="1" lang="en-US" altLang="ja-JP" u="sng" dirty="0" smtClean="0"/>
              <a:t>of IMSI Attach</a:t>
            </a:r>
            <a:r>
              <a:rPr kumimoji="1" lang="en-US" altLang="ja-JP" dirty="0" smtClean="0"/>
              <a:t> as described in the previous slide.</a:t>
            </a:r>
            <a:endParaRPr lang="en-US" altLang="ja-JP" dirty="0" smtClean="0"/>
          </a:p>
          <a:p>
            <a:endParaRPr lang="en-US" altLang="ja-JP" dirty="0" smtClean="0"/>
          </a:p>
          <a:p>
            <a:r>
              <a:rPr lang="en-US" altLang="ja-JP" dirty="0" smtClean="0"/>
              <a:t>We should </a:t>
            </a:r>
            <a:r>
              <a:rPr lang="en-US" altLang="ja-JP" u="sng" dirty="0" smtClean="0"/>
              <a:t>define the behavior of </a:t>
            </a:r>
            <a:r>
              <a:rPr lang="en-US" altLang="ja-JP" b="1" u="sng" dirty="0" smtClean="0"/>
              <a:t>roaming </a:t>
            </a:r>
            <a:r>
              <a:rPr lang="en-US" altLang="ja-JP" u="sng" dirty="0" smtClean="0"/>
              <a:t>network</a:t>
            </a:r>
            <a:r>
              <a:rPr lang="en-US" altLang="ja-JP" dirty="0" smtClean="0"/>
              <a:t> which does not support a certain value of “Core Network Type”.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08920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Security Problem of IMSI Attach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角丸四角形吹き出し 25"/>
          <p:cNvSpPr/>
          <p:nvPr/>
        </p:nvSpPr>
        <p:spPr>
          <a:xfrm>
            <a:off x="395536" y="5733256"/>
            <a:ext cx="3096344" cy="936104"/>
          </a:xfrm>
          <a:prstGeom prst="wedgeRoundRectCallout">
            <a:avLst>
              <a:gd name="adj1" fmla="val 68173"/>
              <a:gd name="adj2" fmla="val -235714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IMSI Attach is converted into </a:t>
            </a:r>
            <a:r>
              <a:rPr kumimoji="1" lang="en-US" altLang="ja-JP" sz="1400" u="sng" dirty="0" smtClean="0"/>
              <a:t>GUTI Attach</a:t>
            </a:r>
            <a:r>
              <a:rPr lang="en-US" altLang="ja-JP" sz="1400" dirty="0" smtClean="0"/>
              <a:t>, and eNB </a:t>
            </a:r>
            <a:r>
              <a:rPr lang="en-US" altLang="ja-JP" sz="1400" u="sng" dirty="0" smtClean="0"/>
              <a:t>select the right pool and pick one of the overlay MMEs</a:t>
            </a:r>
            <a:r>
              <a:rPr lang="en-US" altLang="ja-JP" sz="1400" dirty="0" smtClean="0"/>
              <a:t> according to “Core Network Type”.</a:t>
            </a:r>
            <a:endParaRPr kumimoji="1" lang="ja-JP" altLang="en-US" sz="1400" dirty="0"/>
          </a:p>
        </p:txBody>
      </p:sp>
      <p:sp>
        <p:nvSpPr>
          <p:cNvPr id="8" name="正方形/長方形 7"/>
          <p:cNvSpPr/>
          <p:nvPr/>
        </p:nvSpPr>
        <p:spPr>
          <a:xfrm>
            <a:off x="3949806" y="4347186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 smtClean="0">
                <a:solidFill>
                  <a:schemeClr val="bg1"/>
                </a:solidFill>
              </a:rPr>
              <a:t>eNB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761632" y="3419708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Overlay</a:t>
            </a:r>
          </a:p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Alternatives of IMSI Attach</a:t>
            </a:r>
            <a:br>
              <a:rPr lang="en-US" altLang="ja-JP" dirty="0" smtClean="0"/>
            </a:br>
            <a:r>
              <a:rPr lang="en-US" altLang="ja-JP" dirty="0" smtClean="0"/>
              <a:t>1. Security Key Inheriting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3949806" y="5805264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UE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3958432" y="1738312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HSS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2152606" y="3419708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7201792" y="2445306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Overlay</a:t>
            </a:r>
          </a:p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S/PGW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709446" y="2445306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S/PGW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cxnSp>
        <p:nvCxnSpPr>
          <p:cNvPr id="11" name="直線矢印コネクタ 10"/>
          <p:cNvCxnSpPr/>
          <p:nvPr/>
        </p:nvCxnSpPr>
        <p:spPr>
          <a:xfrm flipV="1">
            <a:off x="4211960" y="4797152"/>
            <a:ext cx="0" cy="1296144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 flipH="1" flipV="1">
            <a:off x="3059832" y="3789040"/>
            <a:ext cx="1152129" cy="10081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2339752" y="5157192"/>
            <a:ext cx="1830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0. Attach Request</a:t>
            </a:r>
          </a:p>
        </p:txBody>
      </p:sp>
      <p:cxnSp>
        <p:nvCxnSpPr>
          <p:cNvPr id="14" name="直線矢印コネクタ 13"/>
          <p:cNvCxnSpPr/>
          <p:nvPr/>
        </p:nvCxnSpPr>
        <p:spPr>
          <a:xfrm flipV="1">
            <a:off x="3059834" y="2132856"/>
            <a:ext cx="1152126" cy="1464578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1979712" y="1940639"/>
            <a:ext cx="26642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kumimoji="1" lang="en-US" altLang="ja-JP" dirty="0" smtClean="0"/>
              <a:t>1. ULR/ULA</a:t>
            </a:r>
          </a:p>
          <a:p>
            <a:r>
              <a:rPr lang="en-US" altLang="ja-JP" dirty="0" smtClean="0"/>
              <a:t>ULA: </a:t>
            </a:r>
            <a:r>
              <a:rPr lang="en-US" altLang="ja-JP" dirty="0" smtClean="0">
                <a:solidFill>
                  <a:srgbClr val="FF0000"/>
                </a:solidFill>
              </a:rPr>
              <a:t>New Parameter to </a:t>
            </a:r>
            <a:br>
              <a:rPr lang="en-US" altLang="ja-JP" dirty="0" smtClean="0">
                <a:solidFill>
                  <a:srgbClr val="FF0000"/>
                </a:solidFill>
              </a:rPr>
            </a:br>
            <a:r>
              <a:rPr lang="en-US" altLang="ja-JP" dirty="0" smtClean="0">
                <a:solidFill>
                  <a:srgbClr val="FF0000"/>
                </a:solidFill>
              </a:rPr>
              <a:t>indicate that UE can select “Core Network Type” in the Subscription Data.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547664" y="3933056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2. Reroute Command </a:t>
            </a:r>
          </a:p>
          <a:p>
            <a:r>
              <a:rPr kumimoji="1" lang="en-US" altLang="ja-JP" dirty="0" smtClean="0">
                <a:solidFill>
                  <a:srgbClr val="FF0000"/>
                </a:solidFill>
              </a:rPr>
              <a:t>(NAS, Core Network Type, GUTI)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17" name="直線矢印コネクタ 16"/>
          <p:cNvCxnSpPr/>
          <p:nvPr/>
        </p:nvCxnSpPr>
        <p:spPr>
          <a:xfrm flipH="1">
            <a:off x="4932040" y="3789040"/>
            <a:ext cx="1152128" cy="962818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/>
          <p:cNvCxnSpPr/>
          <p:nvPr/>
        </p:nvCxnSpPr>
        <p:spPr>
          <a:xfrm flipH="1" flipV="1">
            <a:off x="3131840" y="3645024"/>
            <a:ext cx="1152129" cy="1008112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矢印コネクタ 24"/>
          <p:cNvCxnSpPr>
            <a:stCxn id="6" idx="3"/>
            <a:endCxn id="9" idx="1"/>
          </p:cNvCxnSpPr>
          <p:nvPr/>
        </p:nvCxnSpPr>
        <p:spPr>
          <a:xfrm>
            <a:off x="3376742" y="3671736"/>
            <a:ext cx="2384890" cy="0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/>
          <p:cNvSpPr txBox="1"/>
          <p:nvPr/>
        </p:nvSpPr>
        <p:spPr>
          <a:xfrm>
            <a:off x="4086697" y="2951103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4</a:t>
            </a:r>
            <a:r>
              <a:rPr kumimoji="1" lang="en-US" altLang="ja-JP" dirty="0" smtClean="0">
                <a:solidFill>
                  <a:srgbClr val="FF0000"/>
                </a:solidFill>
              </a:rPr>
              <a:t>. Identification Req/Resp</a:t>
            </a:r>
          </a:p>
          <a:p>
            <a:r>
              <a:rPr kumimoji="1" lang="en-US" altLang="ja-JP" dirty="0" smtClean="0">
                <a:solidFill>
                  <a:srgbClr val="FF0000"/>
                </a:solidFill>
              </a:rPr>
              <a:t>(Security Context)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8" name="上下矢印 37"/>
          <p:cNvSpPr/>
          <p:nvPr/>
        </p:nvSpPr>
        <p:spPr>
          <a:xfrm rot="1787655">
            <a:off x="5597442" y="3658673"/>
            <a:ext cx="742901" cy="2586080"/>
          </a:xfrm>
          <a:prstGeom prst="up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923928" y="3717032"/>
            <a:ext cx="18300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3. Attach Request</a:t>
            </a:r>
          </a:p>
          <a:p>
            <a:r>
              <a:rPr lang="en-US" altLang="ja-JP" dirty="0" smtClean="0">
                <a:solidFill>
                  <a:srgbClr val="FF0000"/>
                </a:solidFill>
              </a:rPr>
              <a:t>(GUTI)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5220073" y="5877272"/>
            <a:ext cx="37444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5. (Optional) NAS Security Mode Command </a:t>
            </a:r>
            <a:r>
              <a:rPr lang="en-US" altLang="ja-JP" dirty="0" smtClean="0"/>
              <a:t>between Overlay MME and UE, and continue Attach procedure.</a:t>
            </a:r>
          </a:p>
        </p:txBody>
      </p:sp>
      <p:sp>
        <p:nvSpPr>
          <p:cNvPr id="41" name="ドーナツ 40"/>
          <p:cNvSpPr/>
          <p:nvPr/>
        </p:nvSpPr>
        <p:spPr>
          <a:xfrm>
            <a:off x="5364088" y="4581128"/>
            <a:ext cx="936104" cy="936000"/>
          </a:xfrm>
          <a:prstGeom prst="donu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0" name="角丸四角形吹き出し 39"/>
          <p:cNvSpPr/>
          <p:nvPr/>
        </p:nvSpPr>
        <p:spPr>
          <a:xfrm>
            <a:off x="6660232" y="4581128"/>
            <a:ext cx="2160240" cy="1008112"/>
          </a:xfrm>
          <a:prstGeom prst="wedgeRoundRectCallout">
            <a:avLst>
              <a:gd name="adj1" fmla="val -67322"/>
              <a:gd name="adj2" fmla="val -6800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It is possible for Overlay MME to communicate with UE by using first MME’s Security Key.</a:t>
            </a:r>
            <a:endParaRPr kumimoji="1" lang="en-US" altLang="ja-JP" sz="1400" dirty="0" smtClean="0"/>
          </a:p>
        </p:txBody>
      </p:sp>
      <p:sp>
        <p:nvSpPr>
          <p:cNvPr id="27" name="スライド番号プレースホル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12</a:t>
            </a:fld>
            <a:endParaRPr kumimoji="1" lang="ja-JP" altLang="en-US" dirty="0"/>
          </a:p>
        </p:txBody>
      </p:sp>
      <p:cxnSp>
        <p:nvCxnSpPr>
          <p:cNvPr id="28" name="直線矢印コネクタ 27"/>
          <p:cNvCxnSpPr/>
          <p:nvPr/>
        </p:nvCxnSpPr>
        <p:spPr>
          <a:xfrm flipV="1">
            <a:off x="6804248" y="2780928"/>
            <a:ext cx="504056" cy="792088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テキスト ボックス 28"/>
          <p:cNvSpPr txBox="1"/>
          <p:nvPr/>
        </p:nvSpPr>
        <p:spPr>
          <a:xfrm>
            <a:off x="7020272" y="3068960"/>
            <a:ext cx="1548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6</a:t>
            </a:r>
            <a:r>
              <a:rPr kumimoji="1" lang="en-US" altLang="ja-JP" dirty="0" smtClean="0"/>
              <a:t>. Bearer estb.</a:t>
            </a:r>
          </a:p>
        </p:txBody>
      </p:sp>
      <p:cxnSp>
        <p:nvCxnSpPr>
          <p:cNvPr id="30" name="直線矢印コネクタ 24"/>
          <p:cNvCxnSpPr/>
          <p:nvPr/>
        </p:nvCxnSpPr>
        <p:spPr>
          <a:xfrm>
            <a:off x="4932040" y="2242368"/>
            <a:ext cx="1624493" cy="1175599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テキスト ボックス 28"/>
          <p:cNvSpPr txBox="1"/>
          <p:nvPr/>
        </p:nvSpPr>
        <p:spPr>
          <a:xfrm>
            <a:off x="5538543" y="2316765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7</a:t>
            </a:r>
            <a:r>
              <a:rPr kumimoji="1" lang="en-US" altLang="ja-JP" dirty="0" smtClean="0"/>
              <a:t>. </a:t>
            </a:r>
            <a:r>
              <a:rPr lang="en-US" altLang="ja-JP" dirty="0" smtClean="0"/>
              <a:t>ULR/ULA</a:t>
            </a:r>
            <a:endParaRPr kumimoji="1" lang="en-US" altLang="ja-JP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872660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3200" dirty="0" smtClean="0"/>
              <a:t>Alternatives of IMSI Attach</a:t>
            </a:r>
            <a:br>
              <a:rPr lang="en-US" altLang="ja-JP" sz="3200" dirty="0" smtClean="0"/>
            </a:br>
            <a:r>
              <a:rPr lang="en-US" altLang="ja-JP" sz="3200" dirty="0" smtClean="0"/>
              <a:t>2. Containing “Core Network Type” in AIA</a:t>
            </a:r>
            <a:endParaRPr kumimoji="1" lang="ja-JP" altLang="en-US" sz="3200" dirty="0"/>
          </a:p>
        </p:txBody>
      </p:sp>
      <p:cxnSp>
        <p:nvCxnSpPr>
          <p:cNvPr id="8" name="直線コネクタ 7"/>
          <p:cNvCxnSpPr/>
          <p:nvPr/>
        </p:nvCxnSpPr>
        <p:spPr>
          <a:xfrm>
            <a:off x="1763688" y="3933056"/>
            <a:ext cx="0" cy="244827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矢印コネクタ 8"/>
          <p:cNvCxnSpPr/>
          <p:nvPr/>
        </p:nvCxnSpPr>
        <p:spPr>
          <a:xfrm flipH="1">
            <a:off x="1763688" y="4967378"/>
            <a:ext cx="1224136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6876256" y="2564904"/>
            <a:ext cx="792088" cy="5232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solidFill>
                  <a:srgbClr val="FF0000"/>
                </a:solidFill>
              </a:rPr>
              <a:t>Overlay </a:t>
            </a:r>
            <a:r>
              <a:rPr lang="en-US" altLang="ja-JP" sz="1400" dirty="0" smtClean="0">
                <a:solidFill>
                  <a:srgbClr val="FF0000"/>
                </a:solidFill>
              </a:rPr>
              <a:t>MME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11" name="直線コネクタ 10"/>
          <p:cNvCxnSpPr>
            <a:stCxn id="10" idx="2"/>
          </p:cNvCxnSpPr>
          <p:nvPr/>
        </p:nvCxnSpPr>
        <p:spPr>
          <a:xfrm>
            <a:off x="7272300" y="3088124"/>
            <a:ext cx="0" cy="329320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>
            <a:off x="2961190" y="3897544"/>
            <a:ext cx="0" cy="248378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1835696" y="4705980"/>
            <a:ext cx="3637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Reroute Command</a:t>
            </a: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(Attach Request Message, Core Network Type)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14" name="直線矢印コネクタ 13"/>
          <p:cNvCxnSpPr/>
          <p:nvPr/>
        </p:nvCxnSpPr>
        <p:spPr>
          <a:xfrm>
            <a:off x="1763688" y="5661248"/>
            <a:ext cx="5472608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1835696" y="53732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Attach Request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16" name="角丸四角形吹き出し 15"/>
          <p:cNvSpPr/>
          <p:nvPr/>
        </p:nvSpPr>
        <p:spPr>
          <a:xfrm>
            <a:off x="5004048" y="4221088"/>
            <a:ext cx="1872208" cy="576064"/>
          </a:xfrm>
          <a:prstGeom prst="wedgeRoundRectCallout">
            <a:avLst>
              <a:gd name="adj1" fmla="val -60300"/>
              <a:gd name="adj2" fmla="val -51513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“Core Network Type” is contained</a:t>
            </a:r>
            <a:endParaRPr kumimoji="1" lang="ja-JP" altLang="en-US" sz="14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932040" y="3501008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Authentication Information Request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131840" y="3861048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Authentication Information Response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25" name="円/楕円 24"/>
          <p:cNvSpPr/>
          <p:nvPr/>
        </p:nvSpPr>
        <p:spPr>
          <a:xfrm>
            <a:off x="1331640" y="3609512"/>
            <a:ext cx="1224136" cy="2515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スライド番号プレースホル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3200" dirty="0" smtClean="0"/>
              <a:t>Alternatives of IMSI Attach</a:t>
            </a:r>
            <a:br>
              <a:rPr lang="en-US" altLang="ja-JP" sz="3200" dirty="0" smtClean="0"/>
            </a:br>
            <a:r>
              <a:rPr lang="en-US" altLang="ja-JP" sz="3200" dirty="0" smtClean="0"/>
              <a:t>3. specific GUTI + non-broadcast TAI </a:t>
            </a:r>
            <a:r>
              <a:rPr lang="en-US" altLang="ja-JP" sz="2000" dirty="0" smtClean="0"/>
              <a:t>(ZTE proposal)</a:t>
            </a:r>
            <a:endParaRPr kumimoji="1" lang="ja-JP" altLang="en-US" sz="2000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3949806" y="4347186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 smtClean="0">
                <a:solidFill>
                  <a:schemeClr val="bg1"/>
                </a:solidFill>
              </a:rPr>
              <a:t>eNB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5761632" y="3419708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Overlay</a:t>
            </a:r>
          </a:p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3949806" y="5805264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UE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3958432" y="1738312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HSS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152606" y="3419708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7201792" y="2445306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Overlay</a:t>
            </a:r>
          </a:p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S/PGW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709446" y="2445306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SGW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cxnSp>
        <p:nvCxnSpPr>
          <p:cNvPr id="13" name="直線矢印コネクタ 12"/>
          <p:cNvCxnSpPr/>
          <p:nvPr/>
        </p:nvCxnSpPr>
        <p:spPr>
          <a:xfrm flipH="1" flipV="1">
            <a:off x="3059832" y="3789040"/>
            <a:ext cx="1152129" cy="10081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2237891" y="5003884"/>
            <a:ext cx="1830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0. Attach Request</a:t>
            </a:r>
          </a:p>
        </p:txBody>
      </p:sp>
      <p:cxnSp>
        <p:nvCxnSpPr>
          <p:cNvPr id="15" name="直線矢印コネクタ 14"/>
          <p:cNvCxnSpPr/>
          <p:nvPr/>
        </p:nvCxnSpPr>
        <p:spPr>
          <a:xfrm flipV="1">
            <a:off x="3059834" y="2132856"/>
            <a:ext cx="1152126" cy="1464578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/>
          <p:cNvSpPr txBox="1"/>
          <p:nvPr/>
        </p:nvSpPr>
        <p:spPr>
          <a:xfrm>
            <a:off x="1979712" y="1940639"/>
            <a:ext cx="26642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kumimoji="1" lang="en-US" altLang="ja-JP" dirty="0" smtClean="0"/>
              <a:t>1. ULR/ULA</a:t>
            </a:r>
          </a:p>
          <a:p>
            <a:r>
              <a:rPr lang="en-US" altLang="ja-JP" dirty="0" smtClean="0"/>
              <a:t>ULA: </a:t>
            </a:r>
            <a:r>
              <a:rPr lang="en-US" altLang="ja-JP" dirty="0" smtClean="0">
                <a:solidFill>
                  <a:srgbClr val="FF0000"/>
                </a:solidFill>
              </a:rPr>
              <a:t>New Parameter to </a:t>
            </a:r>
            <a:br>
              <a:rPr lang="en-US" altLang="ja-JP" dirty="0" smtClean="0">
                <a:solidFill>
                  <a:srgbClr val="FF0000"/>
                </a:solidFill>
              </a:rPr>
            </a:br>
            <a:r>
              <a:rPr lang="en-US" altLang="ja-JP" dirty="0" smtClean="0">
                <a:solidFill>
                  <a:srgbClr val="FF0000"/>
                </a:solidFill>
              </a:rPr>
              <a:t>indicate that UE can select “Core Network Type” in the Subscription Data.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2237891" y="5291916"/>
            <a:ext cx="1712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2. Attach Accept</a:t>
            </a:r>
          </a:p>
        </p:txBody>
      </p:sp>
      <p:cxnSp>
        <p:nvCxnSpPr>
          <p:cNvPr id="20" name="直線矢印コネクタ 19"/>
          <p:cNvCxnSpPr/>
          <p:nvPr/>
        </p:nvCxnSpPr>
        <p:spPr>
          <a:xfrm flipV="1">
            <a:off x="4211960" y="4797152"/>
            <a:ext cx="0" cy="1296144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角丸四角形吹き出し 20"/>
          <p:cNvSpPr/>
          <p:nvPr/>
        </p:nvSpPr>
        <p:spPr>
          <a:xfrm>
            <a:off x="395536" y="5649824"/>
            <a:ext cx="3456384" cy="947528"/>
          </a:xfrm>
          <a:prstGeom prst="wedgeRoundRectCallout">
            <a:avLst>
              <a:gd name="adj1" fmla="val -459"/>
              <a:gd name="adj2" fmla="val -64952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MME allocates </a:t>
            </a:r>
            <a:r>
              <a:rPr lang="en-US" altLang="ja-JP" sz="1400" u="sng" dirty="0" smtClean="0"/>
              <a:t>specific GUTI (including MMEGI-B)</a:t>
            </a:r>
            <a:r>
              <a:rPr lang="en-US" altLang="ja-JP" sz="1400" dirty="0" smtClean="0"/>
              <a:t> with a </a:t>
            </a:r>
            <a:r>
              <a:rPr lang="en-US" altLang="ja-JP" sz="1400" u="sng" dirty="0" smtClean="0"/>
              <a:t>non-broadcast TAI</a:t>
            </a:r>
            <a:r>
              <a:rPr lang="en-US" altLang="ja-JP" sz="1400" dirty="0" smtClean="0"/>
              <a:t> if “Core Network Type” is contained in the Subscription Data.</a:t>
            </a:r>
            <a:endParaRPr kumimoji="1" lang="ja-JP" altLang="en-US" sz="1400" dirty="0"/>
          </a:p>
        </p:txBody>
      </p:sp>
      <p:sp>
        <p:nvSpPr>
          <p:cNvPr id="22" name="角丸四角形吹き出し 21"/>
          <p:cNvSpPr/>
          <p:nvPr/>
        </p:nvSpPr>
        <p:spPr>
          <a:xfrm>
            <a:off x="467544" y="4149080"/>
            <a:ext cx="2664296" cy="720080"/>
          </a:xfrm>
          <a:prstGeom prst="wedgeRoundRectCallout">
            <a:avLst>
              <a:gd name="adj1" fmla="val 32836"/>
              <a:gd name="adj2" fmla="val -85724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MMEGIs are pre-configured.</a:t>
            </a:r>
          </a:p>
          <a:p>
            <a:pPr algn="ctr"/>
            <a:r>
              <a:rPr kumimoji="1" lang="en-US" altLang="ja-JP" sz="1400" dirty="0" smtClean="0"/>
              <a:t>MMEGI-A -&gt; of blue MME</a:t>
            </a:r>
          </a:p>
          <a:p>
            <a:pPr algn="ctr"/>
            <a:r>
              <a:rPr kumimoji="1" lang="en-US" altLang="ja-JP" sz="1400" u="sng" dirty="0" smtClean="0"/>
              <a:t>MMEGI-B -&gt; of overlay MME</a:t>
            </a:r>
            <a:endParaRPr kumimoji="1" lang="ja-JP" altLang="en-US" sz="1400" u="sng" dirty="0"/>
          </a:p>
        </p:txBody>
      </p:sp>
      <p:cxnSp>
        <p:nvCxnSpPr>
          <p:cNvPr id="23" name="直線矢印コネクタ 22"/>
          <p:cNvCxnSpPr/>
          <p:nvPr/>
        </p:nvCxnSpPr>
        <p:spPr>
          <a:xfrm flipV="1">
            <a:off x="4860032" y="3789040"/>
            <a:ext cx="1152129" cy="100811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矢印コネクタ 23"/>
          <p:cNvCxnSpPr/>
          <p:nvPr/>
        </p:nvCxnSpPr>
        <p:spPr>
          <a:xfrm flipV="1">
            <a:off x="4878145" y="4797152"/>
            <a:ext cx="0" cy="1296144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/>
          <p:cNvSpPr txBox="1"/>
          <p:nvPr/>
        </p:nvSpPr>
        <p:spPr>
          <a:xfrm>
            <a:off x="4922313" y="5301208"/>
            <a:ext cx="2699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3. TAU Request 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(w/ MMEGI-B)</a:t>
            </a:r>
          </a:p>
        </p:txBody>
      </p:sp>
      <p:sp>
        <p:nvSpPr>
          <p:cNvPr id="26" name="角丸四角形吹き出し 25"/>
          <p:cNvSpPr/>
          <p:nvPr/>
        </p:nvSpPr>
        <p:spPr>
          <a:xfrm>
            <a:off x="5364088" y="5805264"/>
            <a:ext cx="2952328" cy="576064"/>
          </a:xfrm>
          <a:prstGeom prst="wedgeRoundRectCallout">
            <a:avLst>
              <a:gd name="adj1" fmla="val -38333"/>
              <a:gd name="adj2" fmla="val -82346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A non-broadcast TAI (e.g. 0000, FFFF) drives UE to perform TAU procedure.</a:t>
            </a:r>
            <a:endParaRPr kumimoji="1" lang="ja-JP" altLang="en-US" sz="1400" dirty="0"/>
          </a:p>
        </p:txBody>
      </p:sp>
      <p:sp>
        <p:nvSpPr>
          <p:cNvPr id="27" name="角丸四角形吹き出し 26"/>
          <p:cNvSpPr/>
          <p:nvPr/>
        </p:nvSpPr>
        <p:spPr>
          <a:xfrm>
            <a:off x="5652120" y="1628800"/>
            <a:ext cx="2808312" cy="720080"/>
          </a:xfrm>
          <a:prstGeom prst="wedgeRoundRectCallout">
            <a:avLst>
              <a:gd name="adj1" fmla="val -82364"/>
              <a:gd name="adj2" fmla="val 227232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Overlay MME trys to get context information from </a:t>
            </a:r>
            <a:r>
              <a:rPr lang="en-US" altLang="ja-JP" sz="1400" u="sng" dirty="0" smtClean="0"/>
              <a:t>blue MME</a:t>
            </a:r>
            <a:r>
              <a:rPr lang="en-US" altLang="ja-JP" sz="1400" dirty="0" smtClean="0"/>
              <a:t> due to the configuration of MMEGI-B</a:t>
            </a:r>
            <a:endParaRPr kumimoji="1" lang="ja-JP" altLang="en-US" sz="1400" dirty="0"/>
          </a:p>
        </p:txBody>
      </p:sp>
      <p:sp>
        <p:nvSpPr>
          <p:cNvPr id="28" name="円/楕円 27"/>
          <p:cNvSpPr/>
          <p:nvPr/>
        </p:nvSpPr>
        <p:spPr>
          <a:xfrm>
            <a:off x="4686832" y="4633680"/>
            <a:ext cx="360040" cy="360040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角丸四角形吹き出し 28"/>
          <p:cNvSpPr/>
          <p:nvPr/>
        </p:nvSpPr>
        <p:spPr>
          <a:xfrm>
            <a:off x="5436096" y="4437112"/>
            <a:ext cx="2952328" cy="720080"/>
          </a:xfrm>
          <a:prstGeom prst="wedgeRoundRectCallout">
            <a:avLst>
              <a:gd name="adj1" fmla="val -62635"/>
              <a:gd name="adj2" fmla="val -7176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MMEGIs are pre-configured.</a:t>
            </a:r>
          </a:p>
          <a:p>
            <a:pPr algn="ctr"/>
            <a:r>
              <a:rPr kumimoji="1" lang="en-US" altLang="ja-JP" sz="1400" dirty="0" smtClean="0"/>
              <a:t>MMEGI-A -&gt; redirect to blue MME</a:t>
            </a:r>
          </a:p>
          <a:p>
            <a:pPr algn="ctr"/>
            <a:r>
              <a:rPr kumimoji="1" lang="en-US" altLang="ja-JP" sz="1400" u="sng" dirty="0" smtClean="0"/>
              <a:t>MMEGI-B -&gt; redirect to overlay MME</a:t>
            </a:r>
            <a:endParaRPr kumimoji="1" lang="ja-JP" altLang="en-US" sz="1400" u="sng" dirty="0"/>
          </a:p>
        </p:txBody>
      </p:sp>
      <p:sp>
        <p:nvSpPr>
          <p:cNvPr id="30" name="角丸四角形吹き出し 29"/>
          <p:cNvSpPr/>
          <p:nvPr/>
        </p:nvSpPr>
        <p:spPr>
          <a:xfrm>
            <a:off x="6732240" y="3573016"/>
            <a:ext cx="2304256" cy="720080"/>
          </a:xfrm>
          <a:prstGeom prst="wedgeRoundRectCallout">
            <a:avLst>
              <a:gd name="adj1" fmla="val -55518"/>
              <a:gd name="adj2" fmla="val -35964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MMEGIs are pre-configured.</a:t>
            </a:r>
          </a:p>
          <a:p>
            <a:pPr algn="ctr"/>
            <a:r>
              <a:rPr kumimoji="1" lang="en-US" altLang="ja-JP" sz="1400" dirty="0" smtClean="0"/>
              <a:t>MMEGI-A -&gt; of blue MME</a:t>
            </a:r>
          </a:p>
          <a:p>
            <a:pPr algn="ctr"/>
            <a:r>
              <a:rPr kumimoji="1" lang="en-US" altLang="ja-JP" sz="1400" u="sng" dirty="0" smtClean="0"/>
              <a:t>MMEGI-B -&gt; of </a:t>
            </a:r>
            <a:r>
              <a:rPr kumimoji="1" lang="en-US" altLang="ja-JP" sz="1400" u="sng" dirty="0" smtClean="0">
                <a:solidFill>
                  <a:srgbClr val="FF0000"/>
                </a:solidFill>
              </a:rPr>
              <a:t>blue</a:t>
            </a:r>
            <a:r>
              <a:rPr kumimoji="1" lang="en-US" altLang="ja-JP" sz="1400" u="sng" dirty="0" smtClean="0"/>
              <a:t> MME</a:t>
            </a:r>
            <a:endParaRPr kumimoji="1" lang="ja-JP" altLang="en-US" sz="1400" u="sng" dirty="0"/>
          </a:p>
        </p:txBody>
      </p:sp>
      <p:cxnSp>
        <p:nvCxnSpPr>
          <p:cNvPr id="31" name="直線矢印コネクタ 30"/>
          <p:cNvCxnSpPr/>
          <p:nvPr/>
        </p:nvCxnSpPr>
        <p:spPr>
          <a:xfrm>
            <a:off x="3376742" y="3671736"/>
            <a:ext cx="2384890" cy="0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/>
          <p:cNvSpPr txBox="1"/>
          <p:nvPr/>
        </p:nvSpPr>
        <p:spPr>
          <a:xfrm>
            <a:off x="3275856" y="3645024"/>
            <a:ext cx="2606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4. Identification Req/Resp</a:t>
            </a:r>
            <a:endParaRPr kumimoji="1" lang="en-US" altLang="ja-JP" sz="1400" dirty="0" smtClean="0">
              <a:solidFill>
                <a:srgbClr val="FF0000"/>
              </a:solidFill>
            </a:endParaRPr>
          </a:p>
        </p:txBody>
      </p:sp>
      <p:cxnSp>
        <p:nvCxnSpPr>
          <p:cNvPr id="33" name="直線矢印コネクタ 32"/>
          <p:cNvCxnSpPr/>
          <p:nvPr/>
        </p:nvCxnSpPr>
        <p:spPr>
          <a:xfrm flipH="1" flipV="1">
            <a:off x="1763688" y="2780928"/>
            <a:ext cx="504056" cy="792088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テキスト ボックス 35"/>
          <p:cNvSpPr txBox="1"/>
          <p:nvPr/>
        </p:nvSpPr>
        <p:spPr>
          <a:xfrm>
            <a:off x="575676" y="3068960"/>
            <a:ext cx="154805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2. Bearer estb.</a:t>
            </a:r>
          </a:p>
          <a:p>
            <a:r>
              <a:rPr lang="en-US" altLang="ja-JP" sz="1400" dirty="0" smtClean="0"/>
              <a:t>(PGW would be Overlay PGW)</a:t>
            </a:r>
            <a:endParaRPr kumimoji="1" lang="en-US" altLang="ja-JP" sz="1400" dirty="0" smtClean="0"/>
          </a:p>
        </p:txBody>
      </p:sp>
      <p:cxnSp>
        <p:nvCxnSpPr>
          <p:cNvPr id="37" name="直線矢印コネクタ 36"/>
          <p:cNvCxnSpPr/>
          <p:nvPr/>
        </p:nvCxnSpPr>
        <p:spPr>
          <a:xfrm flipV="1">
            <a:off x="6804248" y="2780928"/>
            <a:ext cx="504056" cy="792088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ボックス 38"/>
          <p:cNvSpPr txBox="1"/>
          <p:nvPr/>
        </p:nvSpPr>
        <p:spPr>
          <a:xfrm>
            <a:off x="7020272" y="3068960"/>
            <a:ext cx="1548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5</a:t>
            </a:r>
            <a:r>
              <a:rPr kumimoji="1" lang="en-US" altLang="ja-JP" dirty="0" smtClean="0"/>
              <a:t>. Bearer estb.</a:t>
            </a:r>
          </a:p>
        </p:txBody>
      </p:sp>
      <p:cxnSp>
        <p:nvCxnSpPr>
          <p:cNvPr id="34" name="直線矢印コネクタ 24"/>
          <p:cNvCxnSpPr/>
          <p:nvPr/>
        </p:nvCxnSpPr>
        <p:spPr>
          <a:xfrm>
            <a:off x="4932040" y="2242368"/>
            <a:ext cx="1624493" cy="1175599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テキスト ボックス 28"/>
          <p:cNvSpPr txBox="1"/>
          <p:nvPr/>
        </p:nvSpPr>
        <p:spPr>
          <a:xfrm>
            <a:off x="5866562" y="2667010"/>
            <a:ext cx="1250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6</a:t>
            </a:r>
            <a:r>
              <a:rPr kumimoji="1" lang="en-US" altLang="ja-JP" dirty="0" smtClean="0"/>
              <a:t>. </a:t>
            </a:r>
            <a:r>
              <a:rPr lang="en-US" altLang="ja-JP" dirty="0" smtClean="0"/>
              <a:t>ULR/ULA</a:t>
            </a:r>
            <a:endParaRPr kumimoji="1" lang="en-US" altLang="ja-JP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Evaluation of Alternatives</a:t>
            </a:r>
            <a:endParaRPr kumimoji="1"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/>
          <a:lstStyle/>
          <a:p>
            <a:r>
              <a:rPr kumimoji="1" lang="en-US" altLang="ja-JP" dirty="0" smtClean="0"/>
              <a:t>We think alt.1 is the best solution.</a:t>
            </a:r>
            <a:endParaRPr kumimoji="1"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8258277"/>
              </p:ext>
            </p:extLst>
          </p:nvPr>
        </p:nvGraphicFramePr>
        <p:xfrm>
          <a:off x="323528" y="2096957"/>
          <a:ext cx="8496944" cy="42123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2016224"/>
                <a:gridCol w="1440160"/>
                <a:gridCol w="4608512"/>
              </a:tblGrid>
              <a:tr h="737643">
                <a:tc gridSpan="2"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Alternatives</a:t>
                      </a:r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Solves the security problem @SA2#99?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Pros</a:t>
                      </a:r>
                    </a:p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Cons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29344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1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Security Key Inheriting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- Reuse</a:t>
                      </a:r>
                      <a:r>
                        <a:rPr kumimoji="1" lang="en-US" altLang="ja-JP" sz="1400" baseline="0" dirty="0" smtClean="0"/>
                        <a:t> existing procedures</a:t>
                      </a:r>
                    </a:p>
                    <a:p>
                      <a:r>
                        <a:rPr kumimoji="1" lang="en-US" altLang="ja-JP" sz="1400" baseline="0" dirty="0" smtClean="0"/>
                        <a:t>- Faster (Bearer establishment is needed only 1 time)</a:t>
                      </a:r>
                    </a:p>
                    <a:p>
                      <a:r>
                        <a:rPr kumimoji="1" lang="en-US" altLang="ja-JP" sz="1400" baseline="0" dirty="0" smtClean="0">
                          <a:solidFill>
                            <a:srgbClr val="FF0000"/>
                          </a:solidFill>
                        </a:rPr>
                        <a:t>- Takes longer than alt.2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00435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2</a:t>
                      </a:r>
                      <a:endParaRPr kumimoji="1" lang="ja-JP" altLang="en-US" sz="1400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Containing “Core Network Type” in AIA</a:t>
                      </a:r>
                      <a:endParaRPr kumimoji="1" lang="ja-JP" altLang="en-US" sz="1400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Yes</a:t>
                      </a:r>
                      <a:endParaRPr kumimoji="1" lang="ja-JP" altLang="en-US" sz="1400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- Fastest</a:t>
                      </a:r>
                      <a:r>
                        <a:rPr kumimoji="1" lang="en-US" altLang="ja-JP" sz="1400" baseline="0" dirty="0" smtClean="0"/>
                        <a:t> (ULR/ULA with 1</a:t>
                      </a:r>
                      <a:r>
                        <a:rPr kumimoji="1" lang="en-US" altLang="ja-JP" sz="1400" baseline="30000" dirty="0" smtClean="0"/>
                        <a:t>st</a:t>
                      </a:r>
                      <a:r>
                        <a:rPr kumimoji="1" lang="en-US" altLang="ja-JP" sz="1400" baseline="0" dirty="0" smtClean="0"/>
                        <a:t> MME can be omitted)</a:t>
                      </a:r>
                      <a:endParaRPr kumimoji="1" lang="en-US" altLang="ja-JP" sz="1400" dirty="0" smtClean="0"/>
                    </a:p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- Bigger HSS</a:t>
                      </a:r>
                      <a:r>
                        <a:rPr kumimoji="1" lang="en-US" altLang="ja-JP" sz="1400" baseline="0" dirty="0" smtClean="0">
                          <a:solidFill>
                            <a:srgbClr val="FF0000"/>
                          </a:solidFill>
                        </a:rPr>
                        <a:t> impact expected</a:t>
                      </a:r>
                    </a:p>
                    <a:p>
                      <a:r>
                        <a:rPr kumimoji="1" lang="en-US" altLang="ja-JP" sz="1400" baseline="0" dirty="0" smtClean="0">
                          <a:solidFill>
                            <a:srgbClr val="FF0000"/>
                          </a:solidFill>
                        </a:rPr>
                        <a:t>- Security authorization would delay than usual</a:t>
                      </a: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9268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3</a:t>
                      </a:r>
                      <a:endParaRPr kumimoji="1" lang="ja-JP" altLang="en-US" sz="14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specific GUTI + non-broadcast TAI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Yes</a:t>
                      </a:r>
                      <a:endParaRPr kumimoji="1" lang="en-US" altLang="ja-JP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- Reuse</a:t>
                      </a:r>
                      <a:r>
                        <a:rPr kumimoji="1" lang="en-US" altLang="ja-JP" sz="1400" baseline="0" dirty="0" smtClean="0"/>
                        <a:t> existing procedures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aseline="0" dirty="0" smtClean="0"/>
                        <a:t>- No impacts on eNB</a:t>
                      </a:r>
                      <a:endParaRPr kumimoji="1" lang="en-US" altLang="ja-JP" sz="14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- All MMEs must store</a:t>
                      </a:r>
                      <a:r>
                        <a:rPr kumimoji="1" lang="en-US" altLang="ja-JP" sz="1400" baseline="0" dirty="0" smtClean="0">
                          <a:solidFill>
                            <a:srgbClr val="FF0000"/>
                          </a:solidFill>
                        </a:rPr>
                        <a:t> the list of GUTI for each MME in the overlay network MME pool.</a:t>
                      </a:r>
                    </a:p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- All MMEs and eNBs must have complex pre-configurations</a:t>
                      </a:r>
                      <a:r>
                        <a:rPr kumimoji="1" lang="en-US" altLang="ja-JP" sz="1400" baseline="0" dirty="0" smtClean="0">
                          <a:solidFill>
                            <a:srgbClr val="FF0000"/>
                          </a:solidFill>
                        </a:rPr>
                        <a:t> about GUTIs (MMEGIs). </a:t>
                      </a:r>
                    </a:p>
                    <a:p>
                      <a:r>
                        <a:rPr kumimoji="1" lang="en-US" altLang="ja-JP" sz="1400" baseline="0" dirty="0" smtClean="0">
                          <a:solidFill>
                            <a:srgbClr val="FF0000"/>
                          </a:solidFill>
                        </a:rPr>
                        <a:t>  -&gt; This may lead to exhaustion of MMEGIs in network.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- </a:t>
                      </a:r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May not be simple to apply this to 2G/3G where the NNI field </a:t>
                      </a:r>
                      <a:r>
                        <a:rPr kumimoji="1" lang="en-US" altLang="ja-JP" sz="1400" baseline="0" dirty="0" smtClean="0">
                          <a:solidFill>
                            <a:srgbClr val="FF0000"/>
                          </a:solidFill>
                        </a:rPr>
                        <a:t>structure is not well defined</a:t>
                      </a:r>
                      <a:r>
                        <a:rPr kumimoji="1" lang="en-US" altLang="ja-JP" sz="1400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endParaRPr kumimoji="1" lang="en-US" altLang="ja-JP" sz="1400" baseline="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8" name="角丸四角形 7"/>
          <p:cNvSpPr/>
          <p:nvPr/>
        </p:nvSpPr>
        <p:spPr>
          <a:xfrm>
            <a:off x="251520" y="2852936"/>
            <a:ext cx="8640960" cy="72008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ANNEX: Rerouting at Identification Req/Resp procedure</a:t>
            </a:r>
            <a:endParaRPr kumimoji="1" lang="ja-JP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265" y="2338388"/>
            <a:ext cx="627697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テキスト ボックス 4"/>
          <p:cNvSpPr txBox="1"/>
          <p:nvPr/>
        </p:nvSpPr>
        <p:spPr>
          <a:xfrm>
            <a:off x="323528" y="1700808"/>
            <a:ext cx="8125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u="sng" dirty="0" smtClean="0"/>
              <a:t>GUTI Attach procedures (once IMSI Attach has been completed)</a:t>
            </a:r>
            <a:endParaRPr kumimoji="1" lang="ja-JP" altLang="en-US" sz="2400" u="sng" dirty="0"/>
          </a:p>
        </p:txBody>
      </p:sp>
      <p:cxnSp>
        <p:nvCxnSpPr>
          <p:cNvPr id="6" name="直線コネクタ 5"/>
          <p:cNvCxnSpPr/>
          <p:nvPr/>
        </p:nvCxnSpPr>
        <p:spPr>
          <a:xfrm>
            <a:off x="2457134" y="4509120"/>
            <a:ext cx="0" cy="15841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矢印コネクタ 6"/>
          <p:cNvCxnSpPr/>
          <p:nvPr/>
        </p:nvCxnSpPr>
        <p:spPr>
          <a:xfrm flipH="1">
            <a:off x="2474890" y="4941168"/>
            <a:ext cx="1449038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/>
          <p:cNvSpPr txBox="1"/>
          <p:nvPr/>
        </p:nvSpPr>
        <p:spPr>
          <a:xfrm>
            <a:off x="7164288" y="2492896"/>
            <a:ext cx="792088" cy="5232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solidFill>
                  <a:srgbClr val="FF0000"/>
                </a:solidFill>
              </a:rPr>
              <a:t>Overlay </a:t>
            </a:r>
            <a:r>
              <a:rPr lang="en-US" altLang="ja-JP" sz="1400" dirty="0" smtClean="0">
                <a:solidFill>
                  <a:srgbClr val="FF0000"/>
                </a:solidFill>
              </a:rPr>
              <a:t>MME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9" name="直線コネクタ 8"/>
          <p:cNvCxnSpPr>
            <a:stCxn id="8" idx="2"/>
          </p:cNvCxnSpPr>
          <p:nvPr/>
        </p:nvCxnSpPr>
        <p:spPr>
          <a:xfrm>
            <a:off x="7560332" y="3016116"/>
            <a:ext cx="0" cy="286115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/>
        </p:nvCxnSpPr>
        <p:spPr>
          <a:xfrm>
            <a:off x="3969302" y="4509120"/>
            <a:ext cx="0" cy="15841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角丸四角形吹き出し 11"/>
          <p:cNvSpPr/>
          <p:nvPr/>
        </p:nvSpPr>
        <p:spPr>
          <a:xfrm>
            <a:off x="6732240" y="3573016"/>
            <a:ext cx="1872208" cy="576064"/>
          </a:xfrm>
          <a:prstGeom prst="wedgeRoundRectCallout">
            <a:avLst>
              <a:gd name="adj1" fmla="val -69049"/>
              <a:gd name="adj2" fmla="val 60815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“Core Network Type” is contained</a:t>
            </a:r>
            <a:endParaRPr kumimoji="1" lang="ja-JP" altLang="en-US" sz="14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537880" y="4679346"/>
            <a:ext cx="3637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Reroute Command</a:t>
            </a: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(Attach Request Message, Core Network Type)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14" name="直線矢印コネクタ 13"/>
          <p:cNvCxnSpPr/>
          <p:nvPr/>
        </p:nvCxnSpPr>
        <p:spPr>
          <a:xfrm>
            <a:off x="2483768" y="5661248"/>
            <a:ext cx="504056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2537670" y="53732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Attach Request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16" name="スライド番号プレースホル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ANNEX: Rerouting at Context Req/Resp procedure</a:t>
            </a:r>
            <a:endParaRPr kumimoji="1" lang="ja-JP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018" y="1459036"/>
            <a:ext cx="8881478" cy="3554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線コネクタ 5"/>
          <p:cNvCxnSpPr/>
          <p:nvPr/>
        </p:nvCxnSpPr>
        <p:spPr>
          <a:xfrm>
            <a:off x="2249988" y="5013176"/>
            <a:ext cx="0" cy="15841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3456368" y="5013176"/>
            <a:ext cx="0" cy="15841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/>
        </p:nvCxnSpPr>
        <p:spPr>
          <a:xfrm>
            <a:off x="4635130" y="5013176"/>
            <a:ext cx="0" cy="15841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角丸四角形吹き出し 9"/>
          <p:cNvSpPr/>
          <p:nvPr/>
        </p:nvSpPr>
        <p:spPr>
          <a:xfrm>
            <a:off x="683568" y="4005064"/>
            <a:ext cx="1872208" cy="288032"/>
          </a:xfrm>
          <a:prstGeom prst="wedgeRoundRectCallout">
            <a:avLst>
              <a:gd name="adj1" fmla="val 36436"/>
              <a:gd name="adj2" fmla="val 9640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No need to perform</a:t>
            </a:r>
            <a:endParaRPr kumimoji="1" lang="ja-JP" altLang="en-US" sz="1400" dirty="0"/>
          </a:p>
        </p:txBody>
      </p:sp>
      <p:sp>
        <p:nvSpPr>
          <p:cNvPr id="11" name="角丸四角形吹き出し 10"/>
          <p:cNvSpPr/>
          <p:nvPr/>
        </p:nvSpPr>
        <p:spPr>
          <a:xfrm>
            <a:off x="5652120" y="3573016"/>
            <a:ext cx="1800200" cy="576064"/>
          </a:xfrm>
          <a:prstGeom prst="wedgeRoundRectCallout">
            <a:avLst>
              <a:gd name="adj1" fmla="val -69049"/>
              <a:gd name="adj2" fmla="val 60815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“Core Network Type” is contained</a:t>
            </a:r>
            <a:endParaRPr kumimoji="1" lang="ja-JP" altLang="en-US" sz="1400" dirty="0"/>
          </a:p>
        </p:txBody>
      </p:sp>
      <p:sp>
        <p:nvSpPr>
          <p:cNvPr id="12" name="角丸四角形吹き出し 11"/>
          <p:cNvSpPr/>
          <p:nvPr/>
        </p:nvSpPr>
        <p:spPr>
          <a:xfrm>
            <a:off x="5796136" y="4653136"/>
            <a:ext cx="2736304" cy="576064"/>
          </a:xfrm>
          <a:prstGeom prst="wedgeRoundRectCallout">
            <a:avLst>
              <a:gd name="adj1" fmla="val -61965"/>
              <a:gd name="adj2" fmla="val -15514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Indicating failure due to the mismatch of “Core Network Type”</a:t>
            </a:r>
            <a:endParaRPr kumimoji="1" lang="ja-JP" altLang="en-US" sz="1400" dirty="0"/>
          </a:p>
        </p:txBody>
      </p:sp>
      <p:cxnSp>
        <p:nvCxnSpPr>
          <p:cNvPr id="14" name="直線矢印コネクタ 13"/>
          <p:cNvCxnSpPr/>
          <p:nvPr/>
        </p:nvCxnSpPr>
        <p:spPr>
          <a:xfrm flipH="1">
            <a:off x="2267744" y="5445224"/>
            <a:ext cx="1152128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/>
          <p:cNvSpPr txBox="1"/>
          <p:nvPr/>
        </p:nvSpPr>
        <p:spPr>
          <a:xfrm>
            <a:off x="2294347" y="5184351"/>
            <a:ext cx="33845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Reroute Command</a:t>
            </a:r>
          </a:p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(TAU Request Message, Core Network Type)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716016" y="3212976"/>
            <a:ext cx="792088" cy="5232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400" dirty="0" smtClean="0">
                <a:solidFill>
                  <a:srgbClr val="FF0000"/>
                </a:solidFill>
              </a:rPr>
              <a:t>Overlay </a:t>
            </a:r>
            <a:r>
              <a:rPr lang="en-US" altLang="ja-JP" sz="1400" dirty="0" smtClean="0">
                <a:solidFill>
                  <a:srgbClr val="FF0000"/>
                </a:solidFill>
              </a:rPr>
              <a:t>MME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18" name="直線コネクタ 17"/>
          <p:cNvCxnSpPr>
            <a:stCxn id="17" idx="2"/>
          </p:cNvCxnSpPr>
          <p:nvPr/>
        </p:nvCxnSpPr>
        <p:spPr>
          <a:xfrm>
            <a:off x="5112060" y="3736196"/>
            <a:ext cx="0" cy="286115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>
            <a:off x="2285850" y="6145559"/>
            <a:ext cx="2808312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/>
          <p:cNvSpPr txBox="1"/>
          <p:nvPr/>
        </p:nvSpPr>
        <p:spPr>
          <a:xfrm>
            <a:off x="2339752" y="5857527"/>
            <a:ext cx="11084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>
                <a:solidFill>
                  <a:srgbClr val="FF0000"/>
                </a:solidFill>
              </a:rPr>
              <a:t>TAU Request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19" name="スライド番号プレースホルダ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08920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Roaming Compatibility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If roaming NW does not support a certain value of “Core Network Type”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  <p:cxnSp>
        <p:nvCxnSpPr>
          <p:cNvPr id="8" name="直線コネクタ 7"/>
          <p:cNvCxnSpPr/>
          <p:nvPr/>
        </p:nvCxnSpPr>
        <p:spPr>
          <a:xfrm>
            <a:off x="4563208" y="1772816"/>
            <a:ext cx="0" cy="432048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/>
          <p:cNvSpPr txBox="1"/>
          <p:nvPr/>
        </p:nvSpPr>
        <p:spPr>
          <a:xfrm>
            <a:off x="1763688" y="1628800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u="sng" dirty="0"/>
              <a:t>V</a:t>
            </a:r>
            <a:r>
              <a:rPr kumimoji="1" lang="en-US" altLang="ja-JP" u="sng" dirty="0" smtClean="0"/>
              <a:t>PLMN</a:t>
            </a:r>
            <a:endParaRPr kumimoji="1" lang="ja-JP" altLang="en-US" u="sng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6516216" y="1628800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u="sng" dirty="0" smtClean="0"/>
              <a:t>HPLMN</a:t>
            </a:r>
            <a:endParaRPr kumimoji="1" lang="ja-JP" altLang="en-US" u="sng" dirty="0"/>
          </a:p>
        </p:txBody>
      </p:sp>
      <p:sp>
        <p:nvSpPr>
          <p:cNvPr id="11" name="直方体 10"/>
          <p:cNvSpPr/>
          <p:nvPr/>
        </p:nvSpPr>
        <p:spPr>
          <a:xfrm>
            <a:off x="2123728" y="2420888"/>
            <a:ext cx="1296144" cy="57606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HSS</a:t>
            </a:r>
            <a:endParaRPr kumimoji="1" lang="ja-JP" altLang="en-US" dirty="0"/>
          </a:p>
        </p:txBody>
      </p:sp>
      <p:sp>
        <p:nvSpPr>
          <p:cNvPr id="12" name="直方体 11"/>
          <p:cNvSpPr/>
          <p:nvPr/>
        </p:nvSpPr>
        <p:spPr>
          <a:xfrm>
            <a:off x="2123728" y="3356992"/>
            <a:ext cx="1296144" cy="57606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MME</a:t>
            </a:r>
            <a:endParaRPr kumimoji="1" lang="ja-JP" altLang="en-US" dirty="0"/>
          </a:p>
        </p:txBody>
      </p:sp>
      <p:sp>
        <p:nvSpPr>
          <p:cNvPr id="13" name="直方体 12"/>
          <p:cNvSpPr/>
          <p:nvPr/>
        </p:nvSpPr>
        <p:spPr>
          <a:xfrm>
            <a:off x="5796136" y="2420888"/>
            <a:ext cx="1296144" cy="576064"/>
          </a:xfrm>
          <a:prstGeom prst="cub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HSS</a:t>
            </a:r>
            <a:endParaRPr kumimoji="1" lang="ja-JP" altLang="en-US" dirty="0"/>
          </a:p>
        </p:txBody>
      </p:sp>
      <p:sp>
        <p:nvSpPr>
          <p:cNvPr id="14" name="直方体 13"/>
          <p:cNvSpPr/>
          <p:nvPr/>
        </p:nvSpPr>
        <p:spPr>
          <a:xfrm>
            <a:off x="5796136" y="3356992"/>
            <a:ext cx="1296144" cy="576064"/>
          </a:xfrm>
          <a:prstGeom prst="cub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MME</a:t>
            </a:r>
            <a:endParaRPr kumimoji="1" lang="ja-JP" altLang="en-US" dirty="0"/>
          </a:p>
        </p:txBody>
      </p:sp>
      <p:sp>
        <p:nvSpPr>
          <p:cNvPr id="15" name="直方体 14"/>
          <p:cNvSpPr/>
          <p:nvPr/>
        </p:nvSpPr>
        <p:spPr>
          <a:xfrm>
            <a:off x="2123728" y="4365104"/>
            <a:ext cx="1296144" cy="57606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eNB</a:t>
            </a:r>
            <a:endParaRPr kumimoji="1" lang="ja-JP" altLang="en-US" dirty="0"/>
          </a:p>
        </p:txBody>
      </p:sp>
      <p:sp>
        <p:nvSpPr>
          <p:cNvPr id="16" name="直方体 15"/>
          <p:cNvSpPr/>
          <p:nvPr/>
        </p:nvSpPr>
        <p:spPr>
          <a:xfrm>
            <a:off x="5796136" y="4365104"/>
            <a:ext cx="1296144" cy="576064"/>
          </a:xfrm>
          <a:prstGeom prst="cub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eNB</a:t>
            </a:r>
            <a:endParaRPr kumimoji="1" lang="ja-JP" altLang="en-US" dirty="0"/>
          </a:p>
        </p:txBody>
      </p:sp>
      <p:sp>
        <p:nvSpPr>
          <p:cNvPr id="21" name="テキスト ボックス 20"/>
          <p:cNvSpPr txBox="1"/>
          <p:nvPr/>
        </p:nvSpPr>
        <p:spPr>
          <a:xfrm rot="20345697">
            <a:off x="3537826" y="3232135"/>
            <a:ext cx="2330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Core Network Type=10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6300192" y="2132856"/>
            <a:ext cx="1933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10 : M2M network</a:t>
            </a:r>
            <a:endParaRPr kumimoji="1" lang="ja-JP" altLang="en-US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475656" y="3059668"/>
            <a:ext cx="1929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10 : not supported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pic>
        <p:nvPicPr>
          <p:cNvPr id="24" name="Picture 4" descr="C:\Documents and Settings\H3026864\Local Settings\Temporary Internet Files\Content.IE5\8PEJ45Y7\MC90042895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5445224"/>
            <a:ext cx="1333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4" descr="C:\Documents and Settings\H3026864\Local Settings\Temporary Internet Files\Content.IE5\8PEJ45Y7\MC90042895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5445224"/>
            <a:ext cx="1333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左矢印 25"/>
          <p:cNvSpPr/>
          <p:nvPr/>
        </p:nvSpPr>
        <p:spPr>
          <a:xfrm>
            <a:off x="2771800" y="5445224"/>
            <a:ext cx="3528392" cy="360040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roaming</a:t>
            </a:r>
            <a:endParaRPr kumimoji="1" lang="ja-JP" altLang="en-US" dirty="0"/>
          </a:p>
        </p:txBody>
      </p:sp>
      <p:sp>
        <p:nvSpPr>
          <p:cNvPr id="27" name="直方体 26"/>
          <p:cNvSpPr/>
          <p:nvPr/>
        </p:nvSpPr>
        <p:spPr>
          <a:xfrm>
            <a:off x="7452320" y="3356992"/>
            <a:ext cx="1296144" cy="576064"/>
          </a:xfrm>
          <a:prstGeom prst="cub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MME</a:t>
            </a:r>
          </a:p>
          <a:p>
            <a:pPr algn="ctr"/>
            <a:r>
              <a:rPr lang="en-US" altLang="ja-JP" dirty="0" smtClean="0"/>
              <a:t>(for M2M)</a:t>
            </a:r>
            <a:endParaRPr kumimoji="1" lang="ja-JP" altLang="en-US" dirty="0"/>
          </a:p>
        </p:txBody>
      </p:sp>
      <p:sp>
        <p:nvSpPr>
          <p:cNvPr id="28" name="直方体 27"/>
          <p:cNvSpPr/>
          <p:nvPr/>
        </p:nvSpPr>
        <p:spPr>
          <a:xfrm>
            <a:off x="467544" y="3356992"/>
            <a:ext cx="1296144" cy="576064"/>
          </a:xfrm>
          <a:prstGeom prst="cube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MME</a:t>
            </a:r>
          </a:p>
          <a:p>
            <a:pPr algn="ctr"/>
            <a:r>
              <a:rPr lang="en-US" altLang="ja-JP" dirty="0" smtClean="0"/>
              <a:t>(for M2M)</a:t>
            </a:r>
            <a:endParaRPr kumimoji="1" lang="ja-JP" altLang="en-US" dirty="0"/>
          </a:p>
        </p:txBody>
      </p:sp>
      <p:sp>
        <p:nvSpPr>
          <p:cNvPr id="30" name="フリーフォーム 29"/>
          <p:cNvSpPr/>
          <p:nvPr/>
        </p:nvSpPr>
        <p:spPr>
          <a:xfrm>
            <a:off x="6228588" y="2791968"/>
            <a:ext cx="1324356" cy="2511552"/>
          </a:xfrm>
          <a:custGeom>
            <a:avLst/>
            <a:gdLst>
              <a:gd name="connsiteX0" fmla="*/ 309372 w 1324356"/>
              <a:gd name="connsiteY0" fmla="*/ 2511552 h 2511552"/>
              <a:gd name="connsiteX1" fmla="*/ 44196 w 1324356"/>
              <a:gd name="connsiteY1" fmla="*/ 143256 h 2511552"/>
              <a:gd name="connsiteX2" fmla="*/ 574548 w 1324356"/>
              <a:gd name="connsiteY2" fmla="*/ 1652016 h 2511552"/>
              <a:gd name="connsiteX3" fmla="*/ 1324356 w 1324356"/>
              <a:gd name="connsiteY3" fmla="*/ 1075944 h 2511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4356" h="2511552">
                <a:moveTo>
                  <a:pt x="309372" y="2511552"/>
                </a:moveTo>
                <a:cubicBezTo>
                  <a:pt x="154686" y="1399032"/>
                  <a:pt x="0" y="286512"/>
                  <a:pt x="44196" y="143256"/>
                </a:cubicBezTo>
                <a:cubicBezTo>
                  <a:pt x="88392" y="0"/>
                  <a:pt x="361188" y="1496568"/>
                  <a:pt x="574548" y="1652016"/>
                </a:cubicBezTo>
                <a:cubicBezTo>
                  <a:pt x="787908" y="1807464"/>
                  <a:pt x="1056132" y="1441704"/>
                  <a:pt x="1324356" y="1075944"/>
                </a:cubicBezTo>
              </a:path>
            </a:pathLst>
          </a:cu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フリーフォーム 30"/>
          <p:cNvSpPr/>
          <p:nvPr/>
        </p:nvSpPr>
        <p:spPr>
          <a:xfrm>
            <a:off x="2179320" y="2651760"/>
            <a:ext cx="3938016" cy="2715768"/>
          </a:xfrm>
          <a:custGeom>
            <a:avLst/>
            <a:gdLst>
              <a:gd name="connsiteX0" fmla="*/ 326136 w 3938016"/>
              <a:gd name="connsiteY0" fmla="*/ 2715768 h 2715768"/>
              <a:gd name="connsiteX1" fmla="*/ 582168 w 3938016"/>
              <a:gd name="connsiteY1" fmla="*/ 1097280 h 2715768"/>
              <a:gd name="connsiteX2" fmla="*/ 3819144 w 3938016"/>
              <a:gd name="connsiteY2" fmla="*/ 9144 h 2715768"/>
              <a:gd name="connsiteX3" fmla="*/ 1295400 w 3938016"/>
              <a:gd name="connsiteY3" fmla="*/ 1042416 h 2715768"/>
              <a:gd name="connsiteX4" fmla="*/ 774192 w 3938016"/>
              <a:gd name="connsiteY4" fmla="*/ 1490472 h 2715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38016" h="2715768">
                <a:moveTo>
                  <a:pt x="326136" y="2715768"/>
                </a:moveTo>
                <a:cubicBezTo>
                  <a:pt x="163068" y="2132076"/>
                  <a:pt x="0" y="1548384"/>
                  <a:pt x="582168" y="1097280"/>
                </a:cubicBezTo>
                <a:cubicBezTo>
                  <a:pt x="1164336" y="646176"/>
                  <a:pt x="3700272" y="18288"/>
                  <a:pt x="3819144" y="9144"/>
                </a:cubicBezTo>
                <a:cubicBezTo>
                  <a:pt x="3938016" y="0"/>
                  <a:pt x="1802892" y="795528"/>
                  <a:pt x="1295400" y="1042416"/>
                </a:cubicBezTo>
                <a:cubicBezTo>
                  <a:pt x="787908" y="1289304"/>
                  <a:pt x="781050" y="1389888"/>
                  <a:pt x="774192" y="1490472"/>
                </a:cubicBezTo>
              </a:path>
            </a:pathLst>
          </a:cu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2545883" y="4149080"/>
            <a:ext cx="2962221" cy="52322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800" b="1" dirty="0" smtClean="0">
                <a:solidFill>
                  <a:srgbClr val="FF0000"/>
                </a:solidFill>
              </a:rPr>
              <a:t>How does it work?</a:t>
            </a:r>
            <a:endParaRPr kumimoji="1" lang="ja-JP" altLang="en-US" sz="2800" b="1" dirty="0">
              <a:solidFill>
                <a:srgbClr val="FF0000"/>
              </a:solidFill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6026431" y="5877272"/>
            <a:ext cx="23619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M2M device @ VPLMN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Motivation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2608312"/>
            <a:ext cx="8229600" cy="3989040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en-GB" altLang="ja-JP" sz="2000" dirty="0" smtClean="0"/>
              <a:t>Strong merits to divide networks into a conventional and specific types of networks (in long-term), such as roaming users accommodation, MTC network separation, etc.</a:t>
            </a:r>
          </a:p>
          <a:p>
            <a:pPr lvl="1"/>
            <a:r>
              <a:rPr lang="en-GB" altLang="ja-JP" sz="1800" dirty="0" smtClean="0"/>
              <a:t>There is little influence on normal users if the overload is caused in other type of network.</a:t>
            </a:r>
            <a:endParaRPr lang="ja-JP" altLang="ja-JP" sz="1800" dirty="0" smtClean="0"/>
          </a:p>
          <a:p>
            <a:pPr lvl="1"/>
            <a:r>
              <a:rPr lang="en-GB" altLang="ja-JP" sz="1800" dirty="0" smtClean="0"/>
              <a:t>It is possible to construct a simple network appropriate to service characteristics with low cost.</a:t>
            </a:r>
            <a:endParaRPr lang="ja-JP" altLang="ja-JP" sz="1800" dirty="0" smtClean="0"/>
          </a:p>
          <a:p>
            <a:endParaRPr lang="ja-JP" altLang="ja-JP" sz="2000" dirty="0" smtClean="0"/>
          </a:p>
          <a:p>
            <a:r>
              <a:rPr lang="en-GB" altLang="ja-JP" sz="2000" dirty="0" smtClean="0"/>
              <a:t>Also useful for Pre-Rel-10 UEs which do NOT support LAPI for routing them to an appropriate networks.</a:t>
            </a:r>
          </a:p>
          <a:p>
            <a:pPr lvl="1"/>
            <a:r>
              <a:rPr lang="en-GB" altLang="ja-JP" sz="1800" dirty="0" smtClean="0"/>
              <a:t>It is quite inefficient to add new functions to existing UEs because they have already been in widespread use. </a:t>
            </a:r>
          </a:p>
          <a:p>
            <a:pPr marL="0" indent="0">
              <a:buNone/>
            </a:pPr>
            <a:endParaRPr lang="en-GB" altLang="ja-JP" sz="2000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  <p:sp>
        <p:nvSpPr>
          <p:cNvPr id="5" name="角丸四角形 4"/>
          <p:cNvSpPr/>
          <p:nvPr/>
        </p:nvSpPr>
        <p:spPr>
          <a:xfrm>
            <a:off x="755576" y="1412776"/>
            <a:ext cx="7488832" cy="936104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ja-JP" sz="2000" dirty="0" smtClean="0"/>
              <a:t>A solution, which relies on a new subscription information to perform a network selection, is required for specific groups of UEs to distinguish conventional and specific type of network to attach.</a:t>
            </a:r>
            <a:endParaRPr lang="ja-JP" altLang="en-US" sz="2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If roaming NW does not support a certain value of “Core Network Type”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755576" y="2278016"/>
            <a:ext cx="86409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eNB</a:t>
            </a:r>
            <a:endParaRPr kumimoji="1"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1763688" y="2278016"/>
            <a:ext cx="86409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MME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3779912" y="2278016"/>
            <a:ext cx="86409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HSS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2771800" y="2278016"/>
            <a:ext cx="864096" cy="504056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prstDash val="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MME </a:t>
            </a:r>
            <a:r>
              <a:rPr lang="en-US" altLang="ja-JP" sz="1200" dirty="0" smtClean="0"/>
              <a:t>(for M2M)</a:t>
            </a:r>
            <a:endParaRPr kumimoji="1" lang="en-US" altLang="ja-JP" dirty="0" smtClean="0"/>
          </a:p>
        </p:txBody>
      </p:sp>
      <p:cxnSp>
        <p:nvCxnSpPr>
          <p:cNvPr id="14" name="直線コネクタ 13"/>
          <p:cNvCxnSpPr/>
          <p:nvPr/>
        </p:nvCxnSpPr>
        <p:spPr>
          <a:xfrm>
            <a:off x="4850888" y="1916832"/>
            <a:ext cx="0" cy="47525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2051720" y="1835532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u="sng" dirty="0"/>
              <a:t>V</a:t>
            </a:r>
            <a:r>
              <a:rPr kumimoji="1" lang="en-US" altLang="ja-JP" u="sng" dirty="0" smtClean="0"/>
              <a:t>PLMN</a:t>
            </a:r>
            <a:endParaRPr kumimoji="1" lang="ja-JP" altLang="en-US" u="sng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804248" y="1835532"/>
            <a:ext cx="891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u="sng" dirty="0"/>
              <a:t>H</a:t>
            </a:r>
            <a:r>
              <a:rPr kumimoji="1" lang="en-US" altLang="ja-JP" u="sng" dirty="0" smtClean="0"/>
              <a:t>PLMN</a:t>
            </a:r>
            <a:endParaRPr kumimoji="1" lang="ja-JP" altLang="en-US" u="sng" dirty="0"/>
          </a:p>
        </p:txBody>
      </p:sp>
      <p:sp>
        <p:nvSpPr>
          <p:cNvPr id="17" name="正方形/長方形 16"/>
          <p:cNvSpPr/>
          <p:nvPr/>
        </p:nvSpPr>
        <p:spPr>
          <a:xfrm>
            <a:off x="5076056" y="2278016"/>
            <a:ext cx="864096" cy="50405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eNB</a:t>
            </a:r>
            <a:endParaRPr kumimoji="1" lang="ja-JP" altLang="en-US" dirty="0"/>
          </a:p>
        </p:txBody>
      </p:sp>
      <p:sp>
        <p:nvSpPr>
          <p:cNvPr id="18" name="正方形/長方形 17"/>
          <p:cNvSpPr/>
          <p:nvPr/>
        </p:nvSpPr>
        <p:spPr>
          <a:xfrm>
            <a:off x="6084168" y="2278016"/>
            <a:ext cx="864096" cy="50405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MME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8100392" y="2278016"/>
            <a:ext cx="864096" cy="50405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HSS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7092280" y="2278016"/>
            <a:ext cx="864096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MME </a:t>
            </a:r>
            <a:r>
              <a:rPr lang="en-US" altLang="ja-JP" sz="1200" dirty="0" smtClean="0"/>
              <a:t>(for M2M)</a:t>
            </a:r>
            <a:endParaRPr kumimoji="1" lang="en-US" altLang="ja-JP" dirty="0" smtClean="0"/>
          </a:p>
        </p:txBody>
      </p:sp>
      <p:cxnSp>
        <p:nvCxnSpPr>
          <p:cNvPr id="22" name="直線コネクタ 21"/>
          <p:cNvCxnSpPr>
            <a:stCxn id="5" idx="2"/>
          </p:cNvCxnSpPr>
          <p:nvPr/>
        </p:nvCxnSpPr>
        <p:spPr>
          <a:xfrm>
            <a:off x="1187624" y="2782072"/>
            <a:ext cx="0" cy="3600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2195736" y="2782072"/>
            <a:ext cx="0" cy="3600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/>
          <p:cNvCxnSpPr/>
          <p:nvPr/>
        </p:nvCxnSpPr>
        <p:spPr>
          <a:xfrm>
            <a:off x="3203848" y="2782072"/>
            <a:ext cx="0" cy="3600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/>
          <p:cNvCxnSpPr/>
          <p:nvPr/>
        </p:nvCxnSpPr>
        <p:spPr>
          <a:xfrm>
            <a:off x="4211960" y="2782072"/>
            <a:ext cx="0" cy="36004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/>
          <p:cNvCxnSpPr/>
          <p:nvPr/>
        </p:nvCxnSpPr>
        <p:spPr>
          <a:xfrm>
            <a:off x="5508104" y="2782072"/>
            <a:ext cx="0" cy="360040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/>
          <p:nvPr/>
        </p:nvCxnSpPr>
        <p:spPr>
          <a:xfrm>
            <a:off x="6516216" y="2782072"/>
            <a:ext cx="0" cy="360040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/>
          <p:cNvCxnSpPr/>
          <p:nvPr/>
        </p:nvCxnSpPr>
        <p:spPr>
          <a:xfrm>
            <a:off x="7524328" y="2782072"/>
            <a:ext cx="0" cy="3600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/>
        </p:nvCxnSpPr>
        <p:spPr>
          <a:xfrm>
            <a:off x="8532440" y="2782072"/>
            <a:ext cx="0" cy="360040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4" descr="C:\Documents and Settings\H3026864\Local Settings\Temporary Internet Files\Content.IE5\8PEJ45Y7\MC90042895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350024"/>
            <a:ext cx="1333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テキスト ボックス 32"/>
          <p:cNvSpPr txBox="1"/>
          <p:nvPr/>
        </p:nvSpPr>
        <p:spPr>
          <a:xfrm>
            <a:off x="142936" y="2350024"/>
            <a:ext cx="44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UE</a:t>
            </a:r>
            <a:endParaRPr kumimoji="1" lang="ja-JP" altLang="en-US" dirty="0"/>
          </a:p>
        </p:txBody>
      </p:sp>
      <p:cxnSp>
        <p:nvCxnSpPr>
          <p:cNvPr id="34" name="直線コネクタ 33"/>
          <p:cNvCxnSpPr/>
          <p:nvPr/>
        </p:nvCxnSpPr>
        <p:spPr>
          <a:xfrm>
            <a:off x="395536" y="2782072"/>
            <a:ext cx="0" cy="36004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>
            <a:off x="395536" y="3068960"/>
            <a:ext cx="18002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/>
          <p:cNvCxnSpPr/>
          <p:nvPr/>
        </p:nvCxnSpPr>
        <p:spPr>
          <a:xfrm>
            <a:off x="2195736" y="3284984"/>
            <a:ext cx="633670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/>
          <p:nvPr/>
        </p:nvCxnSpPr>
        <p:spPr>
          <a:xfrm flipH="1">
            <a:off x="2195736" y="3717032"/>
            <a:ext cx="633670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39"/>
          <p:cNvSpPr/>
          <p:nvPr/>
        </p:nvSpPr>
        <p:spPr>
          <a:xfrm>
            <a:off x="827584" y="4437112"/>
            <a:ext cx="3744416" cy="151216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If indicated “Core Network Type” is not supported in VPLMN, the MME should continue to </a:t>
            </a:r>
            <a:r>
              <a:rPr lang="en-US" altLang="ja-JP" u="sng" dirty="0" smtClean="0"/>
              <a:t>perform normal Attach procedure</a:t>
            </a:r>
            <a:r>
              <a:rPr lang="en-US" altLang="ja-JP" dirty="0" smtClean="0"/>
              <a:t> and make </a:t>
            </a:r>
            <a:r>
              <a:rPr lang="en-US" altLang="ja-JP" u="sng" dirty="0" smtClean="0"/>
              <a:t>UE camp on the conventional network</a:t>
            </a:r>
            <a:r>
              <a:rPr lang="en-US" altLang="ja-JP" dirty="0" smtClean="0"/>
              <a:t>.</a:t>
            </a:r>
            <a:endParaRPr kumimoji="1" lang="ja-JP" altLang="en-US" dirty="0"/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467544" y="2780928"/>
            <a:ext cx="1602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Attach Request</a:t>
            </a:r>
            <a:endParaRPr kumimoji="1" lang="ja-JP" altLang="en-US" dirty="0"/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2868058" y="2996952"/>
            <a:ext cx="4681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Perform AIR/ULR to aquire “Core Network Type”</a:t>
            </a:r>
            <a:endParaRPr kumimoji="1" lang="ja-JP" altLang="en-US" dirty="0"/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2868058" y="3429000"/>
            <a:ext cx="3763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Send “Core Network Type” in AIA/ULA</a:t>
            </a:r>
            <a:endParaRPr kumimoji="1" lang="ja-JP" altLang="en-US" dirty="0"/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2123728" y="1465620"/>
            <a:ext cx="49988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i="1" dirty="0" smtClean="0"/>
              <a:t>- For example : IMSI Attach case -</a:t>
            </a:r>
            <a:endParaRPr kumimoji="1" lang="ja-JP" altLang="en-US" sz="2800" i="1" dirty="0"/>
          </a:p>
        </p:txBody>
      </p:sp>
      <p:cxnSp>
        <p:nvCxnSpPr>
          <p:cNvPr id="45" name="直線矢印コネクタ 44"/>
          <p:cNvCxnSpPr/>
          <p:nvPr/>
        </p:nvCxnSpPr>
        <p:spPr>
          <a:xfrm flipH="1">
            <a:off x="395536" y="6226876"/>
            <a:ext cx="18002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テキスト ボックス 45"/>
          <p:cNvSpPr txBox="1"/>
          <p:nvPr/>
        </p:nvSpPr>
        <p:spPr>
          <a:xfrm>
            <a:off x="521302" y="5938844"/>
            <a:ext cx="1484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Attach Accept</a:t>
            </a:r>
            <a:endParaRPr kumimoji="1" lang="ja-JP" altLang="en-US" dirty="0"/>
          </a:p>
        </p:txBody>
      </p:sp>
      <p:sp>
        <p:nvSpPr>
          <p:cNvPr id="63" name="円/楕円 62"/>
          <p:cNvSpPr/>
          <p:nvPr/>
        </p:nvSpPr>
        <p:spPr>
          <a:xfrm>
            <a:off x="2087152" y="3859307"/>
            <a:ext cx="216024" cy="216024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4" name="テキスト ボックス 63"/>
          <p:cNvSpPr txBox="1"/>
          <p:nvPr/>
        </p:nvSpPr>
        <p:spPr>
          <a:xfrm>
            <a:off x="2339752" y="3789040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MME ignores the indicated “Core Network Type” if the VPLMN does not support its value.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Well-known values of </a:t>
            </a:r>
            <a:br>
              <a:rPr kumimoji="1" lang="en-US" altLang="ja-JP" dirty="0" smtClean="0"/>
            </a:br>
            <a:r>
              <a:rPr kumimoji="1" lang="en-US" altLang="ja-JP" dirty="0" smtClean="0"/>
              <a:t>Core Network Type</a:t>
            </a:r>
            <a:endParaRPr kumimoji="1" lang="ja-JP" altLang="en-US" dirty="0"/>
          </a:p>
        </p:txBody>
      </p:sp>
      <p:sp>
        <p:nvSpPr>
          <p:cNvPr id="6" name="コンテンツ プレースホルダ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 smtClean="0"/>
              <a:t>To avoid the inconsistent use of values of “Core Network Type” between operators, </a:t>
            </a:r>
            <a:r>
              <a:rPr kumimoji="1" lang="en-US" altLang="ja-JP" sz="2400" dirty="0" smtClean="0">
                <a:solidFill>
                  <a:srgbClr val="FF0000"/>
                </a:solidFill>
              </a:rPr>
              <a:t>it may be important to define some of the well-known values of “Core Network Type”</a:t>
            </a:r>
            <a:r>
              <a:rPr kumimoji="1" lang="en-US" altLang="ja-JP" sz="2400" dirty="0" smtClean="0"/>
              <a:t> for the roaming or other interworks between operators.</a:t>
            </a:r>
            <a:endParaRPr lang="en-US" altLang="ja-JP" sz="2400" dirty="0" smtClean="0"/>
          </a:p>
          <a:p>
            <a:endParaRPr lang="en-US" altLang="ja-JP" sz="2400" dirty="0" smtClean="0"/>
          </a:p>
          <a:p>
            <a:r>
              <a:rPr lang="en-US" altLang="ja-JP" sz="2400" dirty="0" smtClean="0"/>
              <a:t>We </a:t>
            </a:r>
            <a:r>
              <a:rPr lang="en-US" altLang="ja-JP" sz="2400" dirty="0" smtClean="0"/>
              <a:t>suggest the well-known values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as follows;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21</a:t>
            </a:fld>
            <a:endParaRPr kumimoji="1" lang="ja-JP" altLang="en-US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4664904"/>
              </p:ext>
            </p:extLst>
          </p:nvPr>
        </p:nvGraphicFramePr>
        <p:xfrm>
          <a:off x="1043608" y="4077072"/>
          <a:ext cx="6984776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3055888"/>
                <a:gridCol w="2920776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Values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Purpose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Domain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Conventional Network</a:t>
                      </a:r>
                      <a:endParaRPr kumimoji="1" lang="ja-JP" altLang="en-US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kumimoji="1" lang="en-US" altLang="ja-JP" dirty="0" smtClean="0"/>
                        <a:t>between</a:t>
                      </a:r>
                      <a:r>
                        <a:rPr kumimoji="1" lang="en-US" altLang="ja-JP" baseline="0" dirty="0" smtClean="0"/>
                        <a:t> operators</a:t>
                      </a:r>
                    </a:p>
                    <a:p>
                      <a:r>
                        <a:rPr kumimoji="1" lang="en-US" altLang="ja-JP" baseline="0" dirty="0" smtClean="0"/>
                        <a:t># </a:t>
                      </a:r>
                      <a:r>
                        <a:rPr kumimoji="1" lang="en-US" altLang="ja-JP" dirty="0" smtClean="0"/>
                        <a:t>appropriate (roaming) agreements</a:t>
                      </a:r>
                      <a:r>
                        <a:rPr kumimoji="1" lang="en-US" altLang="ja-JP" baseline="0" dirty="0" smtClean="0"/>
                        <a:t> are necessary</a:t>
                      </a:r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1-7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Standardized</a:t>
                      </a:r>
                      <a:r>
                        <a:rPr kumimoji="1" lang="en-US" altLang="ja-JP" baseline="0" dirty="0" smtClean="0"/>
                        <a:t> </a:t>
                      </a:r>
                      <a:r>
                        <a:rPr kumimoji="1" lang="en-US" altLang="ja-JP" baseline="0" dirty="0" smtClean="0"/>
                        <a:t>overlay </a:t>
                      </a:r>
                      <a:r>
                        <a:rPr kumimoji="1" lang="en-US" altLang="ja-JP" baseline="0" dirty="0" smtClean="0"/>
                        <a:t>network values (</a:t>
                      </a:r>
                      <a:r>
                        <a:rPr kumimoji="1" lang="en-US" altLang="ja-JP" baseline="0" dirty="0" smtClean="0"/>
                        <a:t>e.g</a:t>
                      </a:r>
                      <a:r>
                        <a:rPr kumimoji="1" lang="en-US" altLang="ja-JP" baseline="0" dirty="0" smtClean="0"/>
                        <a:t>. MTC devices)</a:t>
                      </a:r>
                      <a:endParaRPr kumimoji="1" lang="ja-JP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8-15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Reserved/Proprietary</a:t>
                      </a:r>
                      <a:endParaRPr kumimoji="1" lang="ja-JP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Requirement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en-US" dirty="0" smtClean="0"/>
              <a:t>No impact on UEs.</a:t>
            </a:r>
          </a:p>
          <a:p>
            <a:pPr lvl="1"/>
            <a:r>
              <a:rPr lang="en-US" dirty="0" smtClean="0"/>
              <a:t>Should work with existing pre-Release 10 UEs.</a:t>
            </a:r>
          </a:p>
          <a:p>
            <a:pPr lvl="1"/>
            <a:r>
              <a:rPr lang="en-US" dirty="0" smtClean="0"/>
              <a:t>Should work also with Rel-10 UEs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654128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to be Solved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Problem #1: How is the CN network type indication stored in the subscription?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Problem #2: How to direct the UE to MME of the appropriate overlay network?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347769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Solution for Problem #1: Indication of CN Overlay Network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Problem #1: How is the CN network type indication stored in the subscription?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984567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/>
          <a:lstStyle/>
          <a:p>
            <a:r>
              <a:rPr lang="en-US" dirty="0" smtClean="0"/>
              <a:t>Indication of CN Overlay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6093296"/>
            <a:ext cx="8229600" cy="608931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PLMN-ID Solution will not work for </a:t>
            </a:r>
            <a:r>
              <a:rPr lang="en-US" dirty="0" err="1" smtClean="0"/>
              <a:t>Docomo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Hence, #2 or #3 based solution is needed to be developed.</a:t>
            </a:r>
            <a:endParaRPr 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58746827"/>
              </p:ext>
            </p:extLst>
          </p:nvPr>
        </p:nvGraphicFramePr>
        <p:xfrm>
          <a:off x="251520" y="980728"/>
          <a:ext cx="8712969" cy="579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8578"/>
                <a:gridCol w="1605021"/>
                <a:gridCol w="3133611"/>
                <a:gridCol w="3515759"/>
              </a:tblGrid>
              <a:tr h="370840">
                <a:tc gridSpan="2"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Alternatives</a:t>
                      </a:r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Description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Pros</a:t>
                      </a:r>
                    </a:p>
                    <a:p>
                      <a:r>
                        <a:rPr kumimoji="1" lang="en-US" altLang="ja-JP" dirty="0" smtClean="0">
                          <a:solidFill>
                            <a:srgbClr val="FF0000"/>
                          </a:solidFill>
                        </a:rPr>
                        <a:t>Cons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PLMN ID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Multiple</a:t>
                      </a:r>
                      <a:r>
                        <a:rPr kumimoji="1" lang="en-US" altLang="ja-JP" sz="1600" baseline="0" dirty="0" smtClean="0"/>
                        <a:t> PLMN-IDs are used. Each PLMN-ID indicates a particular CN Overlay network. This solution reuses network sharing concept (MOCN)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Reuse</a:t>
                      </a:r>
                      <a:r>
                        <a:rPr kumimoji="1" lang="en-US" altLang="ja-JP" sz="1600" baseline="0" dirty="0" smtClean="0"/>
                        <a:t> existing procedures, CN sharing</a:t>
                      </a:r>
                    </a:p>
                    <a:p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Operators in some countries cannot obtain new PLMN-ID, due to regulation.</a:t>
                      </a:r>
                    </a:p>
                    <a:p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Managing of IMSIs per CN overlay network is operational headache.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93364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2</a:t>
                      </a:r>
                      <a:endParaRPr kumimoji="1" lang="ja-JP" altLang="en-US" sz="1600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APN</a:t>
                      </a:r>
                      <a:endParaRPr kumimoji="1" lang="ja-JP" altLang="en-US" sz="1600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APN indicates</a:t>
                      </a:r>
                      <a:r>
                        <a:rPr kumimoji="1" lang="en-US" altLang="ja-JP" sz="1600" baseline="0" dirty="0" smtClean="0"/>
                        <a:t> CN Overlay Network. In subscription information the default APN is the CN overlay network. </a:t>
                      </a:r>
                    </a:p>
                    <a:p>
                      <a:endParaRPr kumimoji="1" lang="en-US" altLang="ja-JP" sz="1600" baseline="0" dirty="0" smtClean="0"/>
                    </a:p>
                    <a:p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OPEN ISSUES: </a:t>
                      </a:r>
                    </a:p>
                    <a:p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Problems with Multiple APNs in subscription?</a:t>
                      </a:r>
                    </a:p>
                    <a:p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UE only provides APN in attach, but not in TAU, so how is MME selection at TAU supported?</a:t>
                      </a: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No</a:t>
                      </a:r>
                      <a:r>
                        <a:rPr kumimoji="1" lang="en-US" altLang="ja-JP" sz="1600" baseline="0" dirty="0" smtClean="0"/>
                        <a:t> new indication in Subscription</a:t>
                      </a:r>
                      <a:endParaRPr kumimoji="1" lang="en-US" altLang="ja-JP" sz="1600" dirty="0" smtClean="0"/>
                    </a:p>
                    <a:p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Still need to solve the re-direction of UE to right MME.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36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3</a:t>
                      </a:r>
                      <a:endParaRPr kumimoji="1" lang="ja-JP" altLang="en-US" sz="16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New CN Type Indication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New parameter in Subscription</a:t>
                      </a:r>
                      <a:r>
                        <a:rPr kumimoji="1" lang="en-US" altLang="ja-JP" sz="1600" baseline="0" dirty="0" smtClean="0"/>
                        <a:t> that indicates the CN Overlay type</a:t>
                      </a:r>
                      <a:endParaRPr kumimoji="1" lang="ja-JP" altLang="en-US" sz="16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aseline="0" dirty="0" smtClean="0"/>
                        <a:t>Cleaner solution with a new feature supported by new indication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Need to solve the re-direction of UE to right MME</a:t>
                      </a:r>
                      <a:endParaRPr kumimoji="1" lang="en-US" altLang="ja-JP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  <p:sp>
        <p:nvSpPr>
          <p:cNvPr id="6" name="円/楕円 5"/>
          <p:cNvSpPr/>
          <p:nvPr/>
        </p:nvSpPr>
        <p:spPr>
          <a:xfrm>
            <a:off x="5580112" y="980728"/>
            <a:ext cx="3312368" cy="50405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We need to choose slide 6 or 7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25372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/>
          <a:lstStyle/>
          <a:p>
            <a:r>
              <a:rPr lang="en-US" dirty="0" smtClean="0"/>
              <a:t>Indication of CN Overlay</a:t>
            </a:r>
            <a:endParaRPr 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58746827"/>
              </p:ext>
            </p:extLst>
          </p:nvPr>
        </p:nvGraphicFramePr>
        <p:xfrm>
          <a:off x="251520" y="1349464"/>
          <a:ext cx="8712969" cy="481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8578"/>
                <a:gridCol w="1605021"/>
                <a:gridCol w="3133611"/>
                <a:gridCol w="3515759"/>
              </a:tblGrid>
              <a:tr h="370840">
                <a:tc gridSpan="2"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Alternatives</a:t>
                      </a:r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Description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Pros</a:t>
                      </a:r>
                    </a:p>
                    <a:p>
                      <a:r>
                        <a:rPr kumimoji="1" lang="en-US" altLang="ja-JP" dirty="0" smtClean="0">
                          <a:solidFill>
                            <a:srgbClr val="FF0000"/>
                          </a:solidFill>
                        </a:rPr>
                        <a:t>Cons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PLMN ID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Multiple</a:t>
                      </a:r>
                      <a:r>
                        <a:rPr kumimoji="1" lang="en-US" altLang="ja-JP" sz="1600" baseline="0" dirty="0" smtClean="0"/>
                        <a:t> PLMN-IDs are used. Each PLMN-ID indicates a particular CN Overlay network. This solution reuses network sharing concept (MOCN)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Reuse</a:t>
                      </a:r>
                      <a:r>
                        <a:rPr kumimoji="1" lang="en-US" altLang="ja-JP" sz="1600" baseline="0" dirty="0" smtClean="0"/>
                        <a:t> existing procedures, CN sharing</a:t>
                      </a:r>
                    </a:p>
                    <a:p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Operators in some countries cannot obtain new PLMN-ID, due to regulation.</a:t>
                      </a:r>
                    </a:p>
                    <a:p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Managing of IMSIs per CN overlay network is operational headache.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93364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2</a:t>
                      </a:r>
                      <a:endParaRPr kumimoji="1" lang="ja-JP" altLang="en-US" sz="1600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APN</a:t>
                      </a:r>
                      <a:endParaRPr kumimoji="1" lang="ja-JP" altLang="en-US" sz="1600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APN indicates</a:t>
                      </a:r>
                      <a:r>
                        <a:rPr kumimoji="1" lang="en-US" altLang="ja-JP" sz="1600" baseline="0" dirty="0" smtClean="0"/>
                        <a:t> CN Overlay Network. In subscription information the default APN is the CN overlay network. </a:t>
                      </a: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No</a:t>
                      </a:r>
                      <a:r>
                        <a:rPr kumimoji="1" lang="en-US" altLang="ja-JP" sz="1600" baseline="0" dirty="0" smtClean="0"/>
                        <a:t> new indication in Subscription</a:t>
                      </a:r>
                      <a:endParaRPr kumimoji="1" lang="en-US" altLang="ja-JP" sz="1600" dirty="0" smtClean="0"/>
                    </a:p>
                    <a:p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Still need to solve the re-direction of UE to right MME</a:t>
                      </a:r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</a:p>
                    <a:p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Problems with Multiple APNs in subscription.</a:t>
                      </a:r>
                    </a:p>
                    <a:p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Problems with right MME selection at TAU.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36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3</a:t>
                      </a:r>
                      <a:endParaRPr kumimoji="1" lang="ja-JP" altLang="en-US" sz="16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New CN Type Indication</a:t>
                      </a: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New parameter in Subscription</a:t>
                      </a:r>
                      <a:r>
                        <a:rPr kumimoji="1" lang="en-US" altLang="ja-JP" sz="1600" baseline="0" dirty="0" smtClean="0"/>
                        <a:t> that indicates the CN Overlay type</a:t>
                      </a:r>
                      <a:endParaRPr kumimoji="1" lang="ja-JP" altLang="en-US" sz="16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aseline="0" dirty="0" smtClean="0"/>
                        <a:t>Cleaner solution with a new feature supported by new indication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aseline="0" dirty="0" smtClean="0">
                          <a:solidFill>
                            <a:srgbClr val="FF0000"/>
                          </a:solidFill>
                        </a:rPr>
                        <a:t>Need to solve the re-direction of UE to right MME</a:t>
                      </a:r>
                      <a:endParaRPr kumimoji="1" lang="en-US" altLang="ja-JP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  <p:sp>
        <p:nvSpPr>
          <p:cNvPr id="7" name="円/楕円 6"/>
          <p:cNvSpPr/>
          <p:nvPr/>
        </p:nvSpPr>
        <p:spPr>
          <a:xfrm>
            <a:off x="5580112" y="980728"/>
            <a:ext cx="3312368" cy="50405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We need to choose slide 6 or 7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25372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Solution for Problem #2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Problem #2: How to direct the UE to MME of the appropriate overlay network?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51520" y="5928672"/>
            <a:ext cx="8637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NOTE: Solution in following slides is based on a new CN Type indication in the subscription.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48358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Original Proposal at </a:t>
            </a:r>
            <a:r>
              <a:rPr kumimoji="1" lang="en-US" altLang="ja-JP" dirty="0" smtClean="0"/>
              <a:t>SA2#99</a:t>
            </a:r>
            <a:br>
              <a:rPr kumimoji="1" lang="en-US" altLang="ja-JP" dirty="0" smtClean="0"/>
            </a:br>
            <a:r>
              <a:rPr lang="en-US" altLang="ja-JP" dirty="0" smtClean="0"/>
              <a:t>- Reroute Command -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3949806" y="5805264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UE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3958432" y="1738312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HSS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2152606" y="3419708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7201792" y="2445306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Overlay</a:t>
            </a:r>
          </a:p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S/PGW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3949806" y="4347186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 smtClean="0">
                <a:solidFill>
                  <a:schemeClr val="bg1"/>
                </a:solidFill>
              </a:rPr>
              <a:t>eNB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761632" y="3419708"/>
            <a:ext cx="1224136" cy="50405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Overlay</a:t>
            </a:r>
          </a:p>
          <a:p>
            <a:pPr algn="ctr"/>
            <a:r>
              <a:rPr lang="en-US" altLang="ja-JP" dirty="0" smtClean="0">
                <a:solidFill>
                  <a:schemeClr val="bg1"/>
                </a:solidFill>
              </a:rPr>
              <a:t>MME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709446" y="2445306"/>
            <a:ext cx="122413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bg1"/>
                </a:solidFill>
              </a:rPr>
              <a:t>S/PGW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cxnSp>
        <p:nvCxnSpPr>
          <p:cNvPr id="11" name="直線矢印コネクタ 10"/>
          <p:cNvCxnSpPr/>
          <p:nvPr/>
        </p:nvCxnSpPr>
        <p:spPr>
          <a:xfrm flipV="1">
            <a:off x="4211960" y="4797152"/>
            <a:ext cx="0" cy="1296144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 flipH="1" flipV="1">
            <a:off x="3059832" y="3789040"/>
            <a:ext cx="1152129" cy="10081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2339752" y="5157192"/>
            <a:ext cx="1830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0. Attach Request</a:t>
            </a:r>
            <a:endParaRPr kumimoji="1" lang="ja-JP" altLang="en-US" dirty="0"/>
          </a:p>
        </p:txBody>
      </p:sp>
      <p:cxnSp>
        <p:nvCxnSpPr>
          <p:cNvPr id="14" name="直線矢印コネクタ 13"/>
          <p:cNvCxnSpPr/>
          <p:nvPr/>
        </p:nvCxnSpPr>
        <p:spPr>
          <a:xfrm flipV="1">
            <a:off x="3059834" y="2132856"/>
            <a:ext cx="1152126" cy="1464578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1979712" y="1940639"/>
            <a:ext cx="26642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kumimoji="1" lang="en-US" altLang="ja-JP" dirty="0" smtClean="0"/>
              <a:t>1. ULR/ULA</a:t>
            </a:r>
          </a:p>
          <a:p>
            <a:r>
              <a:rPr lang="en-US" altLang="ja-JP" dirty="0" smtClean="0"/>
              <a:t>ULA: </a:t>
            </a:r>
            <a:r>
              <a:rPr lang="en-US" altLang="ja-JP" dirty="0" smtClean="0">
                <a:solidFill>
                  <a:srgbClr val="FF0000"/>
                </a:solidFill>
              </a:rPr>
              <a:t>New Parameter to </a:t>
            </a:r>
            <a:br>
              <a:rPr lang="en-US" altLang="ja-JP" dirty="0" smtClean="0">
                <a:solidFill>
                  <a:srgbClr val="FF0000"/>
                </a:solidFill>
              </a:rPr>
            </a:br>
            <a:r>
              <a:rPr lang="en-US" altLang="ja-JP" dirty="0" smtClean="0">
                <a:solidFill>
                  <a:srgbClr val="FF0000"/>
                </a:solidFill>
              </a:rPr>
              <a:t>indicate that UE can select “Core Network Type” in the Subscription Data.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347864" y="3430741"/>
            <a:ext cx="26204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2. Reroute Command </a:t>
            </a:r>
          </a:p>
          <a:p>
            <a:r>
              <a:rPr kumimoji="1" lang="en-US" altLang="ja-JP" dirty="0" smtClean="0">
                <a:solidFill>
                  <a:srgbClr val="FF0000"/>
                </a:solidFill>
              </a:rPr>
              <a:t>(NAS, Core Network Type)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17" name="直線矢印コネクタ 16"/>
          <p:cNvCxnSpPr/>
          <p:nvPr/>
        </p:nvCxnSpPr>
        <p:spPr>
          <a:xfrm flipH="1">
            <a:off x="4932040" y="3789040"/>
            <a:ext cx="1152128" cy="962818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/>
          <p:cNvCxnSpPr/>
          <p:nvPr/>
        </p:nvCxnSpPr>
        <p:spPr>
          <a:xfrm flipH="1" flipV="1">
            <a:off x="3131840" y="3645024"/>
            <a:ext cx="1152129" cy="1008112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上下矢印 20"/>
          <p:cNvSpPr/>
          <p:nvPr/>
        </p:nvSpPr>
        <p:spPr>
          <a:xfrm rot="1787655">
            <a:off x="5323661" y="3598312"/>
            <a:ext cx="742901" cy="2586080"/>
          </a:xfrm>
          <a:prstGeom prst="up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5436096" y="4221088"/>
            <a:ext cx="1830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3. Attach Request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23" name="十字形 22"/>
          <p:cNvSpPr/>
          <p:nvPr/>
        </p:nvSpPr>
        <p:spPr>
          <a:xfrm rot="2534862">
            <a:off x="5197675" y="4486723"/>
            <a:ext cx="936104" cy="936104"/>
          </a:xfrm>
          <a:prstGeom prst="plus">
            <a:avLst>
              <a:gd name="adj" fmla="val 4096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角丸四角形吹き出し 21"/>
          <p:cNvSpPr/>
          <p:nvPr/>
        </p:nvSpPr>
        <p:spPr>
          <a:xfrm>
            <a:off x="6228184" y="5013176"/>
            <a:ext cx="2592288" cy="1656184"/>
          </a:xfrm>
          <a:prstGeom prst="wedgeRoundRectCallout">
            <a:avLst>
              <a:gd name="adj1" fmla="val -64606"/>
              <a:gd name="adj2" fmla="val -37018"/>
              <a:gd name="adj3" fmla="val 16667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Problem: Once NAS security between first MME and UE has been established, </a:t>
            </a:r>
            <a:r>
              <a:rPr lang="en-US" altLang="ja-JP" dirty="0" smtClean="0"/>
              <a:t>Overlay MME cannot communicate with</a:t>
            </a:r>
            <a:r>
              <a:rPr lang="en-US" altLang="ja-JP" dirty="0"/>
              <a:t> UE</a:t>
            </a:r>
            <a:r>
              <a:rPr lang="en-US" altLang="ja-JP" dirty="0" smtClean="0"/>
              <a:t>.</a:t>
            </a:r>
            <a:endParaRPr kumimoji="1" lang="en-US" altLang="ja-JP" dirty="0" smtClean="0"/>
          </a:p>
        </p:txBody>
      </p:sp>
      <p:sp>
        <p:nvSpPr>
          <p:cNvPr id="25" name="スライド番号プレースホルダ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8F984-5351-4DF5-9942-08797FA5E98F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</TotalTime>
  <Words>1605</Words>
  <Application>Microsoft Office PowerPoint</Application>
  <PresentationFormat>画面に合わせる (4:3)</PresentationFormat>
  <Paragraphs>287</Paragraphs>
  <Slides>21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21</vt:i4>
      </vt:variant>
    </vt:vector>
  </HeadingPairs>
  <TitlesOfParts>
    <vt:vector size="22" baseType="lpstr">
      <vt:lpstr>Office テーマ</vt:lpstr>
      <vt:lpstr>Discussion on Core Network Type Selection based on the Subscription Information</vt:lpstr>
      <vt:lpstr>Motivation</vt:lpstr>
      <vt:lpstr>Solution Requirement</vt:lpstr>
      <vt:lpstr>Problems to be Solved</vt:lpstr>
      <vt:lpstr>Solution for Problem #1: Indication of CN Overlay Network</vt:lpstr>
      <vt:lpstr>Indication of CN Overlay</vt:lpstr>
      <vt:lpstr>Indication of CN Overlay</vt:lpstr>
      <vt:lpstr>Solution for Problem #2</vt:lpstr>
      <vt:lpstr>Original Proposal at SA2#99 - Reroute Command -</vt:lpstr>
      <vt:lpstr>Issues Identified</vt:lpstr>
      <vt:lpstr>Security Problem of IMSI Attach</vt:lpstr>
      <vt:lpstr>Alternatives of IMSI Attach 1. Security Key Inheriting</vt:lpstr>
      <vt:lpstr>Alternatives of IMSI Attach 2. Containing “Core Network Type” in AIA</vt:lpstr>
      <vt:lpstr>Alternatives of IMSI Attach 3. specific GUTI + non-broadcast TAI (ZTE proposal)</vt:lpstr>
      <vt:lpstr>Evaluation of Alternatives</vt:lpstr>
      <vt:lpstr>ANNEX: Rerouting at Identification Req/Resp procedure</vt:lpstr>
      <vt:lpstr>ANNEX: Rerouting at Context Req/Resp procedure</vt:lpstr>
      <vt:lpstr>Roaming Compatibility</vt:lpstr>
      <vt:lpstr>If roaming NW does not support a certain value of “Core Network Type”</vt:lpstr>
      <vt:lpstr>If roaming NW does not support a certain value of “Core Network Type”</vt:lpstr>
      <vt:lpstr>Well-known values of  Core Network Type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Reconsideration of Rerouting to Specific Network Based on Subscription Data</dc:title>
  <dc:creator>0177708</dc:creator>
  <cp:lastModifiedBy>0171465</cp:lastModifiedBy>
  <cp:revision>118</cp:revision>
  <dcterms:created xsi:type="dcterms:W3CDTF">2013-10-10T23:25:08Z</dcterms:created>
  <dcterms:modified xsi:type="dcterms:W3CDTF">2013-11-02T08:36:42Z</dcterms:modified>
</cp:coreProperties>
</file>