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971" r:id="rId6"/>
    <p:sldId id="985" r:id="rId7"/>
    <p:sldId id="970" r:id="rId8"/>
    <p:sldId id="704" r:id="rId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0000FF"/>
    <a:srgbClr val="FFFFCC"/>
    <a:srgbClr val="72AF2F"/>
    <a:srgbClr val="C1E442"/>
    <a:srgbClr val="FFFF99"/>
    <a:srgbClr val="C6D254"/>
    <a:srgbClr val="000000"/>
    <a:srgbClr val="5C88D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4" autoAdjust="0"/>
    <p:restoredTop sz="91938" autoAdjust="0"/>
  </p:normalViewPr>
  <p:slideViewPr>
    <p:cSldViewPr snapToGrid="0">
      <p:cViewPr varScale="1">
        <p:scale>
          <a:sx n="112" d="100"/>
          <a:sy n="112" d="100"/>
        </p:scale>
        <p:origin x="1136"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A358B33-C8BA-4C75-A1E0-39C6F5CE7F69}"/>
    <pc:docChg chg="modSld">
      <pc:chgData name="Thomas Tovinger" userId="d52090d9-82c6-45ae-b052-95c46e96cc30" providerId="ADAL" clId="{5A358B33-C8BA-4C75-A1E0-39C6F5CE7F69}" dt="2021-06-09T16:16:38.763" v="16" actId="20577"/>
      <pc:docMkLst>
        <pc:docMk/>
      </pc:docMkLst>
      <pc:sldChg chg="modSp mod">
        <pc:chgData name="Thomas Tovinger" userId="d52090d9-82c6-45ae-b052-95c46e96cc30" providerId="ADAL" clId="{5A358B33-C8BA-4C75-A1E0-39C6F5CE7F69}" dt="2021-06-09T16:15:52.273" v="14" actId="20577"/>
        <pc:sldMkLst>
          <pc:docMk/>
          <pc:sldMk cId="428086271" sldId="627"/>
        </pc:sldMkLst>
        <pc:graphicFrameChg chg="modGraphic">
          <ac:chgData name="Thomas Tovinger" userId="d52090d9-82c6-45ae-b052-95c46e96cc30" providerId="ADAL" clId="{5A358B33-C8BA-4C75-A1E0-39C6F5CE7F69}" dt="2021-06-09T16:15:52.273" v="14" actId="20577"/>
          <ac:graphicFrameMkLst>
            <pc:docMk/>
            <pc:sldMk cId="428086271" sldId="627"/>
            <ac:graphicFrameMk id="4" creationId="{00000000-0000-0000-0000-000000000000}"/>
          </ac:graphicFrameMkLst>
        </pc:graphicFrameChg>
      </pc:sldChg>
      <pc:sldChg chg="modSp mod">
        <pc:chgData name="Thomas Tovinger" userId="d52090d9-82c6-45ae-b052-95c46e96cc30" providerId="ADAL" clId="{5A358B33-C8BA-4C75-A1E0-39C6F5CE7F69}" dt="2021-06-09T16:16:10.073" v="15" actId="20577"/>
        <pc:sldMkLst>
          <pc:docMk/>
          <pc:sldMk cId="2040769281" sldId="865"/>
        </pc:sldMkLst>
        <pc:graphicFrameChg chg="modGraphic">
          <ac:chgData name="Thomas Tovinger" userId="d52090d9-82c6-45ae-b052-95c46e96cc30" providerId="ADAL" clId="{5A358B33-C8BA-4C75-A1E0-39C6F5CE7F69}" dt="2021-06-09T16:16:10.073" v="15" actId="20577"/>
          <ac:graphicFrameMkLst>
            <pc:docMk/>
            <pc:sldMk cId="2040769281" sldId="865"/>
            <ac:graphicFrameMk id="7" creationId="{00000000-0000-0000-0000-000000000000}"/>
          </ac:graphicFrameMkLst>
        </pc:graphicFrameChg>
      </pc:sldChg>
      <pc:sldChg chg="modSp mod">
        <pc:chgData name="Thomas Tovinger" userId="d52090d9-82c6-45ae-b052-95c46e96cc30" providerId="ADAL" clId="{5A358B33-C8BA-4C75-A1E0-39C6F5CE7F69}" dt="2021-06-09T16:16:38.763" v="16" actId="20577"/>
        <pc:sldMkLst>
          <pc:docMk/>
          <pc:sldMk cId="1510655990" sldId="938"/>
        </pc:sldMkLst>
        <pc:graphicFrameChg chg="modGraphic">
          <ac:chgData name="Thomas Tovinger" userId="d52090d9-82c6-45ae-b052-95c46e96cc30" providerId="ADAL" clId="{5A358B33-C8BA-4C75-A1E0-39C6F5CE7F69}" dt="2021-06-09T16:16:38.763" v="16" actId="20577"/>
          <ac:graphicFrameMkLst>
            <pc:docMk/>
            <pc:sldMk cId="1510655990" sldId="938"/>
            <ac:graphicFrameMk id="7"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4/30/22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4/30/22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4073842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3</a:t>
            </a:fld>
            <a:endParaRPr lang="en-GB" altLang="en-US"/>
          </a:p>
        </p:txBody>
      </p:sp>
    </p:spTree>
    <p:extLst>
      <p:ext uri="{BB962C8B-B14F-4D97-AF65-F5344CB8AC3E}">
        <p14:creationId xmlns:p14="http://schemas.microsoft.com/office/powerpoint/2010/main" val="1695653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4</a:t>
            </a:fld>
            <a:endParaRPr lang="en-GB" altLang="en-US"/>
          </a:p>
        </p:txBody>
      </p:sp>
    </p:spTree>
    <p:extLst>
      <p:ext uri="{BB962C8B-B14F-4D97-AF65-F5344CB8AC3E}">
        <p14:creationId xmlns:p14="http://schemas.microsoft.com/office/powerpoint/2010/main" val="701673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40695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TSG-SA1 meeting #98-e, e-meeting,9</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May – 19</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May,2022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38802" y="2724193"/>
            <a:ext cx="9967648" cy="1468438"/>
          </a:xfrm>
        </p:spPr>
        <p:txBody>
          <a:bodyPr>
            <a:noAutofit/>
          </a:bodyPr>
          <a:lstStyle/>
          <a:p>
            <a:pPr>
              <a:defRPr/>
            </a:pPr>
            <a:r>
              <a:rPr lang="en-GB" sz="4800" b="1" dirty="0"/>
              <a:t>Discussion on</a:t>
            </a:r>
            <a:r>
              <a:rPr lang="zh-CN" altLang="en-US" sz="4800" b="1" dirty="0"/>
              <a:t> </a:t>
            </a:r>
            <a:r>
              <a:rPr lang="en-US" altLang="zh-CN" sz="4800" b="1" dirty="0"/>
              <a:t>adding </a:t>
            </a:r>
            <a:r>
              <a:rPr lang="en-GB" altLang="zh-CN" sz="4800" b="1"/>
              <a:t>Co-Rapporteur for </a:t>
            </a:r>
            <a:r>
              <a:rPr lang="en-GB" sz="4800" b="1"/>
              <a:t>Ambient power-enabled IoT</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5539344" y="4788840"/>
            <a:ext cx="2257128" cy="475059"/>
          </a:xfrm>
        </p:spPr>
        <p:txBody>
          <a:bodyPr/>
          <a:lstStyle/>
          <a:p>
            <a:pPr>
              <a:lnSpc>
                <a:spcPct val="80000"/>
              </a:lnSpc>
            </a:pPr>
            <a:r>
              <a:rPr lang="en-US" altLang="en-US" sz="2667" dirty="0">
                <a:latin typeface="Arial" panose="020B0604020202020204" pitchFamily="34" charset="0"/>
              </a:rPr>
              <a:t>Alibaba</a:t>
            </a:r>
          </a:p>
          <a:p>
            <a:pPr>
              <a:lnSpc>
                <a:spcPct val="80000"/>
              </a:lnSpc>
              <a:defRPr/>
            </a:pPr>
            <a:endParaRPr lang="en-GB" altLang="en-US" sz="2667" dirty="0">
              <a:latin typeface="Arial" panose="020B0604020202020204" pitchFamily="34" charset="0"/>
            </a:endParaRPr>
          </a:p>
        </p:txBody>
      </p:sp>
      <p:sp>
        <p:nvSpPr>
          <p:cNvPr id="5" name="文本框 4">
            <a:extLst>
              <a:ext uri="{FF2B5EF4-FFF2-40B4-BE49-F238E27FC236}">
                <a16:creationId xmlns:a16="http://schemas.microsoft.com/office/drawing/2014/main" id="{752AEE93-2657-8243-A21E-1A51A736C233}"/>
              </a:ext>
            </a:extLst>
          </p:cNvPr>
          <p:cNvSpPr txBox="1"/>
          <p:nvPr/>
        </p:nvSpPr>
        <p:spPr>
          <a:xfrm>
            <a:off x="568037" y="254821"/>
            <a:ext cx="6096000" cy="502766"/>
          </a:xfrm>
          <a:prstGeom prst="rect">
            <a:avLst/>
          </a:prstGeom>
          <a:noFill/>
        </p:spPr>
        <p:txBody>
          <a:bodyPr wrap="square">
            <a:spAutoFit/>
          </a:bodyPr>
          <a:lstStyle/>
          <a:p>
            <a:r>
              <a:rPr lang="en-US" altLang="zh-CN" sz="2667" dirty="0">
                <a:cs typeface="+mn-cs"/>
              </a:rPr>
              <a:t>S1-221161</a:t>
            </a:r>
            <a:endParaRPr lang="zh-CN" altLang="en-US" sz="2667" dirty="0">
              <a:cs typeface="+mn-cs"/>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835542" y="201705"/>
            <a:ext cx="8562748" cy="730643"/>
          </a:xfrm>
        </p:spPr>
        <p:txBody>
          <a:bodyPr/>
          <a:lstStyle/>
          <a:p>
            <a:pPr>
              <a:lnSpc>
                <a:spcPct val="80000"/>
              </a:lnSpc>
            </a:pPr>
            <a:r>
              <a:rPr lang="en-US" altLang="zh-CN" sz="3200" dirty="0"/>
              <a:t>Background of Ambient power-enable IoT</a:t>
            </a:r>
            <a:endParaRPr lang="fr-FR" sz="3200" dirty="0"/>
          </a:p>
        </p:txBody>
      </p:sp>
      <p:sp>
        <p:nvSpPr>
          <p:cNvPr id="10" name="燕尾形 9">
            <a:extLst>
              <a:ext uri="{FF2B5EF4-FFF2-40B4-BE49-F238E27FC236}">
                <a16:creationId xmlns:a16="http://schemas.microsoft.com/office/drawing/2014/main" id="{9D3CE426-C2D0-5B0B-D02F-A3EC5A05206D}"/>
              </a:ext>
            </a:extLst>
          </p:cNvPr>
          <p:cNvSpPr/>
          <p:nvPr/>
        </p:nvSpPr>
        <p:spPr>
          <a:xfrm>
            <a:off x="365282" y="1638157"/>
            <a:ext cx="3633186" cy="380932"/>
          </a:xfrm>
          <a:prstGeom prst="chevr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b="1" dirty="0">
              <a:solidFill>
                <a:schemeClr val="tx1"/>
              </a:solidFill>
            </a:endParaRPr>
          </a:p>
        </p:txBody>
      </p:sp>
      <p:sp>
        <p:nvSpPr>
          <p:cNvPr id="12" name="燕尾形 11">
            <a:extLst>
              <a:ext uri="{FF2B5EF4-FFF2-40B4-BE49-F238E27FC236}">
                <a16:creationId xmlns:a16="http://schemas.microsoft.com/office/drawing/2014/main" id="{71CFF7D5-FE7D-5814-7A46-C73C63069396}"/>
              </a:ext>
            </a:extLst>
          </p:cNvPr>
          <p:cNvSpPr/>
          <p:nvPr/>
        </p:nvSpPr>
        <p:spPr>
          <a:xfrm>
            <a:off x="3625310" y="1638157"/>
            <a:ext cx="3867690" cy="380932"/>
          </a:xfrm>
          <a:prstGeom prst="chevr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chemeClr val="tx1"/>
                </a:solidFill>
              </a:rPr>
              <a:t>SA1#96e</a:t>
            </a:r>
            <a:endParaRPr kumimoji="1" lang="zh-CN" altLang="en-US" b="1" dirty="0">
              <a:solidFill>
                <a:schemeClr val="tx1"/>
              </a:solidFill>
            </a:endParaRPr>
          </a:p>
        </p:txBody>
      </p:sp>
      <p:sp>
        <p:nvSpPr>
          <p:cNvPr id="13" name="燕尾形 12">
            <a:extLst>
              <a:ext uri="{FF2B5EF4-FFF2-40B4-BE49-F238E27FC236}">
                <a16:creationId xmlns:a16="http://schemas.microsoft.com/office/drawing/2014/main" id="{0DBCA547-2A83-E1C9-B172-00B62D999A63}"/>
              </a:ext>
            </a:extLst>
          </p:cNvPr>
          <p:cNvSpPr/>
          <p:nvPr/>
        </p:nvSpPr>
        <p:spPr>
          <a:xfrm>
            <a:off x="7304078" y="1638157"/>
            <a:ext cx="4052380" cy="380932"/>
          </a:xfrm>
          <a:prstGeom prst="chevr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b="1" dirty="0">
                <a:solidFill>
                  <a:schemeClr val="tx1"/>
                </a:solidFill>
              </a:rPr>
              <a:t>SA1#97e</a:t>
            </a:r>
            <a:endParaRPr kumimoji="1" lang="zh-CN" altLang="en-US" b="1" dirty="0">
              <a:solidFill>
                <a:schemeClr val="tx1"/>
              </a:solidFill>
            </a:endParaRPr>
          </a:p>
        </p:txBody>
      </p:sp>
      <p:sp>
        <p:nvSpPr>
          <p:cNvPr id="14" name="矩形 13">
            <a:extLst>
              <a:ext uri="{FF2B5EF4-FFF2-40B4-BE49-F238E27FC236}">
                <a16:creationId xmlns:a16="http://schemas.microsoft.com/office/drawing/2014/main" id="{309A49D8-6990-42DE-7824-C398AAA4249B}"/>
              </a:ext>
            </a:extLst>
          </p:cNvPr>
          <p:cNvSpPr/>
          <p:nvPr/>
        </p:nvSpPr>
        <p:spPr>
          <a:xfrm>
            <a:off x="3668855" y="2197890"/>
            <a:ext cx="3635223" cy="1477328"/>
          </a:xfrm>
          <a:prstGeom prst="rect">
            <a:avLst/>
          </a:prstGeom>
        </p:spPr>
        <p:txBody>
          <a:bodyPr wrap="square">
            <a:spAutoFit/>
          </a:bodyPr>
          <a:lstStyle/>
          <a:p>
            <a:pPr marL="342900" indent="-342900">
              <a:buFont typeface="Wingdings" pitchFamily="2" charset="2"/>
              <a:buChar char="Ø"/>
            </a:pPr>
            <a:r>
              <a:rPr lang="en-GB" sz="1500" dirty="0">
                <a:latin typeface="+mn-lt"/>
                <a:cs typeface="+mn-cs"/>
              </a:rPr>
              <a:t>Alibaba</a:t>
            </a:r>
            <a:r>
              <a:rPr lang="zh-CN" altLang="en-US" sz="1500" dirty="0">
                <a:latin typeface="+mn-lt"/>
                <a:cs typeface="+mn-cs"/>
              </a:rPr>
              <a:t> </a:t>
            </a:r>
            <a:r>
              <a:rPr lang="en-US" altLang="zh-CN" sz="1500" dirty="0">
                <a:latin typeface="+mn-lt"/>
                <a:cs typeface="+mn-cs"/>
              </a:rPr>
              <a:t>proposed</a:t>
            </a:r>
            <a:r>
              <a:rPr lang="zh-CN" altLang="en-US" sz="1500" dirty="0">
                <a:latin typeface="+mn-lt"/>
                <a:cs typeface="+mn-cs"/>
              </a:rPr>
              <a:t> </a:t>
            </a:r>
            <a:r>
              <a:rPr lang="en-US" altLang="zh-CN" sz="1500" dirty="0">
                <a:latin typeface="+mn-lt"/>
                <a:cs typeface="+mn-cs"/>
              </a:rPr>
              <a:t>SID regarding the support of passive IoT in non-public network, highlight the use case and requirement study regarding NPN (e.g. requirement for UE onboarding, provisioning and mobility management) </a:t>
            </a:r>
            <a:endParaRPr lang="en-US" sz="1500" dirty="0">
              <a:latin typeface="+mn-lt"/>
              <a:cs typeface="+mn-cs"/>
            </a:endParaRPr>
          </a:p>
        </p:txBody>
      </p:sp>
      <p:sp>
        <p:nvSpPr>
          <p:cNvPr id="15" name="矩形 14">
            <a:extLst>
              <a:ext uri="{FF2B5EF4-FFF2-40B4-BE49-F238E27FC236}">
                <a16:creationId xmlns:a16="http://schemas.microsoft.com/office/drawing/2014/main" id="{72094950-9446-C75D-49A5-E412D177B660}"/>
              </a:ext>
            </a:extLst>
          </p:cNvPr>
          <p:cNvSpPr/>
          <p:nvPr/>
        </p:nvSpPr>
        <p:spPr>
          <a:xfrm>
            <a:off x="7355893" y="2189181"/>
            <a:ext cx="3956544" cy="553998"/>
          </a:xfrm>
          <a:prstGeom prst="rect">
            <a:avLst/>
          </a:prstGeom>
        </p:spPr>
        <p:txBody>
          <a:bodyPr wrap="square">
            <a:spAutoFit/>
          </a:bodyPr>
          <a:lstStyle/>
          <a:p>
            <a:pPr marL="342900" indent="-342900">
              <a:buFont typeface="Wingdings" pitchFamily="2" charset="2"/>
              <a:buChar char="Ø"/>
            </a:pPr>
            <a:r>
              <a:rPr lang="en-GB" sz="1500" dirty="0">
                <a:latin typeface="+mn-lt"/>
                <a:cs typeface="+mn-cs"/>
              </a:rPr>
              <a:t>Alibaba’s SID was merged into OPPO’s SID. C-Rapporteur is initially proposed.</a:t>
            </a:r>
            <a:endParaRPr lang="en-US" sz="1500" dirty="0">
              <a:latin typeface="+mn-lt"/>
              <a:cs typeface="+mn-cs"/>
            </a:endParaRPr>
          </a:p>
        </p:txBody>
      </p:sp>
      <p:sp>
        <p:nvSpPr>
          <p:cNvPr id="16" name="矩形 15">
            <a:extLst>
              <a:ext uri="{FF2B5EF4-FFF2-40B4-BE49-F238E27FC236}">
                <a16:creationId xmlns:a16="http://schemas.microsoft.com/office/drawing/2014/main" id="{805CF05C-15CC-5D61-CBAD-98B13DA3A571}"/>
              </a:ext>
            </a:extLst>
          </p:cNvPr>
          <p:cNvSpPr/>
          <p:nvPr/>
        </p:nvSpPr>
        <p:spPr>
          <a:xfrm>
            <a:off x="7373749" y="2857668"/>
            <a:ext cx="3849834" cy="1015663"/>
          </a:xfrm>
          <a:prstGeom prst="rect">
            <a:avLst/>
          </a:prstGeom>
        </p:spPr>
        <p:txBody>
          <a:bodyPr wrap="square">
            <a:spAutoFit/>
          </a:bodyPr>
          <a:lstStyle/>
          <a:p>
            <a:pPr marL="342900" indent="-342900">
              <a:buFont typeface="Wingdings" pitchFamily="2" charset="2"/>
              <a:buChar char="Ø"/>
            </a:pPr>
            <a:r>
              <a:rPr lang="en-US" altLang="zh-CN" sz="1500" dirty="0">
                <a:latin typeface="+mn-lt"/>
                <a:cs typeface="+mn-cs"/>
              </a:rPr>
              <a:t>K</a:t>
            </a:r>
            <a:r>
              <a:rPr lang="en-GB" sz="1500" dirty="0">
                <a:latin typeface="+mn-lt"/>
                <a:cs typeface="+mn-cs"/>
              </a:rPr>
              <a:t>PN proposed an SID regarding passive IoT, most of the objectives are covered by the previous two study items. Some of the aspects were merged into OPPO’s SID.</a:t>
            </a:r>
            <a:endParaRPr lang="en-US" sz="1500" dirty="0">
              <a:latin typeface="+mn-lt"/>
              <a:cs typeface="+mn-cs"/>
            </a:endParaRPr>
          </a:p>
        </p:txBody>
      </p:sp>
      <p:sp>
        <p:nvSpPr>
          <p:cNvPr id="17" name="矩形 16">
            <a:extLst>
              <a:ext uri="{FF2B5EF4-FFF2-40B4-BE49-F238E27FC236}">
                <a16:creationId xmlns:a16="http://schemas.microsoft.com/office/drawing/2014/main" id="{3AD83F91-BC45-35B5-F357-410CAEB51E74}"/>
              </a:ext>
            </a:extLst>
          </p:cNvPr>
          <p:cNvSpPr/>
          <p:nvPr/>
        </p:nvSpPr>
        <p:spPr>
          <a:xfrm>
            <a:off x="7373748" y="4018499"/>
            <a:ext cx="4052379" cy="784830"/>
          </a:xfrm>
          <a:prstGeom prst="rect">
            <a:avLst/>
          </a:prstGeom>
        </p:spPr>
        <p:txBody>
          <a:bodyPr wrap="square">
            <a:spAutoFit/>
          </a:bodyPr>
          <a:lstStyle/>
          <a:p>
            <a:pPr marL="342900" indent="-342900">
              <a:buFont typeface="Wingdings" pitchFamily="2" charset="2"/>
              <a:buChar char="Ø"/>
            </a:pPr>
            <a:r>
              <a:rPr lang="en-US" sz="1500" dirty="0">
                <a:latin typeface="+mn-lt"/>
                <a:cs typeface="+mn-cs"/>
              </a:rPr>
              <a:t>OPPO’s SID was approved with single rapporteur and the Co-rapporteur issue was suggested to be discussed in SA plenary.</a:t>
            </a:r>
          </a:p>
        </p:txBody>
      </p:sp>
      <p:sp>
        <p:nvSpPr>
          <p:cNvPr id="6" name="矩形 5">
            <a:extLst>
              <a:ext uri="{FF2B5EF4-FFF2-40B4-BE49-F238E27FC236}">
                <a16:creationId xmlns:a16="http://schemas.microsoft.com/office/drawing/2014/main" id="{006C4A93-D37A-9AD0-BFDE-0C0EC201B4E8}"/>
              </a:ext>
            </a:extLst>
          </p:cNvPr>
          <p:cNvSpPr/>
          <p:nvPr/>
        </p:nvSpPr>
        <p:spPr>
          <a:xfrm>
            <a:off x="1788177" y="1688812"/>
            <a:ext cx="880369" cy="292388"/>
          </a:xfrm>
          <a:prstGeom prst="rect">
            <a:avLst/>
          </a:prstGeom>
        </p:spPr>
        <p:txBody>
          <a:bodyPr wrap="none">
            <a:spAutoFit/>
          </a:bodyPr>
          <a:lstStyle/>
          <a:p>
            <a:r>
              <a:rPr kumimoji="1" lang="en-US" altLang="zh-CN" b="1" dirty="0"/>
              <a:t>SA1#94e</a:t>
            </a:r>
            <a:endParaRPr lang="en-US" dirty="0"/>
          </a:p>
        </p:txBody>
      </p:sp>
      <p:sp>
        <p:nvSpPr>
          <p:cNvPr id="18" name="矩形 17">
            <a:extLst>
              <a:ext uri="{FF2B5EF4-FFF2-40B4-BE49-F238E27FC236}">
                <a16:creationId xmlns:a16="http://schemas.microsoft.com/office/drawing/2014/main" id="{9A444EFE-35E6-C7C8-E081-55DC981DBFD7}"/>
              </a:ext>
            </a:extLst>
          </p:cNvPr>
          <p:cNvSpPr/>
          <p:nvPr/>
        </p:nvSpPr>
        <p:spPr>
          <a:xfrm>
            <a:off x="410750" y="2197890"/>
            <a:ext cx="3258105" cy="784830"/>
          </a:xfrm>
          <a:prstGeom prst="rect">
            <a:avLst/>
          </a:prstGeom>
        </p:spPr>
        <p:txBody>
          <a:bodyPr wrap="square">
            <a:spAutoFit/>
          </a:bodyPr>
          <a:lstStyle/>
          <a:p>
            <a:pPr marL="342900" indent="-342900">
              <a:buFont typeface="Wingdings" pitchFamily="2" charset="2"/>
              <a:buChar char="Ø"/>
            </a:pPr>
            <a:r>
              <a:rPr lang="en-GB" sz="1500" dirty="0">
                <a:latin typeface="+mn-lt"/>
                <a:cs typeface="+mn-cs"/>
              </a:rPr>
              <a:t>OPPO initially proposed the ”</a:t>
            </a:r>
            <a:r>
              <a:rPr lang="en-GB" altLang="zh-CN" sz="1500" dirty="0">
                <a:latin typeface="+mn-lt"/>
                <a:cs typeface="+mn-cs"/>
              </a:rPr>
              <a:t> wireless power sourcing enabled communication service in 5GC</a:t>
            </a:r>
            <a:r>
              <a:rPr lang="en-GB" sz="1500" dirty="0">
                <a:latin typeface="+mn-lt"/>
                <a:cs typeface="+mn-cs"/>
              </a:rPr>
              <a:t>”</a:t>
            </a:r>
            <a:endParaRPr lang="en-US" sz="1500" dirty="0">
              <a:latin typeface="+mn-lt"/>
              <a:cs typeface="+mn-cs"/>
            </a:endParaRPr>
          </a:p>
        </p:txBody>
      </p:sp>
      <p:sp>
        <p:nvSpPr>
          <p:cNvPr id="19" name="矩形 18">
            <a:extLst>
              <a:ext uri="{FF2B5EF4-FFF2-40B4-BE49-F238E27FC236}">
                <a16:creationId xmlns:a16="http://schemas.microsoft.com/office/drawing/2014/main" id="{61419D2F-E36B-9E3A-3F1A-08D95F69AF69}"/>
              </a:ext>
            </a:extLst>
          </p:cNvPr>
          <p:cNvSpPr/>
          <p:nvPr/>
        </p:nvSpPr>
        <p:spPr>
          <a:xfrm>
            <a:off x="3668855" y="3897253"/>
            <a:ext cx="3635223" cy="323165"/>
          </a:xfrm>
          <a:prstGeom prst="rect">
            <a:avLst/>
          </a:prstGeom>
        </p:spPr>
        <p:txBody>
          <a:bodyPr wrap="square">
            <a:spAutoFit/>
          </a:bodyPr>
          <a:lstStyle/>
          <a:p>
            <a:pPr marL="342900" indent="-342900">
              <a:buFont typeface="Wingdings" pitchFamily="2" charset="2"/>
              <a:buChar char="Ø"/>
            </a:pPr>
            <a:r>
              <a:rPr lang="en-GB" sz="1500" dirty="0">
                <a:latin typeface="+mn-lt"/>
                <a:cs typeface="+mn-cs"/>
              </a:rPr>
              <a:t>SA1 suggested to merge these 2 SIDs.</a:t>
            </a:r>
            <a:endParaRPr lang="en-US" sz="1500" dirty="0">
              <a:latin typeface="+mn-lt"/>
              <a:cs typeface="+mn-cs"/>
            </a:endParaRPr>
          </a:p>
        </p:txBody>
      </p:sp>
      <p:sp>
        <p:nvSpPr>
          <p:cNvPr id="20" name="矩形 19">
            <a:extLst>
              <a:ext uri="{FF2B5EF4-FFF2-40B4-BE49-F238E27FC236}">
                <a16:creationId xmlns:a16="http://schemas.microsoft.com/office/drawing/2014/main" id="{B5AADD54-4E75-8B69-A431-D78FD24ECF50}"/>
              </a:ext>
            </a:extLst>
          </p:cNvPr>
          <p:cNvSpPr/>
          <p:nvPr/>
        </p:nvSpPr>
        <p:spPr>
          <a:xfrm>
            <a:off x="7373748" y="4997727"/>
            <a:ext cx="4426366" cy="784830"/>
          </a:xfrm>
          <a:prstGeom prst="rect">
            <a:avLst/>
          </a:prstGeom>
        </p:spPr>
        <p:txBody>
          <a:bodyPr wrap="square">
            <a:spAutoFit/>
          </a:bodyPr>
          <a:lstStyle/>
          <a:p>
            <a:pPr marL="342900" indent="-342900">
              <a:buFont typeface="Wingdings" pitchFamily="2" charset="2"/>
              <a:buChar char="Ø"/>
            </a:pPr>
            <a:r>
              <a:rPr lang="en-US" sz="1500" dirty="0">
                <a:latin typeface="+mn-lt"/>
                <a:cs typeface="+mn-cs"/>
              </a:rPr>
              <a:t>SA plenary pointed out that there is a possibility to have more than one rapporteurs on a SID/WID. And the decision need to be made in SA1.</a:t>
            </a:r>
          </a:p>
        </p:txBody>
      </p:sp>
    </p:spTree>
    <p:extLst>
      <p:ext uri="{BB962C8B-B14F-4D97-AF65-F5344CB8AC3E}">
        <p14:creationId xmlns:p14="http://schemas.microsoft.com/office/powerpoint/2010/main" val="174218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497477" y="1566425"/>
            <a:ext cx="11443386" cy="730643"/>
          </a:xfrm>
        </p:spPr>
        <p:txBody>
          <a:bodyPr/>
          <a:lstStyle/>
          <a:p>
            <a:pPr marL="140013" indent="-212013">
              <a:buSzPct val="100000"/>
              <a:buFont typeface="Arial" panose="020B0604020202020204" pitchFamily="34" charset="0"/>
              <a:buChar char="•"/>
            </a:pPr>
            <a:r>
              <a:rPr lang="en-US" sz="2000" kern="1200" dirty="0"/>
              <a:t>To help </a:t>
            </a:r>
            <a:r>
              <a:rPr lang="en" altLang="zh-CN" sz="2000" kern="1200" dirty="0"/>
              <a:t>Organizing separate call with different topics because the use cases for different topic may be interested by different people.</a:t>
            </a:r>
            <a:endParaRPr lang="fr-FR" sz="2000" kern="1200" dirty="0"/>
          </a:p>
        </p:txBody>
      </p:sp>
      <p:sp>
        <p:nvSpPr>
          <p:cNvPr id="3" name="Titre 2"/>
          <p:cNvSpPr>
            <a:spLocks noGrp="1"/>
          </p:cNvSpPr>
          <p:nvPr>
            <p:ph type="title"/>
          </p:nvPr>
        </p:nvSpPr>
        <p:spPr>
          <a:xfrm>
            <a:off x="835542" y="201705"/>
            <a:ext cx="8562748" cy="730643"/>
          </a:xfrm>
        </p:spPr>
        <p:txBody>
          <a:bodyPr/>
          <a:lstStyle/>
          <a:p>
            <a:pPr>
              <a:lnSpc>
                <a:spcPct val="80000"/>
              </a:lnSpc>
            </a:pPr>
            <a:r>
              <a:rPr lang="fr-FR" sz="3200" dirty="0"/>
              <a:t>Justification of</a:t>
            </a:r>
            <a:r>
              <a:rPr lang="zh-CN" altLang="en-US" sz="3200" dirty="0"/>
              <a:t> </a:t>
            </a:r>
            <a:r>
              <a:rPr lang="en-US" altLang="zh-CN" sz="3200" dirty="0"/>
              <a:t>Co-Rapporteur for Ambient power-enable IoT</a:t>
            </a:r>
            <a:endParaRPr lang="fr-FR" sz="3200" dirty="0"/>
          </a:p>
        </p:txBody>
      </p:sp>
      <p:sp>
        <p:nvSpPr>
          <p:cNvPr id="8" name="Espace réservé du contenu 3">
            <a:extLst>
              <a:ext uri="{FF2B5EF4-FFF2-40B4-BE49-F238E27FC236}">
                <a16:creationId xmlns:a16="http://schemas.microsoft.com/office/drawing/2014/main" id="{4968A748-E6B4-B445-7AFC-FABAC721A232}"/>
              </a:ext>
            </a:extLst>
          </p:cNvPr>
          <p:cNvSpPr txBox="1">
            <a:spLocks/>
          </p:cNvSpPr>
          <p:nvPr/>
        </p:nvSpPr>
        <p:spPr bwMode="auto">
          <a:xfrm>
            <a:off x="562791" y="2698357"/>
            <a:ext cx="11443386" cy="133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140013" indent="-212013">
              <a:buSzPct val="100000"/>
              <a:buFont typeface="Arial" panose="020B0604020202020204" pitchFamily="34" charset="0"/>
              <a:buChar char="•"/>
            </a:pPr>
            <a:r>
              <a:rPr lang="en" altLang="zh-CN" sz="2000" dirty="0"/>
              <a:t>Second Rapporteur's job is to support the work for primary Rapporteur at maximum. Most of the common part regarding use case, requirement and conclusions should be done by the primary Rapporteur unless there is need for support from another. Co-Rapporteur could be helpful with the editing of the use case for certain topics and also organizing calls for solving any potential conflict within such topic.</a:t>
            </a:r>
            <a:endParaRPr lang="fr-FR" sz="2000" dirty="0"/>
          </a:p>
        </p:txBody>
      </p:sp>
    </p:spTree>
    <p:extLst>
      <p:ext uri="{BB962C8B-B14F-4D97-AF65-F5344CB8AC3E}">
        <p14:creationId xmlns:p14="http://schemas.microsoft.com/office/powerpoint/2010/main" val="1437029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601980" y="1401182"/>
            <a:ext cx="11443386" cy="503690"/>
          </a:xfrm>
        </p:spPr>
        <p:txBody>
          <a:bodyPr/>
          <a:lstStyle/>
          <a:p>
            <a:pPr marL="140013" indent="-212013">
              <a:buSzPct val="100000"/>
              <a:buFont typeface="Arial" panose="020B0604020202020204" pitchFamily="34" charset="0"/>
              <a:buChar char="•"/>
            </a:pPr>
            <a:r>
              <a:rPr lang="en-US" sz="2000" kern="1200" dirty="0"/>
              <a:t>Suggest to have Co-Rapporteur for managing different objectives:</a:t>
            </a:r>
            <a:endParaRPr lang="fr-FR" sz="2000" kern="1200" dirty="0"/>
          </a:p>
        </p:txBody>
      </p:sp>
      <p:sp>
        <p:nvSpPr>
          <p:cNvPr id="3" name="Titre 2"/>
          <p:cNvSpPr>
            <a:spLocks noGrp="1"/>
          </p:cNvSpPr>
          <p:nvPr>
            <p:ph type="title"/>
          </p:nvPr>
        </p:nvSpPr>
        <p:spPr>
          <a:xfrm>
            <a:off x="835542" y="201705"/>
            <a:ext cx="8562748" cy="730643"/>
          </a:xfrm>
        </p:spPr>
        <p:txBody>
          <a:bodyPr/>
          <a:lstStyle/>
          <a:p>
            <a:pPr>
              <a:lnSpc>
                <a:spcPct val="80000"/>
              </a:lnSpc>
            </a:pPr>
            <a:r>
              <a:rPr lang="en-US" altLang="zh-CN" sz="3200" dirty="0"/>
              <a:t>Co-Rapporteur for Ambient power-enable IoT</a:t>
            </a:r>
            <a:endParaRPr lang="fr-FR" sz="3200" dirty="0"/>
          </a:p>
        </p:txBody>
      </p:sp>
      <p:sp>
        <p:nvSpPr>
          <p:cNvPr id="8" name="矩形 7">
            <a:extLst>
              <a:ext uri="{FF2B5EF4-FFF2-40B4-BE49-F238E27FC236}">
                <a16:creationId xmlns:a16="http://schemas.microsoft.com/office/drawing/2014/main" id="{7F54AFE3-BE3F-9E48-BACB-3767DB6BB491}"/>
              </a:ext>
            </a:extLst>
          </p:cNvPr>
          <p:cNvSpPr/>
          <p:nvPr/>
        </p:nvSpPr>
        <p:spPr>
          <a:xfrm>
            <a:off x="1364147" y="2239890"/>
            <a:ext cx="9016470" cy="400110"/>
          </a:xfrm>
          <a:prstGeom prst="rect">
            <a:avLst/>
          </a:prstGeom>
        </p:spPr>
        <p:txBody>
          <a:bodyPr wrap="square">
            <a:spAutoFit/>
          </a:bodyPr>
          <a:lstStyle/>
          <a:p>
            <a:r>
              <a:rPr lang="en-US" altLang="zh-CN" sz="2000" dirty="0">
                <a:latin typeface="+mn-lt"/>
                <a:cs typeface="+mn-cs"/>
              </a:rPr>
              <a:t>-  Co-</a:t>
            </a:r>
            <a:r>
              <a:rPr lang="en-GB" altLang="zh-CN" sz="2000" dirty="0">
                <a:latin typeface="+mn-lt"/>
                <a:cs typeface="+mn-cs"/>
              </a:rPr>
              <a:t>Rapporteur: Xu, </a:t>
            </a:r>
            <a:r>
              <a:rPr lang="en-GB" altLang="zh-CN" sz="2000" dirty="0" err="1">
                <a:latin typeface="+mn-lt"/>
                <a:cs typeface="+mn-cs"/>
              </a:rPr>
              <a:t>weijie</a:t>
            </a:r>
            <a:r>
              <a:rPr lang="en-GB" altLang="zh-CN" sz="2000" dirty="0">
                <a:latin typeface="+mn-lt"/>
                <a:cs typeface="+mn-cs"/>
              </a:rPr>
              <a:t>, OPPO, </a:t>
            </a:r>
            <a:endParaRPr lang="en-US" sz="2000" dirty="0">
              <a:latin typeface="+mn-lt"/>
              <a:cs typeface="+mn-cs"/>
            </a:endParaRPr>
          </a:p>
        </p:txBody>
      </p:sp>
      <p:sp>
        <p:nvSpPr>
          <p:cNvPr id="9" name="矩形 8">
            <a:extLst>
              <a:ext uri="{FF2B5EF4-FFF2-40B4-BE49-F238E27FC236}">
                <a16:creationId xmlns:a16="http://schemas.microsoft.com/office/drawing/2014/main" id="{6E41EF91-8AA3-4248-8075-B9329339C851}"/>
              </a:ext>
            </a:extLst>
          </p:cNvPr>
          <p:cNvSpPr/>
          <p:nvPr/>
        </p:nvSpPr>
        <p:spPr>
          <a:xfrm>
            <a:off x="1372856" y="3816136"/>
            <a:ext cx="5267435" cy="400110"/>
          </a:xfrm>
          <a:prstGeom prst="rect">
            <a:avLst/>
          </a:prstGeom>
        </p:spPr>
        <p:txBody>
          <a:bodyPr wrap="square">
            <a:spAutoFit/>
          </a:bodyPr>
          <a:lstStyle/>
          <a:p>
            <a:r>
              <a:rPr lang="en-US" altLang="zh-CN" sz="2000" dirty="0">
                <a:latin typeface="+mn-lt"/>
                <a:cs typeface="+mn-cs"/>
              </a:rPr>
              <a:t>-  Co-</a:t>
            </a:r>
            <a:r>
              <a:rPr lang="en-GB" altLang="zh-CN" sz="2000" dirty="0">
                <a:latin typeface="+mn-lt"/>
                <a:cs typeface="+mn-cs"/>
              </a:rPr>
              <a:t>Rapporteur: Yu, Xiaobo, Alibaba Group</a:t>
            </a:r>
            <a:endParaRPr lang="en-US" sz="2000" dirty="0">
              <a:latin typeface="+mn-lt"/>
              <a:cs typeface="+mn-cs"/>
            </a:endParaRPr>
          </a:p>
        </p:txBody>
      </p:sp>
      <p:sp>
        <p:nvSpPr>
          <p:cNvPr id="2" name="矩形 1">
            <a:extLst>
              <a:ext uri="{FF2B5EF4-FFF2-40B4-BE49-F238E27FC236}">
                <a16:creationId xmlns:a16="http://schemas.microsoft.com/office/drawing/2014/main" id="{604E8D53-0311-0946-9ADD-C080882FA2A0}"/>
              </a:ext>
            </a:extLst>
          </p:cNvPr>
          <p:cNvSpPr/>
          <p:nvPr/>
        </p:nvSpPr>
        <p:spPr>
          <a:xfrm>
            <a:off x="1767840" y="2710228"/>
            <a:ext cx="9910354" cy="707886"/>
          </a:xfrm>
          <a:prstGeom prst="rect">
            <a:avLst/>
          </a:prstGeom>
        </p:spPr>
        <p:txBody>
          <a:bodyPr wrap="square">
            <a:spAutoFit/>
          </a:bodyPr>
          <a:lstStyle/>
          <a:p>
            <a:pPr marL="342900" indent="-342900">
              <a:buFont typeface="Wingdings" pitchFamily="2" charset="2"/>
              <a:buChar char="Ø"/>
            </a:pPr>
            <a:r>
              <a:rPr lang="en-GB" altLang="zh-CN" sz="2000" dirty="0">
                <a:latin typeface="+mn-lt"/>
                <a:cs typeface="+mn-cs"/>
              </a:rPr>
              <a:t>take the responsibility for use case study regarding security aspects, network selection, access control, connection, mobility and identification management, and bullet 2, 3</a:t>
            </a:r>
            <a:endParaRPr lang="en-US" sz="2000" dirty="0">
              <a:latin typeface="+mn-lt"/>
              <a:cs typeface="+mn-cs"/>
            </a:endParaRPr>
          </a:p>
        </p:txBody>
      </p:sp>
      <p:sp>
        <p:nvSpPr>
          <p:cNvPr id="11" name="矩形 10">
            <a:extLst>
              <a:ext uri="{FF2B5EF4-FFF2-40B4-BE49-F238E27FC236}">
                <a16:creationId xmlns:a16="http://schemas.microsoft.com/office/drawing/2014/main" id="{A29A2680-577F-A54B-BAD5-3C58BC2B142A}"/>
              </a:ext>
            </a:extLst>
          </p:cNvPr>
          <p:cNvSpPr/>
          <p:nvPr/>
        </p:nvSpPr>
        <p:spPr>
          <a:xfrm>
            <a:off x="1767840" y="4242373"/>
            <a:ext cx="9910354" cy="400110"/>
          </a:xfrm>
          <a:prstGeom prst="rect">
            <a:avLst/>
          </a:prstGeom>
        </p:spPr>
        <p:txBody>
          <a:bodyPr wrap="square">
            <a:spAutoFit/>
          </a:bodyPr>
          <a:lstStyle/>
          <a:p>
            <a:pPr marL="342900" indent="-342900">
              <a:buFont typeface="Wingdings" pitchFamily="2" charset="2"/>
              <a:buChar char="Ø"/>
            </a:pPr>
            <a:r>
              <a:rPr lang="en-GB" altLang="zh-CN" sz="2000" dirty="0">
                <a:latin typeface="+mn-lt"/>
                <a:cs typeface="+mn-cs"/>
              </a:rPr>
              <a:t>take the responsibility for use case study regarding aspects related to stakeholder models</a:t>
            </a:r>
            <a:endParaRPr lang="en-US" sz="2000" dirty="0">
              <a:latin typeface="+mn-lt"/>
              <a:cs typeface="+mn-cs"/>
            </a:endParaRPr>
          </a:p>
        </p:txBody>
      </p:sp>
    </p:spTree>
    <p:extLst>
      <p:ext uri="{BB962C8B-B14F-4D97-AF65-F5344CB8AC3E}">
        <p14:creationId xmlns:p14="http://schemas.microsoft.com/office/powerpoint/2010/main" val="79866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6530" y="3169192"/>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58764</TotalTime>
  <Words>354</Words>
  <Application>Microsoft Macintosh PowerPoint</Application>
  <PresentationFormat>宽屏</PresentationFormat>
  <Paragraphs>28</Paragraphs>
  <Slides>5</Slides>
  <Notes>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Arial</vt:lpstr>
      <vt:lpstr>Calibri</vt:lpstr>
      <vt:lpstr>Times New Roman</vt:lpstr>
      <vt:lpstr>Wingdings</vt:lpstr>
      <vt:lpstr>Office Theme</vt:lpstr>
      <vt:lpstr>Discussion on adding Co-Rapporteur for Ambient power-enabled IoT</vt:lpstr>
      <vt:lpstr>Background of Ambient power-enable IoT</vt:lpstr>
      <vt:lpstr>Justification of Co-Rapporteur for Ambient power-enable IoT</vt:lpstr>
      <vt:lpstr>Co-Rapporteur for Ambient power-enable IoT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Alibaba_r0</cp:lastModifiedBy>
  <cp:revision>448</cp:revision>
  <dcterms:created xsi:type="dcterms:W3CDTF">2019-03-13T01:38:36Z</dcterms:created>
  <dcterms:modified xsi:type="dcterms:W3CDTF">2022-04-29T16:44:57Z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