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778" r:id="rId2"/>
    <p:sldId id="779" r:id="rId3"/>
    <p:sldId id="770" r:id="rId4"/>
    <p:sldId id="777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C6D254"/>
    <a:srgbClr val="5C88D0"/>
    <a:srgbClr val="62A14D"/>
    <a:srgbClr val="E9EDF4"/>
    <a:srgbClr val="000000"/>
    <a:srgbClr val="B1D254"/>
    <a:srgbClr val="72AF2F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5" autoAdjust="0"/>
    <p:restoredTop sz="94659" autoAdjust="0"/>
  </p:normalViewPr>
  <p:slideViewPr>
    <p:cSldViewPr snapToGrid="0">
      <p:cViewPr varScale="1">
        <p:scale>
          <a:sx n="66" d="100"/>
          <a:sy n="66" d="100"/>
        </p:scale>
        <p:origin x="147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3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"/>
    </p:cViewPr>
  </p:sorterViewPr>
  <p:notesViewPr>
    <p:cSldViewPr snapToGrid="0">
      <p:cViewPr varScale="1">
        <p:scale>
          <a:sx n="50" d="100"/>
          <a:sy n="50" d="100"/>
        </p:scale>
        <p:origin x="-297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SA1 Meeting #9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8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9-19,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</a:t>
            </a:r>
            <a:r>
              <a:rPr lang="en-US" altLang="zh-CN" sz="1400" b="1" dirty="0" smtClean="0">
                <a:effectLst/>
              </a:rPr>
              <a:t>1109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3GPP TSG SA1 Meeting #x-e</a:t>
            </a:r>
            <a:r>
              <a:rPr lang="en-US" altLang="de-DE" sz="1200" dirty="0">
                <a:solidFill>
                  <a:schemeClr val="bg1"/>
                </a:solidFill>
              </a:rPr>
              <a:t> </a:t>
            </a:r>
            <a:r>
              <a:rPr lang="en-GB" altLang="de-DE" sz="1200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Multi-hop Multi-path Relay (</a:t>
            </a:r>
            <a:r>
              <a:rPr lang="en-US" altLang="zh-CN" dirty="0" err="1"/>
              <a:t>MMRelay</a:t>
            </a:r>
            <a:r>
              <a:rPr lang="en-US" altLang="zh-CN" dirty="0"/>
              <a:t>) working proposal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China </a:t>
            </a:r>
            <a:r>
              <a:rPr lang="en-US" altLang="zh-CN" dirty="0" smtClean="0"/>
              <a:t>Telecom, </a:t>
            </a:r>
            <a:r>
              <a:rPr lang="en-US" altLang="zh-CN" dirty="0"/>
              <a:t>ZTE, </a:t>
            </a:r>
            <a:r>
              <a:rPr lang="en-US" altLang="zh-CN" dirty="0" err="1"/>
              <a:t>XiaoMi</a:t>
            </a:r>
            <a:r>
              <a:rPr lang="en-US" altLang="zh-CN" dirty="0"/>
              <a:t>?,</a:t>
            </a:r>
          </a:p>
          <a:p>
            <a:r>
              <a:rPr lang="en-US" altLang="zh-CN" dirty="0"/>
              <a:t>CATT?,AT&amp;T</a:t>
            </a:r>
            <a:r>
              <a:rPr lang="en-US" altLang="zh-CN"/>
              <a:t>?, </a:t>
            </a:r>
            <a:r>
              <a:rPr lang="en-US" altLang="zh-CN" smtClean="0"/>
              <a:t>CEPRI?,</a:t>
            </a:r>
            <a:r>
              <a:rPr lang="en-GB" altLang="zh-CN" dirty="0" smtClean="0"/>
              <a:t> CALTTA?,OPPO</a:t>
            </a:r>
            <a:r>
              <a:rPr lang="en-GB" altLang="zh-CN" dirty="0"/>
              <a:t>?,</a:t>
            </a:r>
            <a:r>
              <a:rPr lang="en-GB" altLang="zh-CN" dirty="0" err="1"/>
              <a:t>Tecent</a:t>
            </a:r>
            <a:r>
              <a:rPr lang="en-GB" altLang="zh-CN" dirty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2039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Two </a:t>
            </a:r>
            <a:r>
              <a:rPr lang="en-US" altLang="zh-CN" dirty="0" smtClean="0"/>
              <a:t>connectivity models </a:t>
            </a:r>
            <a:r>
              <a:rPr lang="en-US" altLang="zh-CN" dirty="0"/>
              <a:t>studied in </a:t>
            </a:r>
            <a:r>
              <a:rPr lang="en-US" altLang="zh-CN" dirty="0" err="1"/>
              <a:t>MMRelay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0B03F83-1A37-43D8-B637-34DF74AD71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426456" y="1621179"/>
            <a:ext cx="6627977" cy="18970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8950" y="1687398"/>
            <a:ext cx="21116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Indirect network connection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03316" y="4266922"/>
            <a:ext cx="20927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Direct device </a:t>
            </a:r>
            <a:r>
              <a:rPr lang="en-US" altLang="zh-CN" dirty="0" smtClean="0"/>
              <a:t>connection</a:t>
            </a:r>
            <a:endParaRPr lang="zh-CN" altLang="en-US" dirty="0"/>
          </a:p>
        </p:txBody>
      </p:sp>
      <p:graphicFrame>
        <p:nvGraphicFramePr>
          <p:cNvPr id="7" name="对象 6"/>
          <p:cNvGraphicFramePr/>
          <p:nvPr>
            <p:extLst>
              <p:ext uri="{D42A27DB-BD31-4B8C-83A1-F6EECF244321}">
                <p14:modId xmlns:p14="http://schemas.microsoft.com/office/powerpoint/2010/main" val="1012518575"/>
              </p:ext>
            </p:extLst>
          </p:nvPr>
        </p:nvGraphicFramePr>
        <p:xfrm>
          <a:off x="2064516" y="3767763"/>
          <a:ext cx="5252272" cy="249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5" imgW="5058410" imgH="2315210" progId="Visio.Drawing.15">
                  <p:embed/>
                </p:oleObj>
              </mc:Choice>
              <mc:Fallback>
                <p:oleObj r:id="rId5" imgW="5058410" imgH="231521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4516" y="3767763"/>
                        <a:ext cx="5252272" cy="249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7348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 bwMode="auto">
          <a:xfrm>
            <a:off x="4798157" y="1238096"/>
            <a:ext cx="4191000" cy="4935859"/>
          </a:xfrm>
          <a:prstGeom prst="roundRect">
            <a:avLst>
              <a:gd name="adj" fmla="val 6411"/>
            </a:avLst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rgbClr val="003399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zh-CN" altLang="en-US" sz="14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69576"/>
            <a:ext cx="6827838" cy="1143000"/>
          </a:xfrm>
        </p:spPr>
        <p:txBody>
          <a:bodyPr/>
          <a:lstStyle/>
          <a:p>
            <a:r>
              <a:rPr lang="en-US" altLang="zh-CN" dirty="0"/>
              <a:t>Possible Objectives in </a:t>
            </a:r>
            <a:r>
              <a:rPr lang="en-US" altLang="zh-CN" dirty="0" err="1"/>
              <a:t>MMRelay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 bwMode="auto">
          <a:xfrm>
            <a:off x="228597" y="1052258"/>
            <a:ext cx="4472129" cy="5099659"/>
          </a:xfrm>
          <a:prstGeom prst="roundRect">
            <a:avLst>
              <a:gd name="adj" fmla="val 6411"/>
            </a:avLst>
          </a:prstGeom>
          <a:solidFill>
            <a:schemeClr val="tx2">
              <a:lumMod val="20000"/>
              <a:lumOff val="80000"/>
              <a:alpha val="64000"/>
            </a:schemeClr>
          </a:solidFill>
          <a:ln w="9525" cap="flat" cmpd="sng" algn="ctr">
            <a:solidFill>
              <a:srgbClr val="003399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zh-CN" altLang="en-US" sz="14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510307" y="1186232"/>
            <a:ext cx="58315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Indirect network connection</a:t>
            </a:r>
          </a:p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(Proposed by China Telecom, </a:t>
            </a:r>
            <a:r>
              <a:rPr lang="en-US" altLang="zh-CN" sz="1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XiaoMi</a:t>
            </a: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28" name="矩形 27"/>
          <p:cNvSpPr/>
          <p:nvPr/>
        </p:nvSpPr>
        <p:spPr>
          <a:xfrm>
            <a:off x="4950560" y="1247629"/>
            <a:ext cx="35965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0049DA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Direct device connection</a:t>
            </a:r>
          </a:p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(Proposed by ZTE, China Telecom)</a:t>
            </a:r>
            <a:endParaRPr lang="zh-CN" altLang="en-US" sz="1400" b="1" dirty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07390" y="2029446"/>
            <a:ext cx="490811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GB" altLang="zh-CN" sz="1600" dirty="0">
                <a:latin typeface="微软雅黑" pitchFamily="34" charset="-122"/>
                <a:ea typeface="微软雅黑" pitchFamily="34" charset="-122"/>
              </a:rPr>
              <a:t>Same traffic flows of a remote UE to be relayed via different indirect network connections paths;</a:t>
            </a:r>
          </a:p>
          <a:p>
            <a:pPr lvl="1"/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-Multi-hop </a:t>
            </a:r>
            <a:r>
              <a:rPr lang="en-GB" altLang="zh-CN" sz="1600" dirty="0">
                <a:latin typeface="微软雅黑" pitchFamily="34" charset="-122"/>
                <a:ea typeface="微软雅黑" pitchFamily="34" charset="-122"/>
              </a:rPr>
              <a:t>multi-path relay connection, including network-assisted indirect network connection path management;</a:t>
            </a:r>
          </a:p>
          <a:p>
            <a:pPr lvl="1"/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GB" altLang="zh-CN" sz="1600" dirty="0">
                <a:latin typeface="微软雅黑" pitchFamily="34" charset="-122"/>
                <a:ea typeface="微软雅黑" pitchFamily="34" charset="-122"/>
              </a:rPr>
              <a:t>Mobility management enhancement for UE behind relay to avoid frequent relay discovery;</a:t>
            </a:r>
          </a:p>
          <a:p>
            <a:pPr lvl="1"/>
            <a:endParaRPr lang="zh-CN" altLang="zh-CN" sz="16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GB" altLang="zh-CN" sz="1600" dirty="0">
                <a:latin typeface="微软雅黑" pitchFamily="34" charset="-122"/>
                <a:ea typeface="微软雅黑" pitchFamily="34" charset="-122"/>
              </a:rPr>
              <a:t>Aggregated </a:t>
            </a:r>
            <a:r>
              <a:rPr lang="en-GB" altLang="zh-CN" sz="1600" dirty="0" err="1">
                <a:latin typeface="微软雅黑" pitchFamily="34" charset="-122"/>
                <a:ea typeface="微软雅黑" pitchFamily="34" charset="-122"/>
              </a:rPr>
              <a:t>QoS</a:t>
            </a:r>
            <a:r>
              <a:rPr lang="en-GB" altLang="zh-CN" sz="1600" dirty="0">
                <a:latin typeface="微软雅黑" pitchFamily="34" charset="-122"/>
                <a:ea typeface="微软雅黑" pitchFamily="34" charset="-122"/>
              </a:rPr>
              <a:t> (e.g., bandwidth) management for massive devices using relay to access the network considering relay capability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364611" y="1983997"/>
            <a:ext cx="45044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Tx/>
              <a:buChar char="-"/>
            </a:pP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Multi-hop scenarios related with direct device connection to support extensive range communication;</a:t>
            </a:r>
          </a:p>
          <a:p>
            <a:pPr marL="742950" lvl="1" indent="-285750">
              <a:buFontTx/>
              <a:buChar char="-"/>
            </a:pP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buFontTx/>
              <a:buChar char="-"/>
            </a:pP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Multi-path scenarios related with direct device connection to support high </a:t>
            </a:r>
            <a:r>
              <a:rPr lang="en-GB" altLang="zh-CN" sz="1400" dirty="0" smtClean="0">
                <a:latin typeface="微软雅黑" pitchFamily="34" charset="-122"/>
                <a:ea typeface="微软雅黑" pitchFamily="34" charset="-122"/>
              </a:rPr>
              <a:t>reliability;</a:t>
            </a:r>
            <a:endParaRPr lang="en-GB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buFontTx/>
              <a:buChar char="-"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742950" lvl="1" indent="-285750">
              <a:buFontTx/>
              <a:buChar char="-"/>
            </a:pP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Configuration and management of multi-hop and multi-path assisted direct device communication service: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2"/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(1)Management specific UE groups which are permitted to use the multi-hop and multi-path based communication service;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(2)Multi-hop and multi-path configuration for </a:t>
            </a:r>
            <a:r>
              <a:rPr lang="en-GB" altLang="zh-CN" sz="1400" dirty="0" err="1">
                <a:latin typeface="微软雅黑" pitchFamily="34" charset="-122"/>
                <a:ea typeface="微软雅黑" pitchFamily="34" charset="-122"/>
              </a:rPr>
              <a:t>QoS</a:t>
            </a: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 assurance and service continuity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2614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6145" y="196850"/>
            <a:ext cx="6827838" cy="1143000"/>
          </a:xfrm>
        </p:spPr>
        <p:txBody>
          <a:bodyPr/>
          <a:lstStyle/>
          <a:p>
            <a:r>
              <a:rPr lang="en-US" altLang="zh-CN" dirty="0"/>
              <a:t>Proposals for </a:t>
            </a:r>
            <a:r>
              <a:rPr lang="en-US" altLang="zh-CN" dirty="0" err="1"/>
              <a:t>MMRelay</a:t>
            </a:r>
            <a:r>
              <a:rPr lang="en-US" altLang="zh-CN" dirty="0"/>
              <a:t> SID working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39850"/>
            <a:ext cx="8388350" cy="4830763"/>
          </a:xfrm>
        </p:spPr>
        <p:txBody>
          <a:bodyPr/>
          <a:lstStyle/>
          <a:p>
            <a:r>
              <a:rPr lang="en-US" altLang="zh-CN" sz="2200" dirty="0"/>
              <a:t>One unified version is suggested for #98e to promote the progress</a:t>
            </a:r>
          </a:p>
          <a:p>
            <a:pPr lvl="1"/>
            <a:r>
              <a:rPr lang="en-US" altLang="zh-CN" sz="1800" dirty="0"/>
              <a:t>At #97e, proposals from China Telecom and ZTE were merged into one SID </a:t>
            </a:r>
            <a:r>
              <a:rPr lang="en-US" altLang="zh-CN" sz="1800" dirty="0" smtClean="0"/>
              <a:t>proposal baseline.</a:t>
            </a:r>
            <a:endParaRPr lang="en-GB" altLang="zh-CN" sz="2000" u="sng" dirty="0"/>
          </a:p>
          <a:p>
            <a:pPr lvl="1"/>
            <a:r>
              <a:rPr lang="en-GB" altLang="zh-CN" sz="1800" dirty="0"/>
              <a:t>Then before #98e, proposal from </a:t>
            </a:r>
            <a:r>
              <a:rPr lang="en-GB" altLang="zh-CN" sz="1800" dirty="0" err="1"/>
              <a:t>XiaoMi</a:t>
            </a:r>
            <a:r>
              <a:rPr lang="en-GB" altLang="zh-CN" sz="1800" dirty="0"/>
              <a:t> was merged into the baseline</a:t>
            </a:r>
            <a:r>
              <a:rPr lang="en-GB" altLang="zh-CN" sz="1800" dirty="0" smtClean="0"/>
              <a:t>.</a:t>
            </a:r>
          </a:p>
          <a:p>
            <a:pPr lvl="1"/>
            <a:r>
              <a:rPr lang="en-GB" altLang="zh-CN" sz="1800" dirty="0" smtClean="0"/>
              <a:t>The new merged SID proposal is brought for #98e.</a:t>
            </a:r>
            <a:endParaRPr lang="en-GB" altLang="zh-CN" sz="1800" dirty="0"/>
          </a:p>
          <a:p>
            <a:r>
              <a:rPr lang="en-US" altLang="zh-CN" sz="2200" dirty="0"/>
              <a:t>If the SID can be approved, it is suggested two rapporteurs for its working. </a:t>
            </a:r>
            <a:r>
              <a:rPr lang="en-US" altLang="zh-CN" sz="2000" dirty="0"/>
              <a:t>Because: </a:t>
            </a:r>
          </a:p>
          <a:p>
            <a:pPr lvl="1"/>
            <a:r>
              <a:rPr lang="en-US" altLang="zh-CN" sz="1600" dirty="0"/>
              <a:t>Authors from China Telecom/</a:t>
            </a:r>
            <a:r>
              <a:rPr lang="en-US" altLang="zh-CN" sz="1600" dirty="0" err="1"/>
              <a:t>XiaoMi</a:t>
            </a:r>
            <a:r>
              <a:rPr lang="en-US" altLang="zh-CN" sz="1600" dirty="0"/>
              <a:t> and ZTE who proposed the respective objectives have the relevant technical background which will greatly help to ensure the SID quality and complete the SID on time;</a:t>
            </a:r>
          </a:p>
          <a:p>
            <a:pPr lvl="1"/>
            <a:r>
              <a:rPr lang="en-US" altLang="zh-CN" sz="1600" dirty="0"/>
              <a:t>The study objectives in the SID are relatively independent which can clearly handled by different rapporteurs:</a:t>
            </a:r>
          </a:p>
          <a:p>
            <a:pPr lvl="2"/>
            <a:r>
              <a:rPr lang="en-US" altLang="zh-CN" sz="1600" dirty="0"/>
              <a:t>The primary rapporteur works as the contactor for Chairs, who will responsible for Status Report and etc. </a:t>
            </a:r>
          </a:p>
          <a:p>
            <a:pPr lvl="2"/>
            <a:r>
              <a:rPr lang="en-US" altLang="zh-CN" sz="1600" dirty="0"/>
              <a:t>The second rapporteur is in charge of the aspects related with direct device connection.</a:t>
            </a:r>
          </a:p>
        </p:txBody>
      </p:sp>
    </p:spTree>
    <p:extLst>
      <p:ext uri="{BB962C8B-B14F-4D97-AF65-F5344CB8AC3E}">
        <p14:creationId xmlns:p14="http://schemas.microsoft.com/office/powerpoint/2010/main" val="106288443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10026</TotalTime>
  <Words>361</Words>
  <Application>Microsoft Office PowerPoint</Application>
  <PresentationFormat>全屏显示(4:3)</PresentationFormat>
  <Paragraphs>35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宋体</vt:lpstr>
      <vt:lpstr>微软雅黑</vt:lpstr>
      <vt:lpstr>Arial</vt:lpstr>
      <vt:lpstr>Calibri</vt:lpstr>
      <vt:lpstr>Times New Roman</vt:lpstr>
      <vt:lpstr>Office Theme</vt:lpstr>
      <vt:lpstr>Visio.Drawing.15</vt:lpstr>
      <vt:lpstr>Multi-hop Multi-path Relay (MMRelay) working proposal</vt:lpstr>
      <vt:lpstr>Two connectivity models studied in MMRelay</vt:lpstr>
      <vt:lpstr>Possible Objectives in MMRelay</vt:lpstr>
      <vt:lpstr>Proposals for MMRelay SID working method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ZTE-XuLing</cp:lastModifiedBy>
  <cp:revision>1680</cp:revision>
  <dcterms:created xsi:type="dcterms:W3CDTF">2008-08-30T09:32:10Z</dcterms:created>
  <dcterms:modified xsi:type="dcterms:W3CDTF">2022-04-29T09:02:08Z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