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303" r:id="rId6"/>
    <p:sldId id="851" r:id="rId7"/>
    <p:sldId id="852" r:id="rId8"/>
    <p:sldId id="845" r:id="rId9"/>
    <p:sldId id="847" r:id="rId10"/>
    <p:sldId id="848" r:id="rId11"/>
    <p:sldId id="849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2388" autoAdjust="0"/>
  </p:normalViewPr>
  <p:slideViewPr>
    <p:cSldViewPr snapToGrid="0">
      <p:cViewPr varScale="1">
        <p:scale>
          <a:sx n="80" d="100"/>
          <a:sy n="80" d="100"/>
        </p:scale>
        <p:origin x="824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pPr>
                <a:defRPr/>
              </a:pPr>
              <a:t>4/29/2022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D799534-4D31-476B-A57F-3138EDB1FD8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pPr>
                <a:defRPr/>
              </a:pPr>
              <a:t>4/29/2022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D3ADB20-ED44-40D1-9B39-9A7965F7AF7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565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811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6027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153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8431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0977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339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408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6879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80264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56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9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6144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099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4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85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8" r:id="rId1"/>
    <p:sldLayoutId id="2147485555" r:id="rId2"/>
    <p:sldLayoutId id="214748555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pPr>
                <a:defRPr/>
              </a:pPr>
              <a:t>29/04/2022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14288" y="477361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S1-221077</a:t>
            </a:r>
            <a:r>
              <a:rPr lang="en-GB" altLang="en-US" sz="800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800" dirty="0" smtClean="0">
                <a:solidFill>
                  <a:schemeClr val="bg1"/>
                </a:solidFill>
                <a:latin typeface="Arial" panose="020B0604020202020204" pitchFamily="34" charset="0"/>
              </a:rPr>
              <a:t>SA1#98e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800" smtClean="0">
                <a:solidFill>
                  <a:schemeClr val="bg1"/>
                </a:solidFill>
                <a:latin typeface="Arial" panose="020B0604020202020204" pitchFamily="34" charset="0"/>
              </a:rPr>
              <a:t>9-19 May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2022, e-meeting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014984" y="1961297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 smtClean="0"/>
              <a:t>Motivation of supporting computing aware network</a:t>
            </a:r>
            <a:endParaRPr lang="zh-CN" altLang="en-US" kern="0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3455553"/>
            <a:ext cx="6400800" cy="1314450"/>
          </a:xfrm>
        </p:spPr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25559" y="100505"/>
            <a:ext cx="6952374" cy="857250"/>
          </a:xfrm>
        </p:spPr>
        <p:txBody>
          <a:bodyPr/>
          <a:lstStyle/>
          <a:p>
            <a:r>
              <a:rPr lang="en-US" altLang="zh-CN" sz="2800" dirty="0" smtClean="0"/>
              <a:t>Motivation of computing aware network</a:t>
            </a:r>
            <a:endParaRPr lang="zh-CN" altLang="en-US" sz="28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16951" y="1015489"/>
            <a:ext cx="7394863" cy="3312144"/>
          </a:xfrm>
        </p:spPr>
        <p:txBody>
          <a:bodyPr/>
          <a:lstStyle/>
          <a:p>
            <a:r>
              <a:rPr lang="en-US" altLang="zh-CN" sz="1600" b="1" dirty="0" smtClean="0"/>
              <a:t>Provide better end-to-end service experience</a:t>
            </a:r>
          </a:p>
          <a:p>
            <a:pPr marL="361950" lvl="1"/>
            <a:r>
              <a:rPr lang="en-US" altLang="zh-CN" sz="1400" dirty="0"/>
              <a:t>Now network consider from UE to N6, and have very little view on the rest, the end-to-end service experience is cut into two part, with </a:t>
            </a:r>
            <a:r>
              <a:rPr lang="en-US" altLang="zh-CN" sz="1400" dirty="0" smtClean="0"/>
              <a:t>low efficient </a:t>
            </a:r>
            <a:r>
              <a:rPr lang="en-US" altLang="zh-CN" sz="1400" dirty="0"/>
              <a:t>way to do the global </a:t>
            </a:r>
            <a:r>
              <a:rPr lang="en-US" altLang="zh-CN" sz="1400" dirty="0" smtClean="0"/>
              <a:t>optimization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3" name="矩形 2"/>
          <p:cNvSpPr/>
          <p:nvPr/>
        </p:nvSpPr>
        <p:spPr>
          <a:xfrm>
            <a:off x="416951" y="2144534"/>
            <a:ext cx="739486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61" lvl="0" indent="-342861">
              <a:spcBef>
                <a:spcPct val="20000"/>
              </a:spcBef>
              <a:buBlip>
                <a:blip r:embed="rId3"/>
              </a:buBlip>
            </a:pPr>
            <a:r>
              <a:rPr lang="en-US" altLang="zh-CN" sz="1600" b="1" kern="0" dirty="0">
                <a:solidFill>
                  <a:prstClr val="black"/>
                </a:solidFill>
                <a:latin typeface="Calibri"/>
              </a:rPr>
              <a:t>More efficiency in utilizing existing computation capability</a:t>
            </a:r>
          </a:p>
          <a:p>
            <a:pPr marL="361950" lvl="1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prstClr val="black"/>
                </a:solidFill>
                <a:latin typeface="Calibri"/>
              </a:rPr>
              <a:t>For different computation capability providers, expose computation related information to each other and bring collaborated service</a:t>
            </a:r>
            <a:r>
              <a:rPr lang="en-US" altLang="zh-CN" sz="1400" kern="0" dirty="0" smtClean="0">
                <a:solidFill>
                  <a:prstClr val="black"/>
                </a:solidFill>
                <a:latin typeface="Calibri"/>
              </a:rPr>
              <a:t>.</a:t>
            </a:r>
            <a:endParaRPr lang="en-US" altLang="zh-CN" sz="16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951" y="3233568"/>
            <a:ext cx="739486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61" lvl="0" indent="-342861">
              <a:spcBef>
                <a:spcPct val="20000"/>
              </a:spcBef>
              <a:buBlip>
                <a:blip r:embed="rId3"/>
              </a:buBlip>
            </a:pPr>
            <a:r>
              <a:rPr lang="en-US" altLang="zh-CN" sz="1600" b="1" kern="0" dirty="0">
                <a:solidFill>
                  <a:prstClr val="black"/>
                </a:solidFill>
                <a:latin typeface="Calibri"/>
              </a:rPr>
              <a:t>Lower energy consumption on UEs</a:t>
            </a:r>
          </a:p>
          <a:p>
            <a:pPr marL="361950" lvl="1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prstClr val="black"/>
                </a:solidFill>
                <a:latin typeface="Calibri"/>
              </a:rPr>
              <a:t>For high computation demand APP or service, help UE in offloading computation task for lower energy consumption and lower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28161479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dirty="0" smtClean="0"/>
              <a:t>Some clarifications in concept</a:t>
            </a:r>
            <a:endParaRPr lang="zh-CN" altLang="en-US" sz="28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14829" y="775302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AutoNum type="arabicPeriod"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Computing </a:t>
            </a:r>
            <a:r>
              <a:rPr lang="en-US" altLang="zh-CN" sz="1500" b="1" dirty="0">
                <a:latin typeface="Calibri" panose="020F0502020204030204" pitchFamily="34" charset="0"/>
                <a:cs typeface="Calibri" panose="020F0502020204030204" pitchFamily="34" charset="0"/>
              </a:rPr>
              <a:t>aware </a:t>
            </a: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network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which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provides the capability to be aware of computation capability within network(e.g. computation capability on the edge) and those computation capabilities belong to 3rd party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so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that 5GS can consider </a:t>
            </a:r>
            <a:r>
              <a:rPr lang="en-US" altLang="zh-CN" sz="1500" b="1" dirty="0">
                <a:latin typeface="Calibri" panose="020F0502020204030204" pitchFamily="34" charset="0"/>
                <a:cs typeface="Calibri" panose="020F0502020204030204" pitchFamily="34" charset="0"/>
              </a:rPr>
              <a:t>both network mesh and service endpoints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optimize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network path, offload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computing task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to available computing resource, and guarantee the quality of service (</a:t>
            </a:r>
            <a:r>
              <a:rPr lang="en-US" altLang="zh-CN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QoS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) for end users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What is the computing referring to?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Computation capability on edge computing resources, data centers, etc. </a:t>
            </a: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What is the scope of resource in this SID?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Resources within operator, such as edge computing resource and public cloud </a:t>
            </a:r>
            <a:r>
              <a:rPr lang="en-US" altLang="zh-CN" sz="1500" smtClean="0">
                <a:latin typeface="Calibri" panose="020F0502020204030204" pitchFamily="34" charset="0"/>
                <a:cs typeface="Calibri" panose="020F0502020204030204" pitchFamily="34" charset="0"/>
              </a:rPr>
              <a:t>resource </a:t>
            </a:r>
            <a:r>
              <a:rPr lang="en-US" altLang="zh-CN" sz="1500" smtClean="0">
                <a:latin typeface="Calibri" panose="020F0502020204030204" pitchFamily="34" charset="0"/>
                <a:cs typeface="Calibri" panose="020F0502020204030204" pitchFamily="34" charset="0"/>
              </a:rPr>
              <a:t>controlled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by operator.</a:t>
            </a: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4. Who is the customer?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which has </a:t>
            </a: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computation capability demand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such as XR, </a:t>
            </a:r>
            <a:r>
              <a:rPr lang="en-US" altLang="zh-CN" sz="15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metaverse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V2X, cloud gaming, etc.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endParaRPr lang="en-US" altLang="zh-C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endParaRPr lang="zh-CN" alt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381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Use case </a:t>
            </a:r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862515" y="3138400"/>
            <a:ext cx="6864607" cy="1863452"/>
          </a:xfrm>
        </p:spPr>
        <p:txBody>
          <a:bodyPr/>
          <a:lstStyle/>
          <a:p>
            <a:r>
              <a:rPr lang="en-US" altLang="zh-CN" sz="1400" dirty="0" smtClean="0"/>
              <a:t>Application provides 5GS the information on a list of available servers (blue ones)</a:t>
            </a:r>
          </a:p>
          <a:p>
            <a:r>
              <a:rPr lang="en-US" altLang="zh-CN" sz="1400" dirty="0" smtClean="0"/>
              <a:t>Network analyze on both above information and network topology, choose the most suitable one to provide the best path</a:t>
            </a:r>
          </a:p>
          <a:p>
            <a:r>
              <a:rPr lang="en-US" altLang="zh-CN" sz="1400" kern="1200" dirty="0" smtClean="0"/>
              <a:t>There will be </a:t>
            </a:r>
            <a:r>
              <a:rPr lang="en-US" altLang="zh-CN" sz="1400" kern="1200" dirty="0"/>
              <a:t>global optimization of both network and service processing, which could achieve balance among different dimension and lower cost of computing resource, memory resource and total processing time consumption. </a:t>
            </a:r>
            <a:endParaRPr lang="zh-CN" altLang="en-US" sz="14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dirty="0" smtClean="0"/>
          </a:p>
        </p:txBody>
      </p:sp>
      <p:sp>
        <p:nvSpPr>
          <p:cNvPr id="69" name="文本框 68"/>
          <p:cNvSpPr txBox="1"/>
          <p:nvPr/>
        </p:nvSpPr>
        <p:spPr>
          <a:xfrm>
            <a:off x="2595667" y="2825197"/>
            <a:ext cx="38460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Provide the best network path + best service endpoint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943646" y="1105796"/>
            <a:ext cx="2474191" cy="1790236"/>
            <a:chOff x="6258398" y="862520"/>
            <a:chExt cx="2474191" cy="1790236"/>
          </a:xfrm>
        </p:grpSpPr>
        <p:grpSp>
          <p:nvGrpSpPr>
            <p:cNvPr id="6" name="组合 5"/>
            <p:cNvGrpSpPr/>
            <p:nvPr/>
          </p:nvGrpSpPr>
          <p:grpSpPr>
            <a:xfrm>
              <a:off x="6258398" y="983469"/>
              <a:ext cx="2014611" cy="1669287"/>
              <a:chOff x="2020172" y="1119734"/>
              <a:chExt cx="2014611" cy="166928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419376" y="1356937"/>
                <a:ext cx="1534216" cy="1100563"/>
                <a:chOff x="4749464" y="1716476"/>
                <a:chExt cx="1564582" cy="689746"/>
              </a:xfrm>
              <a:solidFill>
                <a:sysClr val="window" lastClr="FFFFFF">
                  <a:lumMod val="75000"/>
                </a:sysClr>
              </a:solidFill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5535561" y="2369574"/>
                  <a:ext cx="64103" cy="36648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4749464" y="2246121"/>
                  <a:ext cx="38442" cy="32502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5168314" y="1716476"/>
                  <a:ext cx="40379" cy="42314"/>
                </a:xfrm>
                <a:prstGeom prst="ellipse">
                  <a:avLst/>
                </a:prstGeom>
                <a:solidFill>
                  <a:srgbClr val="D9D9D9"/>
                </a:solidFill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584722" y="1755805"/>
                  <a:ext cx="45704" cy="27810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 flipH="1" flipV="1">
                  <a:off x="6270110" y="1992640"/>
                  <a:ext cx="43936" cy="27617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27" name="直接连接符 26"/>
                <p:cNvCxnSpPr>
                  <a:stCxn id="20" idx="0"/>
                  <a:endCxn id="21" idx="3"/>
                </p:cNvCxnSpPr>
                <p:nvPr/>
              </p:nvCxnSpPr>
              <p:spPr>
                <a:xfrm flipV="1">
                  <a:off x="4768685" y="1752593"/>
                  <a:ext cx="405543" cy="493528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27"/>
                <p:cNvCxnSpPr>
                  <a:stCxn id="20" idx="6"/>
                  <a:endCxn id="19" idx="1"/>
                </p:cNvCxnSpPr>
                <p:nvPr/>
              </p:nvCxnSpPr>
              <p:spPr>
                <a:xfrm>
                  <a:off x="4787906" y="2262372"/>
                  <a:ext cx="757043" cy="112569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rgbClr val="FF0000"/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28"/>
                <p:cNvCxnSpPr>
                  <a:stCxn id="26" idx="0"/>
                  <a:endCxn id="19" idx="6"/>
                </p:cNvCxnSpPr>
                <p:nvPr/>
              </p:nvCxnSpPr>
              <p:spPr>
                <a:xfrm flipH="1">
                  <a:off x="5599664" y="2020257"/>
                  <a:ext cx="692414" cy="367641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29"/>
                <p:cNvCxnSpPr>
                  <a:stCxn id="22" idx="4"/>
                  <a:endCxn id="19" idx="0"/>
                </p:cNvCxnSpPr>
                <p:nvPr/>
              </p:nvCxnSpPr>
              <p:spPr>
                <a:xfrm flipH="1">
                  <a:off x="5567612" y="1783615"/>
                  <a:ext cx="39961" cy="585960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1" name="直接连接符 30"/>
                <p:cNvCxnSpPr>
                  <a:stCxn id="21" idx="5"/>
                  <a:endCxn id="19" idx="1"/>
                </p:cNvCxnSpPr>
                <p:nvPr/>
              </p:nvCxnSpPr>
              <p:spPr>
                <a:xfrm>
                  <a:off x="5202780" y="1752593"/>
                  <a:ext cx="342169" cy="622348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2" name="直接连接符 31"/>
                <p:cNvCxnSpPr>
                  <a:stCxn id="21" idx="6"/>
                  <a:endCxn id="22" idx="0"/>
                </p:cNvCxnSpPr>
                <p:nvPr/>
              </p:nvCxnSpPr>
              <p:spPr>
                <a:xfrm>
                  <a:off x="5208694" y="1737633"/>
                  <a:ext cx="398881" cy="18172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3" name="直接连接符 32"/>
                <p:cNvCxnSpPr>
                  <a:stCxn id="22" idx="6"/>
                  <a:endCxn id="26" idx="0"/>
                </p:cNvCxnSpPr>
                <p:nvPr/>
              </p:nvCxnSpPr>
              <p:spPr>
                <a:xfrm>
                  <a:off x="5630426" y="1769710"/>
                  <a:ext cx="661652" cy="250547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</p:grpSp>
          <p:pic>
            <p:nvPicPr>
              <p:cNvPr id="34" name="图片 33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752626" y="1329559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10000" r="90000">
                            <a14:foregroundMark x1="61475" y1="43363" x2="61475" y2="43363"/>
                            <a14:foregroundMark x1="64754" y1="67257" x2="64754" y2="67257"/>
                            <a14:foregroundMark x1="33607" y1="82301" x2="33607" y2="8230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062609" y="2466419"/>
                <a:ext cx="418960" cy="322602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rgbClr val="FF0000"/>
                </a:solidFill>
              </a:ln>
            </p:spPr>
          </p:pic>
          <p:pic>
            <p:nvPicPr>
              <p:cNvPr id="36" name="图片 35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343390" y="2185256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7" name="图片 36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102154" y="2361018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8" name="图片 37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159448" y="1385028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9" name="图片 38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845553" y="1759231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10000" r="90000">
                            <a14:foregroundMark x1="61475" y1="43363" x2="61475" y2="43363"/>
                            <a14:foregroundMark x1="64754" y1="67257" x2="64754" y2="67257"/>
                            <a14:foregroundMark x1="33607" y1="82301" x2="33607" y2="8230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43038" y="1119734"/>
                <a:ext cx="418960" cy="32260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</p:pic>
          <p:cxnSp>
            <p:nvCxnSpPr>
              <p:cNvPr id="61" name="直接连接符 60"/>
              <p:cNvCxnSpPr>
                <a:stCxn id="36" idx="0"/>
              </p:cNvCxnSpPr>
              <p:nvPr/>
            </p:nvCxnSpPr>
            <p:spPr>
              <a:xfrm flipH="1" flipV="1">
                <a:off x="2105161" y="1385028"/>
                <a:ext cx="332844" cy="800228"/>
              </a:xfrm>
              <a:prstGeom prst="line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cxnSp>
            <p:nvCxnSpPr>
              <p:cNvPr id="62" name="直接连接符 61"/>
              <p:cNvCxnSpPr>
                <a:stCxn id="34" idx="1"/>
              </p:cNvCxnSpPr>
              <p:nvPr/>
            </p:nvCxnSpPr>
            <p:spPr>
              <a:xfrm flipH="1" flipV="1">
                <a:off x="2105161" y="1358140"/>
                <a:ext cx="647465" cy="48254"/>
              </a:xfrm>
              <a:prstGeom prst="line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pic>
            <p:nvPicPr>
              <p:cNvPr id="63" name="图片 62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020172" y="1326248"/>
                <a:ext cx="189230" cy="153670"/>
              </a:xfrm>
              <a:prstGeom prst="rect">
                <a:avLst/>
              </a:prstGeom>
            </p:spPr>
          </p:pic>
        </p:grp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313629" y="1500020"/>
              <a:ext cx="418960" cy="322602"/>
            </a:xfrm>
            <a:prstGeom prst="rect">
              <a:avLst/>
            </a:prstGeom>
            <a:solidFill>
              <a:schemeClr val="accent5"/>
            </a:solidFill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85818" y="2199117"/>
              <a:ext cx="418960" cy="32260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83545" y="862520"/>
              <a:ext cx="418960" cy="32260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67" name="Freeform 13"/>
          <p:cNvSpPr>
            <a:spLocks noChangeAspect="1"/>
          </p:cNvSpPr>
          <p:nvPr/>
        </p:nvSpPr>
        <p:spPr bwMode="auto">
          <a:xfrm flipH="1">
            <a:off x="1695632" y="1241488"/>
            <a:ext cx="1970435" cy="971884"/>
          </a:xfrm>
          <a:custGeom>
            <a:avLst/>
            <a:gdLst>
              <a:gd name="T0" fmla="*/ 570 w 662"/>
              <a:gd name="T1" fmla="*/ 174 h 373"/>
              <a:gd name="T2" fmla="*/ 576 w 662"/>
              <a:gd name="T3" fmla="*/ 135 h 373"/>
              <a:gd name="T4" fmla="*/ 441 w 662"/>
              <a:gd name="T5" fmla="*/ 0 h 373"/>
              <a:gd name="T6" fmla="*/ 319 w 662"/>
              <a:gd name="T7" fmla="*/ 77 h 373"/>
              <a:gd name="T8" fmla="*/ 236 w 662"/>
              <a:gd name="T9" fmla="*/ 41 h 373"/>
              <a:gd name="T10" fmla="*/ 122 w 662"/>
              <a:gd name="T11" fmla="*/ 156 h 373"/>
              <a:gd name="T12" fmla="*/ 123 w 662"/>
              <a:gd name="T13" fmla="*/ 174 h 373"/>
              <a:gd name="T14" fmla="*/ 100 w 662"/>
              <a:gd name="T15" fmla="*/ 174 h 373"/>
              <a:gd name="T16" fmla="*/ 0 w 662"/>
              <a:gd name="T17" fmla="*/ 273 h 373"/>
              <a:gd name="T18" fmla="*/ 100 w 662"/>
              <a:gd name="T19" fmla="*/ 373 h 373"/>
              <a:gd name="T20" fmla="*/ 469 w 662"/>
              <a:gd name="T21" fmla="*/ 373 h 373"/>
              <a:gd name="T22" fmla="*/ 563 w 662"/>
              <a:gd name="T23" fmla="*/ 373 h 373"/>
              <a:gd name="T24" fmla="*/ 662 w 662"/>
              <a:gd name="T25" fmla="*/ 273 h 373"/>
              <a:gd name="T26" fmla="*/ 570 w 662"/>
              <a:gd name="T27" fmla="*/ 174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73">
                <a:moveTo>
                  <a:pt x="570" y="174"/>
                </a:moveTo>
                <a:cubicBezTo>
                  <a:pt x="574" y="162"/>
                  <a:pt x="576" y="148"/>
                  <a:pt x="576" y="135"/>
                </a:cubicBezTo>
                <a:cubicBezTo>
                  <a:pt x="576" y="60"/>
                  <a:pt x="515" y="0"/>
                  <a:pt x="441" y="0"/>
                </a:cubicBezTo>
                <a:cubicBezTo>
                  <a:pt x="387" y="0"/>
                  <a:pt x="340" y="31"/>
                  <a:pt x="319" y="77"/>
                </a:cubicBezTo>
                <a:cubicBezTo>
                  <a:pt x="298" y="55"/>
                  <a:pt x="269" y="41"/>
                  <a:pt x="236" y="41"/>
                </a:cubicBezTo>
                <a:cubicBezTo>
                  <a:pt x="173" y="41"/>
                  <a:pt x="122" y="92"/>
                  <a:pt x="122" y="156"/>
                </a:cubicBezTo>
                <a:cubicBezTo>
                  <a:pt x="122" y="162"/>
                  <a:pt x="122" y="168"/>
                  <a:pt x="123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45" y="174"/>
                  <a:pt x="0" y="218"/>
                  <a:pt x="0" y="273"/>
                </a:cubicBezTo>
                <a:cubicBezTo>
                  <a:pt x="0" y="328"/>
                  <a:pt x="45" y="373"/>
                  <a:pt x="100" y="373"/>
                </a:cubicBezTo>
                <a:cubicBezTo>
                  <a:pt x="469" y="373"/>
                  <a:pt x="469" y="373"/>
                  <a:pt x="469" y="373"/>
                </a:cubicBezTo>
                <a:cubicBezTo>
                  <a:pt x="563" y="373"/>
                  <a:pt x="563" y="373"/>
                  <a:pt x="563" y="373"/>
                </a:cubicBezTo>
                <a:cubicBezTo>
                  <a:pt x="618" y="373"/>
                  <a:pt x="662" y="328"/>
                  <a:pt x="662" y="273"/>
                </a:cubicBezTo>
                <a:cubicBezTo>
                  <a:pt x="662" y="221"/>
                  <a:pt x="622" y="178"/>
                  <a:pt x="570" y="174"/>
                </a:cubicBezTo>
                <a:close/>
              </a:path>
            </a:pathLst>
          </a:cu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51435" tIns="25717" rIns="51435" bIns="25717" numCol="1" anchor="ctr" anchorCtr="0" compatLnSpc="1"/>
          <a:lstStyle/>
          <a:p>
            <a:pPr algn="ctr">
              <a:lnSpc>
                <a:spcPct val="24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Source Sans Pro Black" panose="020B0803030403020204" charset="0"/>
                <a:ea typeface="微软雅黑" panose="020B0503020204020204" charset="-122"/>
              </a:rPr>
              <a:t>5GS</a:t>
            </a:r>
          </a:p>
        </p:txBody>
      </p:sp>
      <p:cxnSp>
        <p:nvCxnSpPr>
          <p:cNvPr id="8" name="直接连接符 7"/>
          <p:cNvCxnSpPr>
            <a:stCxn id="9" idx="3"/>
            <a:endCxn id="63" idx="1"/>
          </p:cNvCxnSpPr>
          <p:nvPr/>
        </p:nvCxnSpPr>
        <p:spPr bwMode="auto">
          <a:xfrm flipV="1">
            <a:off x="3522451" y="1510094"/>
            <a:ext cx="1421195" cy="4507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3043162" y="1837727"/>
            <a:ext cx="479289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UPF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568793" y="715617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edge1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>
            <a:off x="6440143" y="972571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edge2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7434025" y="1780859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edge3</a:t>
            </a:r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6405773" y="2563624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edge4</a:t>
            </a:r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4632217" y="2508673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3612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206733" y="980743"/>
            <a:ext cx="8841851" cy="3623072"/>
          </a:xfrm>
        </p:spPr>
        <p:txBody>
          <a:bodyPr/>
          <a:lstStyle/>
          <a:p>
            <a:r>
              <a:rPr lang="en-US" altLang="zh-CN" sz="1500" dirty="0"/>
              <a:t>Some </a:t>
            </a:r>
            <a:r>
              <a:rPr lang="en-US" altLang="zh-CN" sz="1500" dirty="0" smtClean="0"/>
              <a:t>service</a:t>
            </a:r>
            <a:r>
              <a:rPr lang="zh-CN" altLang="en-US" sz="1500" dirty="0" smtClean="0"/>
              <a:t>（</a:t>
            </a:r>
            <a:r>
              <a:rPr lang="en-US" altLang="zh-CN" sz="1500" dirty="0" smtClean="0"/>
              <a:t>e.g. AR, VR</a:t>
            </a:r>
            <a:r>
              <a:rPr lang="zh-CN" altLang="en-US" sz="1500" dirty="0" smtClean="0"/>
              <a:t>）</a:t>
            </a:r>
            <a:r>
              <a:rPr lang="en-US" altLang="zh-CN" sz="1500" dirty="0" smtClean="0"/>
              <a:t> </a:t>
            </a:r>
            <a:r>
              <a:rPr lang="en-US" altLang="zh-CN" sz="1500" dirty="0"/>
              <a:t>may need UEs lot of computing </a:t>
            </a:r>
            <a:r>
              <a:rPr lang="en-US" altLang="zh-CN" sz="1500" dirty="0" smtClean="0"/>
              <a:t>resource and storage, and there a development tendency of cloud phone and cloud computer.</a:t>
            </a:r>
          </a:p>
          <a:p>
            <a:r>
              <a:rPr lang="en-US" altLang="zh-CN" sz="1500" dirty="0" smtClean="0"/>
              <a:t>UE </a:t>
            </a:r>
            <a:r>
              <a:rPr lang="en-US" altLang="zh-CN" sz="1500" dirty="0"/>
              <a:t>may need to share some of the computing load </a:t>
            </a:r>
            <a:r>
              <a:rPr lang="en-US" altLang="zh-CN" sz="1500" dirty="0" smtClean="0"/>
              <a:t>or storage through </a:t>
            </a:r>
            <a:r>
              <a:rPr lang="en-US" altLang="zh-CN" sz="1500" dirty="0"/>
              <a:t>5GS to other computing </a:t>
            </a:r>
            <a:r>
              <a:rPr lang="en-US" altLang="zh-CN" sz="1500" dirty="0" smtClean="0"/>
              <a:t>resource, </a:t>
            </a:r>
            <a:r>
              <a:rPr lang="en-US" altLang="zh-CN" sz="1500" dirty="0"/>
              <a:t>to achieve lower energy </a:t>
            </a:r>
            <a:r>
              <a:rPr lang="en-US" altLang="zh-CN" sz="1500" dirty="0" smtClean="0"/>
              <a:t>consumption and processing latency.</a:t>
            </a:r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pPr marL="0" indent="0">
              <a:buNone/>
            </a:pPr>
            <a:endParaRPr lang="zh-CN" altLang="en-US" sz="1425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Use case </a:t>
            </a:r>
            <a:r>
              <a:rPr lang="en-US" altLang="zh-CN" sz="2400" b="1" dirty="0" smtClean="0"/>
              <a:t>2: </a:t>
            </a:r>
            <a:r>
              <a:rPr lang="en-US" altLang="zh-CN" sz="2400" b="1" dirty="0"/>
              <a:t>Computing load sharing </a:t>
            </a:r>
            <a:r>
              <a:rPr lang="en-US" altLang="zh-CN" sz="2400" b="1" dirty="0" smtClean="0"/>
              <a:t>from </a:t>
            </a:r>
            <a:r>
              <a:rPr lang="en-US" altLang="zh-CN" sz="2400" b="1" dirty="0"/>
              <a:t>terminals </a:t>
            </a:r>
            <a:r>
              <a:rPr lang="en-US" altLang="zh-CN" sz="2400" b="1" dirty="0" smtClean="0"/>
              <a:t>to network</a:t>
            </a:r>
            <a:endParaRPr lang="zh-CN" altLang="en-US" sz="2400" b="1" dirty="0"/>
          </a:p>
        </p:txBody>
      </p:sp>
      <p:pic>
        <p:nvPicPr>
          <p:cNvPr id="3074" name="Picture 2" descr="https://gimg2.baidu.com/image_search/src=http%3A%2F%2Fpic.51yuansu.com%2Fpic2%2Fcover%2F00%2F45%2F49%2F5814e9e87e7e7_610.jpg&amp;refer=http%3A%2F%2Fpic.51yuansu.com&amp;app=2002&amp;size=f9999,10000&amp;q=a80&amp;n=0&amp;g=0n&amp;fmt=jpeg?sec=1638005243&amp;t=94e7feea5eb17f3b4b7b4ed34a6dfab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923" y="3752513"/>
            <a:ext cx="995726" cy="99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img2.baidu.com/image_search/src=http%3A%2F%2Fpic.51yuansu.com%2Fpic3%2Fcover%2F03%2F05%2F92%2F5b2b18390da37_610.jpg&amp;refer=http%3A%2F%2Fpic.51yuansu.com&amp;app=2002&amp;size=f9999,10000&amp;q=a80&amp;n=0&amp;g=0n&amp;fmt=jpeg?sec=1638005273&amp;t=abb35662c363e39d7d57cbd72c55c2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48" y="2037217"/>
            <a:ext cx="996347" cy="99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mg2.baidu.com/image_search/src=http%3A%2F%2Fpic.51yuansu.com%2Fpic2%2Fcover%2F00%2F32%2F40%2F5810ee6107d83_610.jpg&amp;refer=http%3A%2F%2Fpic.51yuansu.com&amp;app=2002&amp;size=f9999,10000&amp;q=a80&amp;n=0&amp;g=0n&amp;fmt=jpeg?sec=1638005304&amp;t=9912190cec0c41b04478465607160e0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966" y="2208416"/>
            <a:ext cx="1000963" cy="100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gimg2.baidu.com/image_search/src=http%3A%2F%2Ffile.elecfans.com%2Fweb1%2FM00%2FD0%2F06%2Fo4YBAF-3GcCAQUpCAAA5SAU7wOg644.jpg&amp;refer=http%3A%2F%2Ffile.elecfans.com&amp;app=2002&amp;size=f9999,10000&amp;q=a80&amp;n=0&amp;g=0n&amp;fmt=jpeg?sec=1638005371&amp;t=39cb3d1a5397eee8bf222295d32e4e3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436"/>
          <a:stretch/>
        </p:blipFill>
        <p:spPr bwMode="auto">
          <a:xfrm>
            <a:off x="5356657" y="3306580"/>
            <a:ext cx="1441579" cy="129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13"/>
          <p:cNvSpPr>
            <a:spLocks noChangeAspect="1"/>
          </p:cNvSpPr>
          <p:nvPr/>
        </p:nvSpPr>
        <p:spPr bwMode="auto">
          <a:xfrm flipH="1">
            <a:off x="3036799" y="2706589"/>
            <a:ext cx="1970435" cy="971884"/>
          </a:xfrm>
          <a:custGeom>
            <a:avLst/>
            <a:gdLst>
              <a:gd name="T0" fmla="*/ 570 w 662"/>
              <a:gd name="T1" fmla="*/ 174 h 373"/>
              <a:gd name="T2" fmla="*/ 576 w 662"/>
              <a:gd name="T3" fmla="*/ 135 h 373"/>
              <a:gd name="T4" fmla="*/ 441 w 662"/>
              <a:gd name="T5" fmla="*/ 0 h 373"/>
              <a:gd name="T6" fmla="*/ 319 w 662"/>
              <a:gd name="T7" fmla="*/ 77 h 373"/>
              <a:gd name="T8" fmla="*/ 236 w 662"/>
              <a:gd name="T9" fmla="*/ 41 h 373"/>
              <a:gd name="T10" fmla="*/ 122 w 662"/>
              <a:gd name="T11" fmla="*/ 156 h 373"/>
              <a:gd name="T12" fmla="*/ 123 w 662"/>
              <a:gd name="T13" fmla="*/ 174 h 373"/>
              <a:gd name="T14" fmla="*/ 100 w 662"/>
              <a:gd name="T15" fmla="*/ 174 h 373"/>
              <a:gd name="T16" fmla="*/ 0 w 662"/>
              <a:gd name="T17" fmla="*/ 273 h 373"/>
              <a:gd name="T18" fmla="*/ 100 w 662"/>
              <a:gd name="T19" fmla="*/ 373 h 373"/>
              <a:gd name="T20" fmla="*/ 469 w 662"/>
              <a:gd name="T21" fmla="*/ 373 h 373"/>
              <a:gd name="T22" fmla="*/ 563 w 662"/>
              <a:gd name="T23" fmla="*/ 373 h 373"/>
              <a:gd name="T24" fmla="*/ 662 w 662"/>
              <a:gd name="T25" fmla="*/ 273 h 373"/>
              <a:gd name="T26" fmla="*/ 570 w 662"/>
              <a:gd name="T27" fmla="*/ 174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73">
                <a:moveTo>
                  <a:pt x="570" y="174"/>
                </a:moveTo>
                <a:cubicBezTo>
                  <a:pt x="574" y="162"/>
                  <a:pt x="576" y="148"/>
                  <a:pt x="576" y="135"/>
                </a:cubicBezTo>
                <a:cubicBezTo>
                  <a:pt x="576" y="60"/>
                  <a:pt x="515" y="0"/>
                  <a:pt x="441" y="0"/>
                </a:cubicBezTo>
                <a:cubicBezTo>
                  <a:pt x="387" y="0"/>
                  <a:pt x="340" y="31"/>
                  <a:pt x="319" y="77"/>
                </a:cubicBezTo>
                <a:cubicBezTo>
                  <a:pt x="298" y="55"/>
                  <a:pt x="269" y="41"/>
                  <a:pt x="236" y="41"/>
                </a:cubicBezTo>
                <a:cubicBezTo>
                  <a:pt x="173" y="41"/>
                  <a:pt x="122" y="92"/>
                  <a:pt x="122" y="156"/>
                </a:cubicBezTo>
                <a:cubicBezTo>
                  <a:pt x="122" y="162"/>
                  <a:pt x="122" y="168"/>
                  <a:pt x="123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45" y="174"/>
                  <a:pt x="0" y="218"/>
                  <a:pt x="0" y="273"/>
                </a:cubicBezTo>
                <a:cubicBezTo>
                  <a:pt x="0" y="328"/>
                  <a:pt x="45" y="373"/>
                  <a:pt x="100" y="373"/>
                </a:cubicBezTo>
                <a:cubicBezTo>
                  <a:pt x="469" y="373"/>
                  <a:pt x="469" y="373"/>
                  <a:pt x="469" y="373"/>
                </a:cubicBezTo>
                <a:cubicBezTo>
                  <a:pt x="563" y="373"/>
                  <a:pt x="563" y="373"/>
                  <a:pt x="563" y="373"/>
                </a:cubicBezTo>
                <a:cubicBezTo>
                  <a:pt x="618" y="373"/>
                  <a:pt x="662" y="328"/>
                  <a:pt x="662" y="273"/>
                </a:cubicBezTo>
                <a:cubicBezTo>
                  <a:pt x="662" y="221"/>
                  <a:pt x="622" y="178"/>
                  <a:pt x="570" y="174"/>
                </a:cubicBezTo>
                <a:close/>
              </a:path>
            </a:pathLst>
          </a:cu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51435" tIns="25717" rIns="51435" bIns="25717" numCol="1" anchor="ctr" anchorCtr="0" compatLnSpc="1"/>
          <a:lstStyle/>
          <a:p>
            <a:pPr algn="ctr">
              <a:lnSpc>
                <a:spcPct val="24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Source Sans Pro Black" panose="020B0803030403020204" charset="0"/>
                <a:ea typeface="微软雅黑" panose="020B0503020204020204" charset="-122"/>
              </a:rPr>
              <a:t>5GS</a:t>
            </a:r>
          </a:p>
        </p:txBody>
      </p:sp>
      <p:cxnSp>
        <p:nvCxnSpPr>
          <p:cNvPr id="4" name="肘形连接符 3"/>
          <p:cNvCxnSpPr/>
          <p:nvPr/>
        </p:nvCxnSpPr>
        <p:spPr bwMode="auto">
          <a:xfrm>
            <a:off x="2300413" y="2706589"/>
            <a:ext cx="718598" cy="498174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" name="肘形连接符 5"/>
          <p:cNvCxnSpPr>
            <a:stCxn id="3074" idx="3"/>
          </p:cNvCxnSpPr>
          <p:nvPr/>
        </p:nvCxnSpPr>
        <p:spPr bwMode="auto">
          <a:xfrm flipV="1">
            <a:off x="2281648" y="3603397"/>
            <a:ext cx="720695" cy="646979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肘形连接符 8"/>
          <p:cNvCxnSpPr>
            <a:stCxn id="8" idx="8"/>
            <a:endCxn id="3078" idx="1"/>
          </p:cNvCxnSpPr>
          <p:nvPr/>
        </p:nvCxnSpPr>
        <p:spPr bwMode="auto">
          <a:xfrm rot="10800000" flipH="1">
            <a:off x="5007233" y="2708899"/>
            <a:ext cx="569732" cy="709016"/>
          </a:xfrm>
          <a:prstGeom prst="bentConnector5">
            <a:avLst>
              <a:gd name="adj1" fmla="val 40560"/>
              <a:gd name="adj2" fmla="val 100326"/>
              <a:gd name="adj3" fmla="val 6744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肘形连接符 13"/>
          <p:cNvCxnSpPr>
            <a:stCxn id="8" idx="8"/>
            <a:endCxn id="3080" idx="1"/>
          </p:cNvCxnSpPr>
          <p:nvPr/>
        </p:nvCxnSpPr>
        <p:spPr bwMode="auto">
          <a:xfrm rot="10800000" flipH="1" flipV="1">
            <a:off x="5007233" y="3417913"/>
            <a:ext cx="349424" cy="537284"/>
          </a:xfrm>
          <a:prstGeom prst="bentConnector3">
            <a:avLst>
              <a:gd name="adj1" fmla="val 4622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2298190" y="2436251"/>
            <a:ext cx="90197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share</a:t>
            </a:r>
            <a:endParaRPr lang="zh-CN" altLang="en-US" sz="750" dirty="0"/>
          </a:p>
        </p:txBody>
      </p:sp>
      <p:sp>
        <p:nvSpPr>
          <p:cNvPr id="22" name="文本框 21"/>
          <p:cNvSpPr txBox="1"/>
          <p:nvPr/>
        </p:nvSpPr>
        <p:spPr>
          <a:xfrm>
            <a:off x="4330651" y="2635558"/>
            <a:ext cx="1085189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distribute </a:t>
            </a:r>
            <a:endParaRPr lang="zh-CN" altLang="en-US" sz="750" dirty="0"/>
          </a:p>
        </p:txBody>
      </p:sp>
      <p:sp>
        <p:nvSpPr>
          <p:cNvPr id="15" name="文本框 14"/>
          <p:cNvSpPr txBox="1"/>
          <p:nvPr/>
        </p:nvSpPr>
        <p:spPr>
          <a:xfrm>
            <a:off x="2333352" y="4268748"/>
            <a:ext cx="90197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share</a:t>
            </a:r>
            <a:endParaRPr lang="zh-CN" altLang="en-US" sz="750" dirty="0"/>
          </a:p>
        </p:txBody>
      </p:sp>
    </p:spTree>
    <p:extLst>
      <p:ext uri="{BB962C8B-B14F-4D97-AF65-F5344CB8AC3E}">
        <p14:creationId xmlns:p14="http://schemas.microsoft.com/office/powerpoint/2010/main" val="11509321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Objectives: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15842" y="1028700"/>
            <a:ext cx="8863220" cy="484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The objectives include: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Study use cases and potential requirements related to computing aware network by leveraging 5GS, including: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of registration, discovery, selection and utilization of computing resource (i.e. the computation resources of network functions, operator owned data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centres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or distributed edges).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of enforcing the coordinated optimization of network and operator owned computing resource (such as edge and cloud service).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to achieve optimal computing resource usage. This may also consider computing load sharing to lower the energy consumption and lower processing time.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Interactions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between different computing capability providers (e.g. MNOs or distributed edges) support efficient selection of computing capabilities.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Identify KPIs relating to computing capability including latency (e.g. network latency and processing latency), reliability, etc.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Other aspects include security, charging and privacy.</a:t>
            </a:r>
          </a:p>
        </p:txBody>
      </p:sp>
    </p:spTree>
    <p:extLst>
      <p:ext uri="{BB962C8B-B14F-4D97-AF65-F5344CB8AC3E}">
        <p14:creationId xmlns:p14="http://schemas.microsoft.com/office/powerpoint/2010/main" val="1916363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63991" y="2120382"/>
            <a:ext cx="3030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/>
              <a:t>Thank you!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0989824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2ca8e41a-b3d0-462f-857c-48a93d48cc9b"/>
    <ds:schemaRef ds:uri="http://purl.org/dc/terms/"/>
    <ds:schemaRef ds:uri="http://purl.org/dc/dcmitype/"/>
    <ds:schemaRef ds:uri="199dcaf0-96ce-4e65-9ae8-79a6ae4aa63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25090</TotalTime>
  <Words>445</Words>
  <Application>Microsoft Office PowerPoint</Application>
  <PresentationFormat>全屏显示(16:9)</PresentationFormat>
  <Paragraphs>59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ＭＳ Ｐゴシック</vt:lpstr>
      <vt:lpstr>ＭＳ Ｐゴシック</vt:lpstr>
      <vt:lpstr>Source Sans Pro Black</vt:lpstr>
      <vt:lpstr>微软雅黑</vt:lpstr>
      <vt:lpstr>Arial</vt:lpstr>
      <vt:lpstr>Calibri</vt:lpstr>
      <vt:lpstr>Times New Roman</vt:lpstr>
      <vt:lpstr>Office Theme</vt:lpstr>
      <vt:lpstr>Custom Design</vt:lpstr>
      <vt:lpstr>PowerPoint 演示文稿</vt:lpstr>
      <vt:lpstr>Motivation of computing aware network</vt:lpstr>
      <vt:lpstr>Some clarifications in concept</vt:lpstr>
      <vt:lpstr>Use case 1</vt:lpstr>
      <vt:lpstr>Use case 2: Computing load sharing from terminals to network</vt:lpstr>
      <vt:lpstr>Objectives: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Xiaonan Shi</cp:lastModifiedBy>
  <cp:revision>1786</cp:revision>
  <cp:lastPrinted>2017-02-24T12:37:51Z</cp:lastPrinted>
  <dcterms:created xsi:type="dcterms:W3CDTF">2008-08-30T09:32:10Z</dcterms:created>
  <dcterms:modified xsi:type="dcterms:W3CDTF">2022-04-29T02:35:34Z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