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7" r:id="rId6"/>
    <p:sldId id="261" r:id="rId7"/>
    <p:sldId id="272" r:id="rId8"/>
    <p:sldId id="281" r:id="rId9"/>
    <p:sldId id="277" r:id="rId10"/>
    <p:sldId id="264" r:id="rId11"/>
    <p:sldId id="265" r:id="rId12"/>
    <p:sldId id="280"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1" autoAdjust="0"/>
    <p:restoredTop sz="94660"/>
  </p:normalViewPr>
  <p:slideViewPr>
    <p:cSldViewPr snapToGrid="0">
      <p:cViewPr varScale="1">
        <p:scale>
          <a:sx n="153" d="100"/>
          <a:sy n="153" d="100"/>
        </p:scale>
        <p:origin x="156"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5B4D6F-CBEF-4AB4-9C6A-EEBA0AF3F540}" type="datetimeFigureOut">
              <a:rPr lang="en-GB" smtClean="0"/>
              <a:t>21/02/2021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F75F3-4322-4B7E-AF2D-3079BE5AB09C}" type="slidenum">
              <a:rPr lang="en-GB" smtClean="0"/>
              <a:t>‹#›</a:t>
            </a:fld>
            <a:endParaRPr lang="en-GB"/>
          </a:p>
        </p:txBody>
      </p:sp>
    </p:spTree>
    <p:extLst>
      <p:ext uri="{BB962C8B-B14F-4D97-AF65-F5344CB8AC3E}">
        <p14:creationId xmlns:p14="http://schemas.microsoft.com/office/powerpoint/2010/main" val="1132059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ABB61-8133-4795-AEF0-E6B0BB7D1D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7742082-98AC-4825-9EB4-1862CA721E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66AA063-318F-4F40-8C03-AD118CFB22E9}"/>
              </a:ext>
            </a:extLst>
          </p:cNvPr>
          <p:cNvSpPr>
            <a:spLocks noGrp="1"/>
          </p:cNvSpPr>
          <p:nvPr>
            <p:ph type="dt" sz="half" idx="10"/>
          </p:nvPr>
        </p:nvSpPr>
        <p:spPr/>
        <p:txBody>
          <a:bodyPr/>
          <a:lstStyle/>
          <a:p>
            <a:fld id="{9E686FFD-BB76-4509-B9E9-28ABB14F223D}" type="datetime1">
              <a:rPr lang="en-GB" smtClean="0"/>
              <a:t>21/02/2021</a:t>
            </a:fld>
            <a:endParaRPr lang="en-GB"/>
          </a:p>
        </p:txBody>
      </p:sp>
      <p:sp>
        <p:nvSpPr>
          <p:cNvPr id="5" name="Footer Placeholder 4">
            <a:extLst>
              <a:ext uri="{FF2B5EF4-FFF2-40B4-BE49-F238E27FC236}">
                <a16:creationId xmlns:a16="http://schemas.microsoft.com/office/drawing/2014/main" id="{EACBB522-9C41-49BA-8D2D-59EBDC7374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FFDD8-A78F-4C49-9A13-EB58D9467318}"/>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608526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4ECD0-9A98-4F9A-9710-BD658770DB6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C5D4AA9-7D47-4A38-BFF4-9CCAEF649E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37A1751-2AFE-43A0-A9BD-D3C19673D301}"/>
              </a:ext>
            </a:extLst>
          </p:cNvPr>
          <p:cNvSpPr>
            <a:spLocks noGrp="1"/>
          </p:cNvSpPr>
          <p:nvPr>
            <p:ph type="dt" sz="half" idx="10"/>
          </p:nvPr>
        </p:nvSpPr>
        <p:spPr/>
        <p:txBody>
          <a:bodyPr/>
          <a:lstStyle/>
          <a:p>
            <a:fld id="{D7757E2C-586C-414D-BEB2-4A83DF5692BE}" type="datetime1">
              <a:rPr lang="en-GB" smtClean="0"/>
              <a:t>21/02/2021</a:t>
            </a:fld>
            <a:endParaRPr lang="en-GB"/>
          </a:p>
        </p:txBody>
      </p:sp>
      <p:sp>
        <p:nvSpPr>
          <p:cNvPr id="5" name="Footer Placeholder 4">
            <a:extLst>
              <a:ext uri="{FF2B5EF4-FFF2-40B4-BE49-F238E27FC236}">
                <a16:creationId xmlns:a16="http://schemas.microsoft.com/office/drawing/2014/main" id="{AED2D7E1-A84A-4932-AFE3-9F474EC8A4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44AC85E-883F-45CE-A6AA-B5537C285C09}"/>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2715144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B54387-D89C-4F27-B434-F29F29EB86A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1AB1039-2DB4-46E4-8B61-1845D9212E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047A05D-A599-4243-8747-9E007B656030}"/>
              </a:ext>
            </a:extLst>
          </p:cNvPr>
          <p:cNvSpPr>
            <a:spLocks noGrp="1"/>
          </p:cNvSpPr>
          <p:nvPr>
            <p:ph type="dt" sz="half" idx="10"/>
          </p:nvPr>
        </p:nvSpPr>
        <p:spPr/>
        <p:txBody>
          <a:bodyPr/>
          <a:lstStyle/>
          <a:p>
            <a:fld id="{B9A76E61-9BA8-4C62-B37B-A3D6757FA34C}" type="datetime1">
              <a:rPr lang="en-GB" smtClean="0"/>
              <a:t>21/02/2021</a:t>
            </a:fld>
            <a:endParaRPr lang="en-GB"/>
          </a:p>
        </p:txBody>
      </p:sp>
      <p:sp>
        <p:nvSpPr>
          <p:cNvPr id="5" name="Footer Placeholder 4">
            <a:extLst>
              <a:ext uri="{FF2B5EF4-FFF2-40B4-BE49-F238E27FC236}">
                <a16:creationId xmlns:a16="http://schemas.microsoft.com/office/drawing/2014/main" id="{B84ABCE8-8F0C-4A2D-B6E8-675539FA6F9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E039FB8-90FF-4B43-9B00-903B32830485}"/>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3962358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03F78-1B4E-4B15-B5C5-4AAE4D43099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C8E28C9-8057-497A-98DF-05B78C7468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1D96C12-D00D-4CD4-97BF-FF88DB9F356A}"/>
              </a:ext>
            </a:extLst>
          </p:cNvPr>
          <p:cNvSpPr>
            <a:spLocks noGrp="1"/>
          </p:cNvSpPr>
          <p:nvPr>
            <p:ph type="dt" sz="half" idx="10"/>
          </p:nvPr>
        </p:nvSpPr>
        <p:spPr/>
        <p:txBody>
          <a:bodyPr/>
          <a:lstStyle/>
          <a:p>
            <a:fld id="{67A653B2-B754-4025-BDCE-2598761E50FC}" type="datetime1">
              <a:rPr lang="en-GB" smtClean="0"/>
              <a:t>21/02/2021</a:t>
            </a:fld>
            <a:endParaRPr lang="en-GB"/>
          </a:p>
        </p:txBody>
      </p:sp>
      <p:sp>
        <p:nvSpPr>
          <p:cNvPr id="5" name="Footer Placeholder 4">
            <a:extLst>
              <a:ext uri="{FF2B5EF4-FFF2-40B4-BE49-F238E27FC236}">
                <a16:creationId xmlns:a16="http://schemas.microsoft.com/office/drawing/2014/main" id="{3CB95FA7-2C8C-4B0A-BFCB-6E1719395E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2F35EE-DB89-4567-B883-2A870CB7BB78}"/>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1584295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8D8E7-C7AB-4791-8081-2C30CE3E97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B5136FD-912E-40DE-AAB2-1A99414473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9E3CF-5FBD-4131-B5DC-6047E5DA9A4F}"/>
              </a:ext>
            </a:extLst>
          </p:cNvPr>
          <p:cNvSpPr>
            <a:spLocks noGrp="1"/>
          </p:cNvSpPr>
          <p:nvPr>
            <p:ph type="dt" sz="half" idx="10"/>
          </p:nvPr>
        </p:nvSpPr>
        <p:spPr/>
        <p:txBody>
          <a:bodyPr/>
          <a:lstStyle/>
          <a:p>
            <a:fld id="{126ED755-5B94-4D65-87E3-3DD0383BCC31}" type="datetime1">
              <a:rPr lang="en-GB" smtClean="0"/>
              <a:t>21/02/2021</a:t>
            </a:fld>
            <a:endParaRPr lang="en-GB"/>
          </a:p>
        </p:txBody>
      </p:sp>
      <p:sp>
        <p:nvSpPr>
          <p:cNvPr id="5" name="Footer Placeholder 4">
            <a:extLst>
              <a:ext uri="{FF2B5EF4-FFF2-40B4-BE49-F238E27FC236}">
                <a16:creationId xmlns:a16="http://schemas.microsoft.com/office/drawing/2014/main" id="{0285DC28-50A0-4464-B1A1-47430A2978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F0A11D-9777-4BA1-BB7D-CB0174AB7B8F}"/>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369015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53939-F06E-47EB-B8DE-871E5351ED0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F10507-FEB6-4813-A8BA-419DF28235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9C2126A-E30B-461D-BE9B-3BAD13DF4AF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EEB2FB0-085C-4023-8151-0CB1A203BDD0}"/>
              </a:ext>
            </a:extLst>
          </p:cNvPr>
          <p:cNvSpPr>
            <a:spLocks noGrp="1"/>
          </p:cNvSpPr>
          <p:nvPr>
            <p:ph type="dt" sz="half" idx="10"/>
          </p:nvPr>
        </p:nvSpPr>
        <p:spPr/>
        <p:txBody>
          <a:bodyPr/>
          <a:lstStyle/>
          <a:p>
            <a:fld id="{C2FAC98D-53A2-4780-9C7A-77EBD8A7E88D}" type="datetime1">
              <a:rPr lang="en-GB" smtClean="0"/>
              <a:t>21/02/2021</a:t>
            </a:fld>
            <a:endParaRPr lang="en-GB"/>
          </a:p>
        </p:txBody>
      </p:sp>
      <p:sp>
        <p:nvSpPr>
          <p:cNvPr id="6" name="Footer Placeholder 5">
            <a:extLst>
              <a:ext uri="{FF2B5EF4-FFF2-40B4-BE49-F238E27FC236}">
                <a16:creationId xmlns:a16="http://schemas.microsoft.com/office/drawing/2014/main" id="{0A06B8A1-198B-451A-8DB9-E62C710137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E112992-02EC-4FC5-8C8F-054B29C5C598}"/>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347287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2CD5D-BA3C-4049-BFD8-DC7763D30C9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FD128D4-B18E-42BC-A5FD-9617AEB281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E4A0B90-9703-4ED9-9210-6BCAB945A7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8EFE5D8-08F4-427F-B5DD-A37A3BD80A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FA4382-12E1-4D24-908D-27CEF4D121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50CDB36-6B13-4884-8D1C-A570DB2361AB}"/>
              </a:ext>
            </a:extLst>
          </p:cNvPr>
          <p:cNvSpPr>
            <a:spLocks noGrp="1"/>
          </p:cNvSpPr>
          <p:nvPr>
            <p:ph type="dt" sz="half" idx="10"/>
          </p:nvPr>
        </p:nvSpPr>
        <p:spPr/>
        <p:txBody>
          <a:bodyPr/>
          <a:lstStyle/>
          <a:p>
            <a:fld id="{F86FB7E6-2013-4DEA-8058-25BA3CB269BB}" type="datetime1">
              <a:rPr lang="en-GB" smtClean="0"/>
              <a:t>21/02/2021</a:t>
            </a:fld>
            <a:endParaRPr lang="en-GB"/>
          </a:p>
        </p:txBody>
      </p:sp>
      <p:sp>
        <p:nvSpPr>
          <p:cNvPr id="8" name="Footer Placeholder 7">
            <a:extLst>
              <a:ext uri="{FF2B5EF4-FFF2-40B4-BE49-F238E27FC236}">
                <a16:creationId xmlns:a16="http://schemas.microsoft.com/office/drawing/2014/main" id="{47898639-0761-4E04-9F1A-45271D814B2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84B2014-40FC-497E-9A4F-992F761AEBC3}"/>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3071792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98B27-9504-4BAD-AA00-C399E4E3559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0B50465-563F-40A7-9DAB-A2D447F493B6}"/>
              </a:ext>
            </a:extLst>
          </p:cNvPr>
          <p:cNvSpPr>
            <a:spLocks noGrp="1"/>
          </p:cNvSpPr>
          <p:nvPr>
            <p:ph type="dt" sz="half" idx="10"/>
          </p:nvPr>
        </p:nvSpPr>
        <p:spPr/>
        <p:txBody>
          <a:bodyPr/>
          <a:lstStyle/>
          <a:p>
            <a:fld id="{B330CBF4-4D23-4E1D-B088-F0CFD81FD0D2}" type="datetime1">
              <a:rPr lang="en-GB" smtClean="0"/>
              <a:t>21/02/2021</a:t>
            </a:fld>
            <a:endParaRPr lang="en-GB"/>
          </a:p>
        </p:txBody>
      </p:sp>
      <p:sp>
        <p:nvSpPr>
          <p:cNvPr id="4" name="Footer Placeholder 3">
            <a:extLst>
              <a:ext uri="{FF2B5EF4-FFF2-40B4-BE49-F238E27FC236}">
                <a16:creationId xmlns:a16="http://schemas.microsoft.com/office/drawing/2014/main" id="{015C53E9-AD34-4E99-81B8-2F7DAFFEEB0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FFB7E00-73F6-4AFC-B143-B394DE4DD038}"/>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915626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4AF959-EECD-4124-92B3-E52D835A6F1B}"/>
              </a:ext>
            </a:extLst>
          </p:cNvPr>
          <p:cNvSpPr>
            <a:spLocks noGrp="1"/>
          </p:cNvSpPr>
          <p:nvPr>
            <p:ph type="dt" sz="half" idx="10"/>
          </p:nvPr>
        </p:nvSpPr>
        <p:spPr/>
        <p:txBody>
          <a:bodyPr/>
          <a:lstStyle/>
          <a:p>
            <a:fld id="{F7AA3453-0496-4EBF-A352-9FA5FAF6DDF6}" type="datetime1">
              <a:rPr lang="en-GB" smtClean="0"/>
              <a:t>21/02/2021</a:t>
            </a:fld>
            <a:endParaRPr lang="en-GB"/>
          </a:p>
        </p:txBody>
      </p:sp>
      <p:sp>
        <p:nvSpPr>
          <p:cNvPr id="3" name="Footer Placeholder 2">
            <a:extLst>
              <a:ext uri="{FF2B5EF4-FFF2-40B4-BE49-F238E27FC236}">
                <a16:creationId xmlns:a16="http://schemas.microsoft.com/office/drawing/2014/main" id="{C47B71EC-DA20-49F1-A225-57635993498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221F3F6-75BD-4AED-9933-D58F7F48B6A6}"/>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4213563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51553-68CF-4CE1-9235-FA1B21C90B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A05D7B1-1388-4303-BFFF-3891A79723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F94D3BB-8EC3-4A1C-BA3C-A2ACE96B88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F57E78-BC4D-478B-AB71-33248CF6EE31}"/>
              </a:ext>
            </a:extLst>
          </p:cNvPr>
          <p:cNvSpPr>
            <a:spLocks noGrp="1"/>
          </p:cNvSpPr>
          <p:nvPr>
            <p:ph type="dt" sz="half" idx="10"/>
          </p:nvPr>
        </p:nvSpPr>
        <p:spPr/>
        <p:txBody>
          <a:bodyPr/>
          <a:lstStyle/>
          <a:p>
            <a:fld id="{0C540986-877C-4766-853A-D24037DF824C}" type="datetime1">
              <a:rPr lang="en-GB" smtClean="0"/>
              <a:t>21/02/2021</a:t>
            </a:fld>
            <a:endParaRPr lang="en-GB"/>
          </a:p>
        </p:txBody>
      </p:sp>
      <p:sp>
        <p:nvSpPr>
          <p:cNvPr id="6" name="Footer Placeholder 5">
            <a:extLst>
              <a:ext uri="{FF2B5EF4-FFF2-40B4-BE49-F238E27FC236}">
                <a16:creationId xmlns:a16="http://schemas.microsoft.com/office/drawing/2014/main" id="{EA75584D-B093-4210-A3B3-59048995B3B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EEFF83-8FFF-4697-AF67-665FCB7323BE}"/>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1140311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08745-EC22-4334-B7F5-F1BC473A42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3AC44B8-9F62-447C-B889-E4DD008F31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3712A5D-73E7-4E88-84B1-706F3825A7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461F2B-76B1-482B-9E36-9B4AA736F66C}"/>
              </a:ext>
            </a:extLst>
          </p:cNvPr>
          <p:cNvSpPr>
            <a:spLocks noGrp="1"/>
          </p:cNvSpPr>
          <p:nvPr>
            <p:ph type="dt" sz="half" idx="10"/>
          </p:nvPr>
        </p:nvSpPr>
        <p:spPr/>
        <p:txBody>
          <a:bodyPr/>
          <a:lstStyle/>
          <a:p>
            <a:fld id="{649C28E8-D53E-4311-BAE0-50DF46A64D98}" type="datetime1">
              <a:rPr lang="en-GB" smtClean="0"/>
              <a:t>21/02/2021</a:t>
            </a:fld>
            <a:endParaRPr lang="en-GB"/>
          </a:p>
        </p:txBody>
      </p:sp>
      <p:sp>
        <p:nvSpPr>
          <p:cNvPr id="6" name="Footer Placeholder 5">
            <a:extLst>
              <a:ext uri="{FF2B5EF4-FFF2-40B4-BE49-F238E27FC236}">
                <a16:creationId xmlns:a16="http://schemas.microsoft.com/office/drawing/2014/main" id="{1D6137DB-360E-4C86-A5D9-7F26A43D33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34F3A1F-4036-4EAD-86FE-7A29E1E60D41}"/>
              </a:ext>
            </a:extLst>
          </p:cNvPr>
          <p:cNvSpPr>
            <a:spLocks noGrp="1"/>
          </p:cNvSpPr>
          <p:nvPr>
            <p:ph type="sldNum" sz="quarter" idx="12"/>
          </p:nvPr>
        </p:nvSpPr>
        <p:spPr/>
        <p:txBody>
          <a:bodyPr/>
          <a:lstStyle/>
          <a:p>
            <a:fld id="{2E709669-3045-4AA0-9892-A5BF582AAEC3}" type="slidenum">
              <a:rPr lang="en-GB" smtClean="0"/>
              <a:t>‹#›</a:t>
            </a:fld>
            <a:endParaRPr lang="en-GB"/>
          </a:p>
        </p:txBody>
      </p:sp>
    </p:spTree>
    <p:extLst>
      <p:ext uri="{BB962C8B-B14F-4D97-AF65-F5344CB8AC3E}">
        <p14:creationId xmlns:p14="http://schemas.microsoft.com/office/powerpoint/2010/main" val="1190379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D562DF-0F4A-424C-929F-D096276E28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F70F1B4-A166-4315-8C18-C1544EDB90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A1E9C1-D3AF-4F11-857C-6095AD1E1E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731E92-3A38-4D26-8F92-90516723FF08}" type="datetime1">
              <a:rPr lang="en-GB" smtClean="0"/>
              <a:t>21/02/2021</a:t>
            </a:fld>
            <a:endParaRPr lang="en-GB"/>
          </a:p>
        </p:txBody>
      </p:sp>
      <p:sp>
        <p:nvSpPr>
          <p:cNvPr id="5" name="Footer Placeholder 4">
            <a:extLst>
              <a:ext uri="{FF2B5EF4-FFF2-40B4-BE49-F238E27FC236}">
                <a16:creationId xmlns:a16="http://schemas.microsoft.com/office/drawing/2014/main" id="{D987550B-B93E-42E3-AA00-3D6FA8CE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53629F3-0CA1-400D-85DF-90F8E21BDE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09669-3045-4AA0-9892-A5BF582AAEC3}" type="slidenum">
              <a:rPr lang="en-GB" smtClean="0"/>
              <a:t>‹#›</a:t>
            </a:fld>
            <a:endParaRPr lang="en-GB"/>
          </a:p>
        </p:txBody>
      </p:sp>
    </p:spTree>
    <p:extLst>
      <p:ext uri="{BB962C8B-B14F-4D97-AF65-F5344CB8AC3E}">
        <p14:creationId xmlns:p14="http://schemas.microsoft.com/office/powerpoint/2010/main" val="458459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portal.3gpp.org/ngppapp/CreateTdoc.aspx?mode=view&amp;contributionId=117596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0A168-540F-494D-8AD0-6F9AEC9B2499}"/>
              </a:ext>
            </a:extLst>
          </p:cNvPr>
          <p:cNvSpPr>
            <a:spLocks noGrp="1"/>
          </p:cNvSpPr>
          <p:nvPr>
            <p:ph type="ctrTitle"/>
          </p:nvPr>
        </p:nvSpPr>
        <p:spPr/>
        <p:txBody>
          <a:bodyPr/>
          <a:lstStyle/>
          <a:p>
            <a:r>
              <a:rPr lang="en-GB" dirty="0"/>
              <a:t>Chairman’s views</a:t>
            </a:r>
          </a:p>
        </p:txBody>
      </p:sp>
      <p:sp>
        <p:nvSpPr>
          <p:cNvPr id="3" name="Subtitle 2">
            <a:extLst>
              <a:ext uri="{FF2B5EF4-FFF2-40B4-BE49-F238E27FC236}">
                <a16:creationId xmlns:a16="http://schemas.microsoft.com/office/drawing/2014/main" id="{63B86D36-77CA-4E13-9C40-F3873F17C28E}"/>
              </a:ext>
            </a:extLst>
          </p:cNvPr>
          <p:cNvSpPr>
            <a:spLocks noGrp="1"/>
          </p:cNvSpPr>
          <p:nvPr>
            <p:ph type="subTitle" idx="1"/>
          </p:nvPr>
        </p:nvSpPr>
        <p:spPr>
          <a:xfrm>
            <a:off x="1524000" y="3627205"/>
            <a:ext cx="9144000" cy="1655762"/>
          </a:xfrm>
        </p:spPr>
        <p:txBody>
          <a:bodyPr/>
          <a:lstStyle/>
          <a:p>
            <a:r>
              <a:rPr lang="en-GB" dirty="0"/>
              <a:t>Rel-18 and SA1#93e organization</a:t>
            </a:r>
          </a:p>
        </p:txBody>
      </p:sp>
      <p:sp>
        <p:nvSpPr>
          <p:cNvPr id="5" name="Subtitle 2">
            <a:extLst>
              <a:ext uri="{FF2B5EF4-FFF2-40B4-BE49-F238E27FC236}">
                <a16:creationId xmlns:a16="http://schemas.microsoft.com/office/drawing/2014/main" id="{12572E56-65CD-4C32-9D6F-75610F4A0991}"/>
              </a:ext>
            </a:extLst>
          </p:cNvPr>
          <p:cNvSpPr txBox="1">
            <a:spLocks/>
          </p:cNvSpPr>
          <p:nvPr/>
        </p:nvSpPr>
        <p:spPr>
          <a:xfrm>
            <a:off x="10306050" y="315913"/>
            <a:ext cx="1609725" cy="322262"/>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S1-210009</a:t>
            </a:r>
          </a:p>
        </p:txBody>
      </p:sp>
    </p:spTree>
    <p:extLst>
      <p:ext uri="{BB962C8B-B14F-4D97-AF65-F5344CB8AC3E}">
        <p14:creationId xmlns:p14="http://schemas.microsoft.com/office/powerpoint/2010/main" val="768992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F11BAB-53E0-425E-AB96-6437504F3A81}"/>
              </a:ext>
            </a:extLst>
          </p:cNvPr>
          <p:cNvSpPr>
            <a:spLocks noGrp="1"/>
          </p:cNvSpPr>
          <p:nvPr>
            <p:ph type="title"/>
          </p:nvPr>
        </p:nvSpPr>
        <p:spPr/>
        <p:txBody>
          <a:bodyPr/>
          <a:lstStyle/>
          <a:p>
            <a:pPr algn="ctr"/>
            <a:r>
              <a:rPr lang="en-GB" dirty="0"/>
              <a:t>Content</a:t>
            </a:r>
          </a:p>
        </p:txBody>
      </p:sp>
      <p:sp>
        <p:nvSpPr>
          <p:cNvPr id="6" name="Content Placeholder 5">
            <a:extLst>
              <a:ext uri="{FF2B5EF4-FFF2-40B4-BE49-F238E27FC236}">
                <a16:creationId xmlns:a16="http://schemas.microsoft.com/office/drawing/2014/main" id="{B356E3F4-6B6E-40CB-9993-606557E14765}"/>
              </a:ext>
            </a:extLst>
          </p:cNvPr>
          <p:cNvSpPr>
            <a:spLocks noGrp="1"/>
          </p:cNvSpPr>
          <p:nvPr>
            <p:ph idx="1"/>
          </p:nvPr>
        </p:nvSpPr>
        <p:spPr/>
        <p:txBody>
          <a:bodyPr/>
          <a:lstStyle/>
          <a:p>
            <a:r>
              <a:rPr lang="en-GB" dirty="0"/>
              <a:t>Rel-18 Stage 1 timeline and 2021 calendar</a:t>
            </a:r>
          </a:p>
          <a:p>
            <a:r>
              <a:rPr lang="en-GB" dirty="0"/>
              <a:t>Guidelines for SA1#93e</a:t>
            </a:r>
          </a:p>
          <a:p>
            <a:r>
              <a:rPr lang="en-GB" dirty="0"/>
              <a:t>Inclusive language</a:t>
            </a:r>
          </a:p>
          <a:p>
            <a:r>
              <a:rPr lang="en-GB" dirty="0"/>
              <a:t>Other aspects</a:t>
            </a:r>
          </a:p>
          <a:p>
            <a:endParaRPr lang="en-GB" dirty="0"/>
          </a:p>
        </p:txBody>
      </p:sp>
      <p:sp>
        <p:nvSpPr>
          <p:cNvPr id="4" name="Slide Number Placeholder 3">
            <a:extLst>
              <a:ext uri="{FF2B5EF4-FFF2-40B4-BE49-F238E27FC236}">
                <a16:creationId xmlns:a16="http://schemas.microsoft.com/office/drawing/2014/main" id="{2C46ED22-6478-41C6-B0BA-58ED1C145691}"/>
              </a:ext>
            </a:extLst>
          </p:cNvPr>
          <p:cNvSpPr>
            <a:spLocks noGrp="1"/>
          </p:cNvSpPr>
          <p:nvPr>
            <p:ph type="sldNum" sz="quarter" idx="12"/>
          </p:nvPr>
        </p:nvSpPr>
        <p:spPr/>
        <p:txBody>
          <a:bodyPr/>
          <a:lstStyle/>
          <a:p>
            <a:fld id="{2E709669-3045-4AA0-9892-A5BF582AAEC3}" type="slidenum">
              <a:rPr lang="en-GB" smtClean="0"/>
              <a:t>2</a:t>
            </a:fld>
            <a:endParaRPr lang="en-GB"/>
          </a:p>
        </p:txBody>
      </p:sp>
    </p:spTree>
    <p:extLst>
      <p:ext uri="{BB962C8B-B14F-4D97-AF65-F5344CB8AC3E}">
        <p14:creationId xmlns:p14="http://schemas.microsoft.com/office/powerpoint/2010/main" val="550418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7" name="Straight Connector 76">
            <a:extLst>
              <a:ext uri="{FF2B5EF4-FFF2-40B4-BE49-F238E27FC236}">
                <a16:creationId xmlns:a16="http://schemas.microsoft.com/office/drawing/2014/main" id="{5A806357-40F0-4937-88AE-D88110C60F95}"/>
              </a:ext>
            </a:extLst>
          </p:cNvPr>
          <p:cNvCxnSpPr>
            <a:cxnSpLocks noChangeShapeType="1"/>
          </p:cNvCxnSpPr>
          <p:nvPr/>
        </p:nvCxnSpPr>
        <p:spPr bwMode="auto">
          <a:xfrm>
            <a:off x="5718114" y="1329934"/>
            <a:ext cx="28375" cy="5014136"/>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grpSp>
        <p:nvGrpSpPr>
          <p:cNvPr id="3" name="Group 2">
            <a:extLst>
              <a:ext uri="{FF2B5EF4-FFF2-40B4-BE49-F238E27FC236}">
                <a16:creationId xmlns:a16="http://schemas.microsoft.com/office/drawing/2014/main" id="{D000ECCE-274B-4564-8D81-1964DB625457}"/>
              </a:ext>
            </a:extLst>
          </p:cNvPr>
          <p:cNvGrpSpPr/>
          <p:nvPr/>
        </p:nvGrpSpPr>
        <p:grpSpPr>
          <a:xfrm>
            <a:off x="532836" y="1095833"/>
            <a:ext cx="11109680" cy="4877621"/>
            <a:chOff x="532836" y="1095833"/>
            <a:chExt cx="11109680" cy="4877621"/>
          </a:xfrm>
        </p:grpSpPr>
        <p:sp>
          <p:nvSpPr>
            <p:cNvPr id="5" name="TextBox 77">
              <a:extLst>
                <a:ext uri="{FF2B5EF4-FFF2-40B4-BE49-F238E27FC236}">
                  <a16:creationId xmlns:a16="http://schemas.microsoft.com/office/drawing/2014/main" id="{4A340CFF-F07B-4A15-B54C-417F1FE3BAB8}"/>
                </a:ext>
              </a:extLst>
            </p:cNvPr>
            <p:cNvSpPr txBox="1"/>
            <p:nvPr/>
          </p:nvSpPr>
          <p:spPr>
            <a:xfrm>
              <a:off x="7826200" y="1329934"/>
              <a:ext cx="902805" cy="386540"/>
            </a:xfrm>
            <a:prstGeom prst="rect">
              <a:avLst/>
            </a:prstGeom>
            <a:noFill/>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en-GB" sz="1600" b="1" dirty="0">
                  <a:ea typeface="ＭＳ Ｐゴシック" charset="-128"/>
                  <a:cs typeface="Arial" pitchFamily="34" charset="0"/>
                </a:rPr>
                <a:t>2021</a:t>
              </a:r>
              <a:endParaRPr lang="en-GB" sz="1050" b="1" dirty="0">
                <a:ea typeface="ＭＳ Ｐゴシック" charset="-128"/>
                <a:cs typeface="Arial" pitchFamily="34" charset="0"/>
              </a:endParaRPr>
            </a:p>
          </p:txBody>
        </p:sp>
        <p:sp>
          <p:nvSpPr>
            <p:cNvPr id="6" name="TextBox 85">
              <a:extLst>
                <a:ext uri="{FF2B5EF4-FFF2-40B4-BE49-F238E27FC236}">
                  <a16:creationId xmlns:a16="http://schemas.microsoft.com/office/drawing/2014/main" id="{0BA18B71-67CF-4DBA-A177-DDC1DA3547A5}"/>
                </a:ext>
              </a:extLst>
            </p:cNvPr>
            <p:cNvSpPr txBox="1"/>
            <p:nvPr/>
          </p:nvSpPr>
          <p:spPr>
            <a:xfrm>
              <a:off x="10739711" y="1308157"/>
              <a:ext cx="902805" cy="386540"/>
            </a:xfrm>
            <a:prstGeom prst="rect">
              <a:avLst/>
            </a:prstGeom>
            <a:noFill/>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en-GB" sz="1600" b="1" dirty="0">
                  <a:ea typeface="ＭＳ Ｐゴシック" charset="-128"/>
                  <a:cs typeface="Arial" pitchFamily="34" charset="0"/>
                </a:rPr>
                <a:t>2022</a:t>
              </a:r>
              <a:endParaRPr lang="en-GB" sz="1050" b="1" dirty="0">
                <a:ea typeface="ＭＳ Ｐゴシック" charset="-128"/>
                <a:cs typeface="Arial" pitchFamily="34" charset="0"/>
              </a:endParaRPr>
            </a:p>
          </p:txBody>
        </p:sp>
        <p:sp>
          <p:nvSpPr>
            <p:cNvPr id="9" name="Chevron 58">
              <a:extLst>
                <a:ext uri="{FF2B5EF4-FFF2-40B4-BE49-F238E27FC236}">
                  <a16:creationId xmlns:a16="http://schemas.microsoft.com/office/drawing/2014/main" id="{3F470836-92BF-4A2A-9347-D1CA6CD45D90}"/>
                </a:ext>
              </a:extLst>
            </p:cNvPr>
            <p:cNvSpPr/>
            <p:nvPr/>
          </p:nvSpPr>
          <p:spPr bwMode="auto">
            <a:xfrm>
              <a:off x="2543543" y="3536662"/>
              <a:ext cx="1150070" cy="239546"/>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   100%</a:t>
              </a:r>
            </a:p>
          </p:txBody>
        </p:sp>
        <p:sp>
          <p:nvSpPr>
            <p:cNvPr id="11" name="Rectangle 10">
              <a:extLst>
                <a:ext uri="{FF2B5EF4-FFF2-40B4-BE49-F238E27FC236}">
                  <a16:creationId xmlns:a16="http://schemas.microsoft.com/office/drawing/2014/main" id="{A973DBD2-BA39-4C43-B29D-4CD376F70B8B}"/>
                </a:ext>
              </a:extLst>
            </p:cNvPr>
            <p:cNvSpPr/>
            <p:nvPr/>
          </p:nvSpPr>
          <p:spPr bwMode="auto">
            <a:xfrm>
              <a:off x="676595" y="1681994"/>
              <a:ext cx="2890510" cy="230472"/>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b="1" dirty="0">
                <a:ea typeface="ＭＳ Ｐゴシック" charset="-128"/>
                <a:cs typeface="Arial" pitchFamily="34" charset="0"/>
              </a:endParaRPr>
            </a:p>
          </p:txBody>
        </p:sp>
        <p:cxnSp>
          <p:nvCxnSpPr>
            <p:cNvPr id="12" name="Straight Connector 11">
              <a:extLst>
                <a:ext uri="{FF2B5EF4-FFF2-40B4-BE49-F238E27FC236}">
                  <a16:creationId xmlns:a16="http://schemas.microsoft.com/office/drawing/2014/main" id="{65E704E9-4BA5-433E-94BF-2617E1E4FD05}"/>
                </a:ext>
              </a:extLst>
            </p:cNvPr>
            <p:cNvCxnSpPr>
              <a:cxnSpLocks noChangeShapeType="1"/>
            </p:cNvCxnSpPr>
            <p:nvPr/>
          </p:nvCxnSpPr>
          <p:spPr bwMode="auto">
            <a:xfrm flipV="1">
              <a:off x="1128956" y="1681994"/>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3" name="TextBox 71">
              <a:extLst>
                <a:ext uri="{FF2B5EF4-FFF2-40B4-BE49-F238E27FC236}">
                  <a16:creationId xmlns:a16="http://schemas.microsoft.com/office/drawing/2014/main" id="{94A23F67-254A-4DC0-B7B2-2387273E8FC8}"/>
                </a:ext>
              </a:extLst>
            </p:cNvPr>
            <p:cNvSpPr txBox="1">
              <a:spLocks noChangeArrowheads="1"/>
            </p:cNvSpPr>
            <p:nvPr/>
          </p:nvSpPr>
          <p:spPr bwMode="auto">
            <a:xfrm>
              <a:off x="785851" y="1681994"/>
              <a:ext cx="427443"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83</a:t>
              </a:r>
              <a:endParaRPr lang="en-GB" altLang="en-US" sz="1000" b="1">
                <a:solidFill>
                  <a:srgbClr val="FF0000"/>
                </a:solidFill>
                <a:latin typeface="Arial" panose="020B0604020202020204" pitchFamily="34" charset="0"/>
              </a:endParaRPr>
            </a:p>
          </p:txBody>
        </p:sp>
        <p:cxnSp>
          <p:nvCxnSpPr>
            <p:cNvPr id="14" name="Straight Connector 13">
              <a:extLst>
                <a:ext uri="{FF2B5EF4-FFF2-40B4-BE49-F238E27FC236}">
                  <a16:creationId xmlns:a16="http://schemas.microsoft.com/office/drawing/2014/main" id="{A8FB92EA-181A-4A07-9CE1-3F52784808A5}"/>
                </a:ext>
              </a:extLst>
            </p:cNvPr>
            <p:cNvCxnSpPr>
              <a:cxnSpLocks noChangeShapeType="1"/>
            </p:cNvCxnSpPr>
            <p:nvPr/>
          </p:nvCxnSpPr>
          <p:spPr bwMode="auto">
            <a:xfrm flipV="1">
              <a:off x="1976175" y="1681994"/>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5" name="TextBox 73">
              <a:extLst>
                <a:ext uri="{FF2B5EF4-FFF2-40B4-BE49-F238E27FC236}">
                  <a16:creationId xmlns:a16="http://schemas.microsoft.com/office/drawing/2014/main" id="{469901D8-9265-4582-8190-B2988839898A}"/>
                </a:ext>
              </a:extLst>
            </p:cNvPr>
            <p:cNvSpPr txBox="1">
              <a:spLocks noChangeArrowheads="1"/>
            </p:cNvSpPr>
            <p:nvPr/>
          </p:nvSpPr>
          <p:spPr bwMode="auto">
            <a:xfrm>
              <a:off x="1633070" y="1681994"/>
              <a:ext cx="427443"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84</a:t>
              </a:r>
              <a:endParaRPr lang="en-GB" altLang="en-US" sz="1000" b="1">
                <a:solidFill>
                  <a:srgbClr val="FF0000"/>
                </a:solidFill>
                <a:latin typeface="Arial" panose="020B0604020202020204" pitchFamily="34" charset="0"/>
              </a:endParaRPr>
            </a:p>
          </p:txBody>
        </p:sp>
        <p:cxnSp>
          <p:nvCxnSpPr>
            <p:cNvPr id="16" name="Straight Connector 15">
              <a:extLst>
                <a:ext uri="{FF2B5EF4-FFF2-40B4-BE49-F238E27FC236}">
                  <a16:creationId xmlns:a16="http://schemas.microsoft.com/office/drawing/2014/main" id="{81E9DCD8-799E-41BF-B693-F17A1F4CD610}"/>
                </a:ext>
              </a:extLst>
            </p:cNvPr>
            <p:cNvCxnSpPr>
              <a:cxnSpLocks noChangeShapeType="1"/>
            </p:cNvCxnSpPr>
            <p:nvPr/>
          </p:nvCxnSpPr>
          <p:spPr bwMode="auto">
            <a:xfrm flipV="1">
              <a:off x="2817642" y="1681994"/>
              <a:ext cx="9585"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7" name="TextBox 75">
              <a:extLst>
                <a:ext uri="{FF2B5EF4-FFF2-40B4-BE49-F238E27FC236}">
                  <a16:creationId xmlns:a16="http://schemas.microsoft.com/office/drawing/2014/main" id="{F99E5E4A-E9FE-455C-AE31-6D166603D8F7}"/>
                </a:ext>
              </a:extLst>
            </p:cNvPr>
            <p:cNvSpPr txBox="1">
              <a:spLocks noChangeArrowheads="1"/>
            </p:cNvSpPr>
            <p:nvPr/>
          </p:nvSpPr>
          <p:spPr bwMode="auto">
            <a:xfrm>
              <a:off x="2480102" y="1685442"/>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dirty="0">
                  <a:solidFill>
                    <a:srgbClr val="FF0000"/>
                  </a:solidFill>
                  <a:latin typeface="Arial" panose="020B0604020202020204" pitchFamily="34" charset="0"/>
                </a:rPr>
                <a:t>85</a:t>
              </a:r>
              <a:endParaRPr lang="en-GB" altLang="en-US" sz="1000" b="1" dirty="0">
                <a:solidFill>
                  <a:srgbClr val="FF0000"/>
                </a:solidFill>
                <a:latin typeface="Arial" panose="020B0604020202020204" pitchFamily="34" charset="0"/>
              </a:endParaRPr>
            </a:p>
          </p:txBody>
        </p:sp>
        <p:cxnSp>
          <p:nvCxnSpPr>
            <p:cNvPr id="18" name="Straight Connector 17">
              <a:extLst>
                <a:ext uri="{FF2B5EF4-FFF2-40B4-BE49-F238E27FC236}">
                  <a16:creationId xmlns:a16="http://schemas.microsoft.com/office/drawing/2014/main" id="{50EC0359-E217-4CF5-A8E1-36CE3878B84C}"/>
                </a:ext>
              </a:extLst>
            </p:cNvPr>
            <p:cNvCxnSpPr>
              <a:cxnSpLocks noChangeShapeType="1"/>
            </p:cNvCxnSpPr>
            <p:nvPr/>
          </p:nvCxnSpPr>
          <p:spPr bwMode="auto">
            <a:xfrm flipV="1">
              <a:off x="3572855" y="1681994"/>
              <a:ext cx="13418"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9" name="TextBox 77">
              <a:extLst>
                <a:ext uri="{FF2B5EF4-FFF2-40B4-BE49-F238E27FC236}">
                  <a16:creationId xmlns:a16="http://schemas.microsoft.com/office/drawing/2014/main" id="{0802723E-D91C-431D-91B5-9C22C63B9163}"/>
                </a:ext>
              </a:extLst>
            </p:cNvPr>
            <p:cNvSpPr txBox="1">
              <a:spLocks noChangeArrowheads="1"/>
            </p:cNvSpPr>
            <p:nvPr/>
          </p:nvSpPr>
          <p:spPr bwMode="auto">
            <a:xfrm>
              <a:off x="3229752" y="1681994"/>
              <a:ext cx="429360"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dirty="0">
                  <a:solidFill>
                    <a:srgbClr val="FF0000"/>
                  </a:solidFill>
                  <a:latin typeface="Arial" panose="020B0604020202020204" pitchFamily="34" charset="0"/>
                </a:rPr>
                <a:t>86</a:t>
              </a:r>
              <a:endParaRPr lang="en-GB" altLang="en-US" sz="1000" b="1" dirty="0">
                <a:solidFill>
                  <a:srgbClr val="FF0000"/>
                </a:solidFill>
                <a:latin typeface="Arial" panose="020B0604020202020204" pitchFamily="34" charset="0"/>
              </a:endParaRPr>
            </a:p>
          </p:txBody>
        </p:sp>
        <p:sp>
          <p:nvSpPr>
            <p:cNvPr id="20" name="Rectangle 19">
              <a:extLst>
                <a:ext uri="{FF2B5EF4-FFF2-40B4-BE49-F238E27FC236}">
                  <a16:creationId xmlns:a16="http://schemas.microsoft.com/office/drawing/2014/main" id="{DFF1BEE8-CE76-47F0-899A-9EE49F45FC49}"/>
                </a:ext>
              </a:extLst>
            </p:cNvPr>
            <p:cNvSpPr/>
            <p:nvPr/>
          </p:nvSpPr>
          <p:spPr bwMode="auto">
            <a:xfrm>
              <a:off x="3607357" y="1681994"/>
              <a:ext cx="3321787" cy="23047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b="1" dirty="0">
                <a:ea typeface="ＭＳ Ｐゴシック" charset="-128"/>
                <a:cs typeface="Arial" pitchFamily="34" charset="0"/>
              </a:endParaRPr>
            </a:p>
          </p:txBody>
        </p:sp>
        <p:cxnSp>
          <p:nvCxnSpPr>
            <p:cNvPr id="21" name="Straight Connector 20">
              <a:extLst>
                <a:ext uri="{FF2B5EF4-FFF2-40B4-BE49-F238E27FC236}">
                  <a16:creationId xmlns:a16="http://schemas.microsoft.com/office/drawing/2014/main" id="{39BEDB5D-4356-4690-BF1F-1AC01ACFC301}"/>
                </a:ext>
              </a:extLst>
            </p:cNvPr>
            <p:cNvCxnSpPr>
              <a:cxnSpLocks noChangeShapeType="1"/>
            </p:cNvCxnSpPr>
            <p:nvPr/>
          </p:nvCxnSpPr>
          <p:spPr bwMode="auto">
            <a:xfrm flipV="1">
              <a:off x="4492912" y="1681994"/>
              <a:ext cx="9585"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2" name="TextBox 82">
              <a:extLst>
                <a:ext uri="{FF2B5EF4-FFF2-40B4-BE49-F238E27FC236}">
                  <a16:creationId xmlns:a16="http://schemas.microsoft.com/office/drawing/2014/main" id="{D2C42C14-3F63-4E9F-B6E0-EE6B31BCEA6E}"/>
                </a:ext>
              </a:extLst>
            </p:cNvPr>
            <p:cNvSpPr txBox="1">
              <a:spLocks noChangeArrowheads="1"/>
            </p:cNvSpPr>
            <p:nvPr/>
          </p:nvSpPr>
          <p:spPr bwMode="auto">
            <a:xfrm>
              <a:off x="4147891" y="1681994"/>
              <a:ext cx="429360"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87</a:t>
              </a:r>
              <a:endParaRPr lang="en-GB" altLang="en-US" sz="1000" b="1">
                <a:solidFill>
                  <a:srgbClr val="FF0000"/>
                </a:solidFill>
                <a:latin typeface="Arial" panose="020B0604020202020204" pitchFamily="34" charset="0"/>
              </a:endParaRPr>
            </a:p>
          </p:txBody>
        </p:sp>
        <p:cxnSp>
          <p:nvCxnSpPr>
            <p:cNvPr id="23" name="Straight Connector 22">
              <a:extLst>
                <a:ext uri="{FF2B5EF4-FFF2-40B4-BE49-F238E27FC236}">
                  <a16:creationId xmlns:a16="http://schemas.microsoft.com/office/drawing/2014/main" id="{1E1F82CD-4794-4EE8-930A-BBB71E0677C2}"/>
                </a:ext>
              </a:extLst>
            </p:cNvPr>
            <p:cNvCxnSpPr>
              <a:cxnSpLocks noChangeShapeType="1"/>
            </p:cNvCxnSpPr>
            <p:nvPr/>
          </p:nvCxnSpPr>
          <p:spPr bwMode="auto">
            <a:xfrm flipV="1">
              <a:off x="5340130" y="1681994"/>
              <a:ext cx="9585"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4" name="TextBox 84">
              <a:extLst>
                <a:ext uri="{FF2B5EF4-FFF2-40B4-BE49-F238E27FC236}">
                  <a16:creationId xmlns:a16="http://schemas.microsoft.com/office/drawing/2014/main" id="{FBB1B8F6-15F1-4C5E-BA2C-9FDADF87B0E2}"/>
                </a:ext>
              </a:extLst>
            </p:cNvPr>
            <p:cNvSpPr txBox="1">
              <a:spLocks noChangeArrowheads="1"/>
            </p:cNvSpPr>
            <p:nvPr/>
          </p:nvSpPr>
          <p:spPr bwMode="auto">
            <a:xfrm>
              <a:off x="4995109" y="1681994"/>
              <a:ext cx="427443"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88</a:t>
              </a:r>
              <a:endParaRPr lang="en-GB" altLang="en-US" sz="1000" b="1">
                <a:solidFill>
                  <a:srgbClr val="FF0000"/>
                </a:solidFill>
                <a:latin typeface="Arial" panose="020B0604020202020204" pitchFamily="34" charset="0"/>
              </a:endParaRPr>
            </a:p>
          </p:txBody>
        </p:sp>
        <p:cxnSp>
          <p:nvCxnSpPr>
            <p:cNvPr id="25" name="Straight Connector 24">
              <a:extLst>
                <a:ext uri="{FF2B5EF4-FFF2-40B4-BE49-F238E27FC236}">
                  <a16:creationId xmlns:a16="http://schemas.microsoft.com/office/drawing/2014/main" id="{869D9868-2879-44C9-BBCD-D9182B3B771C}"/>
                </a:ext>
              </a:extLst>
            </p:cNvPr>
            <p:cNvCxnSpPr>
              <a:cxnSpLocks noChangeShapeType="1"/>
            </p:cNvCxnSpPr>
            <p:nvPr/>
          </p:nvCxnSpPr>
          <p:spPr bwMode="auto">
            <a:xfrm flipV="1">
              <a:off x="6179681" y="1681994"/>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6" name="TextBox 86">
              <a:extLst>
                <a:ext uri="{FF2B5EF4-FFF2-40B4-BE49-F238E27FC236}">
                  <a16:creationId xmlns:a16="http://schemas.microsoft.com/office/drawing/2014/main" id="{3E1E6580-8EFE-495A-B308-759671A346FC}"/>
                </a:ext>
              </a:extLst>
            </p:cNvPr>
            <p:cNvSpPr txBox="1">
              <a:spLocks noChangeArrowheads="1"/>
            </p:cNvSpPr>
            <p:nvPr/>
          </p:nvSpPr>
          <p:spPr bwMode="auto">
            <a:xfrm>
              <a:off x="5836578" y="1681994"/>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89</a:t>
              </a:r>
              <a:endParaRPr lang="en-GB" altLang="en-US" sz="1000" b="1">
                <a:solidFill>
                  <a:srgbClr val="FF0000"/>
                </a:solidFill>
                <a:latin typeface="Arial" panose="020B0604020202020204" pitchFamily="34" charset="0"/>
              </a:endParaRPr>
            </a:p>
          </p:txBody>
        </p:sp>
        <p:cxnSp>
          <p:nvCxnSpPr>
            <p:cNvPr id="27" name="Straight Connector 26">
              <a:extLst>
                <a:ext uri="{FF2B5EF4-FFF2-40B4-BE49-F238E27FC236}">
                  <a16:creationId xmlns:a16="http://schemas.microsoft.com/office/drawing/2014/main" id="{55BEA631-19C9-4573-A62D-D25069F2C71B}"/>
                </a:ext>
              </a:extLst>
            </p:cNvPr>
            <p:cNvCxnSpPr>
              <a:cxnSpLocks noChangeShapeType="1"/>
            </p:cNvCxnSpPr>
            <p:nvPr/>
          </p:nvCxnSpPr>
          <p:spPr bwMode="auto">
            <a:xfrm flipV="1">
              <a:off x="6936812" y="1681994"/>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8" name="TextBox 88">
              <a:extLst>
                <a:ext uri="{FF2B5EF4-FFF2-40B4-BE49-F238E27FC236}">
                  <a16:creationId xmlns:a16="http://schemas.microsoft.com/office/drawing/2014/main" id="{685E2BF0-48D3-4CEF-9771-94D8983AF48E}"/>
                </a:ext>
              </a:extLst>
            </p:cNvPr>
            <p:cNvSpPr txBox="1">
              <a:spLocks noChangeArrowheads="1"/>
            </p:cNvSpPr>
            <p:nvPr/>
          </p:nvSpPr>
          <p:spPr bwMode="auto">
            <a:xfrm>
              <a:off x="6593707" y="1681994"/>
              <a:ext cx="427443"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dirty="0">
                  <a:solidFill>
                    <a:srgbClr val="FF0000"/>
                  </a:solidFill>
                  <a:latin typeface="Arial" panose="020B0604020202020204" pitchFamily="34" charset="0"/>
                </a:rPr>
                <a:t>90</a:t>
              </a:r>
              <a:endParaRPr lang="en-GB" altLang="en-US" sz="1000" b="1" dirty="0">
                <a:solidFill>
                  <a:srgbClr val="FF0000"/>
                </a:solidFill>
                <a:latin typeface="Arial" panose="020B0604020202020204" pitchFamily="34" charset="0"/>
              </a:endParaRPr>
            </a:p>
          </p:txBody>
        </p:sp>
        <p:cxnSp>
          <p:nvCxnSpPr>
            <p:cNvPr id="29" name="Straight Connector 28">
              <a:extLst>
                <a:ext uri="{FF2B5EF4-FFF2-40B4-BE49-F238E27FC236}">
                  <a16:creationId xmlns:a16="http://schemas.microsoft.com/office/drawing/2014/main" id="{CD604AE6-1617-40B4-98A8-360AA39F881F}"/>
                </a:ext>
              </a:extLst>
            </p:cNvPr>
            <p:cNvCxnSpPr>
              <a:cxnSpLocks noChangeShapeType="1"/>
            </p:cNvCxnSpPr>
            <p:nvPr/>
          </p:nvCxnSpPr>
          <p:spPr bwMode="auto">
            <a:xfrm>
              <a:off x="874024" y="3157380"/>
              <a:ext cx="1046564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cxnSp>
          <p:nvCxnSpPr>
            <p:cNvPr id="31" name="Straight Connector 30">
              <a:extLst>
                <a:ext uri="{FF2B5EF4-FFF2-40B4-BE49-F238E27FC236}">
                  <a16:creationId xmlns:a16="http://schemas.microsoft.com/office/drawing/2014/main" id="{9AA0A125-B021-4BBC-B1F7-A47D0D7C13FF}"/>
                </a:ext>
              </a:extLst>
            </p:cNvPr>
            <p:cNvCxnSpPr>
              <a:cxnSpLocks noChangeShapeType="1"/>
            </p:cNvCxnSpPr>
            <p:nvPr/>
          </p:nvCxnSpPr>
          <p:spPr bwMode="auto">
            <a:xfrm>
              <a:off x="4492912" y="1921540"/>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32" name="TextBox 45">
              <a:extLst>
                <a:ext uri="{FF2B5EF4-FFF2-40B4-BE49-F238E27FC236}">
                  <a16:creationId xmlns:a16="http://schemas.microsoft.com/office/drawing/2014/main" id="{1267B690-2E46-4456-834A-14C5544988ED}"/>
                </a:ext>
              </a:extLst>
            </p:cNvPr>
            <p:cNvSpPr txBox="1"/>
            <p:nvPr/>
          </p:nvSpPr>
          <p:spPr>
            <a:xfrm>
              <a:off x="1466310" y="1380747"/>
              <a:ext cx="902805" cy="386540"/>
            </a:xfrm>
            <a:prstGeom prst="rect">
              <a:avLst/>
            </a:prstGeom>
            <a:noFill/>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en-GB" sz="1600" b="1" dirty="0">
                  <a:ea typeface="ＭＳ Ｐゴシック" charset="-128"/>
                  <a:cs typeface="Arial" pitchFamily="34" charset="0"/>
                </a:rPr>
                <a:t>2019</a:t>
              </a:r>
              <a:endParaRPr lang="en-GB" sz="1050" b="1" dirty="0">
                <a:ea typeface="ＭＳ Ｐゴシック" charset="-128"/>
                <a:cs typeface="Arial" pitchFamily="34" charset="0"/>
              </a:endParaRPr>
            </a:p>
          </p:txBody>
        </p:sp>
        <p:sp>
          <p:nvSpPr>
            <p:cNvPr id="33" name="TextBox 46">
              <a:extLst>
                <a:ext uri="{FF2B5EF4-FFF2-40B4-BE49-F238E27FC236}">
                  <a16:creationId xmlns:a16="http://schemas.microsoft.com/office/drawing/2014/main" id="{802DA61C-E5C6-4F46-A64A-86C1E12FE780}"/>
                </a:ext>
              </a:extLst>
            </p:cNvPr>
            <p:cNvSpPr txBox="1"/>
            <p:nvPr/>
          </p:nvSpPr>
          <p:spPr>
            <a:xfrm>
              <a:off x="4912688" y="1380747"/>
              <a:ext cx="902805" cy="386540"/>
            </a:xfrm>
            <a:prstGeom prst="rect">
              <a:avLst/>
            </a:prstGeom>
            <a:noFill/>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en-GB" sz="1600" b="1" dirty="0">
                  <a:ea typeface="ＭＳ Ｐゴシック" charset="-128"/>
                  <a:cs typeface="Arial" pitchFamily="34" charset="0"/>
                </a:rPr>
                <a:t>2020</a:t>
              </a:r>
              <a:endParaRPr lang="en-GB" sz="1050" b="1" dirty="0">
                <a:ea typeface="ＭＳ Ｐゴシック" charset="-128"/>
                <a:cs typeface="Arial" pitchFamily="34" charset="0"/>
              </a:endParaRPr>
            </a:p>
          </p:txBody>
        </p:sp>
        <p:cxnSp>
          <p:nvCxnSpPr>
            <p:cNvPr id="34" name="Straight Connector 33">
              <a:extLst>
                <a:ext uri="{FF2B5EF4-FFF2-40B4-BE49-F238E27FC236}">
                  <a16:creationId xmlns:a16="http://schemas.microsoft.com/office/drawing/2014/main" id="{10DB4D33-CA8A-4F21-ABB1-A23C18EE55C5}"/>
                </a:ext>
              </a:extLst>
            </p:cNvPr>
            <p:cNvCxnSpPr>
              <a:cxnSpLocks noChangeShapeType="1"/>
            </p:cNvCxnSpPr>
            <p:nvPr/>
          </p:nvCxnSpPr>
          <p:spPr bwMode="auto">
            <a:xfrm>
              <a:off x="1128956" y="1921542"/>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35" name="Straight Connector 34">
              <a:extLst>
                <a:ext uri="{FF2B5EF4-FFF2-40B4-BE49-F238E27FC236}">
                  <a16:creationId xmlns:a16="http://schemas.microsoft.com/office/drawing/2014/main" id="{695BF711-A181-4167-B253-2641B226D845}"/>
                </a:ext>
              </a:extLst>
            </p:cNvPr>
            <p:cNvCxnSpPr>
              <a:cxnSpLocks noChangeShapeType="1"/>
            </p:cNvCxnSpPr>
            <p:nvPr/>
          </p:nvCxnSpPr>
          <p:spPr bwMode="auto">
            <a:xfrm>
              <a:off x="1970424" y="1921542"/>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36" name="Straight Connector 35">
              <a:extLst>
                <a:ext uri="{FF2B5EF4-FFF2-40B4-BE49-F238E27FC236}">
                  <a16:creationId xmlns:a16="http://schemas.microsoft.com/office/drawing/2014/main" id="{0C2BBD4D-6749-40BA-A42C-3ABD053B378B}"/>
                </a:ext>
              </a:extLst>
            </p:cNvPr>
            <p:cNvCxnSpPr>
              <a:cxnSpLocks noChangeShapeType="1"/>
            </p:cNvCxnSpPr>
            <p:nvPr/>
          </p:nvCxnSpPr>
          <p:spPr bwMode="auto">
            <a:xfrm>
              <a:off x="2811893" y="1921542"/>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37" name="Chevron 60">
              <a:extLst>
                <a:ext uri="{FF2B5EF4-FFF2-40B4-BE49-F238E27FC236}">
                  <a16:creationId xmlns:a16="http://schemas.microsoft.com/office/drawing/2014/main" id="{94BDA22B-43A0-4F41-960E-57020F89ED61}"/>
                </a:ext>
              </a:extLst>
            </p:cNvPr>
            <p:cNvSpPr/>
            <p:nvPr/>
          </p:nvSpPr>
          <p:spPr bwMode="auto">
            <a:xfrm>
              <a:off x="550088" y="2099385"/>
              <a:ext cx="1376251" cy="254064"/>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Rel-16 Stage 2</a:t>
              </a:r>
            </a:p>
          </p:txBody>
        </p:sp>
        <p:sp>
          <p:nvSpPr>
            <p:cNvPr id="38" name="Chevron 62">
              <a:extLst>
                <a:ext uri="{FF2B5EF4-FFF2-40B4-BE49-F238E27FC236}">
                  <a16:creationId xmlns:a16="http://schemas.microsoft.com/office/drawing/2014/main" id="{971AF22B-474A-4C2B-9626-8A451044BAF5}"/>
                </a:ext>
              </a:extLst>
            </p:cNvPr>
            <p:cNvSpPr/>
            <p:nvPr/>
          </p:nvSpPr>
          <p:spPr bwMode="auto">
            <a:xfrm>
              <a:off x="1546815" y="2400633"/>
              <a:ext cx="3756897" cy="246805"/>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Rel-16 Stage 3</a:t>
              </a:r>
            </a:p>
          </p:txBody>
        </p:sp>
        <p:sp>
          <p:nvSpPr>
            <p:cNvPr id="39" name="Chevron 74">
              <a:extLst>
                <a:ext uri="{FF2B5EF4-FFF2-40B4-BE49-F238E27FC236}">
                  <a16:creationId xmlns:a16="http://schemas.microsoft.com/office/drawing/2014/main" id="{073ABA22-9523-4F3C-8310-01EAAEA1AC98}"/>
                </a:ext>
              </a:extLst>
            </p:cNvPr>
            <p:cNvSpPr>
              <a:spLocks noChangeArrowheads="1"/>
            </p:cNvSpPr>
            <p:nvPr/>
          </p:nvSpPr>
          <p:spPr bwMode="auto">
            <a:xfrm>
              <a:off x="532836" y="2400633"/>
              <a:ext cx="1217158" cy="259508"/>
            </a:xfrm>
            <a:prstGeom prst="chevron">
              <a:avLst>
                <a:gd name="adj" fmla="val 50059"/>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endParaRPr lang="fr-FR" altLang="en-US" sz="1000" b="1">
                <a:latin typeface="Arial" panose="020B0604020202020204" pitchFamily="34" charset="0"/>
              </a:endParaRPr>
            </a:p>
          </p:txBody>
        </p:sp>
        <p:sp>
          <p:nvSpPr>
            <p:cNvPr id="40" name="Rectangle 39">
              <a:extLst>
                <a:ext uri="{FF2B5EF4-FFF2-40B4-BE49-F238E27FC236}">
                  <a16:creationId xmlns:a16="http://schemas.microsoft.com/office/drawing/2014/main" id="{D5C9DF47-1567-43DE-A265-96779471F554}"/>
                </a:ext>
              </a:extLst>
            </p:cNvPr>
            <p:cNvSpPr>
              <a:spLocks noChangeArrowheads="1"/>
            </p:cNvSpPr>
            <p:nvPr/>
          </p:nvSpPr>
          <p:spPr bwMode="auto">
            <a:xfrm>
              <a:off x="5570801" y="1095833"/>
              <a:ext cx="1050398" cy="30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dirty="0">
                  <a:solidFill>
                    <a:srgbClr val="000000"/>
                  </a:solidFill>
                  <a:latin typeface="Arial" panose="020B0604020202020204" pitchFamily="34" charset="0"/>
                </a:rPr>
                <a:t>Today</a:t>
              </a:r>
            </a:p>
          </p:txBody>
        </p:sp>
        <p:sp>
          <p:nvSpPr>
            <p:cNvPr id="42" name="Chevron 80">
              <a:extLst>
                <a:ext uri="{FF2B5EF4-FFF2-40B4-BE49-F238E27FC236}">
                  <a16:creationId xmlns:a16="http://schemas.microsoft.com/office/drawing/2014/main" id="{5EF92A80-642E-4A1E-BBC2-FB383561CC21}"/>
                </a:ext>
              </a:extLst>
            </p:cNvPr>
            <p:cNvSpPr/>
            <p:nvPr/>
          </p:nvSpPr>
          <p:spPr bwMode="auto">
            <a:xfrm>
              <a:off x="3601608" y="2788988"/>
              <a:ext cx="1681019" cy="230472"/>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Rel-16 ASN.1</a:t>
              </a:r>
            </a:p>
          </p:txBody>
        </p:sp>
        <p:sp>
          <p:nvSpPr>
            <p:cNvPr id="43" name="Chevron 75">
              <a:extLst>
                <a:ext uri="{FF2B5EF4-FFF2-40B4-BE49-F238E27FC236}">
                  <a16:creationId xmlns:a16="http://schemas.microsoft.com/office/drawing/2014/main" id="{E013BD5C-8522-4F2B-9E79-B6A85FF8E7A8}"/>
                </a:ext>
              </a:extLst>
            </p:cNvPr>
            <p:cNvSpPr>
              <a:spLocks noChangeArrowheads="1"/>
            </p:cNvSpPr>
            <p:nvPr/>
          </p:nvSpPr>
          <p:spPr bwMode="auto">
            <a:xfrm>
              <a:off x="2719887" y="2788988"/>
              <a:ext cx="1081066" cy="239546"/>
            </a:xfrm>
            <a:prstGeom prst="chevron">
              <a:avLst>
                <a:gd name="adj" fmla="val 50363"/>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endParaRPr lang="fr-FR" altLang="en-US" sz="1000" b="1">
                <a:latin typeface="Arial" panose="020B0604020202020204" pitchFamily="34" charset="0"/>
              </a:endParaRPr>
            </a:p>
          </p:txBody>
        </p:sp>
        <p:sp>
          <p:nvSpPr>
            <p:cNvPr id="44" name="Chevron 58">
              <a:extLst>
                <a:ext uri="{FF2B5EF4-FFF2-40B4-BE49-F238E27FC236}">
                  <a16:creationId xmlns:a16="http://schemas.microsoft.com/office/drawing/2014/main" id="{D4C2903E-AAA5-4949-BE4A-ED8A41DBD6EE}"/>
                </a:ext>
              </a:extLst>
            </p:cNvPr>
            <p:cNvSpPr/>
            <p:nvPr/>
          </p:nvSpPr>
          <p:spPr bwMode="auto">
            <a:xfrm>
              <a:off x="622925" y="3538477"/>
              <a:ext cx="2204302" cy="237732"/>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Rel-17 Stage 1 80%</a:t>
              </a:r>
            </a:p>
          </p:txBody>
        </p:sp>
        <p:sp>
          <p:nvSpPr>
            <p:cNvPr id="45" name="Rectangle 44">
              <a:extLst>
                <a:ext uri="{FF2B5EF4-FFF2-40B4-BE49-F238E27FC236}">
                  <a16:creationId xmlns:a16="http://schemas.microsoft.com/office/drawing/2014/main" id="{80551500-5D60-4FFB-9E43-D75E5D753928}"/>
                </a:ext>
              </a:extLst>
            </p:cNvPr>
            <p:cNvSpPr/>
            <p:nvPr/>
          </p:nvSpPr>
          <p:spPr bwMode="auto">
            <a:xfrm>
              <a:off x="6932978" y="1680179"/>
              <a:ext cx="3319870" cy="230473"/>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b="1" dirty="0">
                <a:ea typeface="ＭＳ Ｐゴシック" charset="-128"/>
                <a:cs typeface="Arial" pitchFamily="34" charset="0"/>
              </a:endParaRPr>
            </a:p>
          </p:txBody>
        </p:sp>
        <p:cxnSp>
          <p:nvCxnSpPr>
            <p:cNvPr id="46" name="Straight Connector 45">
              <a:extLst>
                <a:ext uri="{FF2B5EF4-FFF2-40B4-BE49-F238E27FC236}">
                  <a16:creationId xmlns:a16="http://schemas.microsoft.com/office/drawing/2014/main" id="{2AB27C99-F0E3-43B6-9D2F-F07AEA4F9EC3}"/>
                </a:ext>
              </a:extLst>
            </p:cNvPr>
            <p:cNvCxnSpPr>
              <a:cxnSpLocks noChangeShapeType="1"/>
            </p:cNvCxnSpPr>
            <p:nvPr/>
          </p:nvCxnSpPr>
          <p:spPr bwMode="auto">
            <a:xfrm flipV="1">
              <a:off x="7774446" y="1680179"/>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7" name="TextBox 61">
              <a:extLst>
                <a:ext uri="{FF2B5EF4-FFF2-40B4-BE49-F238E27FC236}">
                  <a16:creationId xmlns:a16="http://schemas.microsoft.com/office/drawing/2014/main" id="{C4FA8450-D9A0-45E7-9253-EA27D70D5663}"/>
                </a:ext>
              </a:extLst>
            </p:cNvPr>
            <p:cNvSpPr txBox="1">
              <a:spLocks noChangeArrowheads="1"/>
            </p:cNvSpPr>
            <p:nvPr/>
          </p:nvSpPr>
          <p:spPr bwMode="auto">
            <a:xfrm>
              <a:off x="7431342" y="1680179"/>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48" name="Straight Connector 47">
              <a:extLst>
                <a:ext uri="{FF2B5EF4-FFF2-40B4-BE49-F238E27FC236}">
                  <a16:creationId xmlns:a16="http://schemas.microsoft.com/office/drawing/2014/main" id="{46DA9C59-EB61-4224-B523-0FE2248E2A36}"/>
                </a:ext>
              </a:extLst>
            </p:cNvPr>
            <p:cNvCxnSpPr>
              <a:cxnSpLocks noChangeShapeType="1"/>
            </p:cNvCxnSpPr>
            <p:nvPr/>
          </p:nvCxnSpPr>
          <p:spPr bwMode="auto">
            <a:xfrm flipV="1">
              <a:off x="8621664" y="1680179"/>
              <a:ext cx="9585"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9" name="TextBox 63">
              <a:extLst>
                <a:ext uri="{FF2B5EF4-FFF2-40B4-BE49-F238E27FC236}">
                  <a16:creationId xmlns:a16="http://schemas.microsoft.com/office/drawing/2014/main" id="{06B174BE-6E69-4587-9DB7-86778747E8CF}"/>
                </a:ext>
              </a:extLst>
            </p:cNvPr>
            <p:cNvSpPr txBox="1">
              <a:spLocks noChangeArrowheads="1"/>
            </p:cNvSpPr>
            <p:nvPr/>
          </p:nvSpPr>
          <p:spPr bwMode="auto">
            <a:xfrm>
              <a:off x="8278560" y="1680179"/>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50" name="Straight Connector 49">
              <a:extLst>
                <a:ext uri="{FF2B5EF4-FFF2-40B4-BE49-F238E27FC236}">
                  <a16:creationId xmlns:a16="http://schemas.microsoft.com/office/drawing/2014/main" id="{0073286B-F270-4D09-92E7-C66607C34E3B}"/>
                </a:ext>
              </a:extLst>
            </p:cNvPr>
            <p:cNvCxnSpPr>
              <a:cxnSpLocks noChangeShapeType="1"/>
            </p:cNvCxnSpPr>
            <p:nvPr/>
          </p:nvCxnSpPr>
          <p:spPr bwMode="auto">
            <a:xfrm flipV="1">
              <a:off x="9463133" y="1680179"/>
              <a:ext cx="9583"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1" name="TextBox 65">
              <a:extLst>
                <a:ext uri="{FF2B5EF4-FFF2-40B4-BE49-F238E27FC236}">
                  <a16:creationId xmlns:a16="http://schemas.microsoft.com/office/drawing/2014/main" id="{ABD53EF1-2C45-4EFE-86F5-307CD1C1A5DC}"/>
                </a:ext>
              </a:extLst>
            </p:cNvPr>
            <p:cNvSpPr txBox="1">
              <a:spLocks noChangeArrowheads="1"/>
            </p:cNvSpPr>
            <p:nvPr/>
          </p:nvSpPr>
          <p:spPr bwMode="auto">
            <a:xfrm>
              <a:off x="9118112" y="1680179"/>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52" name="Straight Connector 51">
              <a:extLst>
                <a:ext uri="{FF2B5EF4-FFF2-40B4-BE49-F238E27FC236}">
                  <a16:creationId xmlns:a16="http://schemas.microsoft.com/office/drawing/2014/main" id="{CFF6C46C-5A0A-4AAF-A90E-C8055A05A04D}"/>
                </a:ext>
              </a:extLst>
            </p:cNvPr>
            <p:cNvCxnSpPr>
              <a:cxnSpLocks noChangeShapeType="1"/>
            </p:cNvCxnSpPr>
            <p:nvPr/>
          </p:nvCxnSpPr>
          <p:spPr bwMode="auto">
            <a:xfrm flipV="1">
              <a:off x="10218346" y="1680179"/>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3" name="TextBox 67">
              <a:extLst>
                <a:ext uri="{FF2B5EF4-FFF2-40B4-BE49-F238E27FC236}">
                  <a16:creationId xmlns:a16="http://schemas.microsoft.com/office/drawing/2014/main" id="{204CC227-1728-4686-AC7A-BF1E5E45877B}"/>
                </a:ext>
              </a:extLst>
            </p:cNvPr>
            <p:cNvSpPr txBox="1">
              <a:spLocks noChangeArrowheads="1"/>
            </p:cNvSpPr>
            <p:nvPr/>
          </p:nvSpPr>
          <p:spPr bwMode="auto">
            <a:xfrm>
              <a:off x="9875241" y="1680179"/>
              <a:ext cx="427443"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54" name="Straight Connector 53">
              <a:extLst>
                <a:ext uri="{FF2B5EF4-FFF2-40B4-BE49-F238E27FC236}">
                  <a16:creationId xmlns:a16="http://schemas.microsoft.com/office/drawing/2014/main" id="{B59AEBB0-E28B-4047-B7CA-FE501031F25B}"/>
                </a:ext>
              </a:extLst>
            </p:cNvPr>
            <p:cNvCxnSpPr>
              <a:cxnSpLocks noChangeShapeType="1"/>
            </p:cNvCxnSpPr>
            <p:nvPr/>
          </p:nvCxnSpPr>
          <p:spPr bwMode="auto">
            <a:xfrm>
              <a:off x="10296933" y="1919725"/>
              <a:ext cx="0" cy="3972473"/>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55" name="TextBox 116">
              <a:extLst>
                <a:ext uri="{FF2B5EF4-FFF2-40B4-BE49-F238E27FC236}">
                  <a16:creationId xmlns:a16="http://schemas.microsoft.com/office/drawing/2014/main" id="{7263B373-F94C-4EF5-93EE-F4D6600D41EA}"/>
                </a:ext>
              </a:extLst>
            </p:cNvPr>
            <p:cNvSpPr txBox="1">
              <a:spLocks noChangeArrowheads="1"/>
            </p:cNvSpPr>
            <p:nvPr/>
          </p:nvSpPr>
          <p:spPr bwMode="auto">
            <a:xfrm>
              <a:off x="603758" y="1389820"/>
              <a:ext cx="686209" cy="230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dirty="0">
                  <a:solidFill>
                    <a:srgbClr val="FF0000"/>
                  </a:solidFill>
                  <a:latin typeface="Arial" panose="020B0604020202020204" pitchFamily="34" charset="0"/>
                </a:rPr>
                <a:t>TSG#</a:t>
              </a:r>
              <a:endParaRPr lang="en-GB" altLang="en-US" sz="1000" b="1" dirty="0">
                <a:solidFill>
                  <a:srgbClr val="FF0000"/>
                </a:solidFill>
                <a:latin typeface="Arial" panose="020B0604020202020204" pitchFamily="34" charset="0"/>
              </a:endParaRPr>
            </a:p>
          </p:txBody>
        </p:sp>
        <p:cxnSp>
          <p:nvCxnSpPr>
            <p:cNvPr id="56" name="Straight Connector 55">
              <a:extLst>
                <a:ext uri="{FF2B5EF4-FFF2-40B4-BE49-F238E27FC236}">
                  <a16:creationId xmlns:a16="http://schemas.microsoft.com/office/drawing/2014/main" id="{C93FEF1F-6535-45A8-B0D9-F0C73BD3B327}"/>
                </a:ext>
              </a:extLst>
            </p:cNvPr>
            <p:cNvCxnSpPr>
              <a:cxnSpLocks noChangeShapeType="1"/>
            </p:cNvCxnSpPr>
            <p:nvPr/>
          </p:nvCxnSpPr>
          <p:spPr bwMode="auto">
            <a:xfrm>
              <a:off x="6948312" y="1825358"/>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57" name="Straight Connector 56">
              <a:extLst>
                <a:ext uri="{FF2B5EF4-FFF2-40B4-BE49-F238E27FC236}">
                  <a16:creationId xmlns:a16="http://schemas.microsoft.com/office/drawing/2014/main" id="{96F002EA-3212-4BD5-B31C-891C93A438E7}"/>
                </a:ext>
              </a:extLst>
            </p:cNvPr>
            <p:cNvCxnSpPr>
              <a:cxnSpLocks noChangeShapeType="1"/>
            </p:cNvCxnSpPr>
            <p:nvPr/>
          </p:nvCxnSpPr>
          <p:spPr bwMode="auto">
            <a:xfrm>
              <a:off x="887442" y="5182633"/>
              <a:ext cx="1046564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59" name="Chevron 80">
              <a:extLst>
                <a:ext uri="{FF2B5EF4-FFF2-40B4-BE49-F238E27FC236}">
                  <a16:creationId xmlns:a16="http://schemas.microsoft.com/office/drawing/2014/main" id="{F84E5AA5-49D7-4855-A156-28B96A4F0BD8}"/>
                </a:ext>
              </a:extLst>
            </p:cNvPr>
            <p:cNvSpPr/>
            <p:nvPr/>
          </p:nvSpPr>
          <p:spPr bwMode="auto">
            <a:xfrm>
              <a:off x="5184871" y="2794432"/>
              <a:ext cx="1767275" cy="217769"/>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RAN4</a:t>
              </a:r>
            </a:p>
          </p:txBody>
        </p:sp>
        <p:sp>
          <p:nvSpPr>
            <p:cNvPr id="62" name="Chevron 72">
              <a:extLst>
                <a:ext uri="{FF2B5EF4-FFF2-40B4-BE49-F238E27FC236}">
                  <a16:creationId xmlns:a16="http://schemas.microsoft.com/office/drawing/2014/main" id="{1054AEE8-D493-49F1-A44D-8E010A31673F}"/>
                </a:ext>
              </a:extLst>
            </p:cNvPr>
            <p:cNvSpPr>
              <a:spLocks noChangeArrowheads="1"/>
            </p:cNvSpPr>
            <p:nvPr/>
          </p:nvSpPr>
          <p:spPr bwMode="auto">
            <a:xfrm>
              <a:off x="5823160" y="4656359"/>
              <a:ext cx="1082984" cy="244991"/>
            </a:xfrm>
            <a:prstGeom prst="chevron">
              <a:avLst>
                <a:gd name="adj" fmla="val 5006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endParaRPr lang="fr-FR" altLang="en-US" sz="1000" b="1">
                <a:latin typeface="Arial" panose="020B0604020202020204" pitchFamily="34" charset="0"/>
              </a:endParaRPr>
            </a:p>
          </p:txBody>
        </p:sp>
        <p:sp>
          <p:nvSpPr>
            <p:cNvPr id="63" name="Rectangle 62">
              <a:extLst>
                <a:ext uri="{FF2B5EF4-FFF2-40B4-BE49-F238E27FC236}">
                  <a16:creationId xmlns:a16="http://schemas.microsoft.com/office/drawing/2014/main" id="{B65C8451-40FA-4369-96DE-AFA4EDB56BF5}"/>
                </a:ext>
              </a:extLst>
            </p:cNvPr>
            <p:cNvSpPr/>
            <p:nvPr/>
          </p:nvSpPr>
          <p:spPr bwMode="auto">
            <a:xfrm>
              <a:off x="10264349" y="1674735"/>
              <a:ext cx="1197989" cy="23047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b="1" dirty="0">
                <a:ea typeface="ＭＳ Ｐゴシック" charset="-128"/>
                <a:cs typeface="Arial" pitchFamily="34" charset="0"/>
              </a:endParaRPr>
            </a:p>
          </p:txBody>
        </p:sp>
        <p:cxnSp>
          <p:nvCxnSpPr>
            <p:cNvPr id="64" name="Straight Connector 63">
              <a:extLst>
                <a:ext uri="{FF2B5EF4-FFF2-40B4-BE49-F238E27FC236}">
                  <a16:creationId xmlns:a16="http://schemas.microsoft.com/office/drawing/2014/main" id="{F95A37A5-DCD5-4D5D-A3D1-ED9F8B77007D}"/>
                </a:ext>
              </a:extLst>
            </p:cNvPr>
            <p:cNvCxnSpPr>
              <a:cxnSpLocks noChangeShapeType="1"/>
            </p:cNvCxnSpPr>
            <p:nvPr/>
          </p:nvCxnSpPr>
          <p:spPr bwMode="auto">
            <a:xfrm flipV="1">
              <a:off x="10956307" y="1672920"/>
              <a:ext cx="11501" cy="22865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5" name="TextBox 61">
              <a:extLst>
                <a:ext uri="{FF2B5EF4-FFF2-40B4-BE49-F238E27FC236}">
                  <a16:creationId xmlns:a16="http://schemas.microsoft.com/office/drawing/2014/main" id="{C969A914-CDDC-4FA3-B6E8-838635D05C85}"/>
                </a:ext>
              </a:extLst>
            </p:cNvPr>
            <p:cNvSpPr txBox="1">
              <a:spLocks noChangeArrowheads="1"/>
            </p:cNvSpPr>
            <p:nvPr/>
          </p:nvSpPr>
          <p:spPr bwMode="auto">
            <a:xfrm>
              <a:off x="10613203" y="1672920"/>
              <a:ext cx="427442" cy="3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66" name="Straight Connector 65">
              <a:extLst>
                <a:ext uri="{FF2B5EF4-FFF2-40B4-BE49-F238E27FC236}">
                  <a16:creationId xmlns:a16="http://schemas.microsoft.com/office/drawing/2014/main" id="{90FAFF79-DD10-4B3C-9F9E-506B46D6A171}"/>
                </a:ext>
              </a:extLst>
            </p:cNvPr>
            <p:cNvCxnSpPr>
              <a:cxnSpLocks noChangeShapeType="1"/>
            </p:cNvCxnSpPr>
            <p:nvPr/>
          </p:nvCxnSpPr>
          <p:spPr bwMode="auto">
            <a:xfrm>
              <a:off x="10956307" y="1912466"/>
              <a:ext cx="0" cy="397247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69" name="Chevron 58">
              <a:extLst>
                <a:ext uri="{FF2B5EF4-FFF2-40B4-BE49-F238E27FC236}">
                  <a16:creationId xmlns:a16="http://schemas.microsoft.com/office/drawing/2014/main" id="{A3296C4F-6FAC-4957-92F0-ED43418B6200}"/>
                </a:ext>
              </a:extLst>
            </p:cNvPr>
            <p:cNvSpPr/>
            <p:nvPr/>
          </p:nvSpPr>
          <p:spPr bwMode="auto">
            <a:xfrm>
              <a:off x="3647446" y="4663616"/>
              <a:ext cx="5825106" cy="241311"/>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Rel-17 Stage 3</a:t>
              </a:r>
            </a:p>
          </p:txBody>
        </p:sp>
        <p:cxnSp>
          <p:nvCxnSpPr>
            <p:cNvPr id="70" name="Straight Connector 69">
              <a:extLst>
                <a:ext uri="{FF2B5EF4-FFF2-40B4-BE49-F238E27FC236}">
                  <a16:creationId xmlns:a16="http://schemas.microsoft.com/office/drawing/2014/main" id="{EE90C5DC-5922-4B23-AF67-674CF6AD1FD9}"/>
                </a:ext>
              </a:extLst>
            </p:cNvPr>
            <p:cNvCxnSpPr>
              <a:cxnSpLocks noChangeShapeType="1"/>
            </p:cNvCxnSpPr>
            <p:nvPr/>
          </p:nvCxnSpPr>
          <p:spPr bwMode="auto">
            <a:xfrm>
              <a:off x="9455466" y="1919725"/>
              <a:ext cx="0" cy="397247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71" name="Chevron 73">
              <a:extLst>
                <a:ext uri="{FF2B5EF4-FFF2-40B4-BE49-F238E27FC236}">
                  <a16:creationId xmlns:a16="http://schemas.microsoft.com/office/drawing/2014/main" id="{A67661D1-5628-4A41-B089-76208F518A74}"/>
                </a:ext>
              </a:extLst>
            </p:cNvPr>
            <p:cNvSpPr>
              <a:spLocks noChangeArrowheads="1"/>
            </p:cNvSpPr>
            <p:nvPr/>
          </p:nvSpPr>
          <p:spPr bwMode="auto">
            <a:xfrm>
              <a:off x="2892398" y="4324260"/>
              <a:ext cx="1082982" cy="264952"/>
            </a:xfrm>
            <a:prstGeom prst="chevron">
              <a:avLst>
                <a:gd name="adj" fmla="val 50272"/>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endParaRPr lang="fr-FR" altLang="en-US" sz="1000" b="1">
                <a:latin typeface="Arial" panose="020B0604020202020204" pitchFamily="34" charset="0"/>
              </a:endParaRPr>
            </a:p>
          </p:txBody>
        </p:sp>
        <p:sp>
          <p:nvSpPr>
            <p:cNvPr id="72" name="Chevron 60">
              <a:extLst>
                <a:ext uri="{FF2B5EF4-FFF2-40B4-BE49-F238E27FC236}">
                  <a16:creationId xmlns:a16="http://schemas.microsoft.com/office/drawing/2014/main" id="{4A516526-2DB7-49ED-A4D1-A9E555B3B024}"/>
                </a:ext>
              </a:extLst>
            </p:cNvPr>
            <p:cNvSpPr/>
            <p:nvPr/>
          </p:nvSpPr>
          <p:spPr bwMode="auto">
            <a:xfrm>
              <a:off x="3816285" y="4324260"/>
              <a:ext cx="3201029" cy="254064"/>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b="1" dirty="0">
                  <a:ea typeface="ＭＳ Ｐゴシック" charset="-128"/>
                  <a:cs typeface="Arial" pitchFamily="34" charset="0"/>
                </a:rPr>
                <a:t>Rel-17 Stage 2</a:t>
              </a:r>
            </a:p>
          </p:txBody>
        </p:sp>
        <p:cxnSp>
          <p:nvCxnSpPr>
            <p:cNvPr id="73" name="Straight Connector 72">
              <a:extLst>
                <a:ext uri="{FF2B5EF4-FFF2-40B4-BE49-F238E27FC236}">
                  <a16:creationId xmlns:a16="http://schemas.microsoft.com/office/drawing/2014/main" id="{68B5437A-7A42-4DE7-A75A-BCC290CDC2C2}"/>
                </a:ext>
              </a:extLst>
            </p:cNvPr>
            <p:cNvCxnSpPr>
              <a:cxnSpLocks noChangeShapeType="1"/>
            </p:cNvCxnSpPr>
            <p:nvPr/>
          </p:nvCxnSpPr>
          <p:spPr bwMode="auto">
            <a:xfrm>
              <a:off x="7774446" y="1919725"/>
              <a:ext cx="0" cy="397247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74" name="Straight Connector 73">
              <a:extLst>
                <a:ext uri="{FF2B5EF4-FFF2-40B4-BE49-F238E27FC236}">
                  <a16:creationId xmlns:a16="http://schemas.microsoft.com/office/drawing/2014/main" id="{CCFBBA32-281E-4225-AB7D-A4454BB75B75}"/>
                </a:ext>
              </a:extLst>
            </p:cNvPr>
            <p:cNvCxnSpPr>
              <a:cxnSpLocks noChangeShapeType="1"/>
            </p:cNvCxnSpPr>
            <p:nvPr/>
          </p:nvCxnSpPr>
          <p:spPr bwMode="auto">
            <a:xfrm>
              <a:off x="8615914" y="1919725"/>
              <a:ext cx="0" cy="397247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75" name="Straight Connector 74">
              <a:extLst>
                <a:ext uri="{FF2B5EF4-FFF2-40B4-BE49-F238E27FC236}">
                  <a16:creationId xmlns:a16="http://schemas.microsoft.com/office/drawing/2014/main" id="{10A93E5E-5EFB-4152-9B04-8212616C4F88}"/>
                </a:ext>
              </a:extLst>
            </p:cNvPr>
            <p:cNvCxnSpPr>
              <a:cxnSpLocks noChangeShapeType="1"/>
            </p:cNvCxnSpPr>
            <p:nvPr/>
          </p:nvCxnSpPr>
          <p:spPr bwMode="auto">
            <a:xfrm>
              <a:off x="6203585" y="1919726"/>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76" name="Straight Connector 75">
              <a:extLst>
                <a:ext uri="{FF2B5EF4-FFF2-40B4-BE49-F238E27FC236}">
                  <a16:creationId xmlns:a16="http://schemas.microsoft.com/office/drawing/2014/main" id="{E740C5E3-ED8C-4E4B-81EB-7BDD2DC81BA5}"/>
                </a:ext>
              </a:extLst>
            </p:cNvPr>
            <p:cNvCxnSpPr>
              <a:cxnSpLocks noChangeShapeType="1"/>
            </p:cNvCxnSpPr>
            <p:nvPr/>
          </p:nvCxnSpPr>
          <p:spPr bwMode="auto">
            <a:xfrm>
              <a:off x="5332463" y="1921540"/>
              <a:ext cx="0" cy="397247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78" name="Straight Connector 77">
              <a:extLst>
                <a:ext uri="{FF2B5EF4-FFF2-40B4-BE49-F238E27FC236}">
                  <a16:creationId xmlns:a16="http://schemas.microsoft.com/office/drawing/2014/main" id="{842F5E40-213C-4537-8837-E9A92A352659}"/>
                </a:ext>
              </a:extLst>
            </p:cNvPr>
            <p:cNvCxnSpPr>
              <a:cxnSpLocks noChangeShapeType="1"/>
            </p:cNvCxnSpPr>
            <p:nvPr/>
          </p:nvCxnSpPr>
          <p:spPr bwMode="auto">
            <a:xfrm>
              <a:off x="6944479" y="1912465"/>
              <a:ext cx="0" cy="3972473"/>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79" name="Straight Connector 78">
              <a:extLst>
                <a:ext uri="{FF2B5EF4-FFF2-40B4-BE49-F238E27FC236}">
                  <a16:creationId xmlns:a16="http://schemas.microsoft.com/office/drawing/2014/main" id="{866612DF-6D86-42E9-BFBC-18EF85CE2413}"/>
                </a:ext>
              </a:extLst>
            </p:cNvPr>
            <p:cNvCxnSpPr>
              <a:cxnSpLocks noChangeShapeType="1"/>
            </p:cNvCxnSpPr>
            <p:nvPr/>
          </p:nvCxnSpPr>
          <p:spPr bwMode="auto">
            <a:xfrm>
              <a:off x="3601608" y="1879802"/>
              <a:ext cx="0" cy="3972472"/>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86" name="Chevron 58">
              <a:extLst>
                <a:ext uri="{FF2B5EF4-FFF2-40B4-BE49-F238E27FC236}">
                  <a16:creationId xmlns:a16="http://schemas.microsoft.com/office/drawing/2014/main" id="{AD8F20A9-83D1-4A13-A471-09F76FD03B55}"/>
                </a:ext>
              </a:extLst>
            </p:cNvPr>
            <p:cNvSpPr/>
            <p:nvPr/>
          </p:nvSpPr>
          <p:spPr bwMode="auto">
            <a:xfrm>
              <a:off x="9185576" y="5689854"/>
              <a:ext cx="1150070" cy="283600"/>
            </a:xfrm>
            <a:prstGeom prst="chevron">
              <a:avLst/>
            </a:prstGeom>
            <a:solidFill>
              <a:srgbClr val="92D05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   100%</a:t>
              </a:r>
            </a:p>
          </p:txBody>
        </p:sp>
        <p:sp>
          <p:nvSpPr>
            <p:cNvPr id="87" name="Chevron 58">
              <a:extLst>
                <a:ext uri="{FF2B5EF4-FFF2-40B4-BE49-F238E27FC236}">
                  <a16:creationId xmlns:a16="http://schemas.microsoft.com/office/drawing/2014/main" id="{44453B26-B65B-46A1-B13F-AEF25C6B3654}"/>
                </a:ext>
              </a:extLst>
            </p:cNvPr>
            <p:cNvSpPr/>
            <p:nvPr/>
          </p:nvSpPr>
          <p:spPr bwMode="auto">
            <a:xfrm>
              <a:off x="6400112" y="5692576"/>
              <a:ext cx="3094066" cy="274013"/>
            </a:xfrm>
            <a:prstGeom prst="chevron">
              <a:avLst/>
            </a:prstGeom>
            <a:solidFill>
              <a:srgbClr val="92D05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b="1" dirty="0">
                  <a:ea typeface="ＭＳ Ｐゴシック" charset="-128"/>
                  <a:cs typeface="Arial" pitchFamily="34" charset="0"/>
                </a:rPr>
                <a:t>Rel-18 Stage 1 80%</a:t>
              </a:r>
            </a:p>
          </p:txBody>
        </p:sp>
      </p:grpSp>
      <p:sp>
        <p:nvSpPr>
          <p:cNvPr id="82" name="Chevron 60">
            <a:extLst>
              <a:ext uri="{FF2B5EF4-FFF2-40B4-BE49-F238E27FC236}">
                <a16:creationId xmlns:a16="http://schemas.microsoft.com/office/drawing/2014/main" id="{80AAF984-F8C6-4EA9-8425-13C0FAD33B60}"/>
              </a:ext>
            </a:extLst>
          </p:cNvPr>
          <p:cNvSpPr/>
          <p:nvPr/>
        </p:nvSpPr>
        <p:spPr bwMode="auto">
          <a:xfrm>
            <a:off x="6881600" y="4312552"/>
            <a:ext cx="1732772" cy="264954"/>
          </a:xfrm>
          <a:prstGeom prst="chevron">
            <a:avLst/>
          </a:prstGeom>
          <a:solidFill>
            <a:srgbClr val="92D05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sz="900" b="1" dirty="0">
                <a:ea typeface="ＭＳ Ｐゴシック" charset="-128"/>
                <a:cs typeface="Arial" pitchFamily="34" charset="0"/>
              </a:rPr>
              <a:t>St 2 extension</a:t>
            </a:r>
          </a:p>
        </p:txBody>
      </p:sp>
      <p:sp>
        <p:nvSpPr>
          <p:cNvPr id="4" name="Slide Number Placeholder 3">
            <a:extLst>
              <a:ext uri="{FF2B5EF4-FFF2-40B4-BE49-F238E27FC236}">
                <a16:creationId xmlns:a16="http://schemas.microsoft.com/office/drawing/2014/main" id="{839257FD-11DD-4F14-B82D-BB0FF2646A4B}"/>
              </a:ext>
            </a:extLst>
          </p:cNvPr>
          <p:cNvSpPr>
            <a:spLocks noGrp="1"/>
          </p:cNvSpPr>
          <p:nvPr>
            <p:ph type="sldNum" sz="quarter" idx="12"/>
          </p:nvPr>
        </p:nvSpPr>
        <p:spPr/>
        <p:txBody>
          <a:bodyPr/>
          <a:lstStyle/>
          <a:p>
            <a:fld id="{2E709669-3045-4AA0-9892-A5BF582AAEC3}" type="slidenum">
              <a:rPr lang="en-GB" smtClean="0"/>
              <a:t>3</a:t>
            </a:fld>
            <a:endParaRPr lang="en-GB"/>
          </a:p>
        </p:txBody>
      </p:sp>
      <p:sp>
        <p:nvSpPr>
          <p:cNvPr id="84" name="Title 1">
            <a:extLst>
              <a:ext uri="{FF2B5EF4-FFF2-40B4-BE49-F238E27FC236}">
                <a16:creationId xmlns:a16="http://schemas.microsoft.com/office/drawing/2014/main" id="{A22B8FEF-0BAE-40D0-9EC7-3885B58D1CE6}"/>
              </a:ext>
            </a:extLst>
          </p:cNvPr>
          <p:cNvSpPr>
            <a:spLocks noGrp="1"/>
          </p:cNvSpPr>
          <p:nvPr>
            <p:ph type="title"/>
          </p:nvPr>
        </p:nvSpPr>
        <p:spPr>
          <a:xfrm>
            <a:off x="440706" y="203170"/>
            <a:ext cx="10582893" cy="1325563"/>
          </a:xfrm>
        </p:spPr>
        <p:txBody>
          <a:bodyPr>
            <a:normAutofit/>
          </a:bodyPr>
          <a:lstStyle/>
          <a:p>
            <a:r>
              <a:rPr lang="en-GB" b="1" dirty="0"/>
              <a:t>Rel-18</a:t>
            </a:r>
            <a:r>
              <a:rPr lang="en-GB" sz="3200" dirty="0"/>
              <a:t> </a:t>
            </a:r>
            <a:r>
              <a:rPr lang="en-GB" b="1" dirty="0"/>
              <a:t>Stage 1 timeline: “Rel-17 + 6”</a:t>
            </a:r>
          </a:p>
        </p:txBody>
      </p:sp>
      <p:sp>
        <p:nvSpPr>
          <p:cNvPr id="91" name="Rectangle: Rounded Corners 90">
            <a:extLst>
              <a:ext uri="{FF2B5EF4-FFF2-40B4-BE49-F238E27FC236}">
                <a16:creationId xmlns:a16="http://schemas.microsoft.com/office/drawing/2014/main" id="{4280D84E-84CB-48B4-95DA-190E95B3CE21}"/>
              </a:ext>
            </a:extLst>
          </p:cNvPr>
          <p:cNvSpPr/>
          <p:nvPr/>
        </p:nvSpPr>
        <p:spPr>
          <a:xfrm>
            <a:off x="7807423" y="2157293"/>
            <a:ext cx="4162375" cy="1584434"/>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r>
              <a:rPr lang="es-ES" dirty="0"/>
              <a:t>SA1#93e	        22 Feb - 4 Mar 2021	</a:t>
            </a:r>
          </a:p>
          <a:p>
            <a:r>
              <a:rPr lang="en-US" dirty="0"/>
              <a:t>SA1#94e	        </a:t>
            </a:r>
            <a:r>
              <a:rPr lang="en-GB" dirty="0"/>
              <a:t>10 - 20 May 2021</a:t>
            </a:r>
            <a:r>
              <a:rPr lang="en-US" dirty="0"/>
              <a:t>	</a:t>
            </a:r>
          </a:p>
          <a:p>
            <a:r>
              <a:rPr lang="en-GB" dirty="0"/>
              <a:t>SA1#95 	        23 - 27 Aug 2021</a:t>
            </a:r>
          </a:p>
          <a:p>
            <a:r>
              <a:rPr lang="en-GB" dirty="0"/>
              <a:t>SA1#96            15 - 19 Nov 2021	</a:t>
            </a:r>
            <a:endParaRPr lang="nl-NL" dirty="0"/>
          </a:p>
        </p:txBody>
      </p:sp>
      <p:sp>
        <p:nvSpPr>
          <p:cNvPr id="92" name="TextBox 112">
            <a:extLst>
              <a:ext uri="{FF2B5EF4-FFF2-40B4-BE49-F238E27FC236}">
                <a16:creationId xmlns:a16="http://schemas.microsoft.com/office/drawing/2014/main" id="{8B6F13BC-FF38-4AA5-A5DD-CD53408B46A1}"/>
              </a:ext>
            </a:extLst>
          </p:cNvPr>
          <p:cNvSpPr txBox="1">
            <a:spLocks noChangeArrowheads="1"/>
          </p:cNvSpPr>
          <p:nvPr/>
        </p:nvSpPr>
        <p:spPr bwMode="auto">
          <a:xfrm>
            <a:off x="-40283" y="2772656"/>
            <a:ext cx="1339831" cy="352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400" b="1" dirty="0">
                <a:solidFill>
                  <a:srgbClr val="00B050"/>
                </a:solidFill>
                <a:latin typeface="Arial" panose="020B0604020202020204" pitchFamily="34" charset="0"/>
              </a:rPr>
              <a:t>Release 16</a:t>
            </a:r>
            <a:endParaRPr lang="en-GB" altLang="en-US" sz="1200" b="1" dirty="0">
              <a:solidFill>
                <a:srgbClr val="00B050"/>
              </a:solidFill>
              <a:latin typeface="Arial" panose="020B0604020202020204" pitchFamily="34" charset="0"/>
            </a:endParaRPr>
          </a:p>
        </p:txBody>
      </p:sp>
      <p:sp>
        <p:nvSpPr>
          <p:cNvPr id="93" name="TextBox 112">
            <a:extLst>
              <a:ext uri="{FF2B5EF4-FFF2-40B4-BE49-F238E27FC236}">
                <a16:creationId xmlns:a16="http://schemas.microsoft.com/office/drawing/2014/main" id="{D47F2CF1-2187-4BA9-8C8C-752F3866E32B}"/>
              </a:ext>
            </a:extLst>
          </p:cNvPr>
          <p:cNvSpPr txBox="1">
            <a:spLocks noChangeArrowheads="1"/>
          </p:cNvSpPr>
          <p:nvPr/>
        </p:nvSpPr>
        <p:spPr bwMode="auto">
          <a:xfrm>
            <a:off x="-93477" y="4823946"/>
            <a:ext cx="1339833" cy="352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400" b="1" dirty="0">
                <a:solidFill>
                  <a:srgbClr val="00B050"/>
                </a:solidFill>
                <a:latin typeface="Arial" panose="020B0604020202020204" pitchFamily="34" charset="0"/>
              </a:rPr>
              <a:t>Release 17</a:t>
            </a:r>
            <a:endParaRPr lang="en-GB" altLang="en-US" sz="1200" b="1" dirty="0">
              <a:solidFill>
                <a:srgbClr val="00B050"/>
              </a:solidFill>
              <a:latin typeface="Arial" panose="020B0604020202020204" pitchFamily="34" charset="0"/>
            </a:endParaRPr>
          </a:p>
        </p:txBody>
      </p:sp>
      <p:sp>
        <p:nvSpPr>
          <p:cNvPr id="94" name="TextBox 112">
            <a:extLst>
              <a:ext uri="{FF2B5EF4-FFF2-40B4-BE49-F238E27FC236}">
                <a16:creationId xmlns:a16="http://schemas.microsoft.com/office/drawing/2014/main" id="{823A1DCE-675C-41F9-B518-F3153884092F}"/>
              </a:ext>
            </a:extLst>
          </p:cNvPr>
          <p:cNvSpPr txBox="1">
            <a:spLocks noChangeArrowheads="1"/>
          </p:cNvSpPr>
          <p:nvPr/>
        </p:nvSpPr>
        <p:spPr bwMode="auto">
          <a:xfrm>
            <a:off x="-40283" y="5995641"/>
            <a:ext cx="1339831" cy="35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400" b="1" dirty="0">
                <a:solidFill>
                  <a:srgbClr val="00B050"/>
                </a:solidFill>
                <a:latin typeface="Arial" panose="020B0604020202020204" pitchFamily="34" charset="0"/>
              </a:rPr>
              <a:t>Release 18</a:t>
            </a:r>
            <a:endParaRPr lang="en-GB" altLang="en-US" sz="1200" b="1" dirty="0">
              <a:solidFill>
                <a:srgbClr val="00B050"/>
              </a:solidFill>
              <a:latin typeface="Arial" panose="020B0604020202020204" pitchFamily="34" charset="0"/>
            </a:endParaRPr>
          </a:p>
        </p:txBody>
      </p:sp>
      <p:sp>
        <p:nvSpPr>
          <p:cNvPr id="95" name="Chevron 60">
            <a:extLst>
              <a:ext uri="{FF2B5EF4-FFF2-40B4-BE49-F238E27FC236}">
                <a16:creationId xmlns:a16="http://schemas.microsoft.com/office/drawing/2014/main" id="{FDAA0581-0DA2-401B-A6B6-8CD7A0C97A2E}"/>
              </a:ext>
            </a:extLst>
          </p:cNvPr>
          <p:cNvSpPr/>
          <p:nvPr/>
        </p:nvSpPr>
        <p:spPr bwMode="auto">
          <a:xfrm>
            <a:off x="9331833" y="4656359"/>
            <a:ext cx="1732772" cy="264954"/>
          </a:xfrm>
          <a:prstGeom prst="chevron">
            <a:avLst/>
          </a:prstGeom>
          <a:solidFill>
            <a:srgbClr val="92D050"/>
          </a:solidFill>
          <a:ln w="9525" cap="flat" cmpd="sng" algn="ctr">
            <a:solidFill>
              <a:schemeClr val="accent2">
                <a:lumMod val="50000"/>
              </a:schemeClr>
            </a:solid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sz="900" b="1" dirty="0">
                <a:ea typeface="ＭＳ Ｐゴシック" charset="-128"/>
                <a:cs typeface="Arial" pitchFamily="34" charset="0"/>
              </a:rPr>
              <a:t>St 3 extension</a:t>
            </a:r>
          </a:p>
        </p:txBody>
      </p:sp>
    </p:spTree>
    <p:extLst>
      <p:ext uri="{BB962C8B-B14F-4D97-AF65-F5344CB8AC3E}">
        <p14:creationId xmlns:p14="http://schemas.microsoft.com/office/powerpoint/2010/main" val="3679690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F11BAB-53E0-425E-AB96-6437504F3A81}"/>
              </a:ext>
            </a:extLst>
          </p:cNvPr>
          <p:cNvSpPr>
            <a:spLocks noGrp="1"/>
          </p:cNvSpPr>
          <p:nvPr>
            <p:ph type="title"/>
          </p:nvPr>
        </p:nvSpPr>
        <p:spPr/>
        <p:txBody>
          <a:bodyPr vert="horz" lIns="91440" tIns="45720" rIns="91440" bIns="45720" rtlCol="0" anchor="ctr">
            <a:normAutofit/>
          </a:bodyPr>
          <a:lstStyle/>
          <a:p>
            <a:r>
              <a:rPr lang="en-GB" b="1" dirty="0"/>
              <a:t>SA1 2021 meeting calendar</a:t>
            </a:r>
          </a:p>
        </p:txBody>
      </p:sp>
      <p:sp>
        <p:nvSpPr>
          <p:cNvPr id="6" name="Content Placeholder 5">
            <a:extLst>
              <a:ext uri="{FF2B5EF4-FFF2-40B4-BE49-F238E27FC236}">
                <a16:creationId xmlns:a16="http://schemas.microsoft.com/office/drawing/2014/main" id="{B356E3F4-6B6E-40CB-9993-606557E14765}"/>
              </a:ext>
            </a:extLst>
          </p:cNvPr>
          <p:cNvSpPr>
            <a:spLocks noGrp="1"/>
          </p:cNvSpPr>
          <p:nvPr>
            <p:ph idx="1"/>
          </p:nvPr>
        </p:nvSpPr>
        <p:spPr>
          <a:xfrm>
            <a:off x="603397" y="1782837"/>
            <a:ext cx="10985205" cy="4351338"/>
          </a:xfrm>
        </p:spPr>
        <p:txBody>
          <a:bodyPr>
            <a:normAutofit fontScale="92500" lnSpcReduction="20000"/>
          </a:bodyPr>
          <a:lstStyle/>
          <a:p>
            <a:pPr marL="0" indent="0">
              <a:buNone/>
            </a:pPr>
            <a:r>
              <a:rPr lang="es-ES" dirty="0"/>
              <a:t>SA1#93e	           22 Feb - 4 Mar 2021	            </a:t>
            </a:r>
            <a:r>
              <a:rPr lang="en-US" dirty="0"/>
              <a:t>Electronic Meeting</a:t>
            </a:r>
            <a:endParaRPr lang="es-ES" dirty="0"/>
          </a:p>
          <a:p>
            <a:pPr marL="0" indent="0">
              <a:buNone/>
            </a:pPr>
            <a:r>
              <a:rPr lang="en-US" dirty="0"/>
              <a:t>SA1#94e	           </a:t>
            </a:r>
            <a:r>
              <a:rPr lang="en-GB" dirty="0"/>
              <a:t>10-20 May 2021</a:t>
            </a:r>
            <a:r>
              <a:rPr lang="en-US" dirty="0"/>
              <a:t>		Electronic Meeting</a:t>
            </a:r>
          </a:p>
          <a:p>
            <a:pPr marL="0" indent="0">
              <a:buNone/>
            </a:pPr>
            <a:r>
              <a:rPr lang="en-US" b="1" dirty="0">
                <a:solidFill>
                  <a:schemeClr val="accent4">
                    <a:lumMod val="60000"/>
                    <a:lumOff val="40000"/>
                  </a:schemeClr>
                </a:solidFill>
              </a:rPr>
              <a:t>SA1#94-bis*	           5-9 July 2021		            T.B.D. (possible e-meeting)</a:t>
            </a:r>
          </a:p>
          <a:p>
            <a:pPr marL="0" indent="0">
              <a:buNone/>
            </a:pPr>
            <a:r>
              <a:rPr lang="en-GB" dirty="0"/>
              <a:t>SA1#95** 	           23-27 Aug 2021		Wroclaw, Poland</a:t>
            </a:r>
          </a:p>
          <a:p>
            <a:pPr marL="0" indent="0">
              <a:buNone/>
            </a:pPr>
            <a:r>
              <a:rPr lang="en-GB" dirty="0"/>
              <a:t>SA1#96	           15-19	Nov 2021		T.B.D. </a:t>
            </a:r>
          </a:p>
          <a:p>
            <a:endParaRPr lang="en-GB" dirty="0"/>
          </a:p>
          <a:p>
            <a:pPr marL="0" indent="0">
              <a:buNone/>
            </a:pPr>
            <a:r>
              <a:rPr lang="en-GB" dirty="0"/>
              <a:t>* The default assumption is </a:t>
            </a:r>
            <a:r>
              <a:rPr lang="en-GB" b="1" dirty="0"/>
              <a:t>NOT</a:t>
            </a:r>
            <a:r>
              <a:rPr lang="en-GB" dirty="0"/>
              <a:t> to have this meeting, but these dates are announced just in case an extra meeting would be needed. In case of e-meeting, dates will not change but there will be a reduced agenda. </a:t>
            </a:r>
          </a:p>
          <a:p>
            <a:pPr marL="0" indent="0">
              <a:buNone/>
            </a:pPr>
            <a:r>
              <a:rPr lang="en-GB" dirty="0"/>
              <a:t>** In case this meeting has to be transformed into an </a:t>
            </a:r>
            <a:r>
              <a:rPr lang="en-GB" b="1" dirty="0"/>
              <a:t>e-meeting</a:t>
            </a:r>
            <a:r>
              <a:rPr lang="en-GB" dirty="0"/>
              <a:t>, new dates would be: </a:t>
            </a:r>
            <a:r>
              <a:rPr lang="en-GB" b="1" dirty="0"/>
              <a:t>23 Aug – 2 Sep 2021</a:t>
            </a:r>
          </a:p>
        </p:txBody>
      </p:sp>
      <p:sp>
        <p:nvSpPr>
          <p:cNvPr id="4" name="Slide Number Placeholder 3">
            <a:extLst>
              <a:ext uri="{FF2B5EF4-FFF2-40B4-BE49-F238E27FC236}">
                <a16:creationId xmlns:a16="http://schemas.microsoft.com/office/drawing/2014/main" id="{2C46ED22-6478-41C6-B0BA-58ED1C145691}"/>
              </a:ext>
            </a:extLst>
          </p:cNvPr>
          <p:cNvSpPr>
            <a:spLocks noGrp="1"/>
          </p:cNvSpPr>
          <p:nvPr>
            <p:ph type="sldNum" sz="quarter" idx="12"/>
          </p:nvPr>
        </p:nvSpPr>
        <p:spPr/>
        <p:txBody>
          <a:bodyPr/>
          <a:lstStyle/>
          <a:p>
            <a:fld id="{2E709669-3045-4AA0-9892-A5BF582AAEC3}" type="slidenum">
              <a:rPr lang="en-GB" smtClean="0"/>
              <a:t>4</a:t>
            </a:fld>
            <a:endParaRPr lang="en-GB"/>
          </a:p>
        </p:txBody>
      </p:sp>
    </p:spTree>
    <p:extLst>
      <p:ext uri="{BB962C8B-B14F-4D97-AF65-F5344CB8AC3E}">
        <p14:creationId xmlns:p14="http://schemas.microsoft.com/office/powerpoint/2010/main" val="4221288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Right 3">
            <a:extLst>
              <a:ext uri="{FF2B5EF4-FFF2-40B4-BE49-F238E27FC236}">
                <a16:creationId xmlns:a16="http://schemas.microsoft.com/office/drawing/2014/main" id="{469E419B-5C12-4D7B-B3EB-CDC6AA491A75}"/>
              </a:ext>
            </a:extLst>
          </p:cNvPr>
          <p:cNvSpPr/>
          <p:nvPr/>
        </p:nvSpPr>
        <p:spPr>
          <a:xfrm>
            <a:off x="291836" y="2977606"/>
            <a:ext cx="10857133" cy="1027133"/>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3DE04C03-948E-48AF-8545-59D0DF19EFB3}"/>
              </a:ext>
            </a:extLst>
          </p:cNvPr>
          <p:cNvCxnSpPr/>
          <p:nvPr/>
        </p:nvCxnSpPr>
        <p:spPr>
          <a:xfrm>
            <a:off x="3164048" y="2907214"/>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23AB5AF-DFC4-4E76-87A5-3935C127A8C6}"/>
              </a:ext>
            </a:extLst>
          </p:cNvPr>
          <p:cNvCxnSpPr/>
          <p:nvPr/>
        </p:nvCxnSpPr>
        <p:spPr>
          <a:xfrm>
            <a:off x="4004346" y="2900223"/>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71BDD56-FCB9-4254-ABCE-11D7BD5FF373}"/>
              </a:ext>
            </a:extLst>
          </p:cNvPr>
          <p:cNvCxnSpPr/>
          <p:nvPr/>
        </p:nvCxnSpPr>
        <p:spPr>
          <a:xfrm>
            <a:off x="4843246" y="2950557"/>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8E6F26F-DA0D-4D26-99C5-37FA6B255661}"/>
              </a:ext>
            </a:extLst>
          </p:cNvPr>
          <p:cNvCxnSpPr/>
          <p:nvPr/>
        </p:nvCxnSpPr>
        <p:spPr>
          <a:xfrm>
            <a:off x="4841848" y="2907214"/>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8151932-346B-4DEF-BDEE-70BFE4810EE5}"/>
              </a:ext>
            </a:extLst>
          </p:cNvPr>
          <p:cNvCxnSpPr/>
          <p:nvPr/>
        </p:nvCxnSpPr>
        <p:spPr>
          <a:xfrm>
            <a:off x="6409684" y="2864611"/>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7514B7E-B6F9-4D67-8528-8D457648339A}"/>
              </a:ext>
            </a:extLst>
          </p:cNvPr>
          <p:cNvCxnSpPr/>
          <p:nvPr/>
        </p:nvCxnSpPr>
        <p:spPr>
          <a:xfrm>
            <a:off x="7248584" y="2856222"/>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AEED54F-5BA6-4B29-BEAE-1F6E0946E763}"/>
              </a:ext>
            </a:extLst>
          </p:cNvPr>
          <p:cNvCxnSpPr/>
          <p:nvPr/>
        </p:nvCxnSpPr>
        <p:spPr>
          <a:xfrm>
            <a:off x="5721369" y="2896526"/>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83F757D-B3BD-44E1-A8C9-F17E2DE297BD}"/>
              </a:ext>
            </a:extLst>
          </p:cNvPr>
          <p:cNvCxnSpPr/>
          <p:nvPr/>
        </p:nvCxnSpPr>
        <p:spPr>
          <a:xfrm>
            <a:off x="8087484" y="2873000"/>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7A5C0DB-E817-4A1D-8043-70C3AFB2A9EE}"/>
              </a:ext>
            </a:extLst>
          </p:cNvPr>
          <p:cNvCxnSpPr/>
          <p:nvPr/>
        </p:nvCxnSpPr>
        <p:spPr>
          <a:xfrm>
            <a:off x="9762675" y="2896755"/>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1838E39-9DEE-45A2-9334-12CC21BA57FF}"/>
              </a:ext>
            </a:extLst>
          </p:cNvPr>
          <p:cNvCxnSpPr/>
          <p:nvPr/>
        </p:nvCxnSpPr>
        <p:spPr>
          <a:xfrm>
            <a:off x="10602973" y="2906538"/>
            <a:ext cx="0" cy="124996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F63FEE8-6930-4D20-AAE4-3ED54E270EA0}"/>
              </a:ext>
            </a:extLst>
          </p:cNvPr>
          <p:cNvSpPr txBox="1"/>
          <p:nvPr/>
        </p:nvSpPr>
        <p:spPr>
          <a:xfrm>
            <a:off x="1577697" y="2750396"/>
            <a:ext cx="657552" cy="261610"/>
          </a:xfrm>
          <a:prstGeom prst="rect">
            <a:avLst/>
          </a:prstGeom>
          <a:noFill/>
        </p:spPr>
        <p:txBody>
          <a:bodyPr wrap="none" rtlCol="0">
            <a:spAutoFit/>
          </a:bodyPr>
          <a:lstStyle/>
          <a:p>
            <a:r>
              <a:rPr lang="en-GB" sz="1100" dirty="0"/>
              <a:t>Tuesday</a:t>
            </a:r>
          </a:p>
        </p:txBody>
      </p:sp>
      <p:sp>
        <p:nvSpPr>
          <p:cNvPr id="30" name="TextBox 29">
            <a:extLst>
              <a:ext uri="{FF2B5EF4-FFF2-40B4-BE49-F238E27FC236}">
                <a16:creationId xmlns:a16="http://schemas.microsoft.com/office/drawing/2014/main" id="{78EF67C4-3318-486C-A63F-0A08FA4BD54A}"/>
              </a:ext>
            </a:extLst>
          </p:cNvPr>
          <p:cNvSpPr txBox="1"/>
          <p:nvPr/>
        </p:nvSpPr>
        <p:spPr>
          <a:xfrm>
            <a:off x="3226777" y="2679160"/>
            <a:ext cx="710451" cy="261610"/>
          </a:xfrm>
          <a:prstGeom prst="rect">
            <a:avLst/>
          </a:prstGeom>
          <a:noFill/>
        </p:spPr>
        <p:txBody>
          <a:bodyPr wrap="none" rtlCol="0">
            <a:spAutoFit/>
          </a:bodyPr>
          <a:lstStyle/>
          <a:p>
            <a:r>
              <a:rPr lang="en-GB" sz="1100" dirty="0"/>
              <a:t>Thursday</a:t>
            </a:r>
          </a:p>
        </p:txBody>
      </p:sp>
      <p:sp>
        <p:nvSpPr>
          <p:cNvPr id="33" name="TextBox 32">
            <a:extLst>
              <a:ext uri="{FF2B5EF4-FFF2-40B4-BE49-F238E27FC236}">
                <a16:creationId xmlns:a16="http://schemas.microsoft.com/office/drawing/2014/main" id="{D1D90CEA-9581-4FDB-80C4-D1BA7C1B351B}"/>
              </a:ext>
            </a:extLst>
          </p:cNvPr>
          <p:cNvSpPr txBox="1"/>
          <p:nvPr/>
        </p:nvSpPr>
        <p:spPr>
          <a:xfrm>
            <a:off x="7327419" y="2796252"/>
            <a:ext cx="657552" cy="261610"/>
          </a:xfrm>
          <a:prstGeom prst="rect">
            <a:avLst/>
          </a:prstGeom>
          <a:noFill/>
        </p:spPr>
        <p:txBody>
          <a:bodyPr wrap="none" rtlCol="0">
            <a:spAutoFit/>
          </a:bodyPr>
          <a:lstStyle/>
          <a:p>
            <a:r>
              <a:rPr lang="en-GB" sz="1100" dirty="0"/>
              <a:t>Tuesday</a:t>
            </a:r>
          </a:p>
        </p:txBody>
      </p:sp>
      <p:sp>
        <p:nvSpPr>
          <p:cNvPr id="34" name="TextBox 33">
            <a:extLst>
              <a:ext uri="{FF2B5EF4-FFF2-40B4-BE49-F238E27FC236}">
                <a16:creationId xmlns:a16="http://schemas.microsoft.com/office/drawing/2014/main" id="{D50B2399-B34C-41DF-B0B6-0035284A1477}"/>
              </a:ext>
            </a:extLst>
          </p:cNvPr>
          <p:cNvSpPr txBox="1"/>
          <p:nvPr/>
        </p:nvSpPr>
        <p:spPr>
          <a:xfrm>
            <a:off x="4990764" y="2678320"/>
            <a:ext cx="691215" cy="261610"/>
          </a:xfrm>
          <a:prstGeom prst="rect">
            <a:avLst/>
          </a:prstGeom>
          <a:noFill/>
        </p:spPr>
        <p:txBody>
          <a:bodyPr wrap="none" rtlCol="0">
            <a:spAutoFit/>
          </a:bodyPr>
          <a:lstStyle/>
          <a:p>
            <a:r>
              <a:rPr lang="en-GB" sz="1100" dirty="0"/>
              <a:t>Saturday</a:t>
            </a:r>
          </a:p>
        </p:txBody>
      </p:sp>
      <p:sp>
        <p:nvSpPr>
          <p:cNvPr id="35" name="TextBox 34">
            <a:extLst>
              <a:ext uri="{FF2B5EF4-FFF2-40B4-BE49-F238E27FC236}">
                <a16:creationId xmlns:a16="http://schemas.microsoft.com/office/drawing/2014/main" id="{76466C10-07E8-465A-B50C-450B3C923594}"/>
              </a:ext>
            </a:extLst>
          </p:cNvPr>
          <p:cNvSpPr txBox="1"/>
          <p:nvPr/>
        </p:nvSpPr>
        <p:spPr>
          <a:xfrm>
            <a:off x="5680748" y="2676507"/>
            <a:ext cx="601447" cy="261610"/>
          </a:xfrm>
          <a:prstGeom prst="rect">
            <a:avLst/>
          </a:prstGeom>
          <a:noFill/>
        </p:spPr>
        <p:txBody>
          <a:bodyPr wrap="none" rtlCol="0">
            <a:spAutoFit/>
          </a:bodyPr>
          <a:lstStyle/>
          <a:p>
            <a:r>
              <a:rPr lang="en-GB" sz="1100" dirty="0"/>
              <a:t>Sunday</a:t>
            </a:r>
          </a:p>
        </p:txBody>
      </p:sp>
      <p:sp>
        <p:nvSpPr>
          <p:cNvPr id="38" name="TextBox 37">
            <a:extLst>
              <a:ext uri="{FF2B5EF4-FFF2-40B4-BE49-F238E27FC236}">
                <a16:creationId xmlns:a16="http://schemas.microsoft.com/office/drawing/2014/main" id="{5E4B3C34-2CF6-4FC9-B6D9-E981AF624A0B}"/>
              </a:ext>
            </a:extLst>
          </p:cNvPr>
          <p:cNvSpPr txBox="1"/>
          <p:nvPr/>
        </p:nvSpPr>
        <p:spPr>
          <a:xfrm>
            <a:off x="9937383" y="2687549"/>
            <a:ext cx="535724" cy="261610"/>
          </a:xfrm>
          <a:prstGeom prst="rect">
            <a:avLst/>
          </a:prstGeom>
          <a:noFill/>
        </p:spPr>
        <p:txBody>
          <a:bodyPr wrap="none" rtlCol="0">
            <a:spAutoFit/>
          </a:bodyPr>
          <a:lstStyle/>
          <a:p>
            <a:r>
              <a:rPr lang="en-GB" sz="1100" dirty="0"/>
              <a:t>Friday</a:t>
            </a:r>
          </a:p>
        </p:txBody>
      </p:sp>
      <p:sp>
        <p:nvSpPr>
          <p:cNvPr id="107" name="TextBox 106">
            <a:extLst>
              <a:ext uri="{FF2B5EF4-FFF2-40B4-BE49-F238E27FC236}">
                <a16:creationId xmlns:a16="http://schemas.microsoft.com/office/drawing/2014/main" id="{FDD23507-92E6-470E-BFF1-8CFC17CB1E39}"/>
              </a:ext>
            </a:extLst>
          </p:cNvPr>
          <p:cNvSpPr txBox="1"/>
          <p:nvPr/>
        </p:nvSpPr>
        <p:spPr>
          <a:xfrm>
            <a:off x="139912" y="1420693"/>
            <a:ext cx="1256947" cy="523220"/>
          </a:xfrm>
          <a:prstGeom prst="rect">
            <a:avLst/>
          </a:prstGeom>
          <a:noFill/>
        </p:spPr>
        <p:txBody>
          <a:bodyPr wrap="none" rtlCol="0">
            <a:spAutoFit/>
          </a:bodyPr>
          <a:lstStyle/>
          <a:p>
            <a:pPr algn="ctr"/>
            <a:r>
              <a:rPr lang="en-GB" sz="1400" dirty="0">
                <a:solidFill>
                  <a:srgbClr val="FF0000"/>
                </a:solidFill>
              </a:rPr>
              <a:t>Meeting start </a:t>
            </a:r>
          </a:p>
          <a:p>
            <a:pPr algn="ctr"/>
            <a:r>
              <a:rPr lang="en-GB" sz="1400" dirty="0">
                <a:solidFill>
                  <a:srgbClr val="FF0000"/>
                </a:solidFill>
              </a:rPr>
              <a:t>Sunday 11PM</a:t>
            </a:r>
          </a:p>
        </p:txBody>
      </p:sp>
      <p:sp>
        <p:nvSpPr>
          <p:cNvPr id="108" name="TextBox 107">
            <a:extLst>
              <a:ext uri="{FF2B5EF4-FFF2-40B4-BE49-F238E27FC236}">
                <a16:creationId xmlns:a16="http://schemas.microsoft.com/office/drawing/2014/main" id="{A221B0E2-9EE0-478D-B5B6-2FF49B4CFA7B}"/>
              </a:ext>
            </a:extLst>
          </p:cNvPr>
          <p:cNvSpPr txBox="1"/>
          <p:nvPr/>
        </p:nvSpPr>
        <p:spPr>
          <a:xfrm>
            <a:off x="8906691" y="1372894"/>
            <a:ext cx="1229825" cy="523220"/>
          </a:xfrm>
          <a:prstGeom prst="rect">
            <a:avLst/>
          </a:prstGeom>
          <a:noFill/>
        </p:spPr>
        <p:txBody>
          <a:bodyPr wrap="none" rtlCol="0">
            <a:spAutoFit/>
          </a:bodyPr>
          <a:lstStyle/>
          <a:p>
            <a:pPr algn="ctr"/>
            <a:r>
              <a:rPr lang="en-GB" sz="1400" dirty="0">
                <a:solidFill>
                  <a:srgbClr val="FF0000"/>
                </a:solidFill>
              </a:rPr>
              <a:t>Meeting end</a:t>
            </a:r>
          </a:p>
          <a:p>
            <a:pPr algn="ctr"/>
            <a:r>
              <a:rPr lang="en-GB" sz="1400" dirty="0">
                <a:solidFill>
                  <a:srgbClr val="FF0000"/>
                </a:solidFill>
              </a:rPr>
              <a:t>Thursday 4PM</a:t>
            </a:r>
          </a:p>
        </p:txBody>
      </p:sp>
      <p:sp>
        <p:nvSpPr>
          <p:cNvPr id="110" name="TextBox 109">
            <a:extLst>
              <a:ext uri="{FF2B5EF4-FFF2-40B4-BE49-F238E27FC236}">
                <a16:creationId xmlns:a16="http://schemas.microsoft.com/office/drawing/2014/main" id="{AE3BD49E-D1B9-4088-801E-EF22461DB9E2}"/>
              </a:ext>
            </a:extLst>
          </p:cNvPr>
          <p:cNvSpPr txBox="1"/>
          <p:nvPr/>
        </p:nvSpPr>
        <p:spPr>
          <a:xfrm>
            <a:off x="10227929" y="1477671"/>
            <a:ext cx="1686424" cy="369332"/>
          </a:xfrm>
          <a:prstGeom prst="rect">
            <a:avLst/>
          </a:prstGeom>
          <a:noFill/>
        </p:spPr>
        <p:txBody>
          <a:bodyPr wrap="none" rtlCol="0">
            <a:spAutoFit/>
          </a:bodyPr>
          <a:lstStyle/>
          <a:p>
            <a:r>
              <a:rPr lang="en-GB" b="1" u="sng" dirty="0"/>
              <a:t>All times in UTC</a:t>
            </a:r>
          </a:p>
        </p:txBody>
      </p:sp>
      <p:sp>
        <p:nvSpPr>
          <p:cNvPr id="91" name="TextBox 90">
            <a:extLst>
              <a:ext uri="{FF2B5EF4-FFF2-40B4-BE49-F238E27FC236}">
                <a16:creationId xmlns:a16="http://schemas.microsoft.com/office/drawing/2014/main" id="{B1A40BD7-C822-4E09-86D4-8FEB4410549F}"/>
              </a:ext>
            </a:extLst>
          </p:cNvPr>
          <p:cNvSpPr txBox="1"/>
          <p:nvPr/>
        </p:nvSpPr>
        <p:spPr>
          <a:xfrm>
            <a:off x="5691037" y="1496700"/>
            <a:ext cx="1184812" cy="307777"/>
          </a:xfrm>
          <a:prstGeom prst="rect">
            <a:avLst/>
          </a:prstGeom>
          <a:noFill/>
        </p:spPr>
        <p:txBody>
          <a:bodyPr wrap="none" rtlCol="0">
            <a:spAutoFit/>
          </a:bodyPr>
          <a:lstStyle/>
          <a:p>
            <a:pPr algn="ctr"/>
            <a:r>
              <a:rPr lang="en-GB" sz="1400" dirty="0">
                <a:solidFill>
                  <a:srgbClr val="FF0000"/>
                </a:solidFill>
              </a:rPr>
              <a:t>Sunday 11PM</a:t>
            </a:r>
          </a:p>
        </p:txBody>
      </p:sp>
      <p:cxnSp>
        <p:nvCxnSpPr>
          <p:cNvPr id="115" name="Straight Connector 114">
            <a:extLst>
              <a:ext uri="{FF2B5EF4-FFF2-40B4-BE49-F238E27FC236}">
                <a16:creationId xmlns:a16="http://schemas.microsoft.com/office/drawing/2014/main" id="{904C6F68-E180-4697-BA5C-B487A25D5742}"/>
              </a:ext>
            </a:extLst>
          </p:cNvPr>
          <p:cNvCxnSpPr/>
          <p:nvPr/>
        </p:nvCxnSpPr>
        <p:spPr>
          <a:xfrm>
            <a:off x="8085288" y="2891176"/>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1539148-188D-470E-B42B-1FAD228F9BE1}"/>
              </a:ext>
            </a:extLst>
          </p:cNvPr>
          <p:cNvCxnSpPr/>
          <p:nvPr/>
        </p:nvCxnSpPr>
        <p:spPr>
          <a:xfrm>
            <a:off x="8951317" y="2864611"/>
            <a:ext cx="0" cy="1249960"/>
          </a:xfrm>
          <a:prstGeom prst="line">
            <a:avLst/>
          </a:prstGeom>
        </p:spPr>
        <p:style>
          <a:lnRef idx="1">
            <a:schemeClr val="accent1"/>
          </a:lnRef>
          <a:fillRef idx="0">
            <a:schemeClr val="accent1"/>
          </a:fillRef>
          <a:effectRef idx="0">
            <a:schemeClr val="accent1"/>
          </a:effectRef>
          <a:fontRef idx="minor">
            <a:schemeClr val="tx1"/>
          </a:fontRef>
        </p:style>
      </p:cxnSp>
      <p:sp>
        <p:nvSpPr>
          <p:cNvPr id="90" name="Right Brace 89">
            <a:extLst>
              <a:ext uri="{FF2B5EF4-FFF2-40B4-BE49-F238E27FC236}">
                <a16:creationId xmlns:a16="http://schemas.microsoft.com/office/drawing/2014/main" id="{55845DB0-2566-447E-8CC4-4E4D80B0378C}"/>
              </a:ext>
            </a:extLst>
          </p:cNvPr>
          <p:cNvSpPr/>
          <p:nvPr/>
        </p:nvSpPr>
        <p:spPr>
          <a:xfrm rot="5400000">
            <a:off x="3868240" y="3448089"/>
            <a:ext cx="189384" cy="34847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3" name="Title 1">
            <a:extLst>
              <a:ext uri="{FF2B5EF4-FFF2-40B4-BE49-F238E27FC236}">
                <a16:creationId xmlns:a16="http://schemas.microsoft.com/office/drawing/2014/main" id="{0C4754DB-467D-4160-B2B2-E0555BCA7E35}"/>
              </a:ext>
            </a:extLst>
          </p:cNvPr>
          <p:cNvSpPr txBox="1">
            <a:spLocks/>
          </p:cNvSpPr>
          <p:nvPr/>
        </p:nvSpPr>
        <p:spPr>
          <a:xfrm>
            <a:off x="325066" y="387833"/>
            <a:ext cx="10515600" cy="948003"/>
          </a:xfrm>
          <a:prstGeom prst="rect">
            <a:avLst/>
          </a:prstGeom>
        </p:spPr>
        <p:txBody>
          <a:bodyPr vert="horz" lIns="91440" tIns="45720" rIns="91440" bIns="45720" rtlCol="0" anchor="ctr">
            <a:normAutofit/>
          </a:bodyPr>
          <a:lstStyle>
            <a:defPPr>
              <a:defRPr lang="nl-NL"/>
            </a:defPPr>
            <a:lvl1pPr>
              <a:lnSpc>
                <a:spcPct val="90000"/>
              </a:lnSpc>
              <a:spcBef>
                <a:spcPct val="0"/>
              </a:spcBef>
              <a:buNone/>
              <a:defRPr sz="4400" b="1">
                <a:latin typeface="+mj-lt"/>
                <a:ea typeface="+mj-ea"/>
                <a:cs typeface="+mj-cs"/>
              </a:defRPr>
            </a:lvl1pPr>
          </a:lstStyle>
          <a:p>
            <a:r>
              <a:rPr lang="en-GB" sz="3600" dirty="0"/>
              <a:t>Guidelines for SA1#93e (1/3): </a:t>
            </a:r>
            <a:r>
              <a:rPr lang="en-US" sz="3600" dirty="0"/>
              <a:t>timeline</a:t>
            </a:r>
          </a:p>
        </p:txBody>
      </p:sp>
      <p:sp>
        <p:nvSpPr>
          <p:cNvPr id="101" name="TextBox 100">
            <a:extLst>
              <a:ext uri="{FF2B5EF4-FFF2-40B4-BE49-F238E27FC236}">
                <a16:creationId xmlns:a16="http://schemas.microsoft.com/office/drawing/2014/main" id="{2B9BE9F8-3989-4E0B-8D14-C22E01140971}"/>
              </a:ext>
            </a:extLst>
          </p:cNvPr>
          <p:cNvSpPr txBox="1"/>
          <p:nvPr/>
        </p:nvSpPr>
        <p:spPr>
          <a:xfrm>
            <a:off x="10602973" y="472678"/>
            <a:ext cx="1167307" cy="253916"/>
          </a:xfrm>
          <a:prstGeom prst="rect">
            <a:avLst/>
          </a:prstGeom>
          <a:noFill/>
        </p:spPr>
        <p:txBody>
          <a:bodyPr wrap="none" rtlCol="0">
            <a:spAutoFit/>
          </a:bodyPr>
          <a:lstStyle/>
          <a:p>
            <a:r>
              <a:rPr lang="en-GB" sz="1050" dirty="0"/>
              <a:t>   1.30PM-3.30PM</a:t>
            </a:r>
          </a:p>
        </p:txBody>
      </p:sp>
      <p:sp>
        <p:nvSpPr>
          <p:cNvPr id="113" name="TextBox 112">
            <a:extLst>
              <a:ext uri="{FF2B5EF4-FFF2-40B4-BE49-F238E27FC236}">
                <a16:creationId xmlns:a16="http://schemas.microsoft.com/office/drawing/2014/main" id="{4951625C-31DD-4B5C-9E97-6D4055B467E0}"/>
              </a:ext>
            </a:extLst>
          </p:cNvPr>
          <p:cNvSpPr txBox="1"/>
          <p:nvPr/>
        </p:nvSpPr>
        <p:spPr>
          <a:xfrm>
            <a:off x="10726866" y="593380"/>
            <a:ext cx="971741" cy="261610"/>
          </a:xfrm>
          <a:prstGeom prst="rect">
            <a:avLst/>
          </a:prstGeom>
          <a:noFill/>
        </p:spPr>
        <p:txBody>
          <a:bodyPr wrap="none" rtlCol="0">
            <a:spAutoFit/>
          </a:bodyPr>
          <a:lstStyle/>
          <a:p>
            <a:r>
              <a:rPr lang="en-GB" sz="1050" dirty="0"/>
              <a:t>Daily conf call</a:t>
            </a:r>
          </a:p>
        </p:txBody>
      </p:sp>
      <p:pic>
        <p:nvPicPr>
          <p:cNvPr id="118" name="Picture 6" descr="phone icons - 451 free phone icons download (ico, png, icns) | Icons101.com">
            <a:extLst>
              <a:ext uri="{FF2B5EF4-FFF2-40B4-BE49-F238E27FC236}">
                <a16:creationId xmlns:a16="http://schemas.microsoft.com/office/drawing/2014/main" id="{F580CE14-85CB-49DE-A376-E3651CACD1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2658" y="487062"/>
            <a:ext cx="360315" cy="328102"/>
          </a:xfrm>
          <a:prstGeom prst="rect">
            <a:avLst/>
          </a:prstGeom>
          <a:noFill/>
          <a:extLst>
            <a:ext uri="{909E8E84-426E-40DD-AFC4-6F175D3DCCD1}">
              <a14:hiddenFill xmlns:a14="http://schemas.microsoft.com/office/drawing/2010/main">
                <a:solidFill>
                  <a:srgbClr val="FFFFFF"/>
                </a:solidFill>
              </a14:hiddenFill>
            </a:ext>
          </a:extLst>
        </p:spPr>
      </p:pic>
      <p:sp>
        <p:nvSpPr>
          <p:cNvPr id="75" name="TextBox 74">
            <a:extLst>
              <a:ext uri="{FF2B5EF4-FFF2-40B4-BE49-F238E27FC236}">
                <a16:creationId xmlns:a16="http://schemas.microsoft.com/office/drawing/2014/main" id="{26FC2586-E025-43D7-ABC6-DF3395202DEA}"/>
              </a:ext>
            </a:extLst>
          </p:cNvPr>
          <p:cNvSpPr txBox="1"/>
          <p:nvPr/>
        </p:nvSpPr>
        <p:spPr>
          <a:xfrm>
            <a:off x="10682832" y="919048"/>
            <a:ext cx="1088760" cy="253916"/>
          </a:xfrm>
          <a:prstGeom prst="rect">
            <a:avLst/>
          </a:prstGeom>
          <a:noFill/>
        </p:spPr>
        <p:txBody>
          <a:bodyPr wrap="none" rtlCol="0">
            <a:spAutoFit/>
          </a:bodyPr>
          <a:lstStyle/>
          <a:p>
            <a:r>
              <a:rPr lang="en-GB" sz="1050" b="1" dirty="0"/>
              <a:t>1.00PM-4.00PM</a:t>
            </a:r>
          </a:p>
        </p:txBody>
      </p:sp>
      <p:sp>
        <p:nvSpPr>
          <p:cNvPr id="76" name="TextBox 75">
            <a:extLst>
              <a:ext uri="{FF2B5EF4-FFF2-40B4-BE49-F238E27FC236}">
                <a16:creationId xmlns:a16="http://schemas.microsoft.com/office/drawing/2014/main" id="{B8395BA9-F852-4733-9897-7F2BA8A132AA}"/>
              </a:ext>
            </a:extLst>
          </p:cNvPr>
          <p:cNvSpPr txBox="1"/>
          <p:nvPr/>
        </p:nvSpPr>
        <p:spPr>
          <a:xfrm>
            <a:off x="10726866" y="1066207"/>
            <a:ext cx="1003801" cy="415498"/>
          </a:xfrm>
          <a:prstGeom prst="rect">
            <a:avLst/>
          </a:prstGeom>
          <a:noFill/>
        </p:spPr>
        <p:txBody>
          <a:bodyPr wrap="none" rtlCol="0">
            <a:spAutoFit/>
          </a:bodyPr>
          <a:lstStyle/>
          <a:p>
            <a:r>
              <a:rPr lang="en-GB" sz="1050" dirty="0"/>
              <a:t>Opening &amp;</a:t>
            </a:r>
          </a:p>
          <a:p>
            <a:r>
              <a:rPr lang="en-GB" sz="1050" dirty="0"/>
              <a:t>Closing session</a:t>
            </a:r>
          </a:p>
        </p:txBody>
      </p:sp>
      <p:pic>
        <p:nvPicPr>
          <p:cNvPr id="77" name="Picture 6" descr="Phone icon 512x512px (ico, png, icns) - free download | Icons101.com">
            <a:extLst>
              <a:ext uri="{FF2B5EF4-FFF2-40B4-BE49-F238E27FC236}">
                <a16:creationId xmlns:a16="http://schemas.microsoft.com/office/drawing/2014/main" id="{AFE033FB-E046-4344-BCC9-5F5DD7722D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7929" y="935289"/>
            <a:ext cx="405535" cy="405535"/>
          </a:xfrm>
          <a:prstGeom prst="rect">
            <a:avLst/>
          </a:prstGeom>
          <a:noFill/>
          <a:extLst>
            <a:ext uri="{909E8E84-426E-40DD-AFC4-6F175D3DCCD1}">
              <a14:hiddenFill xmlns:a14="http://schemas.microsoft.com/office/drawing/2010/main">
                <a:solidFill>
                  <a:srgbClr val="FFFFFF"/>
                </a:solidFill>
              </a14:hiddenFill>
            </a:ext>
          </a:extLst>
        </p:spPr>
      </p:pic>
      <p:cxnSp>
        <p:nvCxnSpPr>
          <p:cNvPr id="119" name="Straight Connector 118">
            <a:extLst>
              <a:ext uri="{FF2B5EF4-FFF2-40B4-BE49-F238E27FC236}">
                <a16:creationId xmlns:a16="http://schemas.microsoft.com/office/drawing/2014/main" id="{4259F97B-603A-4C68-BAF3-AB0B1B10650E}"/>
              </a:ext>
            </a:extLst>
          </p:cNvPr>
          <p:cNvCxnSpPr>
            <a:cxnSpLocks/>
          </p:cNvCxnSpPr>
          <p:nvPr/>
        </p:nvCxnSpPr>
        <p:spPr>
          <a:xfrm>
            <a:off x="593188" y="1883975"/>
            <a:ext cx="10532" cy="384196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A2D96C0C-0ADC-4B7E-B204-ACD3C4530218}"/>
              </a:ext>
            </a:extLst>
          </p:cNvPr>
          <p:cNvSpPr txBox="1"/>
          <p:nvPr/>
        </p:nvSpPr>
        <p:spPr>
          <a:xfrm>
            <a:off x="2050575" y="6048984"/>
            <a:ext cx="2118337" cy="800219"/>
          </a:xfrm>
          <a:prstGeom prst="rect">
            <a:avLst/>
          </a:prstGeom>
          <a:noFill/>
        </p:spPr>
        <p:txBody>
          <a:bodyPr wrap="square" rtlCol="0">
            <a:spAutoFit/>
          </a:bodyPr>
          <a:lstStyle/>
          <a:p>
            <a:r>
              <a:rPr lang="en-GB" dirty="0">
                <a:solidFill>
                  <a:srgbClr val="FFC000"/>
                </a:solidFill>
              </a:rPr>
              <a:t>BLOCK A + GLOBAL</a:t>
            </a:r>
          </a:p>
          <a:p>
            <a:r>
              <a:rPr lang="en-US" sz="1400" i="1" dirty="0">
                <a:latin typeface="Calibri" panose="020F0502020204030204" pitchFamily="34" charset="0"/>
                <a:ea typeface="Calibri" panose="020F0502020204030204" pitchFamily="34" charset="0"/>
                <a:cs typeface="Times New Roman" panose="02020603050405020304" pitchFamily="18" charset="0"/>
              </a:rPr>
              <a:t>(discussions and potential revisions)</a:t>
            </a:r>
            <a:endParaRPr lang="en-GB" sz="1400" dirty="0">
              <a:solidFill>
                <a:srgbClr val="FFC000"/>
              </a:solidFill>
            </a:endParaRPr>
          </a:p>
        </p:txBody>
      </p:sp>
      <p:sp>
        <p:nvSpPr>
          <p:cNvPr id="106" name="TextBox 105">
            <a:extLst>
              <a:ext uri="{FF2B5EF4-FFF2-40B4-BE49-F238E27FC236}">
                <a16:creationId xmlns:a16="http://schemas.microsoft.com/office/drawing/2014/main" id="{7B03AA28-6AC4-4AB1-BCCF-D6333107C563}"/>
              </a:ext>
            </a:extLst>
          </p:cNvPr>
          <p:cNvSpPr txBox="1"/>
          <p:nvPr/>
        </p:nvSpPr>
        <p:spPr>
          <a:xfrm>
            <a:off x="5551931" y="6048984"/>
            <a:ext cx="2392637" cy="1077218"/>
          </a:xfrm>
          <a:prstGeom prst="rect">
            <a:avLst/>
          </a:prstGeom>
          <a:noFill/>
        </p:spPr>
        <p:txBody>
          <a:bodyPr wrap="square" rtlCol="0">
            <a:spAutoFit/>
          </a:bodyPr>
          <a:lstStyle/>
          <a:p>
            <a:r>
              <a:rPr lang="en-GB" dirty="0">
                <a:solidFill>
                  <a:srgbClr val="7030A0"/>
                </a:solidFill>
              </a:rPr>
              <a:t>BLOCK B + GLOBAL</a:t>
            </a:r>
          </a:p>
          <a:p>
            <a:r>
              <a:rPr lang="en-US" sz="1400" i="1" dirty="0">
                <a:latin typeface="Calibri" panose="020F0502020204030204" pitchFamily="34" charset="0"/>
                <a:ea typeface="Calibri" panose="020F0502020204030204" pitchFamily="34" charset="0"/>
                <a:cs typeface="Times New Roman" panose="02020603050405020304" pitchFamily="18" charset="0"/>
              </a:rPr>
              <a:t>(discussions and potential revisions)</a:t>
            </a:r>
            <a:endParaRPr lang="en-GB" sz="1400" dirty="0">
              <a:solidFill>
                <a:srgbClr val="FFC000"/>
              </a:solidFill>
            </a:endParaRPr>
          </a:p>
          <a:p>
            <a:endParaRPr lang="en-GB" dirty="0">
              <a:solidFill>
                <a:srgbClr val="7030A0"/>
              </a:solidFill>
            </a:endParaRPr>
          </a:p>
        </p:txBody>
      </p:sp>
      <p:sp>
        <p:nvSpPr>
          <p:cNvPr id="145" name="TextBox 144">
            <a:extLst>
              <a:ext uri="{FF2B5EF4-FFF2-40B4-BE49-F238E27FC236}">
                <a16:creationId xmlns:a16="http://schemas.microsoft.com/office/drawing/2014/main" id="{EF28F37B-CC3B-40DF-B57A-5FF3A111B5D6}"/>
              </a:ext>
            </a:extLst>
          </p:cNvPr>
          <p:cNvSpPr txBox="1"/>
          <p:nvPr/>
        </p:nvSpPr>
        <p:spPr>
          <a:xfrm>
            <a:off x="8140868" y="2088776"/>
            <a:ext cx="516488" cy="253916"/>
          </a:xfrm>
          <a:prstGeom prst="rect">
            <a:avLst/>
          </a:prstGeom>
          <a:noFill/>
        </p:spPr>
        <p:txBody>
          <a:bodyPr wrap="none" rtlCol="0">
            <a:spAutoFit/>
          </a:bodyPr>
          <a:lstStyle/>
          <a:p>
            <a:r>
              <a:rPr lang="en-GB" sz="1050" dirty="0"/>
              <a:t>11AM</a:t>
            </a:r>
          </a:p>
        </p:txBody>
      </p:sp>
      <p:sp>
        <p:nvSpPr>
          <p:cNvPr id="148" name="TextBox 147">
            <a:extLst>
              <a:ext uri="{FF2B5EF4-FFF2-40B4-BE49-F238E27FC236}">
                <a16:creationId xmlns:a16="http://schemas.microsoft.com/office/drawing/2014/main" id="{453D36AD-B2E9-48C7-AF7E-DFD81F4ED316}"/>
              </a:ext>
            </a:extLst>
          </p:cNvPr>
          <p:cNvSpPr txBox="1"/>
          <p:nvPr/>
        </p:nvSpPr>
        <p:spPr>
          <a:xfrm>
            <a:off x="7739838" y="2088776"/>
            <a:ext cx="506870" cy="253916"/>
          </a:xfrm>
          <a:prstGeom prst="rect">
            <a:avLst/>
          </a:prstGeom>
          <a:noFill/>
        </p:spPr>
        <p:txBody>
          <a:bodyPr wrap="none" rtlCol="0">
            <a:spAutoFit/>
          </a:bodyPr>
          <a:lstStyle/>
          <a:p>
            <a:r>
              <a:rPr lang="en-GB" sz="1050" dirty="0"/>
              <a:t>11PM</a:t>
            </a:r>
          </a:p>
        </p:txBody>
      </p:sp>
      <p:sp>
        <p:nvSpPr>
          <p:cNvPr id="151" name="Rectangle 150">
            <a:extLst>
              <a:ext uri="{FF2B5EF4-FFF2-40B4-BE49-F238E27FC236}">
                <a16:creationId xmlns:a16="http://schemas.microsoft.com/office/drawing/2014/main" id="{92019582-C5BF-4ABD-A4E8-FC2C8FF28CE4}"/>
              </a:ext>
            </a:extLst>
          </p:cNvPr>
          <p:cNvSpPr/>
          <p:nvPr/>
        </p:nvSpPr>
        <p:spPr>
          <a:xfrm>
            <a:off x="7840986" y="4534895"/>
            <a:ext cx="712054" cy="577081"/>
          </a:xfrm>
          <a:prstGeom prst="rect">
            <a:avLst/>
          </a:prstGeom>
        </p:spPr>
        <p:txBody>
          <a:bodyPr wrap="square">
            <a:spAutoFit/>
          </a:bodyPr>
          <a:lstStyle/>
          <a:p>
            <a:pPr algn="ctr"/>
            <a:r>
              <a:rPr lang="en-US" sz="1050" b="1" dirty="0">
                <a:latin typeface="Calibri" panose="020F0502020204030204" pitchFamily="34" charset="0"/>
                <a:ea typeface="Calibri" panose="020F0502020204030204" pitchFamily="34" charset="0"/>
                <a:cs typeface="Times New Roman" panose="02020603050405020304" pitchFamily="18" charset="0"/>
              </a:rPr>
              <a:t>Final</a:t>
            </a:r>
          </a:p>
          <a:p>
            <a:pPr algn="ctr"/>
            <a:r>
              <a:rPr lang="en-US" sz="1050" b="1" dirty="0">
                <a:latin typeface="Calibri" panose="020F0502020204030204" pitchFamily="34" charset="0"/>
                <a:ea typeface="Calibri" panose="020F0502020204030204" pitchFamily="34" charset="0"/>
                <a:cs typeface="Times New Roman" panose="02020603050405020304" pitchFamily="18" charset="0"/>
              </a:rPr>
              <a:t>Version B</a:t>
            </a:r>
          </a:p>
          <a:p>
            <a:pPr algn="ctr"/>
            <a:r>
              <a:rPr lang="en-US" sz="1050" b="1" dirty="0">
                <a:latin typeface="Calibri" panose="020F0502020204030204" pitchFamily="34" charset="0"/>
                <a:cs typeface="Times New Roman" panose="02020603050405020304" pitchFamily="18" charset="0"/>
              </a:rPr>
              <a:t>+ Global</a:t>
            </a:r>
            <a:endParaRPr lang="en-GB" sz="1050" b="1" dirty="0"/>
          </a:p>
        </p:txBody>
      </p:sp>
      <p:sp>
        <p:nvSpPr>
          <p:cNvPr id="121" name="Rectangle 120">
            <a:extLst>
              <a:ext uri="{FF2B5EF4-FFF2-40B4-BE49-F238E27FC236}">
                <a16:creationId xmlns:a16="http://schemas.microsoft.com/office/drawing/2014/main" id="{F9D3FFC9-0DCF-469F-87A9-20612E0517B1}"/>
              </a:ext>
            </a:extLst>
          </p:cNvPr>
          <p:cNvSpPr/>
          <p:nvPr/>
        </p:nvSpPr>
        <p:spPr>
          <a:xfrm>
            <a:off x="8319372" y="5725937"/>
            <a:ext cx="755335" cy="400110"/>
          </a:xfrm>
          <a:prstGeom prst="rect">
            <a:avLst/>
          </a:prstGeom>
        </p:spPr>
        <p:txBody>
          <a:bodyPr wrap="none">
            <a:spAutoFit/>
          </a:bodyPr>
          <a:lstStyle/>
          <a:p>
            <a:pPr algn="ctr"/>
            <a:r>
              <a:rPr lang="en-US" sz="1000" b="1" dirty="0">
                <a:latin typeface="Calibri" panose="020F0502020204030204" pitchFamily="34" charset="0"/>
                <a:ea typeface="Calibri" panose="020F0502020204030204" pitchFamily="34" charset="0"/>
                <a:cs typeface="Times New Roman" panose="02020603050405020304" pitchFamily="18" charset="0"/>
              </a:rPr>
              <a:t>Objections</a:t>
            </a:r>
          </a:p>
          <a:p>
            <a:pPr algn="ctr"/>
            <a:r>
              <a:rPr lang="en-US" sz="1000" b="1" dirty="0">
                <a:latin typeface="Calibri" panose="020F0502020204030204" pitchFamily="34" charset="0"/>
                <a:cs typeface="Times New Roman" panose="02020603050405020304" pitchFamily="18" charset="0"/>
              </a:rPr>
              <a:t>(all blocks)</a:t>
            </a:r>
            <a:endParaRPr lang="en-GB" sz="1000" b="1" dirty="0"/>
          </a:p>
        </p:txBody>
      </p:sp>
      <p:sp>
        <p:nvSpPr>
          <p:cNvPr id="122" name="Right Brace 121">
            <a:extLst>
              <a:ext uri="{FF2B5EF4-FFF2-40B4-BE49-F238E27FC236}">
                <a16:creationId xmlns:a16="http://schemas.microsoft.com/office/drawing/2014/main" id="{FCF87E5C-BE3A-459A-8BAC-3DD202542C9E}"/>
              </a:ext>
            </a:extLst>
          </p:cNvPr>
          <p:cNvSpPr/>
          <p:nvPr/>
        </p:nvSpPr>
        <p:spPr>
          <a:xfrm rot="5400000">
            <a:off x="8573927" y="5348604"/>
            <a:ext cx="189066" cy="64003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3" name="TextBox 122">
            <a:extLst>
              <a:ext uri="{FF2B5EF4-FFF2-40B4-BE49-F238E27FC236}">
                <a16:creationId xmlns:a16="http://schemas.microsoft.com/office/drawing/2014/main" id="{353090E0-7767-4C8F-821F-B522476EDFE6}"/>
              </a:ext>
            </a:extLst>
          </p:cNvPr>
          <p:cNvSpPr txBox="1"/>
          <p:nvPr/>
        </p:nvSpPr>
        <p:spPr>
          <a:xfrm>
            <a:off x="8777517" y="2089338"/>
            <a:ext cx="546945" cy="253916"/>
          </a:xfrm>
          <a:prstGeom prst="rect">
            <a:avLst/>
          </a:prstGeom>
          <a:noFill/>
        </p:spPr>
        <p:txBody>
          <a:bodyPr wrap="none" rtlCol="0">
            <a:spAutoFit/>
          </a:bodyPr>
          <a:lstStyle/>
          <a:p>
            <a:r>
              <a:rPr lang="en-GB" sz="1050" dirty="0"/>
              <a:t>11 AM</a:t>
            </a:r>
          </a:p>
        </p:txBody>
      </p:sp>
      <p:sp>
        <p:nvSpPr>
          <p:cNvPr id="126" name="TextBox 125">
            <a:extLst>
              <a:ext uri="{FF2B5EF4-FFF2-40B4-BE49-F238E27FC236}">
                <a16:creationId xmlns:a16="http://schemas.microsoft.com/office/drawing/2014/main" id="{F69C481D-240D-47F0-98B7-ABC33A1DBF04}"/>
              </a:ext>
            </a:extLst>
          </p:cNvPr>
          <p:cNvSpPr txBox="1"/>
          <p:nvPr/>
        </p:nvSpPr>
        <p:spPr>
          <a:xfrm>
            <a:off x="6531811" y="2783545"/>
            <a:ext cx="657552" cy="261610"/>
          </a:xfrm>
          <a:prstGeom prst="rect">
            <a:avLst/>
          </a:prstGeom>
          <a:solidFill>
            <a:schemeClr val="bg1"/>
          </a:solidFill>
        </p:spPr>
        <p:txBody>
          <a:bodyPr wrap="none" rtlCol="0">
            <a:spAutoFit/>
          </a:bodyPr>
          <a:lstStyle/>
          <a:p>
            <a:r>
              <a:rPr lang="en-GB" sz="1100" dirty="0"/>
              <a:t>Monday</a:t>
            </a:r>
          </a:p>
        </p:txBody>
      </p:sp>
      <p:sp>
        <p:nvSpPr>
          <p:cNvPr id="134" name="TextBox 133">
            <a:extLst>
              <a:ext uri="{FF2B5EF4-FFF2-40B4-BE49-F238E27FC236}">
                <a16:creationId xmlns:a16="http://schemas.microsoft.com/office/drawing/2014/main" id="{184C31D0-663E-4B2D-AF8C-69EBE22E4756}"/>
              </a:ext>
            </a:extLst>
          </p:cNvPr>
          <p:cNvSpPr txBox="1"/>
          <p:nvPr/>
        </p:nvSpPr>
        <p:spPr>
          <a:xfrm>
            <a:off x="4154375" y="1469184"/>
            <a:ext cx="1139927" cy="307777"/>
          </a:xfrm>
          <a:prstGeom prst="rect">
            <a:avLst/>
          </a:prstGeom>
          <a:noFill/>
        </p:spPr>
        <p:txBody>
          <a:bodyPr wrap="square" rtlCol="0">
            <a:spAutoFit/>
          </a:bodyPr>
          <a:lstStyle/>
          <a:p>
            <a:pPr algn="ctr"/>
            <a:r>
              <a:rPr lang="en-GB" sz="1400" dirty="0">
                <a:solidFill>
                  <a:srgbClr val="FF0000"/>
                </a:solidFill>
              </a:rPr>
              <a:t>Friday 11 PM</a:t>
            </a:r>
          </a:p>
        </p:txBody>
      </p:sp>
      <p:sp>
        <p:nvSpPr>
          <p:cNvPr id="135" name="TextBox 134">
            <a:extLst>
              <a:ext uri="{FF2B5EF4-FFF2-40B4-BE49-F238E27FC236}">
                <a16:creationId xmlns:a16="http://schemas.microsoft.com/office/drawing/2014/main" id="{8406C737-8290-42AB-87FA-F9ADE0187FBE}"/>
              </a:ext>
            </a:extLst>
          </p:cNvPr>
          <p:cNvSpPr txBox="1"/>
          <p:nvPr/>
        </p:nvSpPr>
        <p:spPr>
          <a:xfrm>
            <a:off x="2848141" y="2241400"/>
            <a:ext cx="506870" cy="253916"/>
          </a:xfrm>
          <a:prstGeom prst="rect">
            <a:avLst/>
          </a:prstGeom>
          <a:noFill/>
        </p:spPr>
        <p:txBody>
          <a:bodyPr wrap="none" rtlCol="0">
            <a:spAutoFit/>
          </a:bodyPr>
          <a:lstStyle/>
          <a:p>
            <a:r>
              <a:rPr lang="en-GB" sz="1050" dirty="0"/>
              <a:t>11PM</a:t>
            </a:r>
          </a:p>
        </p:txBody>
      </p:sp>
      <p:sp>
        <p:nvSpPr>
          <p:cNvPr id="117" name="TextBox 116">
            <a:extLst>
              <a:ext uri="{FF2B5EF4-FFF2-40B4-BE49-F238E27FC236}">
                <a16:creationId xmlns:a16="http://schemas.microsoft.com/office/drawing/2014/main" id="{BB296699-35C7-4E9B-9679-8EA70A4BC046}"/>
              </a:ext>
            </a:extLst>
          </p:cNvPr>
          <p:cNvSpPr txBox="1"/>
          <p:nvPr/>
        </p:nvSpPr>
        <p:spPr>
          <a:xfrm>
            <a:off x="781115" y="2601398"/>
            <a:ext cx="676788" cy="430887"/>
          </a:xfrm>
          <a:prstGeom prst="rect">
            <a:avLst/>
          </a:prstGeom>
          <a:noFill/>
        </p:spPr>
        <p:txBody>
          <a:bodyPr wrap="none" rtlCol="0">
            <a:spAutoFit/>
          </a:bodyPr>
          <a:lstStyle/>
          <a:p>
            <a:r>
              <a:rPr lang="en-GB" sz="1100" dirty="0"/>
              <a:t>Monday</a:t>
            </a:r>
          </a:p>
          <a:p>
            <a:r>
              <a:rPr lang="en-GB" sz="1100" dirty="0"/>
              <a:t>NO CALL</a:t>
            </a:r>
          </a:p>
        </p:txBody>
      </p:sp>
      <p:sp>
        <p:nvSpPr>
          <p:cNvPr id="150" name="TextBox 149">
            <a:extLst>
              <a:ext uri="{FF2B5EF4-FFF2-40B4-BE49-F238E27FC236}">
                <a16:creationId xmlns:a16="http://schemas.microsoft.com/office/drawing/2014/main" id="{86164368-8F17-44FE-864E-3306B6ECD7A0}"/>
              </a:ext>
            </a:extLst>
          </p:cNvPr>
          <p:cNvSpPr txBox="1"/>
          <p:nvPr/>
        </p:nvSpPr>
        <p:spPr>
          <a:xfrm>
            <a:off x="794450" y="3969563"/>
            <a:ext cx="602409" cy="276999"/>
          </a:xfrm>
          <a:prstGeom prst="rect">
            <a:avLst/>
          </a:prstGeom>
          <a:noFill/>
        </p:spPr>
        <p:txBody>
          <a:bodyPr wrap="none" rtlCol="0">
            <a:spAutoFit/>
          </a:bodyPr>
          <a:lstStyle/>
          <a:p>
            <a:r>
              <a:rPr lang="en-GB" sz="1200" dirty="0"/>
              <a:t>22 Feb</a:t>
            </a:r>
          </a:p>
        </p:txBody>
      </p:sp>
      <p:sp>
        <p:nvSpPr>
          <p:cNvPr id="153" name="TextBox 152">
            <a:extLst>
              <a:ext uri="{FF2B5EF4-FFF2-40B4-BE49-F238E27FC236}">
                <a16:creationId xmlns:a16="http://schemas.microsoft.com/office/drawing/2014/main" id="{17793AEB-D9A9-4167-96BA-56B1D2566E37}"/>
              </a:ext>
            </a:extLst>
          </p:cNvPr>
          <p:cNvSpPr txBox="1"/>
          <p:nvPr/>
        </p:nvSpPr>
        <p:spPr>
          <a:xfrm>
            <a:off x="1535093" y="3970303"/>
            <a:ext cx="602409" cy="276999"/>
          </a:xfrm>
          <a:prstGeom prst="rect">
            <a:avLst/>
          </a:prstGeom>
          <a:noFill/>
        </p:spPr>
        <p:txBody>
          <a:bodyPr wrap="none" rtlCol="0">
            <a:spAutoFit/>
          </a:bodyPr>
          <a:lstStyle/>
          <a:p>
            <a:r>
              <a:rPr lang="en-GB" sz="1200" dirty="0"/>
              <a:t>23 Feb</a:t>
            </a:r>
          </a:p>
        </p:txBody>
      </p:sp>
      <p:sp>
        <p:nvSpPr>
          <p:cNvPr id="154" name="TextBox 153">
            <a:extLst>
              <a:ext uri="{FF2B5EF4-FFF2-40B4-BE49-F238E27FC236}">
                <a16:creationId xmlns:a16="http://schemas.microsoft.com/office/drawing/2014/main" id="{78C15FC5-A073-49EF-B55E-8725CFBD86FA}"/>
              </a:ext>
            </a:extLst>
          </p:cNvPr>
          <p:cNvSpPr txBox="1"/>
          <p:nvPr/>
        </p:nvSpPr>
        <p:spPr>
          <a:xfrm>
            <a:off x="2447735" y="3962855"/>
            <a:ext cx="602409" cy="276999"/>
          </a:xfrm>
          <a:prstGeom prst="rect">
            <a:avLst/>
          </a:prstGeom>
          <a:noFill/>
        </p:spPr>
        <p:txBody>
          <a:bodyPr wrap="none" rtlCol="0">
            <a:spAutoFit/>
          </a:bodyPr>
          <a:lstStyle/>
          <a:p>
            <a:r>
              <a:rPr lang="en-GB" sz="1200" dirty="0"/>
              <a:t>24 Feb</a:t>
            </a:r>
          </a:p>
        </p:txBody>
      </p:sp>
      <p:sp>
        <p:nvSpPr>
          <p:cNvPr id="155" name="TextBox 154">
            <a:extLst>
              <a:ext uri="{FF2B5EF4-FFF2-40B4-BE49-F238E27FC236}">
                <a16:creationId xmlns:a16="http://schemas.microsoft.com/office/drawing/2014/main" id="{EA500F92-CB67-48FE-8479-5F88572C738A}"/>
              </a:ext>
            </a:extLst>
          </p:cNvPr>
          <p:cNvSpPr txBox="1"/>
          <p:nvPr/>
        </p:nvSpPr>
        <p:spPr>
          <a:xfrm>
            <a:off x="3236335" y="3972318"/>
            <a:ext cx="602409" cy="276999"/>
          </a:xfrm>
          <a:prstGeom prst="rect">
            <a:avLst/>
          </a:prstGeom>
          <a:noFill/>
        </p:spPr>
        <p:txBody>
          <a:bodyPr wrap="none" rtlCol="0">
            <a:spAutoFit/>
          </a:bodyPr>
          <a:lstStyle/>
          <a:p>
            <a:r>
              <a:rPr lang="en-GB" sz="1200" dirty="0"/>
              <a:t>25 Feb</a:t>
            </a:r>
          </a:p>
        </p:txBody>
      </p:sp>
      <p:sp>
        <p:nvSpPr>
          <p:cNvPr id="157" name="TextBox 156">
            <a:extLst>
              <a:ext uri="{FF2B5EF4-FFF2-40B4-BE49-F238E27FC236}">
                <a16:creationId xmlns:a16="http://schemas.microsoft.com/office/drawing/2014/main" id="{948BDD74-5FCA-4D16-82EF-FDA48B5C37A6}"/>
              </a:ext>
            </a:extLst>
          </p:cNvPr>
          <p:cNvSpPr txBox="1"/>
          <p:nvPr/>
        </p:nvSpPr>
        <p:spPr>
          <a:xfrm>
            <a:off x="6475771" y="3971374"/>
            <a:ext cx="556563" cy="276999"/>
          </a:xfrm>
          <a:prstGeom prst="rect">
            <a:avLst/>
          </a:prstGeom>
          <a:noFill/>
        </p:spPr>
        <p:txBody>
          <a:bodyPr wrap="none" rtlCol="0">
            <a:spAutoFit/>
          </a:bodyPr>
          <a:lstStyle/>
          <a:p>
            <a:r>
              <a:rPr lang="en-GB" sz="1200" dirty="0"/>
              <a:t>1 Mar</a:t>
            </a:r>
          </a:p>
        </p:txBody>
      </p:sp>
      <p:sp>
        <p:nvSpPr>
          <p:cNvPr id="158" name="TextBox 157">
            <a:extLst>
              <a:ext uri="{FF2B5EF4-FFF2-40B4-BE49-F238E27FC236}">
                <a16:creationId xmlns:a16="http://schemas.microsoft.com/office/drawing/2014/main" id="{CE2A642D-276A-4168-8315-877606208062}"/>
              </a:ext>
            </a:extLst>
          </p:cNvPr>
          <p:cNvSpPr txBox="1"/>
          <p:nvPr/>
        </p:nvSpPr>
        <p:spPr>
          <a:xfrm>
            <a:off x="7388012" y="3969562"/>
            <a:ext cx="556563" cy="276999"/>
          </a:xfrm>
          <a:prstGeom prst="rect">
            <a:avLst/>
          </a:prstGeom>
          <a:noFill/>
        </p:spPr>
        <p:txBody>
          <a:bodyPr wrap="none" rtlCol="0">
            <a:spAutoFit/>
          </a:bodyPr>
          <a:lstStyle/>
          <a:p>
            <a:r>
              <a:rPr lang="en-GB" sz="1200" dirty="0"/>
              <a:t>2 Mar</a:t>
            </a:r>
          </a:p>
        </p:txBody>
      </p:sp>
      <p:sp>
        <p:nvSpPr>
          <p:cNvPr id="168" name="TextBox 167">
            <a:extLst>
              <a:ext uri="{FF2B5EF4-FFF2-40B4-BE49-F238E27FC236}">
                <a16:creationId xmlns:a16="http://schemas.microsoft.com/office/drawing/2014/main" id="{1E9F5834-5F6F-4E05-91A2-EADFC343F43D}"/>
              </a:ext>
            </a:extLst>
          </p:cNvPr>
          <p:cNvSpPr txBox="1"/>
          <p:nvPr/>
        </p:nvSpPr>
        <p:spPr>
          <a:xfrm>
            <a:off x="8974008" y="3947287"/>
            <a:ext cx="556563" cy="276999"/>
          </a:xfrm>
          <a:prstGeom prst="rect">
            <a:avLst/>
          </a:prstGeom>
          <a:noFill/>
        </p:spPr>
        <p:txBody>
          <a:bodyPr wrap="none" rtlCol="0">
            <a:spAutoFit/>
          </a:bodyPr>
          <a:lstStyle/>
          <a:p>
            <a:r>
              <a:rPr lang="en-GB" sz="1200" dirty="0"/>
              <a:t>4 Mar</a:t>
            </a:r>
          </a:p>
        </p:txBody>
      </p:sp>
      <p:sp>
        <p:nvSpPr>
          <p:cNvPr id="3" name="Rectangle 2">
            <a:extLst>
              <a:ext uri="{FF2B5EF4-FFF2-40B4-BE49-F238E27FC236}">
                <a16:creationId xmlns:a16="http://schemas.microsoft.com/office/drawing/2014/main" id="{5D7DB2A5-0771-436D-A038-CBFE40D8044B}"/>
              </a:ext>
            </a:extLst>
          </p:cNvPr>
          <p:cNvSpPr/>
          <p:nvPr/>
        </p:nvSpPr>
        <p:spPr>
          <a:xfrm>
            <a:off x="593188" y="3239023"/>
            <a:ext cx="3415100" cy="27567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Rectangle 169">
            <a:extLst>
              <a:ext uri="{FF2B5EF4-FFF2-40B4-BE49-F238E27FC236}">
                <a16:creationId xmlns:a16="http://schemas.microsoft.com/office/drawing/2014/main" id="{11CE7FB4-7BDD-4815-A04F-08D15B808565}"/>
              </a:ext>
            </a:extLst>
          </p:cNvPr>
          <p:cNvSpPr/>
          <p:nvPr/>
        </p:nvSpPr>
        <p:spPr>
          <a:xfrm>
            <a:off x="3095925" y="3499440"/>
            <a:ext cx="4940025" cy="26263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2" name="Picture 6" descr="phone icons - 451 free phone icons download (ico, png, icns) | Icons101.com">
            <a:extLst>
              <a:ext uri="{FF2B5EF4-FFF2-40B4-BE49-F238E27FC236}">
                <a16:creationId xmlns:a16="http://schemas.microsoft.com/office/drawing/2014/main" id="{D9F49589-DA48-4E0A-BD60-138147054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263" y="3298417"/>
            <a:ext cx="432315" cy="393665"/>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6" descr="phone icons - 451 free phone icons download (ico, png, icns) | Icons101.com">
            <a:extLst>
              <a:ext uri="{FF2B5EF4-FFF2-40B4-BE49-F238E27FC236}">
                <a16:creationId xmlns:a16="http://schemas.microsoft.com/office/drawing/2014/main" id="{E140442A-66C6-41D5-9F96-DA74A21CA2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7135" y="3279297"/>
            <a:ext cx="432315" cy="393665"/>
          </a:xfrm>
          <a:prstGeom prst="rect">
            <a:avLst/>
          </a:prstGeom>
          <a:noFill/>
          <a:extLst>
            <a:ext uri="{909E8E84-426E-40DD-AFC4-6F175D3DCCD1}">
              <a14:hiddenFill xmlns:a14="http://schemas.microsoft.com/office/drawing/2010/main">
                <a:solidFill>
                  <a:srgbClr val="FFFFFF"/>
                </a:solidFill>
              </a14:hiddenFill>
            </a:ext>
          </a:extLst>
        </p:spPr>
      </p:pic>
      <p:sp>
        <p:nvSpPr>
          <p:cNvPr id="109" name="TextBox 108">
            <a:extLst>
              <a:ext uri="{FF2B5EF4-FFF2-40B4-BE49-F238E27FC236}">
                <a16:creationId xmlns:a16="http://schemas.microsoft.com/office/drawing/2014/main" id="{3E6C826E-4AC4-4898-A342-9CA107339373}"/>
              </a:ext>
            </a:extLst>
          </p:cNvPr>
          <p:cNvSpPr txBox="1"/>
          <p:nvPr/>
        </p:nvSpPr>
        <p:spPr>
          <a:xfrm>
            <a:off x="4831548" y="3165913"/>
            <a:ext cx="1458373" cy="738664"/>
          </a:xfrm>
          <a:prstGeom prst="rect">
            <a:avLst/>
          </a:prstGeom>
          <a:solidFill>
            <a:schemeClr val="bg1"/>
          </a:solidFill>
        </p:spPr>
        <p:txBody>
          <a:bodyPr wrap="square" rtlCol="0">
            <a:spAutoFit/>
          </a:bodyPr>
          <a:lstStyle/>
          <a:p>
            <a:pPr algn="ctr"/>
            <a:endParaRPr lang="en-GB" sz="1400" dirty="0"/>
          </a:p>
          <a:p>
            <a:pPr algn="ctr"/>
            <a:r>
              <a:rPr lang="en-GB" sz="1400" dirty="0"/>
              <a:t>Meeting on hold</a:t>
            </a:r>
          </a:p>
          <a:p>
            <a:pPr algn="ctr"/>
            <a:endParaRPr lang="en-GB" sz="1400" dirty="0"/>
          </a:p>
        </p:txBody>
      </p:sp>
      <p:cxnSp>
        <p:nvCxnSpPr>
          <p:cNvPr id="98" name="Straight Connector 97">
            <a:extLst>
              <a:ext uri="{FF2B5EF4-FFF2-40B4-BE49-F238E27FC236}">
                <a16:creationId xmlns:a16="http://schemas.microsoft.com/office/drawing/2014/main" id="{67B8252C-390A-4F10-A6F4-155260CA2E80}"/>
              </a:ext>
            </a:extLst>
          </p:cNvPr>
          <p:cNvCxnSpPr>
            <a:cxnSpLocks/>
          </p:cNvCxnSpPr>
          <p:nvPr/>
        </p:nvCxnSpPr>
        <p:spPr>
          <a:xfrm>
            <a:off x="4827675" y="2712150"/>
            <a:ext cx="1482830" cy="143614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43A0496-D084-4F64-9126-F32A5F780556}"/>
              </a:ext>
            </a:extLst>
          </p:cNvPr>
          <p:cNvCxnSpPr>
            <a:cxnSpLocks/>
          </p:cNvCxnSpPr>
          <p:nvPr/>
        </p:nvCxnSpPr>
        <p:spPr>
          <a:xfrm flipH="1">
            <a:off x="4797973" y="2767666"/>
            <a:ext cx="1569787" cy="13723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A22D9F4D-3AD4-4684-9FE8-C0A91E53E1AA}"/>
              </a:ext>
            </a:extLst>
          </p:cNvPr>
          <p:cNvCxnSpPr>
            <a:cxnSpLocks/>
          </p:cNvCxnSpPr>
          <p:nvPr/>
        </p:nvCxnSpPr>
        <p:spPr>
          <a:xfrm flipH="1">
            <a:off x="9460168" y="1883975"/>
            <a:ext cx="1535" cy="369011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0B957FAE-45FA-4ACE-9F2B-2B115992B42F}"/>
              </a:ext>
            </a:extLst>
          </p:cNvPr>
          <p:cNvCxnSpPr>
            <a:cxnSpLocks/>
          </p:cNvCxnSpPr>
          <p:nvPr/>
        </p:nvCxnSpPr>
        <p:spPr>
          <a:xfrm flipH="1">
            <a:off x="8022916" y="2370175"/>
            <a:ext cx="5694" cy="195336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13110431-015B-47EB-A4B0-6421FAEA0739}"/>
              </a:ext>
            </a:extLst>
          </p:cNvPr>
          <p:cNvCxnSpPr>
            <a:cxnSpLocks/>
          </p:cNvCxnSpPr>
          <p:nvPr/>
        </p:nvCxnSpPr>
        <p:spPr>
          <a:xfrm>
            <a:off x="9000656" y="2334865"/>
            <a:ext cx="14448" cy="323922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79" name="Picture 6" descr="Phone icon 512x512px (ico, png, icns) - free download | Icons101.com">
            <a:extLst>
              <a:ext uri="{FF2B5EF4-FFF2-40B4-BE49-F238E27FC236}">
                <a16:creationId xmlns:a16="http://schemas.microsoft.com/office/drawing/2014/main" id="{8476873E-F0AF-4053-8304-5B43D5B35F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1597" y="3291825"/>
            <a:ext cx="405535" cy="405535"/>
          </a:xfrm>
          <a:prstGeom prst="rect">
            <a:avLst/>
          </a:prstGeom>
          <a:noFill/>
          <a:extLst>
            <a:ext uri="{909E8E84-426E-40DD-AFC4-6F175D3DCCD1}">
              <a14:hiddenFill xmlns:a14="http://schemas.microsoft.com/office/drawing/2010/main">
                <a:solidFill>
                  <a:srgbClr val="FFFFFF"/>
                </a:solidFill>
              </a14:hiddenFill>
            </a:ext>
          </a:extLst>
        </p:spPr>
      </p:pic>
      <p:sp>
        <p:nvSpPr>
          <p:cNvPr id="180" name="Rectangle 179">
            <a:extLst>
              <a:ext uri="{FF2B5EF4-FFF2-40B4-BE49-F238E27FC236}">
                <a16:creationId xmlns:a16="http://schemas.microsoft.com/office/drawing/2014/main" id="{5D52ECB5-E762-414C-A563-84C7CB71866B}"/>
              </a:ext>
            </a:extLst>
          </p:cNvPr>
          <p:cNvSpPr/>
          <p:nvPr/>
        </p:nvSpPr>
        <p:spPr>
          <a:xfrm>
            <a:off x="1124623" y="6046007"/>
            <a:ext cx="799882" cy="35251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Rectangle 180">
            <a:extLst>
              <a:ext uri="{FF2B5EF4-FFF2-40B4-BE49-F238E27FC236}">
                <a16:creationId xmlns:a16="http://schemas.microsoft.com/office/drawing/2014/main" id="{3FD999ED-0F04-4706-8A52-A39901C57143}"/>
              </a:ext>
            </a:extLst>
          </p:cNvPr>
          <p:cNvSpPr/>
          <p:nvPr/>
        </p:nvSpPr>
        <p:spPr>
          <a:xfrm>
            <a:off x="4626190" y="6048984"/>
            <a:ext cx="921740" cy="369332"/>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2" name="Picture 6" descr="phone icons - 451 free phone icons download (ico, png, icns) | Icons101.com">
            <a:extLst>
              <a:ext uri="{FF2B5EF4-FFF2-40B4-BE49-F238E27FC236}">
                <a16:creationId xmlns:a16="http://schemas.microsoft.com/office/drawing/2014/main" id="{51C02B30-28FC-4E7B-A0E4-EC75F63988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7890" y="3273993"/>
            <a:ext cx="432315" cy="393665"/>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6" descr="phone icons - 451 free phone icons download (ico, png, icns) | Icons101.com">
            <a:extLst>
              <a:ext uri="{FF2B5EF4-FFF2-40B4-BE49-F238E27FC236}">
                <a16:creationId xmlns:a16="http://schemas.microsoft.com/office/drawing/2014/main" id="{72543FF2-13C0-422B-998B-68C006CF91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3007" y="3273993"/>
            <a:ext cx="432315" cy="393665"/>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DFDFC78E-51BD-4D9E-83EC-CF5345467622}"/>
              </a:ext>
            </a:extLst>
          </p:cNvPr>
          <p:cNvCxnSpPr/>
          <p:nvPr/>
        </p:nvCxnSpPr>
        <p:spPr>
          <a:xfrm>
            <a:off x="2323750" y="2897427"/>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E70ED93-A923-43AE-9B3C-B3B349898EAF}"/>
              </a:ext>
            </a:extLst>
          </p:cNvPr>
          <p:cNvCxnSpPr/>
          <p:nvPr/>
        </p:nvCxnSpPr>
        <p:spPr>
          <a:xfrm>
            <a:off x="3164048" y="2890436"/>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4274F80-DFB4-4499-A9CA-FD218F57E2F1}"/>
              </a:ext>
            </a:extLst>
          </p:cNvPr>
          <p:cNvCxnSpPr/>
          <p:nvPr/>
        </p:nvCxnSpPr>
        <p:spPr>
          <a:xfrm>
            <a:off x="4002948" y="2940770"/>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7BF1E1B-8024-4F77-BB7C-12F0DF91C21F}"/>
              </a:ext>
            </a:extLst>
          </p:cNvPr>
          <p:cNvCxnSpPr/>
          <p:nvPr/>
        </p:nvCxnSpPr>
        <p:spPr>
          <a:xfrm>
            <a:off x="1524564" y="2974326"/>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8FBA630-D4C1-4DAF-B81C-5B5DC9FD7943}"/>
              </a:ext>
            </a:extLst>
          </p:cNvPr>
          <p:cNvCxnSpPr/>
          <p:nvPr/>
        </p:nvCxnSpPr>
        <p:spPr>
          <a:xfrm>
            <a:off x="687062" y="2967335"/>
            <a:ext cx="0" cy="1249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4B57AFF1-7735-4F69-8CC8-0DACE93B322D}"/>
              </a:ext>
            </a:extLst>
          </p:cNvPr>
          <p:cNvCxnSpPr>
            <a:cxnSpLocks/>
          </p:cNvCxnSpPr>
          <p:nvPr/>
        </p:nvCxnSpPr>
        <p:spPr>
          <a:xfrm>
            <a:off x="3109743" y="2476648"/>
            <a:ext cx="0" cy="262397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799028A2-F15B-4BC9-AE54-F1801E94DE01}"/>
              </a:ext>
            </a:extLst>
          </p:cNvPr>
          <p:cNvCxnSpPr>
            <a:cxnSpLocks/>
          </p:cNvCxnSpPr>
          <p:nvPr/>
        </p:nvCxnSpPr>
        <p:spPr>
          <a:xfrm flipH="1">
            <a:off x="6349325" y="1900514"/>
            <a:ext cx="1577" cy="242649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857E5546-570C-4D37-97FE-A6BA839F9604}"/>
              </a:ext>
            </a:extLst>
          </p:cNvPr>
          <p:cNvCxnSpPr>
            <a:cxnSpLocks/>
          </p:cNvCxnSpPr>
          <p:nvPr/>
        </p:nvCxnSpPr>
        <p:spPr>
          <a:xfrm flipH="1">
            <a:off x="8354773" y="2366000"/>
            <a:ext cx="8373" cy="192906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2" name="Right Brace 111">
            <a:extLst>
              <a:ext uri="{FF2B5EF4-FFF2-40B4-BE49-F238E27FC236}">
                <a16:creationId xmlns:a16="http://schemas.microsoft.com/office/drawing/2014/main" id="{6D70A8DE-71A0-424B-9EB7-CAFB7C0C978D}"/>
              </a:ext>
            </a:extLst>
          </p:cNvPr>
          <p:cNvSpPr/>
          <p:nvPr/>
        </p:nvSpPr>
        <p:spPr>
          <a:xfrm rot="5400000">
            <a:off x="8085013" y="4266645"/>
            <a:ext cx="189384" cy="34847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a:extLst>
              <a:ext uri="{FF2B5EF4-FFF2-40B4-BE49-F238E27FC236}">
                <a16:creationId xmlns:a16="http://schemas.microsoft.com/office/drawing/2014/main" id="{F33C240D-C8D5-4C00-B0F7-A7519D4EF146}"/>
              </a:ext>
            </a:extLst>
          </p:cNvPr>
          <p:cNvSpPr/>
          <p:nvPr/>
        </p:nvSpPr>
        <p:spPr>
          <a:xfrm>
            <a:off x="3757655" y="5293150"/>
            <a:ext cx="724878" cy="415498"/>
          </a:xfrm>
          <a:prstGeom prst="rect">
            <a:avLst/>
          </a:prstGeom>
        </p:spPr>
        <p:txBody>
          <a:bodyPr wrap="square">
            <a:spAutoFit/>
          </a:bodyPr>
          <a:lstStyle/>
          <a:p>
            <a:pPr algn="ctr"/>
            <a:r>
              <a:rPr lang="en-US" sz="1050" b="1" dirty="0">
                <a:latin typeface="Calibri" panose="020F0502020204030204" pitchFamily="34" charset="0"/>
                <a:ea typeface="Calibri" panose="020F0502020204030204" pitchFamily="34" charset="0"/>
                <a:cs typeface="Times New Roman" panose="02020603050405020304" pitchFamily="18" charset="0"/>
              </a:rPr>
              <a:t>Final</a:t>
            </a:r>
          </a:p>
          <a:p>
            <a:pPr algn="ctr"/>
            <a:r>
              <a:rPr lang="en-US" sz="1050" b="1" dirty="0">
                <a:latin typeface="Calibri" panose="020F0502020204030204" pitchFamily="34" charset="0"/>
                <a:ea typeface="Calibri" panose="020F0502020204030204" pitchFamily="34" charset="0"/>
                <a:cs typeface="Times New Roman" panose="02020603050405020304" pitchFamily="18" charset="0"/>
              </a:rPr>
              <a:t>Version A</a:t>
            </a:r>
            <a:endParaRPr lang="en-GB" sz="1050" b="1" dirty="0"/>
          </a:p>
        </p:txBody>
      </p:sp>
      <p:sp>
        <p:nvSpPr>
          <p:cNvPr id="114" name="Right Brace 113">
            <a:extLst>
              <a:ext uri="{FF2B5EF4-FFF2-40B4-BE49-F238E27FC236}">
                <a16:creationId xmlns:a16="http://schemas.microsoft.com/office/drawing/2014/main" id="{03E46AA9-1953-433A-B95B-F34095EB5238}"/>
              </a:ext>
            </a:extLst>
          </p:cNvPr>
          <p:cNvSpPr/>
          <p:nvPr/>
        </p:nvSpPr>
        <p:spPr>
          <a:xfrm rot="5400000">
            <a:off x="4018380" y="5028632"/>
            <a:ext cx="189384" cy="34847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7" name="TextBox 126">
            <a:extLst>
              <a:ext uri="{FF2B5EF4-FFF2-40B4-BE49-F238E27FC236}">
                <a16:creationId xmlns:a16="http://schemas.microsoft.com/office/drawing/2014/main" id="{7F458384-B2BD-4177-A95A-5B717B088336}"/>
              </a:ext>
            </a:extLst>
          </p:cNvPr>
          <p:cNvSpPr txBox="1"/>
          <p:nvPr/>
        </p:nvSpPr>
        <p:spPr>
          <a:xfrm>
            <a:off x="3681174" y="2243109"/>
            <a:ext cx="506870" cy="253916"/>
          </a:xfrm>
          <a:prstGeom prst="rect">
            <a:avLst/>
          </a:prstGeom>
          <a:noFill/>
        </p:spPr>
        <p:txBody>
          <a:bodyPr wrap="none" rtlCol="0">
            <a:spAutoFit/>
          </a:bodyPr>
          <a:lstStyle/>
          <a:p>
            <a:r>
              <a:rPr lang="en-GB" sz="1050" dirty="0"/>
              <a:t>11PM</a:t>
            </a:r>
          </a:p>
        </p:txBody>
      </p:sp>
      <p:sp>
        <p:nvSpPr>
          <p:cNvPr id="128" name="TextBox 127">
            <a:extLst>
              <a:ext uri="{FF2B5EF4-FFF2-40B4-BE49-F238E27FC236}">
                <a16:creationId xmlns:a16="http://schemas.microsoft.com/office/drawing/2014/main" id="{A9E72283-F6E0-4A7B-AF52-EEC1B2224E6B}"/>
              </a:ext>
            </a:extLst>
          </p:cNvPr>
          <p:cNvSpPr txBox="1"/>
          <p:nvPr/>
        </p:nvSpPr>
        <p:spPr>
          <a:xfrm>
            <a:off x="4042871" y="2242378"/>
            <a:ext cx="516488" cy="253916"/>
          </a:xfrm>
          <a:prstGeom prst="rect">
            <a:avLst/>
          </a:prstGeom>
          <a:noFill/>
        </p:spPr>
        <p:txBody>
          <a:bodyPr wrap="none" rtlCol="0">
            <a:spAutoFit/>
          </a:bodyPr>
          <a:lstStyle/>
          <a:p>
            <a:r>
              <a:rPr lang="en-GB" sz="1050" dirty="0"/>
              <a:t>11AM</a:t>
            </a:r>
          </a:p>
        </p:txBody>
      </p:sp>
      <p:cxnSp>
        <p:nvCxnSpPr>
          <p:cNvPr id="129" name="Straight Connector 128">
            <a:extLst>
              <a:ext uri="{FF2B5EF4-FFF2-40B4-BE49-F238E27FC236}">
                <a16:creationId xmlns:a16="http://schemas.microsoft.com/office/drawing/2014/main" id="{0893DE80-9E5F-46AC-9E59-373C6E9D62E4}"/>
              </a:ext>
            </a:extLst>
          </p:cNvPr>
          <p:cNvCxnSpPr>
            <a:cxnSpLocks/>
          </p:cNvCxnSpPr>
          <p:nvPr/>
        </p:nvCxnSpPr>
        <p:spPr>
          <a:xfrm>
            <a:off x="3961997" y="2450090"/>
            <a:ext cx="0" cy="262397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20" name="Picture 6" descr="Phone icon 512x512px (ico, png, icns) - free download | Icons101.com">
            <a:extLst>
              <a:ext uri="{FF2B5EF4-FFF2-40B4-BE49-F238E27FC236}">
                <a16:creationId xmlns:a16="http://schemas.microsoft.com/office/drawing/2014/main" id="{D853939A-5450-4978-9C42-23B6C5FFC7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1660" y="3284190"/>
            <a:ext cx="405535" cy="405535"/>
          </a:xfrm>
          <a:prstGeom prst="rect">
            <a:avLst/>
          </a:prstGeom>
          <a:noFill/>
          <a:extLst>
            <a:ext uri="{909E8E84-426E-40DD-AFC4-6F175D3DCCD1}">
              <a14:hiddenFill xmlns:a14="http://schemas.microsoft.com/office/drawing/2010/main">
                <a:solidFill>
                  <a:srgbClr val="FFFFFF"/>
                </a:solidFill>
              </a14:hiddenFill>
            </a:ext>
          </a:extLst>
        </p:spPr>
      </p:pic>
      <p:cxnSp>
        <p:nvCxnSpPr>
          <p:cNvPr id="130" name="Straight Connector 129">
            <a:extLst>
              <a:ext uri="{FF2B5EF4-FFF2-40B4-BE49-F238E27FC236}">
                <a16:creationId xmlns:a16="http://schemas.microsoft.com/office/drawing/2014/main" id="{066F218A-984D-401B-A75C-D6D7809A0B24}"/>
              </a:ext>
            </a:extLst>
          </p:cNvPr>
          <p:cNvCxnSpPr>
            <a:cxnSpLocks/>
          </p:cNvCxnSpPr>
          <p:nvPr/>
        </p:nvCxnSpPr>
        <p:spPr>
          <a:xfrm>
            <a:off x="4269838" y="2450091"/>
            <a:ext cx="0" cy="262397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549A8E03-36AF-4A90-8078-50B0C3EBF80B}"/>
              </a:ext>
            </a:extLst>
          </p:cNvPr>
          <p:cNvCxnSpPr>
            <a:cxnSpLocks/>
          </p:cNvCxnSpPr>
          <p:nvPr/>
        </p:nvCxnSpPr>
        <p:spPr>
          <a:xfrm>
            <a:off x="4780610" y="1894734"/>
            <a:ext cx="250" cy="242880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332C9F2-B6E2-4E2C-AC1F-46C040BA5087}"/>
              </a:ext>
            </a:extLst>
          </p:cNvPr>
          <p:cNvSpPr txBox="1"/>
          <p:nvPr/>
        </p:nvSpPr>
        <p:spPr>
          <a:xfrm>
            <a:off x="8097785" y="2672899"/>
            <a:ext cx="857927" cy="430887"/>
          </a:xfrm>
          <a:prstGeom prst="rect">
            <a:avLst/>
          </a:prstGeom>
          <a:solidFill>
            <a:schemeClr val="bg1"/>
          </a:solidFill>
        </p:spPr>
        <p:txBody>
          <a:bodyPr wrap="none" rtlCol="0">
            <a:spAutoFit/>
          </a:bodyPr>
          <a:lstStyle/>
          <a:p>
            <a:r>
              <a:rPr lang="en-GB" sz="1100" dirty="0"/>
              <a:t>Wednesday</a:t>
            </a:r>
          </a:p>
          <a:p>
            <a:r>
              <a:rPr lang="en-GB" sz="1100" dirty="0"/>
              <a:t>NO CALL</a:t>
            </a:r>
          </a:p>
        </p:txBody>
      </p:sp>
      <p:sp>
        <p:nvSpPr>
          <p:cNvPr id="31" name="TextBox 30">
            <a:extLst>
              <a:ext uri="{FF2B5EF4-FFF2-40B4-BE49-F238E27FC236}">
                <a16:creationId xmlns:a16="http://schemas.microsoft.com/office/drawing/2014/main" id="{319780DD-83B4-473C-8877-2484E0079727}"/>
              </a:ext>
            </a:extLst>
          </p:cNvPr>
          <p:cNvSpPr txBox="1"/>
          <p:nvPr/>
        </p:nvSpPr>
        <p:spPr>
          <a:xfrm>
            <a:off x="4062311" y="2657193"/>
            <a:ext cx="676788" cy="430887"/>
          </a:xfrm>
          <a:prstGeom prst="rect">
            <a:avLst/>
          </a:prstGeom>
          <a:solidFill>
            <a:schemeClr val="bg1"/>
          </a:solidFill>
        </p:spPr>
        <p:txBody>
          <a:bodyPr wrap="none" rtlCol="0">
            <a:spAutoFit/>
          </a:bodyPr>
          <a:lstStyle/>
          <a:p>
            <a:r>
              <a:rPr lang="en-GB" sz="1100" dirty="0"/>
              <a:t>Friday</a:t>
            </a:r>
          </a:p>
          <a:p>
            <a:r>
              <a:rPr lang="en-GB" sz="1100" dirty="0"/>
              <a:t>NO CALL</a:t>
            </a:r>
          </a:p>
        </p:txBody>
      </p:sp>
      <p:sp>
        <p:nvSpPr>
          <p:cNvPr id="29" name="TextBox 28">
            <a:extLst>
              <a:ext uri="{FF2B5EF4-FFF2-40B4-BE49-F238E27FC236}">
                <a16:creationId xmlns:a16="http://schemas.microsoft.com/office/drawing/2014/main" id="{91A5209B-7AED-49BE-B3B3-6CEF432B7EA3}"/>
              </a:ext>
            </a:extLst>
          </p:cNvPr>
          <p:cNvSpPr txBox="1"/>
          <p:nvPr/>
        </p:nvSpPr>
        <p:spPr>
          <a:xfrm>
            <a:off x="2350017" y="2782071"/>
            <a:ext cx="857927" cy="261610"/>
          </a:xfrm>
          <a:prstGeom prst="rect">
            <a:avLst/>
          </a:prstGeom>
          <a:solidFill>
            <a:schemeClr val="bg1"/>
          </a:solidFill>
        </p:spPr>
        <p:txBody>
          <a:bodyPr wrap="square" rtlCol="0">
            <a:spAutoFit/>
          </a:bodyPr>
          <a:lstStyle/>
          <a:p>
            <a:r>
              <a:rPr lang="en-GB" sz="1100" dirty="0"/>
              <a:t>Wednesday</a:t>
            </a:r>
          </a:p>
        </p:txBody>
      </p:sp>
      <p:sp>
        <p:nvSpPr>
          <p:cNvPr id="37" name="TextBox 36">
            <a:extLst>
              <a:ext uri="{FF2B5EF4-FFF2-40B4-BE49-F238E27FC236}">
                <a16:creationId xmlns:a16="http://schemas.microsoft.com/office/drawing/2014/main" id="{56AE5062-1727-45A7-8419-2AFD7D070A78}"/>
              </a:ext>
            </a:extLst>
          </p:cNvPr>
          <p:cNvSpPr txBox="1"/>
          <p:nvPr/>
        </p:nvSpPr>
        <p:spPr>
          <a:xfrm>
            <a:off x="9038051" y="2809125"/>
            <a:ext cx="710451" cy="261610"/>
          </a:xfrm>
          <a:prstGeom prst="rect">
            <a:avLst/>
          </a:prstGeom>
          <a:solidFill>
            <a:schemeClr val="bg1"/>
          </a:solidFill>
        </p:spPr>
        <p:txBody>
          <a:bodyPr wrap="none" rtlCol="0">
            <a:spAutoFit/>
          </a:bodyPr>
          <a:lstStyle/>
          <a:p>
            <a:r>
              <a:rPr lang="en-GB" sz="1100" dirty="0"/>
              <a:t>Thursday</a:t>
            </a:r>
          </a:p>
        </p:txBody>
      </p:sp>
      <p:sp>
        <p:nvSpPr>
          <p:cNvPr id="159" name="TextBox 158">
            <a:extLst>
              <a:ext uri="{FF2B5EF4-FFF2-40B4-BE49-F238E27FC236}">
                <a16:creationId xmlns:a16="http://schemas.microsoft.com/office/drawing/2014/main" id="{72B7C73D-444B-4955-A3D4-E66572065E50}"/>
              </a:ext>
            </a:extLst>
          </p:cNvPr>
          <p:cNvSpPr txBox="1"/>
          <p:nvPr/>
        </p:nvSpPr>
        <p:spPr>
          <a:xfrm>
            <a:off x="8085092" y="3961885"/>
            <a:ext cx="556563" cy="276999"/>
          </a:xfrm>
          <a:prstGeom prst="rect">
            <a:avLst/>
          </a:prstGeom>
          <a:solidFill>
            <a:schemeClr val="bg1"/>
          </a:solidFill>
        </p:spPr>
        <p:txBody>
          <a:bodyPr wrap="none" rtlCol="0">
            <a:spAutoFit/>
          </a:bodyPr>
          <a:lstStyle/>
          <a:p>
            <a:r>
              <a:rPr lang="en-GB" sz="1200" dirty="0"/>
              <a:t>3 Mar</a:t>
            </a:r>
          </a:p>
        </p:txBody>
      </p:sp>
      <p:sp>
        <p:nvSpPr>
          <p:cNvPr id="156" name="TextBox 155">
            <a:extLst>
              <a:ext uri="{FF2B5EF4-FFF2-40B4-BE49-F238E27FC236}">
                <a16:creationId xmlns:a16="http://schemas.microsoft.com/office/drawing/2014/main" id="{E57E9EA6-7D5B-43EF-93EE-0588EFE650DC}"/>
              </a:ext>
            </a:extLst>
          </p:cNvPr>
          <p:cNvSpPr txBox="1"/>
          <p:nvPr/>
        </p:nvSpPr>
        <p:spPr>
          <a:xfrm>
            <a:off x="4090457" y="3977509"/>
            <a:ext cx="602409" cy="276999"/>
          </a:xfrm>
          <a:prstGeom prst="rect">
            <a:avLst/>
          </a:prstGeom>
          <a:solidFill>
            <a:schemeClr val="bg1"/>
          </a:solidFill>
        </p:spPr>
        <p:txBody>
          <a:bodyPr wrap="none" rtlCol="0">
            <a:spAutoFit/>
          </a:bodyPr>
          <a:lstStyle/>
          <a:p>
            <a:r>
              <a:rPr lang="en-GB" sz="1200" dirty="0"/>
              <a:t>26 Feb</a:t>
            </a:r>
          </a:p>
        </p:txBody>
      </p:sp>
    </p:spTree>
    <p:extLst>
      <p:ext uri="{BB962C8B-B14F-4D97-AF65-F5344CB8AC3E}">
        <p14:creationId xmlns:p14="http://schemas.microsoft.com/office/powerpoint/2010/main" val="3729903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A4993F-AD91-41FE-BA0C-E2EFC88C3BCD}"/>
              </a:ext>
            </a:extLst>
          </p:cNvPr>
          <p:cNvSpPr>
            <a:spLocks noGrp="1"/>
          </p:cNvSpPr>
          <p:nvPr>
            <p:ph idx="1"/>
          </p:nvPr>
        </p:nvSpPr>
        <p:spPr/>
        <p:txBody>
          <a:bodyPr>
            <a:normAutofit fontScale="92500"/>
          </a:bodyPr>
          <a:lstStyle/>
          <a:p>
            <a:r>
              <a:rPr lang="en-US" dirty="0"/>
              <a:t>Pre-agreement of documents</a:t>
            </a:r>
          </a:p>
          <a:p>
            <a:pPr lvl="1"/>
            <a:r>
              <a:rPr lang="en-US" dirty="0"/>
              <a:t>Moderators will make a list of documents that they think can be pre-agreed.</a:t>
            </a:r>
          </a:p>
          <a:p>
            <a:pPr lvl="1"/>
            <a:r>
              <a:rPr lang="en-US" dirty="0"/>
              <a:t>These documents will be automatically agreed by SA1 if no comment is raised during the 24 hours following the sending of the SA1 chair’s suggestion list based on the moderator proposal (provided that the documents are available).</a:t>
            </a:r>
          </a:p>
          <a:p>
            <a:r>
              <a:rPr lang="en-US" dirty="0"/>
              <a:t>Proposals for Mini-WIDs</a:t>
            </a:r>
          </a:p>
          <a:p>
            <a:pPr lvl="1"/>
            <a:r>
              <a:rPr lang="en-US" dirty="0"/>
              <a:t>They are introduced without a study.</a:t>
            </a:r>
          </a:p>
          <a:p>
            <a:pPr lvl="1"/>
            <a:r>
              <a:rPr lang="en-US" dirty="0"/>
              <a:t>Section “</a:t>
            </a:r>
            <a:r>
              <a:rPr lang="en-GB" b="1" i="1" dirty="0"/>
              <a:t>Aspects that involve other WGs” </a:t>
            </a:r>
            <a:r>
              <a:rPr lang="en-GB" dirty="0"/>
              <a:t>should describe accurately the expected impacts on downstream groups. </a:t>
            </a:r>
          </a:p>
          <a:p>
            <a:pPr lvl="1"/>
            <a:r>
              <a:rPr lang="en-US" dirty="0"/>
              <a:t>The associated CRs are expected to be provided at the same time as the mini-WID</a:t>
            </a:r>
          </a:p>
          <a:p>
            <a:pPr lvl="2"/>
            <a:r>
              <a:rPr lang="en-US" dirty="0"/>
              <a:t>The usual case will be to agree the WID and the associated CRs at the same time.</a:t>
            </a:r>
          </a:p>
          <a:p>
            <a:pPr lvl="2"/>
            <a:r>
              <a:rPr lang="en-US" dirty="0"/>
              <a:t>Exceptions are possible, e.g. for WID with multiple CRs. </a:t>
            </a:r>
          </a:p>
          <a:p>
            <a:pPr lvl="2"/>
            <a:endParaRPr lang="en-US" dirty="0"/>
          </a:p>
          <a:p>
            <a:pPr lvl="1"/>
            <a:endParaRPr lang="en-US" dirty="0"/>
          </a:p>
          <a:p>
            <a:endParaRPr lang="en-US" dirty="0"/>
          </a:p>
          <a:p>
            <a:endParaRPr lang="en-GB" dirty="0"/>
          </a:p>
        </p:txBody>
      </p:sp>
      <p:sp>
        <p:nvSpPr>
          <p:cNvPr id="4" name="Slide Number Placeholder 3">
            <a:extLst>
              <a:ext uri="{FF2B5EF4-FFF2-40B4-BE49-F238E27FC236}">
                <a16:creationId xmlns:a16="http://schemas.microsoft.com/office/drawing/2014/main" id="{0A242034-A069-4106-83DB-794F0CBF5F0F}"/>
              </a:ext>
            </a:extLst>
          </p:cNvPr>
          <p:cNvSpPr>
            <a:spLocks noGrp="1"/>
          </p:cNvSpPr>
          <p:nvPr>
            <p:ph type="sldNum" sz="quarter" idx="12"/>
          </p:nvPr>
        </p:nvSpPr>
        <p:spPr/>
        <p:txBody>
          <a:bodyPr/>
          <a:lstStyle/>
          <a:p>
            <a:fld id="{2E709669-3045-4AA0-9892-A5BF582AAEC3}" type="slidenum">
              <a:rPr lang="en-GB" smtClean="0"/>
              <a:t>6</a:t>
            </a:fld>
            <a:endParaRPr lang="en-GB"/>
          </a:p>
        </p:txBody>
      </p:sp>
      <p:sp>
        <p:nvSpPr>
          <p:cNvPr id="5" name="Title 1">
            <a:extLst>
              <a:ext uri="{FF2B5EF4-FFF2-40B4-BE49-F238E27FC236}">
                <a16:creationId xmlns:a16="http://schemas.microsoft.com/office/drawing/2014/main" id="{546064AE-64B6-406F-AECE-D7836BC15214}"/>
              </a:ext>
            </a:extLst>
          </p:cNvPr>
          <p:cNvSpPr txBox="1">
            <a:spLocks/>
          </p:cNvSpPr>
          <p:nvPr/>
        </p:nvSpPr>
        <p:spPr>
          <a:xfrm>
            <a:off x="508513" y="766305"/>
            <a:ext cx="10515600" cy="646418"/>
          </a:xfrm>
          <a:prstGeom prst="rect">
            <a:avLst/>
          </a:prstGeom>
        </p:spPr>
        <p:txBody>
          <a:bodyPr vert="horz" lIns="91440" tIns="45720" rIns="91440" bIns="45720" rtlCol="0" anchor="ctr">
            <a:normAutofit lnSpcReduction="10000"/>
          </a:bodyPr>
          <a:lstStyle>
            <a:defPPr>
              <a:defRPr lang="nl-NL"/>
            </a:defPPr>
            <a:lvl1pPr>
              <a:lnSpc>
                <a:spcPct val="90000"/>
              </a:lnSpc>
              <a:spcBef>
                <a:spcPct val="0"/>
              </a:spcBef>
              <a:buNone/>
              <a:defRPr sz="4400" b="1">
                <a:latin typeface="+mj-lt"/>
                <a:ea typeface="+mj-ea"/>
                <a:cs typeface="+mj-cs"/>
              </a:defRPr>
            </a:lvl1pPr>
          </a:lstStyle>
          <a:p>
            <a:r>
              <a:rPr lang="en-GB" dirty="0"/>
              <a:t>Guidelines for SA1#93e (2/3): </a:t>
            </a:r>
            <a:r>
              <a:rPr lang="en-US" dirty="0" err="1"/>
              <a:t>organisation</a:t>
            </a:r>
            <a:endParaRPr lang="en-US" dirty="0"/>
          </a:p>
        </p:txBody>
      </p:sp>
    </p:spTree>
    <p:extLst>
      <p:ext uri="{BB962C8B-B14F-4D97-AF65-F5344CB8AC3E}">
        <p14:creationId xmlns:p14="http://schemas.microsoft.com/office/powerpoint/2010/main" val="1241561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928875-2D70-452C-AC67-A93BC67D3542}"/>
              </a:ext>
            </a:extLst>
          </p:cNvPr>
          <p:cNvSpPr>
            <a:spLocks noGrp="1"/>
          </p:cNvSpPr>
          <p:nvPr>
            <p:ph idx="1"/>
          </p:nvPr>
        </p:nvSpPr>
        <p:spPr>
          <a:xfrm>
            <a:off x="838200" y="1602297"/>
            <a:ext cx="10515600" cy="4574666"/>
          </a:xfrm>
        </p:spPr>
        <p:txBody>
          <a:bodyPr>
            <a:normAutofit fontScale="92500" lnSpcReduction="10000"/>
          </a:bodyPr>
          <a:lstStyle/>
          <a:p>
            <a:r>
              <a:rPr lang="en-US" dirty="0"/>
              <a:t>During the last call, all CRs must be provided in their final, agreeable, format (e.g.: no changes on changes, no highlighted text, etc.). CRs not respecting this convention will be noted without discussion. </a:t>
            </a:r>
          </a:p>
          <a:p>
            <a:r>
              <a:rPr lang="en-US" dirty="0"/>
              <a:t>Other topics:</a:t>
            </a:r>
          </a:p>
          <a:p>
            <a:pPr lvl="1"/>
            <a:r>
              <a:rPr lang="en-US" dirty="0"/>
              <a:t>No new </a:t>
            </a:r>
            <a:r>
              <a:rPr lang="en-US" dirty="0" err="1"/>
              <a:t>tdoc</a:t>
            </a:r>
            <a:r>
              <a:rPr lang="en-US" dirty="0"/>
              <a:t> numbers will be provided allocated during the duration of SA1#93. New numbers will be given after the final call on Thursday for all agreed documents. All the information will </a:t>
            </a:r>
            <a:r>
              <a:rPr lang="en-US"/>
              <a:t>be provided </a:t>
            </a:r>
            <a:r>
              <a:rPr lang="en-US" dirty="0"/>
              <a:t>in the final version of the SA1 agenda and </a:t>
            </a:r>
            <a:r>
              <a:rPr lang="en-US" dirty="0" err="1"/>
              <a:t>tdoc</a:t>
            </a:r>
            <a:r>
              <a:rPr lang="en-US" dirty="0"/>
              <a:t> list. </a:t>
            </a:r>
          </a:p>
          <a:p>
            <a:pPr lvl="1"/>
            <a:r>
              <a:rPr lang="en-US" dirty="0"/>
              <a:t>The name format in GoToMeeting and </a:t>
            </a:r>
            <a:r>
              <a:rPr lang="en-US" dirty="0" err="1"/>
              <a:t>Tohru</a:t>
            </a:r>
            <a:r>
              <a:rPr lang="en-US" dirty="0"/>
              <a:t> is changed as to conform to the new 3GPP global scheme: </a:t>
            </a:r>
          </a:p>
          <a:p>
            <a:pPr lvl="2"/>
            <a:r>
              <a:rPr lang="en-US" dirty="0"/>
              <a:t>(company name) – (first name) (family name). </a:t>
            </a:r>
          </a:p>
          <a:p>
            <a:pPr lvl="2"/>
            <a:r>
              <a:rPr lang="en-US" dirty="0"/>
              <a:t>E.g. : KPN – Jose Almodovar</a:t>
            </a:r>
          </a:p>
          <a:p>
            <a:pPr lvl="1"/>
            <a:r>
              <a:rPr lang="en-US" dirty="0"/>
              <a:t>All other rules are still in place, e.g. on the possibility to show comments using rev marks in a separate file, on file naming convention, on who can upload a revision, etc.</a:t>
            </a:r>
          </a:p>
          <a:p>
            <a:pPr lvl="2"/>
            <a:endParaRPr lang="en-US" dirty="0"/>
          </a:p>
          <a:p>
            <a:pPr lvl="1"/>
            <a:endParaRPr lang="en-US" dirty="0"/>
          </a:p>
        </p:txBody>
      </p:sp>
      <p:sp>
        <p:nvSpPr>
          <p:cNvPr id="4" name="Slide Number Placeholder 3">
            <a:extLst>
              <a:ext uri="{FF2B5EF4-FFF2-40B4-BE49-F238E27FC236}">
                <a16:creationId xmlns:a16="http://schemas.microsoft.com/office/drawing/2014/main" id="{5194E853-06B6-448F-9F5C-5865BF78847C}"/>
              </a:ext>
            </a:extLst>
          </p:cNvPr>
          <p:cNvSpPr>
            <a:spLocks noGrp="1"/>
          </p:cNvSpPr>
          <p:nvPr>
            <p:ph type="sldNum" sz="quarter" idx="12"/>
          </p:nvPr>
        </p:nvSpPr>
        <p:spPr/>
        <p:txBody>
          <a:bodyPr/>
          <a:lstStyle/>
          <a:p>
            <a:fld id="{2E709669-3045-4AA0-9892-A5BF582AAEC3}" type="slidenum">
              <a:rPr lang="en-GB" smtClean="0"/>
              <a:t>7</a:t>
            </a:fld>
            <a:endParaRPr lang="en-GB"/>
          </a:p>
        </p:txBody>
      </p:sp>
      <p:sp>
        <p:nvSpPr>
          <p:cNvPr id="5" name="Title 1">
            <a:extLst>
              <a:ext uri="{FF2B5EF4-FFF2-40B4-BE49-F238E27FC236}">
                <a16:creationId xmlns:a16="http://schemas.microsoft.com/office/drawing/2014/main" id="{8FEBE3D8-96EC-433E-B18F-F5A477DC6B60}"/>
              </a:ext>
            </a:extLst>
          </p:cNvPr>
          <p:cNvSpPr txBox="1">
            <a:spLocks/>
          </p:cNvSpPr>
          <p:nvPr/>
        </p:nvSpPr>
        <p:spPr>
          <a:xfrm>
            <a:off x="488193" y="542977"/>
            <a:ext cx="10515600" cy="646418"/>
          </a:xfrm>
          <a:prstGeom prst="rect">
            <a:avLst/>
          </a:prstGeom>
        </p:spPr>
        <p:txBody>
          <a:bodyPr vert="horz" lIns="91440" tIns="45720" rIns="91440" bIns="45720" rtlCol="0" anchor="ctr">
            <a:normAutofit lnSpcReduction="10000"/>
          </a:bodyPr>
          <a:lstStyle>
            <a:lvl1pPr>
              <a:lnSpc>
                <a:spcPct val="90000"/>
              </a:lnSpc>
              <a:spcBef>
                <a:spcPct val="0"/>
              </a:spcBef>
              <a:buNone/>
              <a:defRPr sz="4400" b="1">
                <a:latin typeface="+mj-lt"/>
                <a:ea typeface="+mj-ea"/>
                <a:cs typeface="+mj-cs"/>
              </a:defRPr>
            </a:lvl1pPr>
          </a:lstStyle>
          <a:p>
            <a:r>
              <a:rPr lang="en-GB" dirty="0"/>
              <a:t>Guidelines for SA1#93e (3/3): </a:t>
            </a:r>
            <a:r>
              <a:rPr lang="en-US" dirty="0"/>
              <a:t>other aspects</a:t>
            </a:r>
          </a:p>
        </p:txBody>
      </p:sp>
    </p:spTree>
    <p:extLst>
      <p:ext uri="{BB962C8B-B14F-4D97-AF65-F5344CB8AC3E}">
        <p14:creationId xmlns:p14="http://schemas.microsoft.com/office/powerpoint/2010/main" val="1610798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8A73C-32FF-4AEE-A478-4F7666245D43}"/>
              </a:ext>
            </a:extLst>
          </p:cNvPr>
          <p:cNvSpPr>
            <a:spLocks noGrp="1"/>
          </p:cNvSpPr>
          <p:nvPr>
            <p:ph type="title"/>
          </p:nvPr>
        </p:nvSpPr>
        <p:spPr/>
        <p:txBody>
          <a:bodyPr/>
          <a:lstStyle/>
          <a:p>
            <a:r>
              <a:rPr lang="en-GB" b="1" dirty="0"/>
              <a:t>Inclusive language </a:t>
            </a:r>
            <a:endParaRPr lang="en-US" dirty="0"/>
          </a:p>
        </p:txBody>
      </p:sp>
      <p:sp>
        <p:nvSpPr>
          <p:cNvPr id="3" name="Content Placeholder 2">
            <a:extLst>
              <a:ext uri="{FF2B5EF4-FFF2-40B4-BE49-F238E27FC236}">
                <a16:creationId xmlns:a16="http://schemas.microsoft.com/office/drawing/2014/main" id="{7D89E890-CD44-412D-90EB-5452E412FB3E}"/>
              </a:ext>
            </a:extLst>
          </p:cNvPr>
          <p:cNvSpPr>
            <a:spLocks noGrp="1"/>
          </p:cNvSpPr>
          <p:nvPr>
            <p:ph idx="1"/>
          </p:nvPr>
        </p:nvSpPr>
        <p:spPr/>
        <p:txBody>
          <a:bodyPr>
            <a:normAutofit fontScale="85000" lnSpcReduction="20000"/>
          </a:bodyPr>
          <a:lstStyle/>
          <a:p>
            <a:r>
              <a:rPr lang="en-GB" dirty="0"/>
              <a:t>All TSGs and WGs chairs together presented a proposal in </a:t>
            </a:r>
            <a:r>
              <a:rPr lang="en-GB" u="sng" dirty="0">
                <a:hlinkClick r:id="rId2"/>
              </a:rPr>
              <a:t>SP-201042</a:t>
            </a:r>
            <a:r>
              <a:rPr lang="en-GB" dirty="0"/>
              <a:t> to support the usage of inclusive language in 3GPP and to suggest the replacement of related terms in 3GPP specifications which can be understood as offensive. </a:t>
            </a:r>
            <a:endParaRPr lang="nl-NL" dirty="0"/>
          </a:p>
          <a:p>
            <a:r>
              <a:rPr lang="en-GB" dirty="0"/>
              <a:t>Terminologies targeted are “Master / Slave” and “Whitelist / Blacklist”, that are often used in 3GPP and other telecommunications / technical documents.</a:t>
            </a:r>
            <a:endParaRPr lang="en-US" dirty="0"/>
          </a:p>
          <a:p>
            <a:pPr lvl="1"/>
            <a:r>
              <a:rPr lang="en-GB" dirty="0"/>
              <a:t>In a first step, changes will be applied to Rel-17 onwards. </a:t>
            </a:r>
          </a:p>
          <a:p>
            <a:pPr lvl="1"/>
            <a:r>
              <a:rPr lang="en-GB" b="1" dirty="0"/>
              <a:t>The changes shall only be done if they are of purely editorial nature</a:t>
            </a:r>
            <a:r>
              <a:rPr lang="en-GB" dirty="0"/>
              <a:t> and does not lead to any backward incompatibility. </a:t>
            </a:r>
          </a:p>
          <a:p>
            <a:pPr lvl="1"/>
            <a:r>
              <a:rPr lang="en-GB" dirty="0"/>
              <a:t>In a second step, Releases prior to Rel-16 will be targeted. </a:t>
            </a:r>
          </a:p>
          <a:p>
            <a:pPr lvl="1"/>
            <a:r>
              <a:rPr lang="en-GB" dirty="0"/>
              <a:t>As applicable, Rapporteurs (or their company) should provide CRs to replace these terms</a:t>
            </a:r>
          </a:p>
          <a:p>
            <a:pPr lvl="1"/>
            <a:r>
              <a:rPr lang="en-GB" dirty="0"/>
              <a:t>Any delegate spotting such terms in any SA1 TS/TR should inform Rapporteurs/Chair/MCC </a:t>
            </a:r>
          </a:p>
          <a:p>
            <a:pPr marL="457200" lvl="1" indent="0">
              <a:buNone/>
            </a:pPr>
            <a:endParaRPr lang="nl-NL" dirty="0"/>
          </a:p>
          <a:p>
            <a:r>
              <a:rPr lang="en-GB" b="1" dirty="0"/>
              <a:t>Related CRs against already existing Rel-17</a:t>
            </a:r>
            <a:r>
              <a:rPr lang="en-GB" dirty="0"/>
              <a:t> specifications should be </a:t>
            </a:r>
            <a:r>
              <a:rPr lang="en-GB" b="1" dirty="0"/>
              <a:t>available for approval</a:t>
            </a:r>
            <a:r>
              <a:rPr lang="en-GB" dirty="0"/>
              <a:t> at plenary (after WG agreement) in separate CR packs at the </a:t>
            </a:r>
            <a:r>
              <a:rPr lang="en-GB" b="1" dirty="0"/>
              <a:t>March 2021 TSGs meeting</a:t>
            </a:r>
            <a:r>
              <a:rPr lang="en-GB" dirty="0"/>
              <a:t>s.</a:t>
            </a:r>
          </a:p>
        </p:txBody>
      </p:sp>
      <p:sp>
        <p:nvSpPr>
          <p:cNvPr id="4" name="Slide Number Placeholder 3">
            <a:extLst>
              <a:ext uri="{FF2B5EF4-FFF2-40B4-BE49-F238E27FC236}">
                <a16:creationId xmlns:a16="http://schemas.microsoft.com/office/drawing/2014/main" id="{4FE2E4A8-9B6E-4B86-8A00-6D5DDE3FC483}"/>
              </a:ext>
            </a:extLst>
          </p:cNvPr>
          <p:cNvSpPr>
            <a:spLocks noGrp="1"/>
          </p:cNvSpPr>
          <p:nvPr>
            <p:ph type="sldNum" sz="quarter" idx="12"/>
          </p:nvPr>
        </p:nvSpPr>
        <p:spPr/>
        <p:txBody>
          <a:bodyPr/>
          <a:lstStyle/>
          <a:p>
            <a:fld id="{2E709669-3045-4AA0-9892-A5BF582AAEC3}" type="slidenum">
              <a:rPr lang="en-GB" smtClean="0"/>
              <a:t>8</a:t>
            </a:fld>
            <a:endParaRPr lang="en-GB"/>
          </a:p>
        </p:txBody>
      </p:sp>
    </p:spTree>
    <p:extLst>
      <p:ext uri="{BB962C8B-B14F-4D97-AF65-F5344CB8AC3E}">
        <p14:creationId xmlns:p14="http://schemas.microsoft.com/office/powerpoint/2010/main" val="460701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928875-2D70-452C-AC67-A93BC67D3542}"/>
              </a:ext>
            </a:extLst>
          </p:cNvPr>
          <p:cNvSpPr>
            <a:spLocks noGrp="1"/>
          </p:cNvSpPr>
          <p:nvPr>
            <p:ph idx="1"/>
          </p:nvPr>
        </p:nvSpPr>
        <p:spPr>
          <a:xfrm>
            <a:off x="838200" y="1602297"/>
            <a:ext cx="10515600" cy="4574666"/>
          </a:xfrm>
        </p:spPr>
        <p:txBody>
          <a:bodyPr>
            <a:normAutofit/>
          </a:bodyPr>
          <a:lstStyle/>
          <a:p>
            <a:r>
              <a:rPr lang="en-US" dirty="0"/>
              <a:t>SA1#93e is starting in 6 weeks.</a:t>
            </a:r>
          </a:p>
          <a:p>
            <a:r>
              <a:rPr lang="en-US" dirty="0"/>
              <a:t>Delegates/Rapporteurs should use this time to progress the work (finding consensus, …). </a:t>
            </a:r>
          </a:p>
          <a:p>
            <a:r>
              <a:rPr lang="en-US" dirty="0"/>
              <a:t>The agenda is going to be distributed within the next days as to enable this pre-meeting work to be as efficient as possible.</a:t>
            </a:r>
          </a:p>
          <a:p>
            <a:pPr lvl="1"/>
            <a:endParaRPr lang="en-US" dirty="0"/>
          </a:p>
        </p:txBody>
      </p:sp>
      <p:sp>
        <p:nvSpPr>
          <p:cNvPr id="4" name="Slide Number Placeholder 3">
            <a:extLst>
              <a:ext uri="{FF2B5EF4-FFF2-40B4-BE49-F238E27FC236}">
                <a16:creationId xmlns:a16="http://schemas.microsoft.com/office/drawing/2014/main" id="{5194E853-06B6-448F-9F5C-5865BF78847C}"/>
              </a:ext>
            </a:extLst>
          </p:cNvPr>
          <p:cNvSpPr>
            <a:spLocks noGrp="1"/>
          </p:cNvSpPr>
          <p:nvPr>
            <p:ph type="sldNum" sz="quarter" idx="12"/>
          </p:nvPr>
        </p:nvSpPr>
        <p:spPr/>
        <p:txBody>
          <a:bodyPr/>
          <a:lstStyle/>
          <a:p>
            <a:fld id="{2E709669-3045-4AA0-9892-A5BF582AAEC3}" type="slidenum">
              <a:rPr lang="en-GB" smtClean="0"/>
              <a:t>9</a:t>
            </a:fld>
            <a:endParaRPr lang="en-GB"/>
          </a:p>
        </p:txBody>
      </p:sp>
      <p:sp>
        <p:nvSpPr>
          <p:cNvPr id="5" name="Title 1">
            <a:extLst>
              <a:ext uri="{FF2B5EF4-FFF2-40B4-BE49-F238E27FC236}">
                <a16:creationId xmlns:a16="http://schemas.microsoft.com/office/drawing/2014/main" id="{8FEBE3D8-96EC-433E-B18F-F5A477DC6B60}"/>
              </a:ext>
            </a:extLst>
          </p:cNvPr>
          <p:cNvSpPr txBox="1">
            <a:spLocks/>
          </p:cNvSpPr>
          <p:nvPr/>
        </p:nvSpPr>
        <p:spPr>
          <a:xfrm>
            <a:off x="508513" y="273809"/>
            <a:ext cx="10515600" cy="64641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t>O</a:t>
            </a:r>
            <a:r>
              <a:rPr lang="en-US" sz="4000" dirty="0" err="1"/>
              <a:t>ther</a:t>
            </a:r>
            <a:r>
              <a:rPr lang="en-US" sz="4000" dirty="0"/>
              <a:t> aspects</a:t>
            </a:r>
          </a:p>
        </p:txBody>
      </p:sp>
    </p:spTree>
    <p:extLst>
      <p:ext uri="{BB962C8B-B14F-4D97-AF65-F5344CB8AC3E}">
        <p14:creationId xmlns:p14="http://schemas.microsoft.com/office/powerpoint/2010/main" val="34869534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0135800B0C66418A6E0EBA3E77AA10" ma:contentTypeVersion="12" ma:contentTypeDescription="Create a new document." ma:contentTypeScope="" ma:versionID="695410b3a66181f3c4a565de38edbde9">
  <xsd:schema xmlns:xsd="http://www.w3.org/2001/XMLSchema" xmlns:xs="http://www.w3.org/2001/XMLSchema" xmlns:p="http://schemas.microsoft.com/office/2006/metadata/properties" xmlns:ns3="ea71aa21-c1c3-445e-9834-b5b7c3339883" xmlns:ns4="093df648-6cae-47bd-babf-ce9a642c0b71" targetNamespace="http://schemas.microsoft.com/office/2006/metadata/properties" ma:root="true" ma:fieldsID="c6742d03fc74ae9146c60f4e9d0762a3" ns3:_="" ns4:_="">
    <xsd:import namespace="ea71aa21-c1c3-445e-9834-b5b7c3339883"/>
    <xsd:import namespace="093df648-6cae-47bd-babf-ce9a642c0b7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71aa21-c1c3-445e-9834-b5b7c333988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3df648-6cae-47bd-babf-ce9a642c0b71"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C5D330-6D76-40F1-B7C8-FD3F15B8C31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44E7F61-57B7-4FFA-9F26-174CEE7187DA}">
  <ds:schemaRefs>
    <ds:schemaRef ds:uri="http://schemas.microsoft.com/sharepoint/v3/contenttype/forms"/>
  </ds:schemaRefs>
</ds:datastoreItem>
</file>

<file path=customXml/itemProps3.xml><?xml version="1.0" encoding="utf-8"?>
<ds:datastoreItem xmlns:ds="http://schemas.openxmlformats.org/officeDocument/2006/customXml" ds:itemID="{A580131F-1D47-4B64-A825-015DAF44B4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71aa21-c1c3-445e-9834-b5b7c3339883"/>
    <ds:schemaRef ds:uri="093df648-6cae-47bd-babf-ce9a642c0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6113</TotalTime>
  <Words>943</Words>
  <Application>Microsoft Office PowerPoint</Application>
  <PresentationFormat>Widescreen</PresentationFormat>
  <Paragraphs>153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Chairman’s views</vt:lpstr>
      <vt:lpstr>Content</vt:lpstr>
      <vt:lpstr>Rel-18 Stage 1 timeline: “Rel-17 + 6”</vt:lpstr>
      <vt:lpstr>SA1 2021 meeting calendar</vt:lpstr>
      <vt:lpstr>PowerPoint Presentation</vt:lpstr>
      <vt:lpstr>PowerPoint Presentation</vt:lpstr>
      <vt:lpstr>PowerPoint Presentation</vt:lpstr>
      <vt:lpstr>Inclusive language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Almodovar Chico, J.L. (José)</dc:creator>
  <cp:lastModifiedBy>Almodovar Chico, J.L. (José)</cp:lastModifiedBy>
  <cp:revision>35</cp:revision>
  <dcterms:created xsi:type="dcterms:W3CDTF">2020-08-16T17:23:04Z</dcterms:created>
  <dcterms:modified xsi:type="dcterms:W3CDTF">2021-02-21T16:38:00Z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0x010100760135800B0C66418A6E0EBA3E77AA10</vt:lpwstr>
  </property>
</Properties>
</file>