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theme/theme3.xml" ContentType="application/vnd.openxmlformats-officedocument.theme+xml"/>
  <Override PartName="/ppt/slideLayouts/slideLayout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8" r:id="rId1"/>
    <p:sldMasterId id="2147483797" r:id="rId2"/>
    <p:sldMasterId id="2147483816" r:id="rId3"/>
    <p:sldMasterId id="2147483683" r:id="rId4"/>
    <p:sldMasterId id="2147483893" r:id="rId5"/>
    <p:sldMasterId id="2147483898" r:id="rId6"/>
    <p:sldMasterId id="2147483905" r:id="rId7"/>
  </p:sldMasterIdLst>
  <p:notesMasterIdLst>
    <p:notesMasterId r:id="rId14"/>
  </p:notesMasterIdLst>
  <p:handoutMasterIdLst>
    <p:handoutMasterId r:id="rId15"/>
  </p:handoutMasterIdLst>
  <p:sldIdLst>
    <p:sldId id="287" r:id="rId8"/>
    <p:sldId id="2147483632" r:id="rId9"/>
    <p:sldId id="2147483637" r:id="rId10"/>
    <p:sldId id="2147483638" r:id="rId11"/>
    <p:sldId id="2147483636" r:id="rId12"/>
    <p:sldId id="2147483635" r:id="rId13"/>
  </p:sldIdLst>
  <p:sldSz cx="12196763" cy="6858000"/>
  <p:notesSz cx="6858000" cy="9144000"/>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eiying zhu" initials="Pz" lastIdx="14" clrIdx="0">
    <p:extLst>
      <p:ext uri="{19B8F6BF-5375-455C-9EA6-DF929625EA0E}">
        <p15:presenceInfo xmlns:p15="http://schemas.microsoft.com/office/powerpoint/2012/main" userId="S-1-5-21-147214757-305610072-1517763936-722010" providerId="AD"/>
      </p:ext>
    </p:extLst>
  </p:cmAuthor>
  <p:cmAuthor id="2" name="liuying (CL)" initials="l(" lastIdx="2" clrIdx="1">
    <p:extLst>
      <p:ext uri="{19B8F6BF-5375-455C-9EA6-DF929625EA0E}">
        <p15:presenceInfo xmlns:p15="http://schemas.microsoft.com/office/powerpoint/2012/main" userId="S-1-5-21-147214757-305610072-1517763936-8820298" providerId="AD"/>
      </p:ext>
    </p:extLst>
  </p:cmAuthor>
  <p:cmAuthor id="3" name="ShuangZHANG" initials="SZ" lastIdx="0" clrIdx="2">
    <p:extLst>
      <p:ext uri="{19B8F6BF-5375-455C-9EA6-DF929625EA0E}">
        <p15:presenceInfo xmlns:p15="http://schemas.microsoft.com/office/powerpoint/2012/main" userId="ShuangZHAN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9002F"/>
    <a:srgbClr val="C5D5E9"/>
    <a:srgbClr val="376092"/>
    <a:srgbClr val="99CCFF"/>
    <a:srgbClr val="000000"/>
    <a:srgbClr val="C7000B"/>
    <a:srgbClr val="575756"/>
    <a:srgbClr val="4B4C4B"/>
    <a:srgbClr val="353530"/>
    <a:srgbClr val="4D4D4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493" autoAdjust="0"/>
    <p:restoredTop sz="94569" autoAdjust="0"/>
  </p:normalViewPr>
  <p:slideViewPr>
    <p:cSldViewPr snapToGrid="0" snapToObjects="1">
      <p:cViewPr varScale="1">
        <p:scale>
          <a:sx n="82" d="100"/>
          <a:sy n="82" d="100"/>
        </p:scale>
        <p:origin x="40" y="60"/>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6835"/>
    </p:cViewPr>
  </p:sorterViewPr>
  <p:notesViewPr>
    <p:cSldViewPr snapToGrid="0" snapToObjects="1">
      <p:cViewPr varScale="1">
        <p:scale>
          <a:sx n="96" d="100"/>
          <a:sy n="96" d="100"/>
        </p:scale>
        <p:origin x="3104"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5" Type="http://schemas.openxmlformats.org/officeDocument/2006/relationships/slideMaster" Target="slideMasters/slideMaster5.xml"/><Relationship Id="rId15" Type="http://schemas.openxmlformats.org/officeDocument/2006/relationships/handoutMaster" Target="handoutMasters/handoutMaster1.xml"/><Relationship Id="rId10" Type="http://schemas.openxmlformats.org/officeDocument/2006/relationships/slide" Target="slides/slide3.xml"/><Relationship Id="rId1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CF71B8-DF2A-2E41-BE66-2E18A767DA8A}" type="datetimeFigureOut">
              <a:rPr lang="en-US" smtClean="0"/>
              <a:t>11/13/2025</a:t>
            </a:fld>
            <a:endParaRPr lang="en-US"/>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35F0CC5-85BE-A64A-BD47-54C66F7E93E3}" type="slidenum">
              <a:rPr lang="en-US" smtClean="0"/>
              <a:t>‹#›</a:t>
            </a:fld>
            <a:endParaRPr lang="en-US"/>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D60A27-BF12-6744-9E93-932A0E34D8BB}" type="datetimeFigureOut">
              <a:rPr lang="en-US" smtClean="0"/>
              <a:t>11/13/2025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07326F3-4732-B74B-9C70-D0992466E499}" type="slidenum">
              <a:rPr lang="en-US" smtClean="0"/>
              <a:t>‹#›</a:t>
            </a:fld>
            <a:endParaRPr lang="en-US"/>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0" algn="l" defTabSz="1219304" rtl="0" eaLnBrk="1" latinLnBrk="0" hangingPunct="1">
      <a:defRPr sz="1600" kern="1200">
        <a:solidFill>
          <a:schemeClr val="tx1"/>
        </a:solidFill>
        <a:latin typeface="+mn-lt"/>
        <a:ea typeface="+mn-ea"/>
        <a:cs typeface="+mn-cs"/>
      </a:defRPr>
    </a:lvl1pPr>
    <a:lvl2pPr marL="609651" algn="l" defTabSz="1219304" rtl="0" eaLnBrk="1" latinLnBrk="0" hangingPunct="1">
      <a:defRPr sz="1600" kern="1200">
        <a:solidFill>
          <a:schemeClr val="tx1"/>
        </a:solidFill>
        <a:latin typeface="+mn-lt"/>
        <a:ea typeface="+mn-ea"/>
        <a:cs typeface="+mn-cs"/>
      </a:defRPr>
    </a:lvl2pPr>
    <a:lvl3pPr marL="1219304" algn="l" defTabSz="1219304" rtl="0" eaLnBrk="1" latinLnBrk="0" hangingPunct="1">
      <a:defRPr sz="1600" kern="1200">
        <a:solidFill>
          <a:schemeClr val="tx1"/>
        </a:solidFill>
        <a:latin typeface="+mn-lt"/>
        <a:ea typeface="+mn-ea"/>
        <a:cs typeface="+mn-cs"/>
      </a:defRPr>
    </a:lvl3pPr>
    <a:lvl4pPr marL="1828957" algn="l" defTabSz="1219304" rtl="0" eaLnBrk="1" latinLnBrk="0" hangingPunct="1">
      <a:defRPr sz="1600" kern="1200">
        <a:solidFill>
          <a:schemeClr val="tx1"/>
        </a:solidFill>
        <a:latin typeface="+mn-lt"/>
        <a:ea typeface="+mn-ea"/>
        <a:cs typeface="+mn-cs"/>
      </a:defRPr>
    </a:lvl4pPr>
    <a:lvl5pPr marL="2438609" algn="l" defTabSz="1219304" rtl="0" eaLnBrk="1" latinLnBrk="0" hangingPunct="1">
      <a:defRPr sz="16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07326F3-4732-B74B-9C70-D0992466E499}" type="slidenum">
              <a:rPr lang="en-US" smtClean="0"/>
              <a:t>1</a:t>
            </a:fld>
            <a:endParaRPr lang="en-US"/>
          </a:p>
        </p:txBody>
      </p:sp>
    </p:spTree>
    <p:extLst>
      <p:ext uri="{BB962C8B-B14F-4D97-AF65-F5344CB8AC3E}">
        <p14:creationId xmlns:p14="http://schemas.microsoft.com/office/powerpoint/2010/main" val="17708515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Explore">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b="18667"/>
          <a:stretch/>
        </p:blipFill>
        <p:spPr>
          <a:xfrm>
            <a:off x="0" y="0"/>
            <a:ext cx="12206140" cy="5594695"/>
          </a:xfrm>
          <a:prstGeom prst="rect">
            <a:avLst/>
          </a:prstGeom>
        </p:spPr>
      </p:pic>
      <p:sp>
        <p:nvSpPr>
          <p:cNvPr id="10" name="Text Placeholder 2">
            <a:extLst>
              <a:ext uri="{FF2B5EF4-FFF2-40B4-BE49-F238E27FC236}">
                <a16:creationId xmlns:a16="http://schemas.microsoft.com/office/drawing/2014/main" id="{BC6FADA1-64AC-754D-8189-CC7486A73AA6}"/>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6005" y="1940429"/>
            <a:ext cx="6522800"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9" name="Subtitle 2">
            <a:extLst>
              <a:ext uri="{FF2B5EF4-FFF2-40B4-BE49-F238E27FC236}">
                <a16:creationId xmlns:a16="http://schemas.microsoft.com/office/drawing/2014/main" id="{D08BA7CF-6D0E-3345-90BD-85C5AFAE5BE8}"/>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1651949536"/>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scend">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b="17902"/>
          <a:stretch/>
        </p:blipFill>
        <p:spPr>
          <a:xfrm>
            <a:off x="0" y="-74021"/>
            <a:ext cx="12197432" cy="5668718"/>
          </a:xfrm>
          <a:prstGeom prst="rect">
            <a:avLst/>
          </a:prstGeom>
        </p:spPr>
      </p:pic>
      <p:sp>
        <p:nvSpPr>
          <p:cNvPr id="8" name="L 形 7"/>
          <p:cNvSpPr/>
          <p:nvPr userDrawn="1"/>
        </p:nvSpPr>
        <p:spPr>
          <a:xfrm rot="5400000">
            <a:off x="7929967" y="1657555"/>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solidFill>
                <a:srgbClr val="666666"/>
              </a:solidFill>
            </a:endParaRPr>
          </a:p>
        </p:txBody>
      </p:sp>
      <p:sp>
        <p:nvSpPr>
          <p:cNvPr id="9"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6005" y="1940429"/>
            <a:ext cx="6522800"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10" name="Text Placeholder 2">
            <a:extLst>
              <a:ext uri="{FF2B5EF4-FFF2-40B4-BE49-F238E27FC236}">
                <a16:creationId xmlns:a16="http://schemas.microsoft.com/office/drawing/2014/main" id="{C25CFD13-9C9C-6F4D-9AC2-E2D74CD60048}"/>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11" name="Subtitle 2">
            <a:extLst>
              <a:ext uri="{FF2B5EF4-FFF2-40B4-BE49-F238E27FC236}">
                <a16:creationId xmlns:a16="http://schemas.microsoft.com/office/drawing/2014/main" id="{3BE97340-3746-2843-A081-908ECE911D81}"/>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3821924955"/>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Microsoft YaHei" panose="020B0503020204020204" pitchFamily="34" charset="-122"/>
                <a:ea typeface="Microsoft YaHei" panose="020B0503020204020204" pitchFamily="34" charset="-122"/>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6021" y="1512875"/>
            <a:ext cx="10733557" cy="4690459"/>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18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9026" marR="0" indent="-168275"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baseline="0">
                <a:latin typeface="Microsoft YaHei" panose="020B0503020204020204" pitchFamily="34" charset="-122"/>
                <a:ea typeface="Microsoft YaHei" panose="020B0503020204020204" pitchFamily="34" charset="-122"/>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baseline="0">
                <a:latin typeface="Microsoft YaHei" panose="020B0503020204020204" pitchFamily="34" charset="-122"/>
                <a:ea typeface="Microsoft YaHei" panose="020B0503020204020204" pitchFamily="34" charset="-122"/>
              </a:defRPr>
            </a:lvl3pPr>
            <a:lvl4pPr marL="525850" indent="-171159">
              <a:buFont typeface="Arial" panose="020B0604020202020204" pitchFamily="34" charset="0"/>
              <a:buChar char="•"/>
              <a:tabLst>
                <a:tab pos="1208420" algn="ctr"/>
              </a:tabLst>
              <a:defRPr sz="1299" baseline="0"/>
            </a:lvl4pPr>
            <a:lvl5pPr marL="525850" indent="-171159">
              <a:buFont typeface="Arial" panose="020B0604020202020204" pitchFamily="34" charset="0"/>
              <a:buChar char="•"/>
              <a:tabLst>
                <a:tab pos="1208420" algn="ctr"/>
              </a:tabLst>
              <a:defRPr sz="1299" baseline="0"/>
            </a:lvl5pPr>
          </a:lstStyle>
          <a:p>
            <a:pPr lvl="0"/>
            <a:r>
              <a:rPr lang="zh-CN" altLang="en-US" dirty="0"/>
              <a:t>单击此处添加文本</a:t>
            </a:r>
            <a:endParaRPr lang="en-US" dirty="0"/>
          </a:p>
          <a:p>
            <a:pPr marL="329026" marR="0" lvl="1"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zh-CN" altLang="en-US" dirty="0"/>
              <a:t>单击此处添加文本</a:t>
            </a:r>
            <a:endParaRPr lang="en-US" dirty="0"/>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zh-CN" altLang="en-US" dirty="0"/>
              <a:t>单击此处添加文本</a:t>
            </a:r>
            <a:endParaRPr lang="en-US" dirty="0"/>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endParaRPr lang="en-US" altLang="zh-CN" dirty="0"/>
          </a:p>
        </p:txBody>
      </p:sp>
    </p:spTree>
    <p:extLst>
      <p:ext uri="{BB962C8B-B14F-4D97-AF65-F5344CB8AC3E}">
        <p14:creationId xmlns:p14="http://schemas.microsoft.com/office/powerpoint/2010/main" val="4271689759"/>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lligence">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b="18604"/>
          <a:stretch/>
        </p:blipFill>
        <p:spPr>
          <a:xfrm>
            <a:off x="0" y="375"/>
            <a:ext cx="12197432" cy="5599236"/>
          </a:xfrm>
          <a:prstGeom prst="rect">
            <a:avLst/>
          </a:prstGeom>
        </p:spPr>
      </p:pic>
      <p:sp>
        <p:nvSpPr>
          <p:cNvPr id="18" name="L 形 17"/>
          <p:cNvSpPr/>
          <p:nvPr userDrawn="1"/>
        </p:nvSpPr>
        <p:spPr>
          <a:xfrm rot="5400000">
            <a:off x="5352597" y="2376386"/>
            <a:ext cx="744262" cy="762208"/>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9"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6005" y="1940429"/>
            <a:ext cx="4181685"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8" name="Text Placeholder 2">
            <a:extLst>
              <a:ext uri="{FF2B5EF4-FFF2-40B4-BE49-F238E27FC236}">
                <a16:creationId xmlns:a16="http://schemas.microsoft.com/office/drawing/2014/main" id="{00C28CF6-72CE-7444-957F-92103ED40543}"/>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10" name="Subtitle 2">
            <a:extLst>
              <a:ext uri="{FF2B5EF4-FFF2-40B4-BE49-F238E27FC236}">
                <a16:creationId xmlns:a16="http://schemas.microsoft.com/office/drawing/2014/main" id="{6BEE1CA6-ECDC-5D4C-AF96-D8818FE8831A}"/>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3514487387"/>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novation">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t="1" b="18476"/>
          <a:stretch/>
        </p:blipFill>
        <p:spPr>
          <a:xfrm>
            <a:off x="0" y="374"/>
            <a:ext cx="12197432" cy="5590529"/>
          </a:xfrm>
          <a:prstGeom prst="rect">
            <a:avLst/>
          </a:prstGeom>
        </p:spPr>
      </p:pic>
      <p:sp>
        <p:nvSpPr>
          <p:cNvPr id="9" name="L 形 8"/>
          <p:cNvSpPr/>
          <p:nvPr userDrawn="1"/>
        </p:nvSpPr>
        <p:spPr>
          <a:xfrm rot="5400000">
            <a:off x="5945516" y="2323519"/>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7"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6005" y="1940429"/>
            <a:ext cx="4913952"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10" name="Text Placeholder 2">
            <a:extLst>
              <a:ext uri="{FF2B5EF4-FFF2-40B4-BE49-F238E27FC236}">
                <a16:creationId xmlns:a16="http://schemas.microsoft.com/office/drawing/2014/main" id="{2894DB30-FB81-8C43-84D2-D602CEBBFCB8}"/>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8" name="Subtitle 2">
            <a:extLst>
              <a:ext uri="{FF2B5EF4-FFF2-40B4-BE49-F238E27FC236}">
                <a16:creationId xmlns:a16="http://schemas.microsoft.com/office/drawing/2014/main" id="{85547E01-69EF-354E-A3D7-2F57B5B164C3}"/>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1749409936"/>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scend">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b="17902"/>
          <a:stretch/>
        </p:blipFill>
        <p:spPr>
          <a:xfrm>
            <a:off x="0" y="-74021"/>
            <a:ext cx="12197432" cy="5668718"/>
          </a:xfrm>
          <a:prstGeom prst="rect">
            <a:avLst/>
          </a:prstGeom>
        </p:spPr>
      </p:pic>
      <p:sp>
        <p:nvSpPr>
          <p:cNvPr id="8" name="L 形 7"/>
          <p:cNvSpPr/>
          <p:nvPr userDrawn="1"/>
        </p:nvSpPr>
        <p:spPr>
          <a:xfrm rot="5400000">
            <a:off x="7929967" y="1657555"/>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9"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6005" y="1940429"/>
            <a:ext cx="6522800"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10" name="Text Placeholder 2">
            <a:extLst>
              <a:ext uri="{FF2B5EF4-FFF2-40B4-BE49-F238E27FC236}">
                <a16:creationId xmlns:a16="http://schemas.microsoft.com/office/drawing/2014/main" id="{C25CFD13-9C9C-6F4D-9AC2-E2D74CD60048}"/>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11" name="Subtitle 2">
            <a:extLst>
              <a:ext uri="{FF2B5EF4-FFF2-40B4-BE49-F238E27FC236}">
                <a16:creationId xmlns:a16="http://schemas.microsoft.com/office/drawing/2014/main" id="{3BE97340-3746-2843-A081-908ECE911D81}"/>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537370765"/>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2" name="标题 1"/>
          <p:cNvSpPr>
            <a:spLocks noGrp="1"/>
          </p:cNvSpPr>
          <p:nvPr>
            <p:ph type="title"/>
          </p:nvPr>
        </p:nvSpPr>
        <p:spPr>
          <a:xfrm>
            <a:off x="581253" y="240457"/>
            <a:ext cx="10912159" cy="1080000"/>
          </a:xfrm>
          <a:prstGeom prst="rect">
            <a:avLst/>
          </a:prstGeom>
          <a:noFill/>
          <a:ln w="9525" algn="ctr">
            <a:noFill/>
            <a:miter lim="800000"/>
            <a:headEnd/>
            <a:tailEnd/>
          </a:ln>
          <a:effectLst/>
        </p:spPr>
        <p:txBody>
          <a:bodyPr vert="horz" wrap="square" lIns="91422" tIns="45710" rIns="91422" bIns="45710" numCol="1" anchor="ctr" anchorCtr="0" compatLnSpc="1">
            <a:prstTxWarp prst="textNoShape">
              <a:avLst/>
            </a:prstTxWarp>
          </a:bodyPr>
          <a:lstStyle>
            <a:lvl1pPr marL="0" indent="0">
              <a:buFont typeface="Arial" pitchFamily="34" charset="0"/>
              <a:buNone/>
              <a:defRPr lang="zh-CN" altLang="en-US" sz="2800" b="1" dirty="0">
                <a:latin typeface="微软雅黑" panose="020B0503020204020204" pitchFamily="34" charset="-122"/>
                <a:ea typeface="微软雅黑" panose="020B0503020204020204" pitchFamily="34" charset="-122"/>
              </a:defRPr>
            </a:lvl1pPr>
          </a:lstStyle>
          <a:p>
            <a:pPr lvl="0"/>
            <a:r>
              <a:rPr lang="zh-CN" altLang="en-US" dirty="0"/>
              <a:t>单击此处编辑母版标题样式</a:t>
            </a:r>
          </a:p>
        </p:txBody>
      </p:sp>
    </p:spTree>
    <p:extLst>
      <p:ext uri="{BB962C8B-B14F-4D97-AF65-F5344CB8AC3E}">
        <p14:creationId xmlns:p14="http://schemas.microsoft.com/office/powerpoint/2010/main" val="17745853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nd page">
    <p:bg>
      <p:bgPr>
        <a:solidFill>
          <a:srgbClr val="FFFFFF"/>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0599EA8-6349-3349-B5F3-BFB77398A869}"/>
              </a:ext>
            </a:extLst>
          </p:cNvPr>
          <p:cNvSpPr txBox="1"/>
          <p:nvPr userDrawn="1"/>
        </p:nvSpPr>
        <p:spPr>
          <a:xfrm>
            <a:off x="607486" y="1402064"/>
            <a:ext cx="3921034" cy="854717"/>
          </a:xfrm>
          <a:prstGeom prst="rect">
            <a:avLst/>
          </a:prstGeom>
          <a:noFill/>
        </p:spPr>
        <p:txBody>
          <a:bodyPr wrap="square" rtlCol="0">
            <a:spAutoFit/>
          </a:bodyPr>
          <a:lstStyle/>
          <a:p>
            <a:pPr algn="l"/>
            <a:r>
              <a:rPr lang="en-US" sz="4800" dirty="0">
                <a:solidFill>
                  <a:schemeClr val="tx1"/>
                </a:solidFill>
              </a:rPr>
              <a:t>Thank you.</a:t>
            </a:r>
          </a:p>
        </p:txBody>
      </p:sp>
    </p:spTree>
    <p:extLst>
      <p:ext uri="{BB962C8B-B14F-4D97-AF65-F5344CB8AC3E}">
        <p14:creationId xmlns:p14="http://schemas.microsoft.com/office/powerpoint/2010/main" val="36647860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xplore">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b="18667"/>
          <a:stretch/>
        </p:blipFill>
        <p:spPr>
          <a:xfrm>
            <a:off x="0" y="0"/>
            <a:ext cx="12206140" cy="5594695"/>
          </a:xfrm>
          <a:prstGeom prst="rect">
            <a:avLst/>
          </a:prstGeom>
        </p:spPr>
      </p:pic>
      <p:sp>
        <p:nvSpPr>
          <p:cNvPr id="10" name="Text Placeholder 2">
            <a:extLst>
              <a:ext uri="{FF2B5EF4-FFF2-40B4-BE49-F238E27FC236}">
                <a16:creationId xmlns:a16="http://schemas.microsoft.com/office/drawing/2014/main" id="{BC6FADA1-64AC-754D-8189-CC7486A73AA6}"/>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solidFill>
                <a:srgbClr val="666666"/>
              </a:solidFill>
            </a:endParaRPr>
          </a:p>
        </p:txBody>
      </p:sp>
      <p:sp>
        <p:nvSpPr>
          <p:cNvPr id="8"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6005" y="1940429"/>
            <a:ext cx="6522800"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9" name="Subtitle 2">
            <a:extLst>
              <a:ext uri="{FF2B5EF4-FFF2-40B4-BE49-F238E27FC236}">
                <a16:creationId xmlns:a16="http://schemas.microsoft.com/office/drawing/2014/main" id="{D08BA7CF-6D0E-3345-90BD-85C5AFAE5BE8}"/>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1686257918"/>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telligence">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b="18604"/>
          <a:stretch/>
        </p:blipFill>
        <p:spPr>
          <a:xfrm>
            <a:off x="0" y="375"/>
            <a:ext cx="12197432" cy="5599236"/>
          </a:xfrm>
          <a:prstGeom prst="rect">
            <a:avLst/>
          </a:prstGeom>
        </p:spPr>
      </p:pic>
      <p:sp>
        <p:nvSpPr>
          <p:cNvPr id="18" name="L 形 17"/>
          <p:cNvSpPr/>
          <p:nvPr userDrawn="1"/>
        </p:nvSpPr>
        <p:spPr>
          <a:xfrm rot="5400000">
            <a:off x="5352597" y="2376386"/>
            <a:ext cx="744262" cy="762208"/>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solidFill>
                <a:srgbClr val="666666"/>
              </a:solidFill>
            </a:endParaRPr>
          </a:p>
        </p:txBody>
      </p:sp>
      <p:sp>
        <p:nvSpPr>
          <p:cNvPr id="9"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6005" y="1940429"/>
            <a:ext cx="4181685"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8" name="Text Placeholder 2">
            <a:extLst>
              <a:ext uri="{FF2B5EF4-FFF2-40B4-BE49-F238E27FC236}">
                <a16:creationId xmlns:a16="http://schemas.microsoft.com/office/drawing/2014/main" id="{00C28CF6-72CE-7444-957F-92103ED40543}"/>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10" name="Subtitle 2">
            <a:extLst>
              <a:ext uri="{FF2B5EF4-FFF2-40B4-BE49-F238E27FC236}">
                <a16:creationId xmlns:a16="http://schemas.microsoft.com/office/drawing/2014/main" id="{6BEE1CA6-ECDC-5D4C-AF96-D8818FE8831A}"/>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3107431415"/>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nnovation">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t="1" b="18476"/>
          <a:stretch/>
        </p:blipFill>
        <p:spPr>
          <a:xfrm>
            <a:off x="0" y="374"/>
            <a:ext cx="12197432" cy="5590529"/>
          </a:xfrm>
          <a:prstGeom prst="rect">
            <a:avLst/>
          </a:prstGeom>
        </p:spPr>
      </p:pic>
      <p:sp>
        <p:nvSpPr>
          <p:cNvPr id="9" name="L 形 8"/>
          <p:cNvSpPr/>
          <p:nvPr userDrawn="1"/>
        </p:nvSpPr>
        <p:spPr>
          <a:xfrm rot="5400000">
            <a:off x="5945516" y="2323519"/>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solidFill>
                <a:srgbClr val="666666"/>
              </a:solidFill>
            </a:endParaRPr>
          </a:p>
        </p:txBody>
      </p:sp>
      <p:sp>
        <p:nvSpPr>
          <p:cNvPr id="7"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6005" y="1940429"/>
            <a:ext cx="4913952"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10" name="Text Placeholder 2">
            <a:extLst>
              <a:ext uri="{FF2B5EF4-FFF2-40B4-BE49-F238E27FC236}">
                <a16:creationId xmlns:a16="http://schemas.microsoft.com/office/drawing/2014/main" id="{2894DB30-FB81-8C43-84D2-D602CEBBFCB8}"/>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8" name="Subtitle 2">
            <a:extLst>
              <a:ext uri="{FF2B5EF4-FFF2-40B4-BE49-F238E27FC236}">
                <a16:creationId xmlns:a16="http://schemas.microsoft.com/office/drawing/2014/main" id="{85547E01-69EF-354E-A3D7-2F57B5B164C3}"/>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948872538"/>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tiff"/><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theme" Target="../theme/theme3.xml"/><Relationship Id="rId1" Type="http://schemas.openxmlformats.org/officeDocument/2006/relationships/slideLayout" Target="../slideLayouts/slideLayout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theme" Target="../theme/theme4.xml"/><Relationship Id="rId1" Type="http://schemas.openxmlformats.org/officeDocument/2006/relationships/slideLayout" Target="../slideLayouts/slideLayout6.xml"/></Relationships>
</file>

<file path=ppt/slideMasters/_rels/slideMaster5.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9.xml"/><Relationship Id="rId7" Type="http://schemas.openxmlformats.org/officeDocument/2006/relationships/image" Target="../media/image1.tiff"/><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theme" Target="../theme/theme6.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_rels/slideMaster7.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theme" Target="../theme/theme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4738613-2341-9046-8E35-A1048C744AF2}"/>
              </a:ext>
            </a:extLst>
          </p:cNvPr>
          <p:cNvSpPr/>
          <p:nvPr userDrawn="1"/>
        </p:nvSpPr>
        <p:spPr>
          <a:xfrm>
            <a:off x="0" y="5590903"/>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pic>
        <p:nvPicPr>
          <p:cNvPr id="7" name="Picture 6">
            <a:extLst>
              <a:ext uri="{FF2B5EF4-FFF2-40B4-BE49-F238E27FC236}">
                <a16:creationId xmlns:a16="http://schemas.microsoft.com/office/drawing/2014/main" id="{074948CB-D146-5247-A1C4-675148CE0776}"/>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207076" y="5972665"/>
            <a:ext cx="2260800" cy="489278"/>
          </a:xfrm>
          <a:prstGeom prst="rect">
            <a:avLst/>
          </a:prstGeom>
        </p:spPr>
      </p:pic>
    </p:spTree>
    <p:extLst>
      <p:ext uri="{BB962C8B-B14F-4D97-AF65-F5344CB8AC3E}">
        <p14:creationId xmlns:p14="http://schemas.microsoft.com/office/powerpoint/2010/main" val="4087104836"/>
      </p:ext>
    </p:extLst>
  </p:cSld>
  <p:clrMap bg1="lt1" tx1="dk1" bg2="lt2" tx2="dk2" accent1="accent1" accent2="accent2" accent3="accent3" accent4="accent4" accent5="accent5" accent6="accent6" hlink="hlink" folHlink="folHlink"/>
  <p:sldLayoutIdLst>
    <p:sldLayoutId id="2147483819" r:id="rId1"/>
    <p:sldLayoutId id="2147483820" r:id="rId2"/>
    <p:sldLayoutId id="2147483821" r:id="rId3"/>
    <p:sldLayoutId id="2147483824" r:id="rId4"/>
  </p:sldLayoutIdLst>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61239436"/>
      </p:ext>
    </p:extLst>
  </p:cSld>
  <p:clrMap bg1="lt1" tx1="dk1" bg2="lt2" tx2="dk2" accent1="accent1" accent2="accent2" accent3="accent3" accent4="accent4" accent5="accent5" accent6="accent6" hlink="hlink" folHlink="folHlink"/>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46" name="Picture 45">
            <a:extLst>
              <a:ext uri="{FF2B5EF4-FFF2-40B4-BE49-F238E27FC236}">
                <a16:creationId xmlns:a16="http://schemas.microsoft.com/office/drawing/2014/main" id="{E886C4A9-2C5E-EC44-8D62-420DF3BE0B9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97852" y="6325091"/>
            <a:ext cx="1270800" cy="275024"/>
          </a:xfrm>
          <a:prstGeom prst="rect">
            <a:avLst/>
          </a:prstGeom>
        </p:spPr>
      </p:pic>
      <p:grpSp>
        <p:nvGrpSpPr>
          <p:cNvPr id="47" name="Group 46">
            <a:extLst>
              <a:ext uri="{FF2B5EF4-FFF2-40B4-BE49-F238E27FC236}">
                <a16:creationId xmlns:a16="http://schemas.microsoft.com/office/drawing/2014/main" id="{E2171E79-11D3-8648-9BEA-3C7660378BC9}"/>
              </a:ext>
            </a:extLst>
          </p:cNvPr>
          <p:cNvGrpSpPr>
            <a:grpSpLocks noChangeAspect="1"/>
          </p:cNvGrpSpPr>
          <p:nvPr userDrawn="1"/>
        </p:nvGrpSpPr>
        <p:grpSpPr>
          <a:xfrm>
            <a:off x="12290469" y="2625389"/>
            <a:ext cx="1963324" cy="4233515"/>
            <a:chOff x="5343883" y="-48857"/>
            <a:chExt cx="3263588" cy="7037279"/>
          </a:xfrm>
        </p:grpSpPr>
        <p:sp>
          <p:nvSpPr>
            <p:cNvPr id="69" name="矩形 13">
              <a:extLst>
                <a:ext uri="{FF2B5EF4-FFF2-40B4-BE49-F238E27FC236}">
                  <a16:creationId xmlns:a16="http://schemas.microsoft.com/office/drawing/2014/main" id="{2056A118-9F13-2644-8C4D-19B83F915923}"/>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70" name="文本框 15">
              <a:extLst>
                <a:ext uri="{FF2B5EF4-FFF2-40B4-BE49-F238E27FC236}">
                  <a16:creationId xmlns:a16="http://schemas.microsoft.com/office/drawing/2014/main" id="{B22FD20B-FED1-F14A-B606-EFB600078EA5}"/>
                </a:ext>
              </a:extLst>
            </p:cNvPr>
            <p:cNvSpPr txBox="1"/>
            <p:nvPr userDrawn="1"/>
          </p:nvSpPr>
          <p:spPr>
            <a:xfrm>
              <a:off x="5352721" y="1694497"/>
              <a:ext cx="1636699" cy="204645"/>
            </a:xfrm>
            <a:prstGeom prst="rect">
              <a:avLst/>
            </a:prstGeom>
            <a:noFill/>
          </p:spPr>
          <p:txBody>
            <a:bodyPr wrap="square" lIns="0" tIns="0" rIns="0" bIns="0" rtlCol="0" anchor="b" anchorCtr="0">
              <a:spAutoFit/>
            </a:bodyPr>
            <a:lstStyle/>
            <a:p>
              <a:pPr algn="l">
                <a:lnSpc>
                  <a:spcPct val="100000"/>
                </a:lnSpc>
              </a:pPr>
              <a:r>
                <a:rPr kumimoji="1" lang="en-US" altLang="zh-CN" sz="800" dirty="0">
                  <a:solidFill>
                    <a:schemeClr val="tx1"/>
                  </a:solidFill>
                  <a:latin typeface="Arial" panose="020B0604020202020204" pitchFamily="34" charset="0"/>
                  <a:ea typeface="Microsoft YaHei" panose="020B0503020204020204" pitchFamily="34" charset="-122"/>
                  <a:cs typeface="Arial" panose="020B0604020202020204" pitchFamily="34" charset="0"/>
                </a:rPr>
                <a:t>Secondary Colors</a:t>
              </a:r>
              <a:endParaRPr kumimoji="1" lang="zh-CN" altLang="en-US" sz="800" dirty="0">
                <a:solidFill>
                  <a:schemeClr val="tx1"/>
                </a:solidFill>
                <a:latin typeface="Arial" panose="020B0604020202020204" pitchFamily="34" charset="0"/>
                <a:ea typeface="Microsoft YaHei" panose="020B0503020204020204" pitchFamily="34" charset="-122"/>
                <a:cs typeface="Arial" panose="020B0604020202020204" pitchFamily="34" charset="0"/>
              </a:endParaRPr>
            </a:p>
          </p:txBody>
        </p:sp>
        <p:sp>
          <p:nvSpPr>
            <p:cNvPr id="71" name="矩形 13">
              <a:extLst>
                <a:ext uri="{FF2B5EF4-FFF2-40B4-BE49-F238E27FC236}">
                  <a16:creationId xmlns:a16="http://schemas.microsoft.com/office/drawing/2014/main" id="{1BDF5E4A-1867-8E41-834A-BEF7F7DBCA4B}"/>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72" name="矩形 13">
              <a:extLst>
                <a:ext uri="{FF2B5EF4-FFF2-40B4-BE49-F238E27FC236}">
                  <a16:creationId xmlns:a16="http://schemas.microsoft.com/office/drawing/2014/main" id="{C1206869-819B-184C-810B-151F92C62236}"/>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73" name="矩形 13">
              <a:extLst>
                <a:ext uri="{FF2B5EF4-FFF2-40B4-BE49-F238E27FC236}">
                  <a16:creationId xmlns:a16="http://schemas.microsoft.com/office/drawing/2014/main" id="{7532BB58-5C8F-B442-A115-B92066928429}"/>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74" name="矩形 13">
              <a:extLst>
                <a:ext uri="{FF2B5EF4-FFF2-40B4-BE49-F238E27FC236}">
                  <a16:creationId xmlns:a16="http://schemas.microsoft.com/office/drawing/2014/main" id="{19E144E8-C437-8E49-8068-D750BCB2B2F7}"/>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75" name="矩形 13">
              <a:extLst>
                <a:ext uri="{FF2B5EF4-FFF2-40B4-BE49-F238E27FC236}">
                  <a16:creationId xmlns:a16="http://schemas.microsoft.com/office/drawing/2014/main" id="{F707D190-CC54-CA46-946B-8609C53E3CB9}"/>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76" name="矩形 13">
              <a:extLst>
                <a:ext uri="{FF2B5EF4-FFF2-40B4-BE49-F238E27FC236}">
                  <a16:creationId xmlns:a16="http://schemas.microsoft.com/office/drawing/2014/main" id="{CA69D07A-4CB1-1C44-95EB-D5DD16C88C16}"/>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77" name="文本框 15">
              <a:extLst>
                <a:ext uri="{FF2B5EF4-FFF2-40B4-BE49-F238E27FC236}">
                  <a16:creationId xmlns:a16="http://schemas.microsoft.com/office/drawing/2014/main" id="{14051C33-7D8E-ED4E-A31B-8FAA52C8EDA5}"/>
                </a:ext>
              </a:extLst>
            </p:cNvPr>
            <p:cNvSpPr txBox="1"/>
            <p:nvPr userDrawn="1"/>
          </p:nvSpPr>
          <p:spPr>
            <a:xfrm>
              <a:off x="5343883" y="-48857"/>
              <a:ext cx="1358295" cy="204645"/>
            </a:xfrm>
            <a:prstGeom prst="rect">
              <a:avLst/>
            </a:prstGeom>
            <a:noFill/>
          </p:spPr>
          <p:txBody>
            <a:bodyPr wrap="square" lIns="0" tIns="0" rIns="0" bIns="0" rtlCol="0" anchor="b" anchorCtr="0">
              <a:spAutoFit/>
            </a:bodyPr>
            <a:lstStyle/>
            <a:p>
              <a:pPr algn="l">
                <a:lnSpc>
                  <a:spcPct val="100000"/>
                </a:lnSpc>
              </a:pPr>
              <a:r>
                <a:rPr kumimoji="1" lang="en-US" altLang="zh-CN" sz="800" dirty="0">
                  <a:solidFill>
                    <a:schemeClr val="tx1"/>
                  </a:solidFill>
                  <a:latin typeface="Arial" panose="020B0604020202020204" pitchFamily="34" charset="0"/>
                  <a:ea typeface="Microsoft YaHei" panose="020B0503020204020204" pitchFamily="34" charset="-122"/>
                  <a:cs typeface="Arial" panose="020B0604020202020204" pitchFamily="34" charset="0"/>
                </a:rPr>
                <a:t>Corporate Colors</a:t>
              </a:r>
              <a:endParaRPr kumimoji="1" lang="zh-CN" altLang="en-US" sz="800" dirty="0">
                <a:solidFill>
                  <a:schemeClr val="tx1"/>
                </a:solidFill>
                <a:latin typeface="Arial" panose="020B0604020202020204" pitchFamily="34" charset="0"/>
                <a:ea typeface="Microsoft YaHei" panose="020B0503020204020204" pitchFamily="34" charset="-122"/>
                <a:cs typeface="Arial" panose="020B0604020202020204" pitchFamily="34" charset="0"/>
              </a:endParaRPr>
            </a:p>
          </p:txBody>
        </p:sp>
        <p:sp>
          <p:nvSpPr>
            <p:cNvPr id="78" name="矩形 13">
              <a:extLst>
                <a:ext uri="{FF2B5EF4-FFF2-40B4-BE49-F238E27FC236}">
                  <a16:creationId xmlns:a16="http://schemas.microsoft.com/office/drawing/2014/main" id="{697139C8-6378-7346-AA26-3DE355486404}"/>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79" name="矩形 13">
              <a:extLst>
                <a:ext uri="{FF2B5EF4-FFF2-40B4-BE49-F238E27FC236}">
                  <a16:creationId xmlns:a16="http://schemas.microsoft.com/office/drawing/2014/main" id="{F79CD551-CACB-A749-9460-B80C1456F4E8}"/>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80" name="矩形 13">
              <a:extLst>
                <a:ext uri="{FF2B5EF4-FFF2-40B4-BE49-F238E27FC236}">
                  <a16:creationId xmlns:a16="http://schemas.microsoft.com/office/drawing/2014/main" id="{659202D4-1C13-564B-AD21-AF809769236B}"/>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81" name="矩形 13">
              <a:extLst>
                <a:ext uri="{FF2B5EF4-FFF2-40B4-BE49-F238E27FC236}">
                  <a16:creationId xmlns:a16="http://schemas.microsoft.com/office/drawing/2014/main" id="{1D14C75E-3EEE-FA4D-8DA3-70B2C56F286F}"/>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82" name="矩形 13">
              <a:extLst>
                <a:ext uri="{FF2B5EF4-FFF2-40B4-BE49-F238E27FC236}">
                  <a16:creationId xmlns:a16="http://schemas.microsoft.com/office/drawing/2014/main" id="{9844BDEE-1453-9A40-B91C-2C526D59737B}"/>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83" name="矩形 13">
              <a:extLst>
                <a:ext uri="{FF2B5EF4-FFF2-40B4-BE49-F238E27FC236}">
                  <a16:creationId xmlns:a16="http://schemas.microsoft.com/office/drawing/2014/main" id="{533D13E9-5244-8E4F-9513-C00748CDDDF9}"/>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84" name="矩形 13">
              <a:extLst>
                <a:ext uri="{FF2B5EF4-FFF2-40B4-BE49-F238E27FC236}">
                  <a16:creationId xmlns:a16="http://schemas.microsoft.com/office/drawing/2014/main" id="{4EBE9DBF-E87C-4F4D-BBB1-81632C549613}"/>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85" name="矩形 13">
              <a:extLst>
                <a:ext uri="{FF2B5EF4-FFF2-40B4-BE49-F238E27FC236}">
                  <a16:creationId xmlns:a16="http://schemas.microsoft.com/office/drawing/2014/main" id="{422FC2B2-7928-F442-949E-D722F3DC9D01}"/>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86" name="矩形 13">
              <a:extLst>
                <a:ext uri="{FF2B5EF4-FFF2-40B4-BE49-F238E27FC236}">
                  <a16:creationId xmlns:a16="http://schemas.microsoft.com/office/drawing/2014/main" id="{5F38502B-99C0-4640-9E8D-7247A3238E22}"/>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87" name="矩形 13">
              <a:extLst>
                <a:ext uri="{FF2B5EF4-FFF2-40B4-BE49-F238E27FC236}">
                  <a16:creationId xmlns:a16="http://schemas.microsoft.com/office/drawing/2014/main" id="{1399EB62-5216-324F-B66C-AD6ED0004D51}"/>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88" name="矩形 13">
              <a:extLst>
                <a:ext uri="{FF2B5EF4-FFF2-40B4-BE49-F238E27FC236}">
                  <a16:creationId xmlns:a16="http://schemas.microsoft.com/office/drawing/2014/main" id="{DEDE780A-8050-FD48-B661-39532349131D}"/>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89" name="矩形 13">
              <a:extLst>
                <a:ext uri="{FF2B5EF4-FFF2-40B4-BE49-F238E27FC236}">
                  <a16:creationId xmlns:a16="http://schemas.microsoft.com/office/drawing/2014/main" id="{9BDB304C-5E40-9647-A3EF-75D9BFFB7E5B}"/>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90" name="矩形 13">
              <a:extLst>
                <a:ext uri="{FF2B5EF4-FFF2-40B4-BE49-F238E27FC236}">
                  <a16:creationId xmlns:a16="http://schemas.microsoft.com/office/drawing/2014/main" id="{EC3A6DD7-CCD1-0C4F-B8D4-3D01C9FFC289}"/>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91" name="矩形 13">
              <a:extLst>
                <a:ext uri="{FF2B5EF4-FFF2-40B4-BE49-F238E27FC236}">
                  <a16:creationId xmlns:a16="http://schemas.microsoft.com/office/drawing/2014/main" id="{FC3F3193-22C2-A847-A957-DFCCDA9D1D88}"/>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92" name="矩形 13">
              <a:extLst>
                <a:ext uri="{FF2B5EF4-FFF2-40B4-BE49-F238E27FC236}">
                  <a16:creationId xmlns:a16="http://schemas.microsoft.com/office/drawing/2014/main" id="{851DFAF5-0D1C-C64A-87B5-B0C9497BA3EB}"/>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93" name="矩形 13">
              <a:extLst>
                <a:ext uri="{FF2B5EF4-FFF2-40B4-BE49-F238E27FC236}">
                  <a16:creationId xmlns:a16="http://schemas.microsoft.com/office/drawing/2014/main" id="{57EB9D15-6C1C-8340-A5D0-43B865B5951C}"/>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94" name="矩形 13">
              <a:extLst>
                <a:ext uri="{FF2B5EF4-FFF2-40B4-BE49-F238E27FC236}">
                  <a16:creationId xmlns:a16="http://schemas.microsoft.com/office/drawing/2014/main" id="{2B29D96D-3B3D-B944-92CB-FE0973E33810}"/>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95" name="矩形 13">
              <a:extLst>
                <a:ext uri="{FF2B5EF4-FFF2-40B4-BE49-F238E27FC236}">
                  <a16:creationId xmlns:a16="http://schemas.microsoft.com/office/drawing/2014/main" id="{35D234AC-C1A2-7248-94C0-BB95C4DFE743}"/>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96" name="矩形 13">
              <a:extLst>
                <a:ext uri="{FF2B5EF4-FFF2-40B4-BE49-F238E27FC236}">
                  <a16:creationId xmlns:a16="http://schemas.microsoft.com/office/drawing/2014/main" id="{2C241EB7-09A9-7E40-9241-F2D47E53E1FF}"/>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97" name="矩形 13">
              <a:extLst>
                <a:ext uri="{FF2B5EF4-FFF2-40B4-BE49-F238E27FC236}">
                  <a16:creationId xmlns:a16="http://schemas.microsoft.com/office/drawing/2014/main" id="{63833C81-CC87-004C-AE5E-CB387B992636}"/>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98" name="矩形 13">
              <a:extLst>
                <a:ext uri="{FF2B5EF4-FFF2-40B4-BE49-F238E27FC236}">
                  <a16:creationId xmlns:a16="http://schemas.microsoft.com/office/drawing/2014/main" id="{77A96C4C-F3F3-484A-95BE-7E52C33A2FE2}"/>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99" name="矩形 13">
              <a:extLst>
                <a:ext uri="{FF2B5EF4-FFF2-40B4-BE49-F238E27FC236}">
                  <a16:creationId xmlns:a16="http://schemas.microsoft.com/office/drawing/2014/main" id="{66F0E6F8-F4D3-1B44-BB6D-F328A6CEA0C9}"/>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100" name="矩形 13">
              <a:extLst>
                <a:ext uri="{FF2B5EF4-FFF2-40B4-BE49-F238E27FC236}">
                  <a16:creationId xmlns:a16="http://schemas.microsoft.com/office/drawing/2014/main" id="{EEFEFB0D-48AF-8147-BDEB-B01E99ED82A7}"/>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190/233/238</a:t>
              </a:r>
            </a:p>
          </p:txBody>
        </p:sp>
        <p:sp>
          <p:nvSpPr>
            <p:cNvPr id="101" name="矩形 13">
              <a:extLst>
                <a:ext uri="{FF2B5EF4-FFF2-40B4-BE49-F238E27FC236}">
                  <a16:creationId xmlns:a16="http://schemas.microsoft.com/office/drawing/2014/main" id="{3F7C47B0-D4EF-7047-9B96-1169C593055C}"/>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102" name="矩形 13">
              <a:extLst>
                <a:ext uri="{FF2B5EF4-FFF2-40B4-BE49-F238E27FC236}">
                  <a16:creationId xmlns:a16="http://schemas.microsoft.com/office/drawing/2014/main" id="{26A0A468-A37D-824A-8DA2-0B437212E07E}"/>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103" name="矩形 13">
              <a:extLst>
                <a:ext uri="{FF2B5EF4-FFF2-40B4-BE49-F238E27FC236}">
                  <a16:creationId xmlns:a16="http://schemas.microsoft.com/office/drawing/2014/main" id="{B0E79B3A-2E5F-ED4F-AA3D-00B685B18CA9}"/>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0/0/0</a:t>
              </a:r>
            </a:p>
          </p:txBody>
        </p:sp>
        <p:sp>
          <p:nvSpPr>
            <p:cNvPr id="104" name="矩形 13">
              <a:extLst>
                <a:ext uri="{FF2B5EF4-FFF2-40B4-BE49-F238E27FC236}">
                  <a16:creationId xmlns:a16="http://schemas.microsoft.com/office/drawing/2014/main" id="{32D85E93-C860-B646-A67C-3D2FDCC07E8E}"/>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105" name="矩形 13">
              <a:extLst>
                <a:ext uri="{FF2B5EF4-FFF2-40B4-BE49-F238E27FC236}">
                  <a16:creationId xmlns:a16="http://schemas.microsoft.com/office/drawing/2014/main" id="{D9E271D3-C782-EA4B-B477-613B5CE7B0DA}"/>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106" name="矩形 13">
              <a:extLst>
                <a:ext uri="{FF2B5EF4-FFF2-40B4-BE49-F238E27FC236}">
                  <a16:creationId xmlns:a16="http://schemas.microsoft.com/office/drawing/2014/main" id="{3F3501FC-1CA1-714F-BF48-934C859FA443}"/>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107" name="矩形 13">
              <a:extLst>
                <a:ext uri="{FF2B5EF4-FFF2-40B4-BE49-F238E27FC236}">
                  <a16:creationId xmlns:a16="http://schemas.microsoft.com/office/drawing/2014/main" id="{55D4E001-16C8-3749-9816-95BDA789806E}"/>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108" name="矩形 13">
              <a:extLst>
                <a:ext uri="{FF2B5EF4-FFF2-40B4-BE49-F238E27FC236}">
                  <a16:creationId xmlns:a16="http://schemas.microsoft.com/office/drawing/2014/main" id="{77AD797E-A6D4-8148-B9A9-59A0D242F0FA}"/>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3" name="TextBox 2">
            <a:extLst>
              <a:ext uri="{FF2B5EF4-FFF2-40B4-BE49-F238E27FC236}">
                <a16:creationId xmlns:a16="http://schemas.microsoft.com/office/drawing/2014/main" id="{6785A3D6-1271-D247-9E96-1B376F4BE7BE}"/>
              </a:ext>
            </a:extLst>
          </p:cNvPr>
          <p:cNvSpPr txBox="1"/>
          <p:nvPr userDrawn="1"/>
        </p:nvSpPr>
        <p:spPr>
          <a:xfrm>
            <a:off x="1095467" y="6356939"/>
            <a:ext cx="2388397" cy="230832"/>
          </a:xfrm>
          <a:prstGeom prst="rect">
            <a:avLst/>
          </a:prstGeom>
          <a:noFill/>
        </p:spPr>
        <p:txBody>
          <a:bodyPr wrap="square" rtlCol="0">
            <a:spAutoFit/>
          </a:bodyPr>
          <a:lstStyle/>
          <a:p>
            <a:r>
              <a:rPr lang="en-US" altLang="zh-CN" sz="900" b="0" kern="1200" baseline="0" dirty="0">
                <a:solidFill>
                  <a:srgbClr val="1D1D1B"/>
                </a:solidFill>
                <a:latin typeface="Arial" panose="020B0604020202020204" pitchFamily="34" charset="0"/>
                <a:ea typeface="+mn-ea"/>
                <a:cs typeface="Arial" panose="020B0604020202020204" pitchFamily="34" charset="0"/>
              </a:rPr>
              <a:t>Huawei Proprietary - Restricted Distribution</a:t>
            </a:r>
          </a:p>
        </p:txBody>
      </p:sp>
      <p:sp>
        <p:nvSpPr>
          <p:cNvPr id="4" name="TextBox 3">
            <a:extLst>
              <a:ext uri="{FF2B5EF4-FFF2-40B4-BE49-F238E27FC236}">
                <a16:creationId xmlns:a16="http://schemas.microsoft.com/office/drawing/2014/main" id="{EABEE2EE-BF4D-7A4A-B3C6-9E47668CCD98}"/>
              </a:ext>
            </a:extLst>
          </p:cNvPr>
          <p:cNvSpPr txBox="1"/>
          <p:nvPr userDrawn="1"/>
        </p:nvSpPr>
        <p:spPr>
          <a:xfrm>
            <a:off x="734131" y="6402806"/>
            <a:ext cx="499729" cy="138499"/>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00" smtClean="0">
                <a:solidFill>
                  <a:srgbClr val="1D1D1B"/>
                </a:solidFill>
                <a:latin typeface="Arial" panose="020B0604020202020204" pitchFamily="34" charset="0"/>
                <a:cs typeface="Arial" panose="020B0604020202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00" dirty="0">
              <a:solidFill>
                <a:srgbClr val="1D1D1B"/>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9056531"/>
      </p:ext>
    </p:extLst>
  </p:cSld>
  <p:clrMap bg1="lt1" tx1="dk1" bg2="lt2" tx2="dk2" accent1="accent1" accent2="accent2" accent3="accent3" accent4="accent4" accent5="accent5" accent6="accent6" hlink="hlink" folHlink="folHlink"/>
  <p:sldLayoutIdLst>
    <p:sldLayoutId id="2147483912" r:id="rId1"/>
  </p:sldLayoutIdLst>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ACD1975-F435-0C43-9931-DC58CEAFFC6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350" y="5239240"/>
            <a:ext cx="1875600" cy="405914"/>
          </a:xfrm>
          <a:prstGeom prst="rect">
            <a:avLst/>
          </a:prstGeom>
        </p:spPr>
      </p:pic>
      <p:sp>
        <p:nvSpPr>
          <p:cNvPr id="2" name="Title Placeholder 1">
            <a:extLst>
              <a:ext uri="{FF2B5EF4-FFF2-40B4-BE49-F238E27FC236}">
                <a16:creationId xmlns:a16="http://schemas.microsoft.com/office/drawing/2014/main" id="{145F1158-B1AA-8F41-AF0A-FEA0EC1874AC}"/>
              </a:ext>
            </a:extLst>
          </p:cNvPr>
          <p:cNvSpPr>
            <a:spLocks noGrp="1"/>
          </p:cNvSpPr>
          <p:nvPr>
            <p:ph type="title"/>
          </p:nvPr>
        </p:nvSpPr>
        <p:spPr>
          <a:xfrm>
            <a:off x="617144" y="1474840"/>
            <a:ext cx="3984232" cy="2816080"/>
          </a:xfrm>
          <a:prstGeom prst="rect">
            <a:avLst/>
          </a:prstGeom>
          <a:noFill/>
        </p:spPr>
        <p:txBody>
          <a:bodyPr vert="horz" lIns="91440" tIns="45720" rIns="91440" bIns="45720" rtlCol="0" anchor="t">
            <a:normAutofit/>
          </a:bodyPr>
          <a:lstStyle/>
          <a:p>
            <a:r>
              <a:rPr lang="en-US" dirty="0"/>
              <a:t>Click to edit Master title style</a:t>
            </a:r>
          </a:p>
        </p:txBody>
      </p:sp>
      <p:sp>
        <p:nvSpPr>
          <p:cNvPr id="6" name="Text Placeholder 1">
            <a:extLst>
              <a:ext uri="{FF2B5EF4-FFF2-40B4-BE49-F238E27FC236}">
                <a16:creationId xmlns:a16="http://schemas.microsoft.com/office/drawing/2014/main" id="{A24FF637-3127-064E-84EE-A0C7EB5BEE96}"/>
              </a:ext>
            </a:extLst>
          </p:cNvPr>
          <p:cNvSpPr txBox="1">
            <a:spLocks/>
          </p:cNvSpPr>
          <p:nvPr userDrawn="1"/>
        </p:nvSpPr>
        <p:spPr>
          <a:xfrm>
            <a:off x="7979357" y="2343267"/>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mj-lt"/>
              </a:rPr>
              <a:t>Copyright©2018 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br>
              <a:rPr kumimoji="1" lang="en-US" altLang="zh-CN" sz="779" dirty="0">
                <a:solidFill>
                  <a:srgbClr val="1D1D1B"/>
                </a:solidFill>
                <a:latin typeface="+mn-lt"/>
              </a:rPr>
            </a:b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9" name="Subtitle 6">
            <a:extLst>
              <a:ext uri="{FF2B5EF4-FFF2-40B4-BE49-F238E27FC236}">
                <a16:creationId xmlns:a16="http://schemas.microsoft.com/office/drawing/2014/main" id="{FBF16AD5-9EBA-8547-984B-E4E106BBD6C0}"/>
              </a:ext>
            </a:extLst>
          </p:cNvPr>
          <p:cNvSpPr txBox="1">
            <a:spLocks/>
          </p:cNvSpPr>
          <p:nvPr userDrawn="1"/>
        </p:nvSpPr>
        <p:spPr>
          <a:xfrm>
            <a:off x="7977672" y="1654431"/>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spTree>
    <p:extLst>
      <p:ext uri="{BB962C8B-B14F-4D97-AF65-F5344CB8AC3E}">
        <p14:creationId xmlns:p14="http://schemas.microsoft.com/office/powerpoint/2010/main" val="2848406896"/>
      </p:ext>
    </p:extLst>
  </p:cSld>
  <p:clrMap bg1="lt1" tx1="dk1" bg2="lt2" tx2="dk2" accent1="accent1" accent2="accent2" accent3="accent3" accent4="accent4" accent5="accent5" accent6="accent6" hlink="hlink" folHlink="folHlink"/>
  <p:sldLayoutIdLst>
    <p:sldLayoutId id="2147483686" r:id="rId1"/>
  </p:sldLayoutIdLst>
  <p:hf hdr="0" ftr="0" dt="0"/>
  <p:txStyles>
    <p:titleStyle>
      <a:lvl1pPr algn="l" defTabSz="1187798" rtl="0" eaLnBrk="1" latinLnBrk="0" hangingPunct="1">
        <a:lnSpc>
          <a:spcPct val="90000"/>
        </a:lnSpc>
        <a:spcBef>
          <a:spcPct val="0"/>
        </a:spcBef>
        <a:buNone/>
        <a:defRPr sz="5000" b="0" kern="1200">
          <a:solidFill>
            <a:schemeClr val="tx1"/>
          </a:solidFill>
          <a:latin typeface="Arial" panose="020B0604020202020204" pitchFamily="34" charset="0"/>
          <a:ea typeface="Microsoft YaHei" panose="020B0503020204020204" pitchFamily="34" charset="-122"/>
          <a:cs typeface="Arial" panose="020B0604020202020204" pitchFamily="34" charset="0"/>
        </a:defRPr>
      </a:lvl1pPr>
    </p:titleStyle>
    <p:bodyStyle>
      <a:lvl1pPr marL="0" indent="0" algn="l" defTabSz="1187798" rtl="0" eaLnBrk="1" latinLnBrk="0" hangingPunct="1">
        <a:lnSpc>
          <a:spcPct val="90000"/>
        </a:lnSpc>
        <a:spcBef>
          <a:spcPts val="1299"/>
        </a:spcBef>
        <a:buFont typeface="Arial" panose="020B0604020202020204" pitchFamily="34" charset="0"/>
        <a:buNone/>
        <a:defRPr sz="1819" kern="1200">
          <a:solidFill>
            <a:srgbClr val="FFFFFF"/>
          </a:solidFill>
          <a:latin typeface="Microsoft YaHei" panose="020B0503020204020204" pitchFamily="34" charset="-122"/>
          <a:ea typeface="Microsoft YaHei" panose="020B0503020204020204" pitchFamily="34" charset="-122"/>
          <a:cs typeface="+mn-cs"/>
        </a:defRPr>
      </a:lvl1pPr>
      <a:lvl2pPr marL="593900" indent="0" algn="l" defTabSz="1187798" rtl="0" eaLnBrk="1" latinLnBrk="0" hangingPunct="1">
        <a:lnSpc>
          <a:spcPct val="90000"/>
        </a:lnSpc>
        <a:spcBef>
          <a:spcPts val="650"/>
        </a:spcBef>
        <a:buFont typeface="Arial" panose="020B0604020202020204" pitchFamily="34" charset="0"/>
        <a:buNone/>
        <a:defRPr sz="3118" kern="1200">
          <a:solidFill>
            <a:schemeClr val="tx1"/>
          </a:solidFill>
          <a:latin typeface="+mn-lt"/>
          <a:ea typeface="+mn-ea"/>
          <a:cs typeface="+mn-cs"/>
        </a:defRPr>
      </a:lvl2pPr>
      <a:lvl3pPr marL="1187798" indent="0" algn="l"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3pPr>
      <a:lvl4pPr marL="1781699"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4pPr>
      <a:lvl5pPr marL="2375598"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785A3D6-1271-D247-9E96-1B376F4BE7BE}"/>
              </a:ext>
            </a:extLst>
          </p:cNvPr>
          <p:cNvSpPr txBox="1"/>
          <p:nvPr userDrawn="1"/>
        </p:nvSpPr>
        <p:spPr>
          <a:xfrm>
            <a:off x="1095467" y="6356939"/>
            <a:ext cx="3503965" cy="230832"/>
          </a:xfrm>
          <a:prstGeom prst="rect">
            <a:avLst/>
          </a:prstGeom>
          <a:noFill/>
        </p:spPr>
        <p:txBody>
          <a:bodyPr wrap="square" rtlCol="0">
            <a:spAutoFit/>
          </a:bodyPr>
          <a:lstStyle/>
          <a:p>
            <a:r>
              <a:rPr lang="en-US" altLang="zh-CN" sz="900" b="0" kern="1200" baseline="0" dirty="0">
                <a:solidFill>
                  <a:srgbClr val="1D1D1B"/>
                </a:solidFill>
                <a:latin typeface="Arial" panose="020B0604020202020204" pitchFamily="34" charset="0"/>
                <a:ea typeface="+mn-ea"/>
                <a:cs typeface="Arial" panose="020B0604020202020204" pitchFamily="34" charset="0"/>
              </a:rPr>
              <a:t>Huawei Proprietary - Restricted Distribution</a:t>
            </a:r>
            <a:endParaRPr lang="en-US" sz="900" b="0" kern="1200" baseline="0" dirty="0">
              <a:solidFill>
                <a:srgbClr val="1D1D1B"/>
              </a:solidFill>
              <a:latin typeface="Arial" panose="020B0604020202020204" pitchFamily="34" charset="0"/>
              <a:ea typeface="+mn-ea"/>
              <a:cs typeface="Arial" panose="020B0604020202020204" pitchFamily="34" charset="0"/>
            </a:endParaRPr>
          </a:p>
        </p:txBody>
      </p:sp>
      <p:sp>
        <p:nvSpPr>
          <p:cNvPr id="4" name="TextBox 3">
            <a:extLst>
              <a:ext uri="{FF2B5EF4-FFF2-40B4-BE49-F238E27FC236}">
                <a16:creationId xmlns:a16="http://schemas.microsoft.com/office/drawing/2014/main" id="{EABEE2EE-BF4D-7A4A-B3C6-9E47668CCD98}"/>
              </a:ext>
            </a:extLst>
          </p:cNvPr>
          <p:cNvSpPr txBox="1"/>
          <p:nvPr userDrawn="1"/>
        </p:nvSpPr>
        <p:spPr>
          <a:xfrm>
            <a:off x="734131" y="6402806"/>
            <a:ext cx="499729" cy="138499"/>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00" smtClean="0">
                <a:solidFill>
                  <a:srgbClr val="1D1D1B"/>
                </a:solidFill>
                <a:latin typeface="Arial" panose="020B0604020202020204" pitchFamily="34" charset="0"/>
                <a:cs typeface="Arial" panose="020B0604020202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00" dirty="0">
              <a:solidFill>
                <a:srgbClr val="1D1D1B"/>
              </a:solidFill>
              <a:latin typeface="Arial" panose="020B0604020202020204" pitchFamily="34" charset="0"/>
              <a:cs typeface="Arial" panose="020B0604020202020204" pitchFamily="34" charset="0"/>
            </a:endParaRPr>
          </a:p>
        </p:txBody>
      </p:sp>
      <p:grpSp>
        <p:nvGrpSpPr>
          <p:cNvPr id="88" name="Group 87">
            <a:extLst>
              <a:ext uri="{FF2B5EF4-FFF2-40B4-BE49-F238E27FC236}">
                <a16:creationId xmlns:a16="http://schemas.microsoft.com/office/drawing/2014/main" id="{37333705-F8D6-2847-B3CB-F2FAB51E2A3B}"/>
              </a:ext>
            </a:extLst>
          </p:cNvPr>
          <p:cNvGrpSpPr>
            <a:grpSpLocks noChangeAspect="1"/>
          </p:cNvGrpSpPr>
          <p:nvPr userDrawn="1"/>
        </p:nvGrpSpPr>
        <p:grpSpPr>
          <a:xfrm>
            <a:off x="12290470" y="2625389"/>
            <a:ext cx="1967973" cy="4233515"/>
            <a:chOff x="5343885" y="-48857"/>
            <a:chExt cx="3271316" cy="7037279"/>
          </a:xfrm>
        </p:grpSpPr>
        <p:sp>
          <p:nvSpPr>
            <p:cNvPr id="89" name="矩形 13">
              <a:extLst>
                <a:ext uri="{FF2B5EF4-FFF2-40B4-BE49-F238E27FC236}">
                  <a16:creationId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90" name="文本框 15">
              <a:extLst>
                <a:ext uri="{FF2B5EF4-FFF2-40B4-BE49-F238E27FC236}">
                  <a16:creationId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91" name="矩形 13">
              <a:extLst>
                <a:ext uri="{FF2B5EF4-FFF2-40B4-BE49-F238E27FC236}">
                  <a16:creationId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92" name="矩形 13">
              <a:extLst>
                <a:ext uri="{FF2B5EF4-FFF2-40B4-BE49-F238E27FC236}">
                  <a16:creationId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93" name="矩形 13">
              <a:extLst>
                <a:ext uri="{FF2B5EF4-FFF2-40B4-BE49-F238E27FC236}">
                  <a16:creationId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94" name="矩形 13">
              <a:extLst>
                <a:ext uri="{FF2B5EF4-FFF2-40B4-BE49-F238E27FC236}">
                  <a16:creationId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95" name="矩形 13">
              <a:extLst>
                <a:ext uri="{FF2B5EF4-FFF2-40B4-BE49-F238E27FC236}">
                  <a16:creationId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96" name="矩形 13">
              <a:extLst>
                <a:ext uri="{FF2B5EF4-FFF2-40B4-BE49-F238E27FC236}">
                  <a16:creationId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97" name="文本框 15">
              <a:extLst>
                <a:ext uri="{FF2B5EF4-FFF2-40B4-BE49-F238E27FC236}">
                  <a16:creationId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98" name="矩形 13">
              <a:extLst>
                <a:ext uri="{FF2B5EF4-FFF2-40B4-BE49-F238E27FC236}">
                  <a16:creationId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99" name="矩形 13">
              <a:extLst>
                <a:ext uri="{FF2B5EF4-FFF2-40B4-BE49-F238E27FC236}">
                  <a16:creationId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100" name="矩形 13">
              <a:extLst>
                <a:ext uri="{FF2B5EF4-FFF2-40B4-BE49-F238E27FC236}">
                  <a16:creationId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101" name="矩形 13">
              <a:extLst>
                <a:ext uri="{FF2B5EF4-FFF2-40B4-BE49-F238E27FC236}">
                  <a16:creationId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102" name="矩形 13">
              <a:extLst>
                <a:ext uri="{FF2B5EF4-FFF2-40B4-BE49-F238E27FC236}">
                  <a16:creationId xmlns:a16="http://schemas.microsoft.com/office/drawing/2014/main" id="{371A8520-F934-304C-B57F-B49F768694E2}"/>
                </a:ext>
              </a:extLst>
            </p:cNvPr>
            <p:cNvSpPr/>
            <p:nvPr userDrawn="1"/>
          </p:nvSpPr>
          <p:spPr>
            <a:xfrm>
              <a:off x="6184543" y="4866463"/>
              <a:ext cx="791510" cy="664398"/>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103" name="矩形 13">
              <a:extLst>
                <a:ext uri="{FF2B5EF4-FFF2-40B4-BE49-F238E27FC236}">
                  <a16:creationId xmlns:a16="http://schemas.microsoft.com/office/drawing/2014/main" id="{B83004D7-279B-C14E-9FCF-870FA1B74FDF}"/>
                </a:ext>
              </a:extLst>
            </p:cNvPr>
            <p:cNvSpPr/>
            <p:nvPr userDrawn="1"/>
          </p:nvSpPr>
          <p:spPr>
            <a:xfrm>
              <a:off x="6182308" y="4134866"/>
              <a:ext cx="791510" cy="664398"/>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104" name="矩形 13">
              <a:extLst>
                <a:ext uri="{FF2B5EF4-FFF2-40B4-BE49-F238E27FC236}">
                  <a16:creationId xmlns:a16="http://schemas.microsoft.com/office/drawing/2014/main" id="{99635968-4E69-CC41-9D78-6DF253FE3035}"/>
                </a:ext>
              </a:extLst>
            </p:cNvPr>
            <p:cNvSpPr/>
            <p:nvPr userDrawn="1"/>
          </p:nvSpPr>
          <p:spPr>
            <a:xfrm>
              <a:off x="6177324" y="5596166"/>
              <a:ext cx="791510" cy="664398"/>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105" name="矩形 13">
              <a:extLst>
                <a:ext uri="{FF2B5EF4-FFF2-40B4-BE49-F238E27FC236}">
                  <a16:creationId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106" name="矩形 13">
              <a:extLst>
                <a:ext uri="{FF2B5EF4-FFF2-40B4-BE49-F238E27FC236}">
                  <a16:creationId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107" name="矩形 13">
              <a:extLst>
                <a:ext uri="{FF2B5EF4-FFF2-40B4-BE49-F238E27FC236}">
                  <a16:creationId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108" name="矩形 13">
              <a:extLst>
                <a:ext uri="{FF2B5EF4-FFF2-40B4-BE49-F238E27FC236}">
                  <a16:creationId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109" name="矩形 13">
              <a:extLst>
                <a:ext uri="{FF2B5EF4-FFF2-40B4-BE49-F238E27FC236}">
                  <a16:creationId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110" name="矩形 13">
              <a:extLst>
                <a:ext uri="{FF2B5EF4-FFF2-40B4-BE49-F238E27FC236}">
                  <a16:creationId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111" name="矩形 13">
              <a:extLst>
                <a:ext uri="{FF2B5EF4-FFF2-40B4-BE49-F238E27FC236}">
                  <a16:creationId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112" name="矩形 13">
              <a:extLst>
                <a:ext uri="{FF2B5EF4-FFF2-40B4-BE49-F238E27FC236}">
                  <a16:creationId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113" name="矩形 13">
              <a:extLst>
                <a:ext uri="{FF2B5EF4-FFF2-40B4-BE49-F238E27FC236}">
                  <a16:creationId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114" name="矩形 13">
              <a:extLst>
                <a:ext uri="{FF2B5EF4-FFF2-40B4-BE49-F238E27FC236}">
                  <a16:creationId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115" name="矩形 13">
              <a:extLst>
                <a:ext uri="{FF2B5EF4-FFF2-40B4-BE49-F238E27FC236}">
                  <a16:creationId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116" name="矩形 13">
              <a:extLst>
                <a:ext uri="{FF2B5EF4-FFF2-40B4-BE49-F238E27FC236}">
                  <a16:creationId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117" name="矩形 13">
              <a:extLst>
                <a:ext uri="{FF2B5EF4-FFF2-40B4-BE49-F238E27FC236}">
                  <a16:creationId xmlns:a16="http://schemas.microsoft.com/office/drawing/2014/main" id="{20725C9F-31AE-DB44-B70A-B4ECDEC0BC00}"/>
                </a:ext>
              </a:extLst>
            </p:cNvPr>
            <p:cNvSpPr/>
            <p:nvPr/>
          </p:nvSpPr>
          <p:spPr>
            <a:xfrm>
              <a:off x="7811114" y="3415851"/>
              <a:ext cx="791510" cy="664398"/>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118" name="矩形 13">
              <a:extLst>
                <a:ext uri="{FF2B5EF4-FFF2-40B4-BE49-F238E27FC236}">
                  <a16:creationId xmlns:a16="http://schemas.microsoft.com/office/drawing/2014/main" id="{AC5BCC27-B68D-0743-8E0B-E25F8D01C3A4}"/>
                </a:ext>
              </a:extLst>
            </p:cNvPr>
            <p:cNvSpPr/>
            <p:nvPr/>
          </p:nvSpPr>
          <p:spPr>
            <a:xfrm>
              <a:off x="7820945" y="4866463"/>
              <a:ext cx="791510" cy="664398"/>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119" name="矩形 13">
              <a:extLst>
                <a:ext uri="{FF2B5EF4-FFF2-40B4-BE49-F238E27FC236}">
                  <a16:creationId xmlns:a16="http://schemas.microsoft.com/office/drawing/2014/main" id="{51C2E83A-C975-6945-B2FD-5B22BBB53DB7}"/>
                </a:ext>
              </a:extLst>
            </p:cNvPr>
            <p:cNvSpPr/>
            <p:nvPr/>
          </p:nvSpPr>
          <p:spPr>
            <a:xfrm>
              <a:off x="7818707" y="4134866"/>
              <a:ext cx="791510" cy="664398"/>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120" name="矩形 13">
              <a:extLst>
                <a:ext uri="{FF2B5EF4-FFF2-40B4-BE49-F238E27FC236}">
                  <a16:creationId xmlns:a16="http://schemas.microsoft.com/office/drawing/2014/main" id="{BEE9A95F-6965-354F-A2C7-2E8C81DDA52F}"/>
                </a:ext>
              </a:extLst>
            </p:cNvPr>
            <p:cNvSpPr/>
            <p:nvPr/>
          </p:nvSpPr>
          <p:spPr>
            <a:xfrm>
              <a:off x="7823691" y="5596166"/>
              <a:ext cx="791510" cy="664398"/>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190/233/238</a:t>
              </a:r>
            </a:p>
          </p:txBody>
        </p:sp>
        <p:sp>
          <p:nvSpPr>
            <p:cNvPr id="121" name="矩形 13">
              <a:extLst>
                <a:ext uri="{FF2B5EF4-FFF2-40B4-BE49-F238E27FC236}">
                  <a16:creationId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122" name="矩形 13">
              <a:extLst>
                <a:ext uri="{FF2B5EF4-FFF2-40B4-BE49-F238E27FC236}">
                  <a16:creationId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123" name="矩形 13">
              <a:extLst>
                <a:ext uri="{FF2B5EF4-FFF2-40B4-BE49-F238E27FC236}">
                  <a16:creationId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0/0/0</a:t>
              </a:r>
            </a:p>
          </p:txBody>
        </p:sp>
        <p:sp>
          <p:nvSpPr>
            <p:cNvPr id="124" name="矩形 13">
              <a:extLst>
                <a:ext uri="{FF2B5EF4-FFF2-40B4-BE49-F238E27FC236}">
                  <a16:creationId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125" name="矩形 13">
              <a:extLst>
                <a:ext uri="{FF2B5EF4-FFF2-40B4-BE49-F238E27FC236}">
                  <a16:creationId xmlns:a16="http://schemas.microsoft.com/office/drawing/2014/main" id="{0B0545C9-147F-584F-80D2-EF13876D7D33}"/>
                </a:ext>
              </a:extLst>
            </p:cNvPr>
            <p:cNvSpPr/>
            <p:nvPr userDrawn="1"/>
          </p:nvSpPr>
          <p:spPr>
            <a:xfrm>
              <a:off x="6445335" y="6324024"/>
              <a:ext cx="513579" cy="664398"/>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126" name="矩形 13">
              <a:extLst>
                <a:ext uri="{FF2B5EF4-FFF2-40B4-BE49-F238E27FC236}">
                  <a16:creationId xmlns:a16="http://schemas.microsoft.com/office/drawing/2014/main" id="{44FD0A0B-0D45-3340-A523-465AC24134BF}"/>
                </a:ext>
              </a:extLst>
            </p:cNvPr>
            <p:cNvSpPr/>
            <p:nvPr userDrawn="1"/>
          </p:nvSpPr>
          <p:spPr>
            <a:xfrm>
              <a:off x="7003279" y="6324024"/>
              <a:ext cx="513579" cy="664398"/>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127" name="矩形 13">
              <a:extLst>
                <a:ext uri="{FF2B5EF4-FFF2-40B4-BE49-F238E27FC236}">
                  <a16:creationId xmlns:a16="http://schemas.microsoft.com/office/drawing/2014/main" id="{2C404A07-276B-3648-BB25-4EDB5905448C}"/>
                </a:ext>
              </a:extLst>
            </p:cNvPr>
            <p:cNvSpPr/>
            <p:nvPr userDrawn="1"/>
          </p:nvSpPr>
          <p:spPr>
            <a:xfrm>
              <a:off x="7551547" y="6324024"/>
              <a:ext cx="513579" cy="664398"/>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128" name="矩形 13">
              <a:extLst>
                <a:ext uri="{FF2B5EF4-FFF2-40B4-BE49-F238E27FC236}">
                  <a16:creationId xmlns:a16="http://schemas.microsoft.com/office/drawing/2014/main" id="{72B0F29C-A346-8946-9B8E-8F1B9DFF7AD0}"/>
                </a:ext>
              </a:extLst>
            </p:cNvPr>
            <p:cNvSpPr/>
            <p:nvPr userDrawn="1"/>
          </p:nvSpPr>
          <p:spPr>
            <a:xfrm>
              <a:off x="8098559" y="6324024"/>
              <a:ext cx="513579" cy="664398"/>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pic>
        <p:nvPicPr>
          <p:cNvPr id="47" name="Picture 46">
            <a:extLst>
              <a:ext uri="{FF2B5EF4-FFF2-40B4-BE49-F238E27FC236}">
                <a16:creationId xmlns:a16="http://schemas.microsoft.com/office/drawing/2014/main" id="{92D9040A-3082-2F49-987E-B51574332EF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96176" y="6323416"/>
            <a:ext cx="1270800" cy="275024"/>
          </a:xfrm>
          <a:prstGeom prst="rect">
            <a:avLst/>
          </a:prstGeom>
        </p:spPr>
      </p:pic>
    </p:spTree>
    <p:extLst>
      <p:ext uri="{BB962C8B-B14F-4D97-AF65-F5344CB8AC3E}">
        <p14:creationId xmlns:p14="http://schemas.microsoft.com/office/powerpoint/2010/main" val="265602365"/>
      </p:ext>
    </p:extLst>
  </p:cSld>
  <p:clrMap bg1="lt1" tx1="dk1" bg2="lt2" tx2="dk2" accent1="accent1" accent2="accent2" accent3="accent3" accent4="accent4" accent5="accent5" accent6="accent6" hlink="hlink" folHlink="folHlink"/>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4738613-2341-9046-8E35-A1048C744AF2}"/>
              </a:ext>
            </a:extLst>
          </p:cNvPr>
          <p:cNvSpPr/>
          <p:nvPr userDrawn="1"/>
        </p:nvSpPr>
        <p:spPr>
          <a:xfrm>
            <a:off x="0" y="5590903"/>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666666"/>
              </a:solidFill>
            </a:endParaRPr>
          </a:p>
        </p:txBody>
      </p:sp>
      <p:pic>
        <p:nvPicPr>
          <p:cNvPr id="7" name="Picture 6">
            <a:extLst>
              <a:ext uri="{FF2B5EF4-FFF2-40B4-BE49-F238E27FC236}">
                <a16:creationId xmlns:a16="http://schemas.microsoft.com/office/drawing/2014/main" id="{074948CB-D146-5247-A1C4-675148CE0776}"/>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9207076" y="5972665"/>
            <a:ext cx="2260800" cy="489278"/>
          </a:xfrm>
          <a:prstGeom prst="rect">
            <a:avLst/>
          </a:prstGeom>
        </p:spPr>
      </p:pic>
    </p:spTree>
    <p:extLst>
      <p:ext uri="{BB962C8B-B14F-4D97-AF65-F5344CB8AC3E}">
        <p14:creationId xmlns:p14="http://schemas.microsoft.com/office/powerpoint/2010/main" val="3949837815"/>
      </p:ext>
    </p:extLst>
  </p:cSld>
  <p:clrMap bg1="lt1" tx1="dk1" bg2="lt2" tx2="dk2" accent1="accent1" accent2="accent2" accent3="accent3" accent4="accent4" accent5="accent5" accent6="accent6" hlink="hlink" folHlink="folHlink"/>
  <p:sldLayoutIdLst>
    <p:sldLayoutId id="2147483899" r:id="rId1"/>
    <p:sldLayoutId id="2147483900" r:id="rId2"/>
    <p:sldLayoutId id="2147483901" r:id="rId3"/>
    <p:sldLayoutId id="2147483902" r:id="rId4"/>
    <p:sldLayoutId id="2147483903" r:id="rId5"/>
  </p:sldLayoutIdLst>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46" name="Picture 45">
            <a:extLst>
              <a:ext uri="{FF2B5EF4-FFF2-40B4-BE49-F238E27FC236}">
                <a16:creationId xmlns:a16="http://schemas.microsoft.com/office/drawing/2014/main" id="{E886C4A9-2C5E-EC44-8D62-420DF3BE0B9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97852" y="6325091"/>
            <a:ext cx="1270800" cy="275024"/>
          </a:xfrm>
          <a:prstGeom prst="rect">
            <a:avLst/>
          </a:prstGeom>
        </p:spPr>
      </p:pic>
      <p:grpSp>
        <p:nvGrpSpPr>
          <p:cNvPr id="47" name="Group 46">
            <a:extLst>
              <a:ext uri="{FF2B5EF4-FFF2-40B4-BE49-F238E27FC236}">
                <a16:creationId xmlns:a16="http://schemas.microsoft.com/office/drawing/2014/main" id="{E2171E79-11D3-8648-9BEA-3C7660378BC9}"/>
              </a:ext>
            </a:extLst>
          </p:cNvPr>
          <p:cNvGrpSpPr>
            <a:grpSpLocks noChangeAspect="1"/>
          </p:cNvGrpSpPr>
          <p:nvPr userDrawn="1"/>
        </p:nvGrpSpPr>
        <p:grpSpPr>
          <a:xfrm>
            <a:off x="12290469" y="2625389"/>
            <a:ext cx="1963324" cy="4233515"/>
            <a:chOff x="5343883" y="-48857"/>
            <a:chExt cx="3263588" cy="7037279"/>
          </a:xfrm>
        </p:grpSpPr>
        <p:sp>
          <p:nvSpPr>
            <p:cNvPr id="69" name="矩形 13">
              <a:extLst>
                <a:ext uri="{FF2B5EF4-FFF2-40B4-BE49-F238E27FC236}">
                  <a16:creationId xmlns:a16="http://schemas.microsoft.com/office/drawing/2014/main" id="{2056A118-9F13-2644-8C4D-19B83F915923}"/>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196/0/84</a:t>
              </a:r>
            </a:p>
          </p:txBody>
        </p:sp>
        <p:sp>
          <p:nvSpPr>
            <p:cNvPr id="70" name="文本框 15">
              <a:extLst>
                <a:ext uri="{FF2B5EF4-FFF2-40B4-BE49-F238E27FC236}">
                  <a16:creationId xmlns:a16="http://schemas.microsoft.com/office/drawing/2014/main" id="{B22FD20B-FED1-F14A-B606-EFB600078EA5}"/>
                </a:ext>
              </a:extLst>
            </p:cNvPr>
            <p:cNvSpPr txBox="1"/>
            <p:nvPr userDrawn="1"/>
          </p:nvSpPr>
          <p:spPr>
            <a:xfrm>
              <a:off x="5352721" y="1694497"/>
              <a:ext cx="1636699" cy="204645"/>
            </a:xfrm>
            <a:prstGeom prst="rect">
              <a:avLst/>
            </a:prstGeom>
            <a:noFill/>
          </p:spPr>
          <p:txBody>
            <a:bodyPr wrap="square" lIns="0" tIns="0" rIns="0" bIns="0" rtlCol="0" anchor="b" anchorCtr="0">
              <a:spAutoFit/>
            </a:bodyPr>
            <a:lstStyle/>
            <a:p>
              <a:r>
                <a:rPr kumimoji="1" lang="en-US" altLang="zh-CN" sz="800" dirty="0">
                  <a:solidFill>
                    <a:srgbClr val="1D1D1A"/>
                  </a:solidFill>
                  <a:ea typeface="Microsoft YaHei" panose="020B0503020204020204" pitchFamily="34" charset="-122"/>
                  <a:cs typeface="Arial" panose="020B0604020202020204" pitchFamily="34" charset="0"/>
                </a:rPr>
                <a:t>Secondary Colors</a:t>
              </a:r>
              <a:endParaRPr kumimoji="1" lang="zh-CN" altLang="en-US" sz="800" dirty="0">
                <a:solidFill>
                  <a:srgbClr val="1D1D1A"/>
                </a:solidFill>
                <a:ea typeface="Microsoft YaHei" panose="020B0503020204020204" pitchFamily="34" charset="-122"/>
                <a:cs typeface="Arial" panose="020B0604020202020204" pitchFamily="34" charset="0"/>
              </a:endParaRPr>
            </a:p>
          </p:txBody>
        </p:sp>
        <p:sp>
          <p:nvSpPr>
            <p:cNvPr id="71" name="矩形 13">
              <a:extLst>
                <a:ext uri="{FF2B5EF4-FFF2-40B4-BE49-F238E27FC236}">
                  <a16:creationId xmlns:a16="http://schemas.microsoft.com/office/drawing/2014/main" id="{1BDF5E4A-1867-8E41-834A-BEF7F7DBCA4B}"/>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203/55/120</a:t>
              </a:r>
            </a:p>
          </p:txBody>
        </p:sp>
        <p:sp>
          <p:nvSpPr>
            <p:cNvPr id="72" name="矩形 13">
              <a:extLst>
                <a:ext uri="{FF2B5EF4-FFF2-40B4-BE49-F238E27FC236}">
                  <a16:creationId xmlns:a16="http://schemas.microsoft.com/office/drawing/2014/main" id="{C1206869-819B-184C-810B-151F92C62236}"/>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237/109/0</a:t>
              </a:r>
            </a:p>
          </p:txBody>
        </p:sp>
        <p:sp>
          <p:nvSpPr>
            <p:cNvPr id="73" name="矩形 13">
              <a:extLst>
                <a:ext uri="{FF2B5EF4-FFF2-40B4-BE49-F238E27FC236}">
                  <a16:creationId xmlns:a16="http://schemas.microsoft.com/office/drawing/2014/main" id="{7532BB58-5C8F-B442-A115-B92066928429}"/>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153/54/54</a:t>
              </a:r>
            </a:p>
          </p:txBody>
        </p:sp>
        <p:sp>
          <p:nvSpPr>
            <p:cNvPr id="74" name="矩形 13">
              <a:extLst>
                <a:ext uri="{FF2B5EF4-FFF2-40B4-BE49-F238E27FC236}">
                  <a16:creationId xmlns:a16="http://schemas.microsoft.com/office/drawing/2014/main" id="{19E144E8-C437-8E49-8068-D750BCB2B2F7}"/>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98/178/48</a:t>
              </a:r>
            </a:p>
          </p:txBody>
        </p:sp>
        <p:sp>
          <p:nvSpPr>
            <p:cNvPr id="75" name="矩形 13">
              <a:extLst>
                <a:ext uri="{FF2B5EF4-FFF2-40B4-BE49-F238E27FC236}">
                  <a16:creationId xmlns:a16="http://schemas.microsoft.com/office/drawing/2014/main" id="{F707D190-CC54-CA46-946B-8609C53E3CB9}"/>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242/137/68</a:t>
              </a:r>
              <a:endParaRPr kumimoji="1" lang="mr-IN" altLang="zh-CN" sz="500" b="1" dirty="0">
                <a:solidFill>
                  <a:srgbClr val="FFFFFF"/>
                </a:solidFill>
                <a:ea typeface="Arial" charset="0"/>
                <a:cs typeface="Arial" charset="0"/>
              </a:endParaRPr>
            </a:p>
          </p:txBody>
        </p:sp>
        <p:sp>
          <p:nvSpPr>
            <p:cNvPr id="76" name="矩形 13">
              <a:extLst>
                <a:ext uri="{FF2B5EF4-FFF2-40B4-BE49-F238E27FC236}">
                  <a16:creationId xmlns:a16="http://schemas.microsoft.com/office/drawing/2014/main" id="{CA69D07A-4CB1-1C44-95EB-D5DD16C88C16}"/>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PANTONE 185C</a:t>
              </a:r>
            </a:p>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199/0/11  </a:t>
              </a:r>
            </a:p>
          </p:txBody>
        </p:sp>
        <p:sp>
          <p:nvSpPr>
            <p:cNvPr id="77" name="文本框 15">
              <a:extLst>
                <a:ext uri="{FF2B5EF4-FFF2-40B4-BE49-F238E27FC236}">
                  <a16:creationId xmlns:a16="http://schemas.microsoft.com/office/drawing/2014/main" id="{14051C33-7D8E-ED4E-A31B-8FAA52C8EDA5}"/>
                </a:ext>
              </a:extLst>
            </p:cNvPr>
            <p:cNvSpPr txBox="1"/>
            <p:nvPr userDrawn="1"/>
          </p:nvSpPr>
          <p:spPr>
            <a:xfrm>
              <a:off x="5343883" y="-48857"/>
              <a:ext cx="1358295" cy="204645"/>
            </a:xfrm>
            <a:prstGeom prst="rect">
              <a:avLst/>
            </a:prstGeom>
            <a:noFill/>
          </p:spPr>
          <p:txBody>
            <a:bodyPr wrap="square" lIns="0" tIns="0" rIns="0" bIns="0" rtlCol="0" anchor="b" anchorCtr="0">
              <a:spAutoFit/>
            </a:bodyPr>
            <a:lstStyle/>
            <a:p>
              <a:r>
                <a:rPr kumimoji="1" lang="en-US" altLang="zh-CN" sz="800" dirty="0">
                  <a:solidFill>
                    <a:srgbClr val="1D1D1A"/>
                  </a:solidFill>
                  <a:ea typeface="Microsoft YaHei" panose="020B0503020204020204" pitchFamily="34" charset="-122"/>
                  <a:cs typeface="Arial" panose="020B0604020202020204" pitchFamily="34" charset="0"/>
                </a:rPr>
                <a:t>Corporate Colors</a:t>
              </a:r>
              <a:endParaRPr kumimoji="1" lang="zh-CN" altLang="en-US" sz="800" dirty="0">
                <a:solidFill>
                  <a:srgbClr val="1D1D1A"/>
                </a:solidFill>
                <a:ea typeface="Microsoft YaHei" panose="020B0503020204020204" pitchFamily="34" charset="-122"/>
                <a:cs typeface="Arial" panose="020B0604020202020204" pitchFamily="34" charset="0"/>
              </a:endParaRPr>
            </a:p>
          </p:txBody>
        </p:sp>
        <p:sp>
          <p:nvSpPr>
            <p:cNvPr id="78" name="矩形 13">
              <a:extLst>
                <a:ext uri="{FF2B5EF4-FFF2-40B4-BE49-F238E27FC236}">
                  <a16:creationId xmlns:a16="http://schemas.microsoft.com/office/drawing/2014/main" id="{697139C8-6378-7346-AA26-3DE355486404}"/>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PANTONE 186C</a:t>
              </a:r>
            </a:p>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200/16/46  </a:t>
              </a:r>
            </a:p>
          </p:txBody>
        </p:sp>
        <p:sp>
          <p:nvSpPr>
            <p:cNvPr id="79" name="矩形 13">
              <a:extLst>
                <a:ext uri="{FF2B5EF4-FFF2-40B4-BE49-F238E27FC236}">
                  <a16:creationId xmlns:a16="http://schemas.microsoft.com/office/drawing/2014/main" id="{F79CD551-CACB-A749-9460-B80C1456F4E8}"/>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127/0/1</a:t>
              </a:r>
            </a:p>
          </p:txBody>
        </p:sp>
        <p:sp>
          <p:nvSpPr>
            <p:cNvPr id="80" name="矩形 13">
              <a:extLst>
                <a:ext uri="{FF2B5EF4-FFF2-40B4-BE49-F238E27FC236}">
                  <a16:creationId xmlns:a16="http://schemas.microsoft.com/office/drawing/2014/main" id="{659202D4-1C13-564B-AD21-AF809769236B}"/>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52/200/0</a:t>
              </a:r>
            </a:p>
          </p:txBody>
        </p:sp>
        <p:sp>
          <p:nvSpPr>
            <p:cNvPr id="81" name="矩形 13">
              <a:extLst>
                <a:ext uri="{FF2B5EF4-FFF2-40B4-BE49-F238E27FC236}">
                  <a16:creationId xmlns:a16="http://schemas.microsoft.com/office/drawing/2014/main" id="{1D14C75E-3EEE-FA4D-8DA3-70B2C56F286F}"/>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48/181/197</a:t>
              </a:r>
            </a:p>
          </p:txBody>
        </p:sp>
        <p:sp>
          <p:nvSpPr>
            <p:cNvPr id="82" name="矩形 13">
              <a:extLst>
                <a:ext uri="{FF2B5EF4-FFF2-40B4-BE49-F238E27FC236}">
                  <a16:creationId xmlns:a16="http://schemas.microsoft.com/office/drawing/2014/main" id="{9844BDEE-1453-9A40-B91C-2C526D59737B}"/>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129/193/95</a:t>
              </a:r>
            </a:p>
          </p:txBody>
        </p:sp>
        <p:sp>
          <p:nvSpPr>
            <p:cNvPr id="83" name="矩形 13">
              <a:extLst>
                <a:ext uri="{FF2B5EF4-FFF2-40B4-BE49-F238E27FC236}">
                  <a16:creationId xmlns:a16="http://schemas.microsoft.com/office/drawing/2014/main" id="{533D13E9-5244-8E4F-9513-C00748CDDDF9}"/>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253/211/81</a:t>
              </a:r>
            </a:p>
          </p:txBody>
        </p:sp>
        <p:sp>
          <p:nvSpPr>
            <p:cNvPr id="84" name="矩形 13">
              <a:extLst>
                <a:ext uri="{FF2B5EF4-FFF2-40B4-BE49-F238E27FC236}">
                  <a16:creationId xmlns:a16="http://schemas.microsoft.com/office/drawing/2014/main" id="{4EBE9DBF-E87C-4F4D-BBB1-81632C549613}"/>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86/196/210</a:t>
              </a:r>
            </a:p>
          </p:txBody>
        </p:sp>
        <p:sp>
          <p:nvSpPr>
            <p:cNvPr id="85" name="矩形 13">
              <a:extLst>
                <a:ext uri="{FF2B5EF4-FFF2-40B4-BE49-F238E27FC236}">
                  <a16:creationId xmlns:a16="http://schemas.microsoft.com/office/drawing/2014/main" id="{422FC2B2-7928-F442-949E-D722F3DC9D01}"/>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211/57/65</a:t>
              </a:r>
            </a:p>
          </p:txBody>
        </p:sp>
        <p:sp>
          <p:nvSpPr>
            <p:cNvPr id="86" name="矩形 13">
              <a:extLst>
                <a:ext uri="{FF2B5EF4-FFF2-40B4-BE49-F238E27FC236}">
                  <a16:creationId xmlns:a16="http://schemas.microsoft.com/office/drawing/2014/main" id="{5F38502B-99C0-4640-9E8D-7247A3238E22}"/>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p>
            <a:p>
              <a:pPr algn="ctr">
                <a:lnSpc>
                  <a:spcPts val="620"/>
                </a:lnSpc>
              </a:pPr>
              <a:r>
                <a:rPr kumimoji="1" lang="en-US" altLang="zh-CN" sz="500" b="1" dirty="0">
                  <a:solidFill>
                    <a:srgbClr val="FFFFFF"/>
                  </a:solidFill>
                  <a:ea typeface="Arial" charset="0"/>
                  <a:cs typeface="Arial" charset="0"/>
                </a:rPr>
                <a:t>211/56/89</a:t>
              </a:r>
            </a:p>
          </p:txBody>
        </p:sp>
        <p:sp>
          <p:nvSpPr>
            <p:cNvPr id="87" name="矩形 13">
              <a:extLst>
                <a:ext uri="{FF2B5EF4-FFF2-40B4-BE49-F238E27FC236}">
                  <a16:creationId xmlns:a16="http://schemas.microsoft.com/office/drawing/2014/main" id="{1399EB62-5216-324F-B66C-AD6ED0004D51}"/>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221/128/170</a:t>
              </a:r>
            </a:p>
          </p:txBody>
        </p:sp>
        <p:sp>
          <p:nvSpPr>
            <p:cNvPr id="88" name="矩形 13">
              <a:extLst>
                <a:ext uri="{FF2B5EF4-FFF2-40B4-BE49-F238E27FC236}">
                  <a16:creationId xmlns:a16="http://schemas.microsoft.com/office/drawing/2014/main" id="{DEDE780A-8050-FD48-B661-39532349131D}"/>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ea typeface="Arial" charset="0"/>
                  <a:cs typeface="Arial" charset="0"/>
                </a:rPr>
                <a:t>RGB 191/128/130</a:t>
              </a:r>
            </a:p>
          </p:txBody>
        </p:sp>
        <p:sp>
          <p:nvSpPr>
            <p:cNvPr id="89" name="矩形 13">
              <a:extLst>
                <a:ext uri="{FF2B5EF4-FFF2-40B4-BE49-F238E27FC236}">
                  <a16:creationId xmlns:a16="http://schemas.microsoft.com/office/drawing/2014/main" id="{9BDB304C-5E40-9647-A3EF-75D9BFFB7E5B}"/>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246/183/140</a:t>
              </a:r>
              <a:endParaRPr kumimoji="1" lang="mr-IN" altLang="zh-CN" sz="500" b="1" dirty="0">
                <a:solidFill>
                  <a:srgbClr val="595757"/>
                </a:solidFill>
                <a:ea typeface="Arial" charset="0"/>
                <a:cs typeface="Arial" charset="0"/>
              </a:endParaRPr>
            </a:p>
          </p:txBody>
        </p:sp>
        <p:sp>
          <p:nvSpPr>
            <p:cNvPr id="90" name="矩形 13">
              <a:extLst>
                <a:ext uri="{FF2B5EF4-FFF2-40B4-BE49-F238E27FC236}">
                  <a16:creationId xmlns:a16="http://schemas.microsoft.com/office/drawing/2014/main" id="{EC3A6DD7-CCD1-0C4F-B8D4-3D01C9FFC289}"/>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176/216/156</a:t>
              </a:r>
            </a:p>
          </p:txBody>
        </p:sp>
        <p:sp>
          <p:nvSpPr>
            <p:cNvPr id="91" name="矩形 13">
              <a:extLst>
                <a:ext uri="{FF2B5EF4-FFF2-40B4-BE49-F238E27FC236}">
                  <a16:creationId xmlns:a16="http://schemas.microsoft.com/office/drawing/2014/main" id="{FC3F3193-22C2-A847-A957-DFCCDA9D1D88}"/>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253/227/181</a:t>
              </a:r>
            </a:p>
          </p:txBody>
        </p:sp>
        <p:sp>
          <p:nvSpPr>
            <p:cNvPr id="92" name="矩形 13">
              <a:extLst>
                <a:ext uri="{FF2B5EF4-FFF2-40B4-BE49-F238E27FC236}">
                  <a16:creationId xmlns:a16="http://schemas.microsoft.com/office/drawing/2014/main" id="{851DFAF5-0D1C-C64A-87B5-B0C9497BA3EB}"/>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148/218/226</a:t>
              </a:r>
            </a:p>
          </p:txBody>
        </p:sp>
        <p:sp>
          <p:nvSpPr>
            <p:cNvPr id="93" name="矩形 13">
              <a:extLst>
                <a:ext uri="{FF2B5EF4-FFF2-40B4-BE49-F238E27FC236}">
                  <a16:creationId xmlns:a16="http://schemas.microsoft.com/office/drawing/2014/main" id="{57EB9D15-6C1C-8340-A5D0-43B865B5951C}"/>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226/129/137</a:t>
              </a:r>
            </a:p>
          </p:txBody>
        </p:sp>
        <p:sp>
          <p:nvSpPr>
            <p:cNvPr id="94" name="矩形 13">
              <a:extLst>
                <a:ext uri="{FF2B5EF4-FFF2-40B4-BE49-F238E27FC236}">
                  <a16:creationId xmlns:a16="http://schemas.microsoft.com/office/drawing/2014/main" id="{2B29D96D-3B3D-B944-92CB-FE0973E33810}"/>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226/129/152</a:t>
              </a:r>
            </a:p>
          </p:txBody>
        </p:sp>
        <p:sp>
          <p:nvSpPr>
            <p:cNvPr id="95" name="矩形 13">
              <a:extLst>
                <a:ext uri="{FF2B5EF4-FFF2-40B4-BE49-F238E27FC236}">
                  <a16:creationId xmlns:a16="http://schemas.microsoft.com/office/drawing/2014/main" id="{35D234AC-C1A2-7248-94C0-BB95C4DFE743}"/>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235/179/204</a:t>
              </a:r>
            </a:p>
          </p:txBody>
        </p:sp>
        <p:sp>
          <p:nvSpPr>
            <p:cNvPr id="96" name="矩形 13">
              <a:extLst>
                <a:ext uri="{FF2B5EF4-FFF2-40B4-BE49-F238E27FC236}">
                  <a16:creationId xmlns:a16="http://schemas.microsoft.com/office/drawing/2014/main" id="{2C241EB7-09A9-7E40-9241-F2D47E53E1FF}"/>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ea typeface="Arial" charset="0"/>
                  <a:cs typeface="Arial" charset="0"/>
                </a:rPr>
                <a:t>RGB 216/179/179</a:t>
              </a:r>
            </a:p>
          </p:txBody>
        </p:sp>
        <p:sp>
          <p:nvSpPr>
            <p:cNvPr id="97" name="矩形 13">
              <a:extLst>
                <a:ext uri="{FF2B5EF4-FFF2-40B4-BE49-F238E27FC236}">
                  <a16:creationId xmlns:a16="http://schemas.microsoft.com/office/drawing/2014/main" id="{63833C81-CC87-004C-AE5E-CB387B992636}"/>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250/211/187</a:t>
              </a:r>
              <a:endParaRPr kumimoji="1" lang="mr-IN" altLang="zh-CN" sz="500" b="1" dirty="0">
                <a:solidFill>
                  <a:srgbClr val="595757"/>
                </a:solidFill>
                <a:ea typeface="Arial" charset="0"/>
                <a:cs typeface="Arial" charset="0"/>
              </a:endParaRPr>
            </a:p>
          </p:txBody>
        </p:sp>
        <p:sp>
          <p:nvSpPr>
            <p:cNvPr id="98" name="矩形 13">
              <a:extLst>
                <a:ext uri="{FF2B5EF4-FFF2-40B4-BE49-F238E27FC236}">
                  <a16:creationId xmlns:a16="http://schemas.microsoft.com/office/drawing/2014/main" id="{77A96C4C-F3F3-484A-95BE-7E52C33A2FE2}"/>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208/232/196</a:t>
              </a:r>
            </a:p>
          </p:txBody>
        </p:sp>
        <p:sp>
          <p:nvSpPr>
            <p:cNvPr id="99" name="矩形 13">
              <a:extLst>
                <a:ext uri="{FF2B5EF4-FFF2-40B4-BE49-F238E27FC236}">
                  <a16:creationId xmlns:a16="http://schemas.microsoft.com/office/drawing/2014/main" id="{66F0E6F8-F4D3-1B44-BB6D-F328A6CEA0C9}"/>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254/238/193</a:t>
              </a:r>
            </a:p>
          </p:txBody>
        </p:sp>
        <p:sp>
          <p:nvSpPr>
            <p:cNvPr id="100" name="矩形 13">
              <a:extLst>
                <a:ext uri="{FF2B5EF4-FFF2-40B4-BE49-F238E27FC236}">
                  <a16:creationId xmlns:a16="http://schemas.microsoft.com/office/drawing/2014/main" id="{EEFEFB0D-48AF-8147-BDEB-B01E99ED82A7}"/>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a:t>
              </a:r>
              <a:br>
                <a:rPr kumimoji="1" lang="en-US" altLang="zh-CN" sz="500" b="1" dirty="0">
                  <a:solidFill>
                    <a:srgbClr val="595757"/>
                  </a:solidFill>
                  <a:ea typeface="Arial" charset="0"/>
                  <a:cs typeface="Arial" charset="0"/>
                </a:rPr>
              </a:br>
              <a:r>
                <a:rPr kumimoji="1" lang="en-US" altLang="zh-CN" sz="500" b="1" dirty="0">
                  <a:solidFill>
                    <a:srgbClr val="595757"/>
                  </a:solidFill>
                  <a:ea typeface="Arial" charset="0"/>
                  <a:cs typeface="Arial" charset="0"/>
                </a:rPr>
                <a:t>190/233/238</a:t>
              </a:r>
            </a:p>
          </p:txBody>
        </p:sp>
        <p:sp>
          <p:nvSpPr>
            <p:cNvPr id="101" name="矩形 13">
              <a:extLst>
                <a:ext uri="{FF2B5EF4-FFF2-40B4-BE49-F238E27FC236}">
                  <a16:creationId xmlns:a16="http://schemas.microsoft.com/office/drawing/2014/main" id="{3F7C47B0-D4EF-7047-9B96-1169C593055C}"/>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239/178/184</a:t>
              </a:r>
            </a:p>
          </p:txBody>
        </p:sp>
        <p:sp>
          <p:nvSpPr>
            <p:cNvPr id="102" name="矩形 13">
              <a:extLst>
                <a:ext uri="{FF2B5EF4-FFF2-40B4-BE49-F238E27FC236}">
                  <a16:creationId xmlns:a16="http://schemas.microsoft.com/office/drawing/2014/main" id="{26A0A468-A37D-824A-8DA2-0B437212E07E}"/>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238/179/193</a:t>
              </a:r>
            </a:p>
          </p:txBody>
        </p:sp>
        <p:sp>
          <p:nvSpPr>
            <p:cNvPr id="103" name="矩形 13">
              <a:extLst>
                <a:ext uri="{FF2B5EF4-FFF2-40B4-BE49-F238E27FC236}">
                  <a16:creationId xmlns:a16="http://schemas.microsoft.com/office/drawing/2014/main" id="{B0E79B3A-2E5F-ED4F-AA3D-00B685B18CA9}"/>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0/0/0</a:t>
              </a:r>
            </a:p>
          </p:txBody>
        </p:sp>
        <p:sp>
          <p:nvSpPr>
            <p:cNvPr id="104" name="矩形 13">
              <a:extLst>
                <a:ext uri="{FF2B5EF4-FFF2-40B4-BE49-F238E27FC236}">
                  <a16:creationId xmlns:a16="http://schemas.microsoft.com/office/drawing/2014/main" id="{32D85E93-C860-B646-A67C-3D2FDCC07E8E}"/>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p>
            <a:p>
              <a:pPr algn="ctr">
                <a:lnSpc>
                  <a:spcPts val="620"/>
                </a:lnSpc>
              </a:pPr>
              <a:r>
                <a:rPr kumimoji="1" lang="en-US" altLang="zh-CN" sz="500" b="1" dirty="0">
                  <a:solidFill>
                    <a:srgbClr val="FFFFFF"/>
                  </a:solidFill>
                  <a:ea typeface="Arial" charset="0"/>
                  <a:cs typeface="Arial" charset="0"/>
                </a:rPr>
                <a:t>89/87/87</a:t>
              </a:r>
            </a:p>
          </p:txBody>
        </p:sp>
        <p:sp>
          <p:nvSpPr>
            <p:cNvPr id="105" name="矩形 13">
              <a:extLst>
                <a:ext uri="{FF2B5EF4-FFF2-40B4-BE49-F238E27FC236}">
                  <a16:creationId xmlns:a16="http://schemas.microsoft.com/office/drawing/2014/main" id="{D9E271D3-C782-EA4B-B477-613B5CE7B0DA}"/>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p>
            <a:p>
              <a:pPr algn="ctr">
                <a:lnSpc>
                  <a:spcPts val="620"/>
                </a:lnSpc>
              </a:pPr>
              <a:r>
                <a:rPr kumimoji="1" lang="en-US" altLang="zh-CN" sz="500" b="1" dirty="0">
                  <a:solidFill>
                    <a:srgbClr val="FFFFFF"/>
                  </a:solidFill>
                  <a:ea typeface="Arial" charset="0"/>
                  <a:cs typeface="Arial" charset="0"/>
                </a:rPr>
                <a:t>137/137/</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137</a:t>
              </a:r>
            </a:p>
          </p:txBody>
        </p:sp>
        <p:sp>
          <p:nvSpPr>
            <p:cNvPr id="106" name="矩形 13">
              <a:extLst>
                <a:ext uri="{FF2B5EF4-FFF2-40B4-BE49-F238E27FC236}">
                  <a16:creationId xmlns:a16="http://schemas.microsoft.com/office/drawing/2014/main" id="{3F3501FC-1CA1-714F-BF48-934C859FA443}"/>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p>
            <a:p>
              <a:pPr algn="ctr">
                <a:lnSpc>
                  <a:spcPts val="620"/>
                </a:lnSpc>
              </a:pPr>
              <a:r>
                <a:rPr kumimoji="1" lang="en-US" altLang="zh-CN" sz="500" b="1" dirty="0">
                  <a:solidFill>
                    <a:srgbClr val="FFFFFF"/>
                  </a:solidFill>
                  <a:ea typeface="Arial" charset="0"/>
                  <a:cs typeface="Arial" charset="0"/>
                </a:rPr>
                <a:t>181/181/</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181</a:t>
              </a:r>
            </a:p>
          </p:txBody>
        </p:sp>
        <p:sp>
          <p:nvSpPr>
            <p:cNvPr id="107" name="矩形 13">
              <a:extLst>
                <a:ext uri="{FF2B5EF4-FFF2-40B4-BE49-F238E27FC236}">
                  <a16:creationId xmlns:a16="http://schemas.microsoft.com/office/drawing/2014/main" id="{55D4E001-16C8-3749-9816-95BDA789806E}"/>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221/221/</a:t>
              </a:r>
              <a:br>
                <a:rPr kumimoji="1" lang="en-US" altLang="zh-CN" sz="500" b="1" dirty="0">
                  <a:solidFill>
                    <a:srgbClr val="595757"/>
                  </a:solidFill>
                  <a:ea typeface="Arial" charset="0"/>
                  <a:cs typeface="Arial" charset="0"/>
                </a:rPr>
              </a:br>
              <a:r>
                <a:rPr kumimoji="1" lang="en-US" altLang="zh-CN" sz="500" b="1" dirty="0">
                  <a:solidFill>
                    <a:srgbClr val="595757"/>
                  </a:solidFill>
                  <a:ea typeface="Arial" charset="0"/>
                  <a:cs typeface="Arial" charset="0"/>
                </a:rPr>
                <a:t>221</a:t>
              </a:r>
            </a:p>
          </p:txBody>
        </p:sp>
        <p:sp>
          <p:nvSpPr>
            <p:cNvPr id="108" name="矩形 13">
              <a:extLst>
                <a:ext uri="{FF2B5EF4-FFF2-40B4-BE49-F238E27FC236}">
                  <a16:creationId xmlns:a16="http://schemas.microsoft.com/office/drawing/2014/main" id="{77AD797E-A6D4-8148-B9A9-59A0D242F0FA}"/>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a:t>
              </a:r>
            </a:p>
            <a:p>
              <a:pPr algn="ctr">
                <a:lnSpc>
                  <a:spcPts val="620"/>
                </a:lnSpc>
              </a:pPr>
              <a:r>
                <a:rPr kumimoji="1" lang="en-US" altLang="zh-CN" sz="500" b="1" dirty="0">
                  <a:solidFill>
                    <a:srgbClr val="595757"/>
                  </a:solidFill>
                  <a:ea typeface="Arial" charset="0"/>
                  <a:cs typeface="Arial" charset="0"/>
                </a:rPr>
                <a:t>255/255/</a:t>
              </a:r>
              <a:br>
                <a:rPr kumimoji="1" lang="en-US" altLang="zh-CN" sz="500" b="1" dirty="0">
                  <a:solidFill>
                    <a:srgbClr val="595757"/>
                  </a:solidFill>
                  <a:ea typeface="Arial" charset="0"/>
                  <a:cs typeface="Arial" charset="0"/>
                </a:rPr>
              </a:br>
              <a:r>
                <a:rPr kumimoji="1" lang="en-US" altLang="zh-CN" sz="500" b="1" dirty="0">
                  <a:solidFill>
                    <a:srgbClr val="595757"/>
                  </a:solidFill>
                  <a:ea typeface="Arial" charset="0"/>
                  <a:cs typeface="Arial" charset="0"/>
                </a:rPr>
                <a:t>255</a:t>
              </a:r>
            </a:p>
          </p:txBody>
        </p:sp>
      </p:grpSp>
      <p:sp>
        <p:nvSpPr>
          <p:cNvPr id="3" name="TextBox 2">
            <a:extLst>
              <a:ext uri="{FF2B5EF4-FFF2-40B4-BE49-F238E27FC236}">
                <a16:creationId xmlns:a16="http://schemas.microsoft.com/office/drawing/2014/main" id="{6785A3D6-1271-D247-9E96-1B376F4BE7BE}"/>
              </a:ext>
            </a:extLst>
          </p:cNvPr>
          <p:cNvSpPr txBox="1"/>
          <p:nvPr userDrawn="1"/>
        </p:nvSpPr>
        <p:spPr>
          <a:xfrm>
            <a:off x="1095467" y="6356939"/>
            <a:ext cx="2388397" cy="230832"/>
          </a:xfrm>
          <a:prstGeom prst="rect">
            <a:avLst/>
          </a:prstGeom>
          <a:noFill/>
        </p:spPr>
        <p:txBody>
          <a:bodyPr wrap="square" rtlCol="0">
            <a:spAutoFit/>
          </a:bodyPr>
          <a:lstStyle/>
          <a:p>
            <a:r>
              <a:rPr lang="en-US" altLang="zh-CN" sz="900" dirty="0">
                <a:solidFill>
                  <a:srgbClr val="1D1D1B"/>
                </a:solidFill>
                <a:cs typeface="Arial" panose="020B0604020202020204" pitchFamily="34" charset="0"/>
              </a:rPr>
              <a:t>Huawei Proprietary - Restricted Distribution</a:t>
            </a:r>
          </a:p>
        </p:txBody>
      </p:sp>
      <p:sp>
        <p:nvSpPr>
          <p:cNvPr id="4" name="TextBox 3">
            <a:extLst>
              <a:ext uri="{FF2B5EF4-FFF2-40B4-BE49-F238E27FC236}">
                <a16:creationId xmlns:a16="http://schemas.microsoft.com/office/drawing/2014/main" id="{EABEE2EE-BF4D-7A4A-B3C6-9E47668CCD98}"/>
              </a:ext>
            </a:extLst>
          </p:cNvPr>
          <p:cNvSpPr txBox="1"/>
          <p:nvPr userDrawn="1"/>
        </p:nvSpPr>
        <p:spPr>
          <a:xfrm>
            <a:off x="734131" y="6402806"/>
            <a:ext cx="499729" cy="138499"/>
          </a:xfrm>
          <a:prstGeom prst="rect">
            <a:avLst/>
          </a:prstGeom>
          <a:noFill/>
        </p:spPr>
        <p:txBody>
          <a:bodyPr wrap="square" lIns="0" tIns="0" rIns="0" bIns="0" rtlCol="0">
            <a:spAutoFit/>
          </a:bodyPr>
          <a:lstStyle/>
          <a:p>
            <a:pPr defTabSz="890849">
              <a:defRPr/>
            </a:pPr>
            <a:fld id="{C3837181-38C6-AD4F-B8BA-B444770388BB}" type="slidenum">
              <a:rPr lang="en-US" sz="900" smtClean="0">
                <a:solidFill>
                  <a:srgbClr val="1D1D1B"/>
                </a:solidFill>
                <a:cs typeface="Arial" panose="020B0604020202020204" pitchFamily="34" charset="0"/>
              </a:rPr>
              <a:pPr defTabSz="890849">
                <a:defRPr/>
              </a:pPr>
              <a:t>‹#›</a:t>
            </a:fld>
            <a:endParaRPr lang="en-US" sz="900" dirty="0">
              <a:solidFill>
                <a:srgbClr val="1D1D1B"/>
              </a:solidFill>
              <a:cs typeface="Arial" panose="020B0604020202020204" pitchFamily="34" charset="0"/>
            </a:endParaRPr>
          </a:p>
        </p:txBody>
      </p:sp>
    </p:spTree>
    <p:extLst>
      <p:ext uri="{BB962C8B-B14F-4D97-AF65-F5344CB8AC3E}">
        <p14:creationId xmlns:p14="http://schemas.microsoft.com/office/powerpoint/2010/main" val="95504633"/>
      </p:ext>
    </p:extLst>
  </p:cSld>
  <p:clrMap bg1="lt1" tx1="dk1" bg2="lt2" tx2="dk2" accent1="accent1" accent2="accent2" accent3="accent3" accent4="accent4" accent5="accent5" accent6="accent6" hlink="hlink" folHlink="folHlink"/>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bentoml.com/llm/inference-optimization/llm-inference-metrics" TargetMode="External"/><Relationship Id="rId1" Type="http://schemas.openxmlformats.org/officeDocument/2006/relationships/slideLayout" Target="../slideLayouts/slideLayout5.xml"/><Relationship Id="rId5" Type="http://schemas.openxmlformats.org/officeDocument/2006/relationships/image" Target="../media/image10.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3" Type="http://schemas.microsoft.com/office/2007/relationships/media" Target="../media/media2.mp4"/><Relationship Id="rId7" Type="http://schemas.openxmlformats.org/officeDocument/2006/relationships/hyperlink" Target="https://humanbenchmark.com/tests/reactiontime" TargetMode="Externa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hyperlink" Target="https://www.physicalintelligence.company/research/real_time_chunking" TargetMode="External"/><Relationship Id="rId5" Type="http://schemas.openxmlformats.org/officeDocument/2006/relationships/slideLayout" Target="../slideLayouts/slideLayout5.xml"/><Relationship Id="rId10" Type="http://schemas.openxmlformats.org/officeDocument/2006/relationships/image" Target="../media/image14.png"/><Relationship Id="rId4" Type="http://schemas.openxmlformats.org/officeDocument/2006/relationships/video" Target="../media/media2.mp4"/><Relationship Id="rId9" Type="http://schemas.openxmlformats.org/officeDocument/2006/relationships/image" Target="../media/image1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7">
            <a:extLst>
              <a:ext uri="{FF2B5EF4-FFF2-40B4-BE49-F238E27FC236}">
                <a16:creationId xmlns:a16="http://schemas.microsoft.com/office/drawing/2014/main" id="{88D1748E-1EE3-4463-9F27-CBF1E0B82B6B}"/>
              </a:ext>
            </a:extLst>
          </p:cNvPr>
          <p:cNvSpPr>
            <a:spLocks noGrp="1"/>
          </p:cNvSpPr>
          <p:nvPr>
            <p:ph type="subTitle" idx="1"/>
          </p:nvPr>
        </p:nvSpPr>
        <p:spPr>
          <a:xfrm>
            <a:off x="272332" y="1448399"/>
            <a:ext cx="11414843" cy="813866"/>
          </a:xfrm>
        </p:spPr>
        <p:txBody>
          <a:bodyPr>
            <a:noAutofit/>
          </a:bodyPr>
          <a:lstStyle/>
          <a:p>
            <a:pPr>
              <a:lnSpc>
                <a:spcPct val="100000"/>
              </a:lnSpc>
            </a:pPr>
            <a:r>
              <a:rPr lang="en-US" altLang="zh-CN" sz="3600" dirty="0"/>
              <a:t>Why we need TTFT in SA1 for 6G AI inference service</a:t>
            </a:r>
            <a:endParaRPr lang="zh-CN" altLang="en-US" sz="4800" b="1" dirty="0"/>
          </a:p>
        </p:txBody>
      </p:sp>
      <p:sp>
        <p:nvSpPr>
          <p:cNvPr id="2" name="TextBox 1">
            <a:extLst>
              <a:ext uri="{FF2B5EF4-FFF2-40B4-BE49-F238E27FC236}">
                <a16:creationId xmlns:a16="http://schemas.microsoft.com/office/drawing/2014/main" id="{BF10D7CD-16A4-49BD-A2DD-038E77BF181E}"/>
              </a:ext>
            </a:extLst>
          </p:cNvPr>
          <p:cNvSpPr txBox="1"/>
          <p:nvPr/>
        </p:nvSpPr>
        <p:spPr>
          <a:xfrm>
            <a:off x="9849678" y="37903"/>
            <a:ext cx="1618422" cy="379591"/>
          </a:xfrm>
          <a:prstGeom prst="rect">
            <a:avLst/>
          </a:prstGeom>
          <a:noFill/>
        </p:spPr>
        <p:txBody>
          <a:bodyPr wrap="square" lIns="0" tIns="0" rIns="0" bIns="0" rtlCol="0">
            <a:spAutoFit/>
          </a:bodyPr>
          <a:lstStyle/>
          <a:p>
            <a:pPr>
              <a:lnSpc>
                <a:spcPts val="3440"/>
              </a:lnSpc>
            </a:pPr>
            <a:r>
              <a:rPr lang="en-GB" b="1" dirty="0"/>
              <a:t>S1-254230r1</a:t>
            </a:r>
            <a:endParaRPr kumimoji="1" lang="en-US" sz="3200" dirty="0" err="1">
              <a:solidFill>
                <a:srgbClr val="000000"/>
              </a:solidFill>
              <a:latin typeface="Arial" panose="020B0604020202020204" pitchFamily="34" charset="0"/>
              <a:ea typeface="Microsoft YaHei" panose="020B0503020204020204" pitchFamily="34" charset="-122"/>
              <a:cs typeface="Arial" panose="020B0604020202020204" pitchFamily="34" charset="0"/>
            </a:endParaRPr>
          </a:p>
        </p:txBody>
      </p:sp>
      <p:sp>
        <p:nvSpPr>
          <p:cNvPr id="4" name="TextBox 3">
            <a:extLst>
              <a:ext uri="{FF2B5EF4-FFF2-40B4-BE49-F238E27FC236}">
                <a16:creationId xmlns:a16="http://schemas.microsoft.com/office/drawing/2014/main" id="{820065D1-147C-4FA6-96A3-FE28F7C0981F}"/>
              </a:ext>
            </a:extLst>
          </p:cNvPr>
          <p:cNvSpPr txBox="1"/>
          <p:nvPr/>
        </p:nvSpPr>
        <p:spPr>
          <a:xfrm>
            <a:off x="145255" y="36719"/>
            <a:ext cx="5953126" cy="553998"/>
          </a:xfrm>
          <a:prstGeom prst="rect">
            <a:avLst/>
          </a:prstGeom>
          <a:noFill/>
        </p:spPr>
        <p:txBody>
          <a:bodyPr wrap="square" lIns="0" tIns="0" rIns="0" bIns="0" rtlCol="0">
            <a:spAutoFit/>
          </a:bodyPr>
          <a:lstStyle/>
          <a:p>
            <a:r>
              <a:rPr lang="en-GB" b="1" dirty="0"/>
              <a:t>3GPP TSG-SA WG1 Meeting #112</a:t>
            </a:r>
          </a:p>
          <a:p>
            <a:r>
              <a:rPr lang="en-GB" b="1" dirty="0"/>
              <a:t>17-21 November 2025, Dallas, Texas, USA </a:t>
            </a:r>
            <a:endParaRPr kumimoji="1" lang="en-US" sz="3200" dirty="0" err="1">
              <a:solidFill>
                <a:srgbClr val="000000"/>
              </a:solidFill>
              <a:latin typeface="Arial" panose="020B0604020202020204" pitchFamily="34" charset="0"/>
              <a:ea typeface="Microsoft YaHei" panose="020B0503020204020204" pitchFamily="34" charset="-122"/>
              <a:cs typeface="Arial" panose="020B0604020202020204" pitchFamily="34" charset="0"/>
            </a:endParaRPr>
          </a:p>
        </p:txBody>
      </p:sp>
      <p:sp>
        <p:nvSpPr>
          <p:cNvPr id="7" name="TextBox 6">
            <a:extLst>
              <a:ext uri="{FF2B5EF4-FFF2-40B4-BE49-F238E27FC236}">
                <a16:creationId xmlns:a16="http://schemas.microsoft.com/office/drawing/2014/main" id="{27D8FA5B-DA66-4DAE-9F3C-FE0AB177CE2B}"/>
              </a:ext>
            </a:extLst>
          </p:cNvPr>
          <p:cNvSpPr txBox="1"/>
          <p:nvPr/>
        </p:nvSpPr>
        <p:spPr>
          <a:xfrm>
            <a:off x="145255" y="5752903"/>
            <a:ext cx="8496300" cy="553998"/>
          </a:xfrm>
          <a:prstGeom prst="rect">
            <a:avLst/>
          </a:prstGeom>
          <a:noFill/>
        </p:spPr>
        <p:txBody>
          <a:bodyPr wrap="square" lIns="0" tIns="0" rIns="0" bIns="0" rtlCol="0">
            <a:spAutoFit/>
          </a:bodyPr>
          <a:lstStyle/>
          <a:p>
            <a:r>
              <a:rPr lang="en-GB" sz="1200" b="1" dirty="0"/>
              <a:t>Draft TS/TR:		3GPP TR 22.870 v0.4.1</a:t>
            </a:r>
          </a:p>
          <a:p>
            <a:r>
              <a:rPr lang="en-GB" sz="1200" b="1" dirty="0"/>
              <a:t>Agenda item: </a:t>
            </a:r>
            <a:r>
              <a:rPr lang="en-GB" sz="1200" b="1"/>
              <a:t>	8.1.3.2</a:t>
            </a:r>
            <a:endParaRPr lang="en-GB" sz="1200" b="1" dirty="0"/>
          </a:p>
          <a:p>
            <a:r>
              <a:rPr lang="en-GB" sz="1200" b="1" dirty="0"/>
              <a:t>Contact:	  	Shuang ZHANG, zhang.shuang2 AT Huawei DOT com</a:t>
            </a:r>
            <a:endParaRPr lang="en-US" sz="1200" dirty="0"/>
          </a:p>
        </p:txBody>
      </p:sp>
    </p:spTree>
    <p:extLst>
      <p:ext uri="{BB962C8B-B14F-4D97-AF65-F5344CB8AC3E}">
        <p14:creationId xmlns:p14="http://schemas.microsoft.com/office/powerpoint/2010/main" val="739904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4">
            <a:extLst>
              <a:ext uri="{FF2B5EF4-FFF2-40B4-BE49-F238E27FC236}">
                <a16:creationId xmlns:a16="http://schemas.microsoft.com/office/drawing/2014/main" id="{CC3D1ABA-7C85-462E-A8FA-027CD079B517}"/>
              </a:ext>
            </a:extLst>
          </p:cNvPr>
          <p:cNvSpPr txBox="1"/>
          <p:nvPr/>
        </p:nvSpPr>
        <p:spPr>
          <a:xfrm>
            <a:off x="300606" y="12813"/>
            <a:ext cx="6748278" cy="501638"/>
          </a:xfrm>
          <a:prstGeom prst="rect">
            <a:avLst/>
          </a:prstGeom>
        </p:spPr>
        <p:txBody>
          <a:bodyPr lIns="0" tIns="0" rIns="0" bIns="0" anchor="t">
            <a:normAutofit/>
          </a:bodyPr>
          <a:lstStyle>
            <a:defPPr>
              <a:defRPr lang="en-US"/>
            </a:defPPr>
            <a:lvl1pPr indent="0" defTabSz="1187798" eaLnBrk="0" hangingPunct="0">
              <a:lnSpc>
                <a:spcPct val="125000"/>
              </a:lnSpc>
              <a:spcBef>
                <a:spcPts val="0"/>
              </a:spcBef>
              <a:spcAft>
                <a:spcPct val="15000"/>
              </a:spcAft>
              <a:buFont typeface="Arial" panose="020B0604020202020204" pitchFamily="34" charset="0"/>
              <a:buNone/>
              <a:defRPr sz="2800" b="1" baseline="0">
                <a:solidFill>
                  <a:srgbClr val="C00000"/>
                </a:solidFill>
                <a:latin typeface="Arial" panose="020B0604020202020204" pitchFamily="34" charset="0"/>
                <a:ea typeface="微软雅黑" panose="020B0503020204020204" pitchFamily="34" charset="-122"/>
                <a:cs typeface="Arial" panose="020B0604020202020204" pitchFamily="34" charset="0"/>
              </a:defRPr>
            </a:lvl1pPr>
            <a:lvl2pPr marL="593900" indent="0" algn="ctr" defTabSz="1187798">
              <a:lnSpc>
                <a:spcPct val="90000"/>
              </a:lnSpc>
              <a:spcBef>
                <a:spcPts val="650"/>
              </a:spcBef>
              <a:buFont typeface="Arial" panose="020B0604020202020204" pitchFamily="34" charset="0"/>
              <a:buNone/>
              <a:defRPr sz="2598"/>
            </a:lvl2pPr>
            <a:lvl3pPr marL="1187798" indent="0" algn="ctr" defTabSz="1187798">
              <a:lnSpc>
                <a:spcPct val="90000"/>
              </a:lnSpc>
              <a:spcBef>
                <a:spcPts val="650"/>
              </a:spcBef>
              <a:buFont typeface="Arial" panose="020B0604020202020204" pitchFamily="34" charset="0"/>
              <a:buNone/>
              <a:defRPr sz="2338"/>
            </a:lvl3pPr>
            <a:lvl4pPr marL="1781699" indent="0" algn="ctr" defTabSz="1187798">
              <a:lnSpc>
                <a:spcPct val="90000"/>
              </a:lnSpc>
              <a:spcBef>
                <a:spcPts val="650"/>
              </a:spcBef>
              <a:buFont typeface="Arial" panose="020B0604020202020204" pitchFamily="34" charset="0"/>
              <a:buNone/>
              <a:defRPr sz="2079"/>
            </a:lvl4pPr>
            <a:lvl5pPr marL="2375598" indent="0" algn="ctr" defTabSz="1187798">
              <a:lnSpc>
                <a:spcPct val="90000"/>
              </a:lnSpc>
              <a:spcBef>
                <a:spcPts val="650"/>
              </a:spcBef>
              <a:buFont typeface="Arial" panose="020B0604020202020204" pitchFamily="34" charset="0"/>
              <a:buNone/>
              <a:defRPr sz="2079"/>
            </a:lvl5pPr>
            <a:lvl6pPr marL="2969497" indent="0" algn="ctr" defTabSz="1187798">
              <a:lnSpc>
                <a:spcPct val="90000"/>
              </a:lnSpc>
              <a:spcBef>
                <a:spcPts val="650"/>
              </a:spcBef>
              <a:buFont typeface="Arial" panose="020B0604020202020204" pitchFamily="34" charset="0"/>
              <a:buNone/>
              <a:defRPr sz="2079"/>
            </a:lvl6pPr>
            <a:lvl7pPr marL="3563396" indent="0" algn="ctr" defTabSz="1187798">
              <a:lnSpc>
                <a:spcPct val="90000"/>
              </a:lnSpc>
              <a:spcBef>
                <a:spcPts val="650"/>
              </a:spcBef>
              <a:buFont typeface="Arial" panose="020B0604020202020204" pitchFamily="34" charset="0"/>
              <a:buNone/>
              <a:defRPr sz="2079"/>
            </a:lvl7pPr>
            <a:lvl8pPr marL="4157297" indent="0" algn="ctr" defTabSz="1187798">
              <a:lnSpc>
                <a:spcPct val="90000"/>
              </a:lnSpc>
              <a:spcBef>
                <a:spcPts val="650"/>
              </a:spcBef>
              <a:buFont typeface="Arial" panose="020B0604020202020204" pitchFamily="34" charset="0"/>
              <a:buNone/>
              <a:defRPr sz="2079"/>
            </a:lvl8pPr>
            <a:lvl9pPr marL="4751195" indent="0" algn="ctr" defTabSz="1187798">
              <a:lnSpc>
                <a:spcPct val="90000"/>
              </a:lnSpc>
              <a:spcBef>
                <a:spcPts val="650"/>
              </a:spcBef>
              <a:buFont typeface="Arial" panose="020B0604020202020204" pitchFamily="34" charset="0"/>
              <a:buNone/>
              <a:defRPr sz="2079"/>
            </a:lvl9pPr>
          </a:lstStyle>
          <a:p>
            <a:pPr defTabSz="914478"/>
            <a:r>
              <a:rPr lang="en-US" altLang="zh-CN" sz="2400" dirty="0"/>
              <a:t>Definition</a:t>
            </a:r>
            <a:r>
              <a:rPr lang="en-US" altLang="zh-CN" sz="2400" baseline="30000" dirty="0"/>
              <a:t>[1][2]</a:t>
            </a:r>
            <a:endParaRPr lang="zh-CN" altLang="en-US" sz="2400" baseline="30000" dirty="0"/>
          </a:p>
        </p:txBody>
      </p:sp>
      <p:sp>
        <p:nvSpPr>
          <p:cNvPr id="3" name="矩形 2"/>
          <p:cNvSpPr/>
          <p:nvPr/>
        </p:nvSpPr>
        <p:spPr>
          <a:xfrm>
            <a:off x="209671" y="297151"/>
            <a:ext cx="11777422" cy="1646605"/>
          </a:xfrm>
          <a:prstGeom prst="rect">
            <a:avLst/>
          </a:prstGeom>
        </p:spPr>
        <p:txBody>
          <a:bodyPr wrap="square">
            <a:spAutoFit/>
          </a:bodyPr>
          <a:lstStyle/>
          <a:p>
            <a:pPr marL="285750" indent="-285750">
              <a:spcAft>
                <a:spcPts val="600"/>
              </a:spcAft>
              <a:buFont typeface="Arial" panose="020B0604020202020204" pitchFamily="34" charset="0"/>
              <a:buChar char="•"/>
            </a:pPr>
            <a:r>
              <a:rPr lang="en-US" altLang="zh-CN" sz="1600" b="1" dirty="0">
                <a:latin typeface="Microsoft YaHei" panose="020B0503020204020204" pitchFamily="34" charset="-122"/>
                <a:ea typeface="Microsoft YaHei" panose="020B0503020204020204" pitchFamily="34" charset="-122"/>
              </a:rPr>
              <a:t>Time to First Token (TTFT): </a:t>
            </a:r>
            <a:r>
              <a:rPr lang="en-US" altLang="zh-CN" sz="1600" dirty="0">
                <a:latin typeface="Microsoft YaHei" panose="020B0503020204020204" pitchFamily="34" charset="-122"/>
                <a:ea typeface="Microsoft YaHei" panose="020B0503020204020204" pitchFamily="34" charset="-122"/>
              </a:rPr>
              <a:t>The time a model takes to generate the first token after a request is sent. It reflects how fast the model can start responding, it includes the tokenization of input prompts and the model's initial computations(</a:t>
            </a:r>
            <a:r>
              <a:rPr kumimoji="1" lang="en-US" altLang="zh-CN" sz="1600" dirty="0">
                <a:solidFill>
                  <a:srgbClr val="000000"/>
                </a:solidFill>
                <a:latin typeface="Microsoft YaHei" panose="020B0503020204020204" pitchFamily="34" charset="-122"/>
                <a:ea typeface="Microsoft YaHei" panose="020B0503020204020204" pitchFamily="34" charset="-122"/>
                <a:cs typeface="Arial" panose="020B0604020202020204" pitchFamily="34" charset="0"/>
              </a:rPr>
              <a:t>forward propagation</a:t>
            </a:r>
            <a:r>
              <a:rPr lang="en-US" altLang="zh-CN" sz="1600" dirty="0">
                <a:latin typeface="Microsoft YaHei" panose="020B0503020204020204" pitchFamily="34" charset="-122"/>
                <a:ea typeface="Microsoft YaHei" panose="020B0503020204020204" pitchFamily="34" charset="-122"/>
              </a:rPr>
              <a:t>) to generate the first output token.</a:t>
            </a:r>
          </a:p>
          <a:p>
            <a:pPr marL="285750" indent="-285750">
              <a:spcAft>
                <a:spcPts val="600"/>
              </a:spcAft>
              <a:buFont typeface="Arial" panose="020B0604020202020204" pitchFamily="34" charset="0"/>
              <a:buChar char="•"/>
            </a:pPr>
            <a:r>
              <a:rPr lang="en-US" altLang="zh-CN" sz="1600" b="1" dirty="0">
                <a:latin typeface="Microsoft YaHei" panose="020B0503020204020204" pitchFamily="34" charset="-122"/>
                <a:ea typeface="Microsoft YaHei" panose="020B0503020204020204" pitchFamily="34" charset="-122"/>
              </a:rPr>
              <a:t>Time per Output Token (TPOT)</a:t>
            </a:r>
            <a:r>
              <a:rPr lang="en-US" altLang="zh-CN" sz="1600" dirty="0">
                <a:latin typeface="Microsoft YaHei" panose="020B0503020204020204" pitchFamily="34" charset="-122"/>
                <a:ea typeface="Microsoft YaHei" panose="020B0503020204020204" pitchFamily="34" charset="-122"/>
              </a:rPr>
              <a:t>: The average time gap between generating each subsequent token (excluding TTFT). A lower TPOT means the model can produce tokens faster, leading to higher throughput. For a single request, TPOT is equivalent to the average </a:t>
            </a:r>
            <a:r>
              <a:rPr lang="en-US" altLang="zh-CN" sz="1600" b="1" dirty="0">
                <a:latin typeface="Microsoft YaHei" panose="020B0503020204020204" pitchFamily="34" charset="-122"/>
                <a:ea typeface="Microsoft YaHei" panose="020B0503020204020204" pitchFamily="34" charset="-122"/>
              </a:rPr>
              <a:t>Inter-Token Latency (ITL)</a:t>
            </a:r>
            <a:endParaRPr lang="zh-CN" altLang="en-US" sz="1600" b="1" dirty="0">
              <a:latin typeface="Microsoft YaHei" panose="020B0503020204020204" pitchFamily="34" charset="-122"/>
              <a:ea typeface="Microsoft YaHei" panose="020B0503020204020204" pitchFamily="34" charset="-122"/>
            </a:endParaRPr>
          </a:p>
        </p:txBody>
      </p:sp>
      <p:sp>
        <p:nvSpPr>
          <p:cNvPr id="5" name="矩形 4"/>
          <p:cNvSpPr/>
          <p:nvPr/>
        </p:nvSpPr>
        <p:spPr>
          <a:xfrm>
            <a:off x="300606" y="6282944"/>
            <a:ext cx="4396118" cy="369332"/>
          </a:xfrm>
          <a:prstGeom prst="rect">
            <a:avLst/>
          </a:prstGeom>
          <a:solidFill>
            <a:schemeClr val="tx2"/>
          </a:solidFill>
        </p:spPr>
        <p:txBody>
          <a:bodyPr wrap="square">
            <a:spAutoFit/>
          </a:bodyPr>
          <a:lstStyle/>
          <a:p>
            <a:r>
              <a:rPr lang="en-US" altLang="zh-CN" sz="900" dirty="0">
                <a:latin typeface="Microsoft YaHei" panose="020B0503020204020204" pitchFamily="34" charset="-122"/>
                <a:ea typeface="Microsoft YaHei" panose="020B0503020204020204" pitchFamily="34" charset="-122"/>
              </a:rPr>
              <a:t>[1] </a:t>
            </a:r>
            <a:r>
              <a:rPr lang="zh-CN" altLang="en-US" sz="900" dirty="0">
                <a:latin typeface="Microsoft YaHei" panose="020B0503020204020204" pitchFamily="34" charset="-122"/>
                <a:ea typeface="Microsoft YaHei" panose="020B0503020204020204" pitchFamily="34" charset="-122"/>
                <a:hlinkClick r:id="rId2"/>
              </a:rPr>
              <a:t>https://bentoml.com/llm/inference-optimization/llm-inference-metrics</a:t>
            </a:r>
            <a:endParaRPr lang="en-US" altLang="zh-CN" sz="900" dirty="0">
              <a:latin typeface="Microsoft YaHei" panose="020B0503020204020204" pitchFamily="34" charset="-122"/>
              <a:ea typeface="Microsoft YaHei" panose="020B0503020204020204" pitchFamily="34" charset="-122"/>
            </a:endParaRPr>
          </a:p>
          <a:p>
            <a:r>
              <a:rPr lang="en-US" altLang="zh-CN" sz="900" dirty="0">
                <a:latin typeface="Microsoft YaHei" panose="020B0503020204020204" pitchFamily="34" charset="-122"/>
                <a:ea typeface="Microsoft YaHei" panose="020B0503020204020204" pitchFamily="34" charset="-122"/>
              </a:rPr>
              <a:t>[2] https://docs.nvidia.com/nim/benchmarking/llm/latest/metrics.html</a:t>
            </a:r>
            <a:endParaRPr lang="zh-CN" altLang="en-US" sz="900" dirty="0">
              <a:latin typeface="Microsoft YaHei" panose="020B0503020204020204" pitchFamily="34" charset="-122"/>
              <a:ea typeface="Microsoft YaHei" panose="020B0503020204020204" pitchFamily="34" charset="-122"/>
            </a:endParaRPr>
          </a:p>
        </p:txBody>
      </p:sp>
      <p:pic>
        <p:nvPicPr>
          <p:cNvPr id="1026" name="Picture 2" descr="https://docs.nvidia.com/nim/benchmarking/llm/latest/_images/image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12658" y="1529080"/>
            <a:ext cx="5884844" cy="269243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8052349" y="4070778"/>
            <a:ext cx="3626314" cy="261610"/>
          </a:xfrm>
          <a:prstGeom prst="rect">
            <a:avLst/>
          </a:prstGeom>
        </p:spPr>
        <p:txBody>
          <a:bodyPr wrap="none">
            <a:spAutoFit/>
          </a:bodyPr>
          <a:lstStyle/>
          <a:p>
            <a:r>
              <a:rPr lang="en-US" altLang="zh-CN" sz="1100" b="1" dirty="0">
                <a:latin typeface="Microsoft YaHei" panose="020B0503020204020204" pitchFamily="34" charset="-122"/>
                <a:ea typeface="Microsoft YaHei" panose="020B0503020204020204" pitchFamily="34" charset="-122"/>
              </a:rPr>
              <a:t>ITL: </a:t>
            </a:r>
            <a:r>
              <a:rPr lang="en-US" altLang="zh-CN" sz="1100" dirty="0">
                <a:latin typeface="Microsoft YaHei" panose="020B0503020204020204" pitchFamily="34" charset="-122"/>
                <a:ea typeface="Microsoft YaHei" panose="020B0503020204020204" pitchFamily="34" charset="-122"/>
              </a:rPr>
              <a:t>Latency between successive token generations</a:t>
            </a:r>
            <a:endParaRPr lang="zh-CN" altLang="en-US" sz="1100" dirty="0">
              <a:latin typeface="Microsoft YaHei" panose="020B0503020204020204" pitchFamily="34" charset="-122"/>
              <a:ea typeface="Microsoft YaHei" panose="020B0503020204020204" pitchFamily="34" charset="-122"/>
            </a:endParaRPr>
          </a:p>
        </p:txBody>
      </p:sp>
      <p:sp>
        <p:nvSpPr>
          <p:cNvPr id="35" name="矩形 34"/>
          <p:cNvSpPr/>
          <p:nvPr/>
        </p:nvSpPr>
        <p:spPr>
          <a:xfrm>
            <a:off x="1048989" y="3895850"/>
            <a:ext cx="4007229" cy="430887"/>
          </a:xfrm>
          <a:prstGeom prst="rect">
            <a:avLst/>
          </a:prstGeom>
        </p:spPr>
        <p:txBody>
          <a:bodyPr wrap="square">
            <a:spAutoFit/>
          </a:bodyPr>
          <a:lstStyle/>
          <a:p>
            <a:pPr algn="ctr"/>
            <a:r>
              <a:rPr lang="en-US" altLang="zh-CN" sz="1100" b="1" dirty="0">
                <a:latin typeface="Microsoft YaHei" panose="020B0503020204020204" pitchFamily="34" charset="-122"/>
                <a:ea typeface="Microsoft YaHei" panose="020B0503020204020204" pitchFamily="34" charset="-122"/>
              </a:rPr>
              <a:t>TTFT: </a:t>
            </a:r>
            <a:r>
              <a:rPr lang="en-US" altLang="zh-CN" sz="1100" dirty="0">
                <a:latin typeface="Microsoft YaHei" panose="020B0503020204020204" pitchFamily="34" charset="-122"/>
                <a:ea typeface="Microsoft YaHei" panose="020B0503020204020204" pitchFamily="34" charset="-122"/>
              </a:rPr>
              <a:t>both the tokenization and de-tokenization steps for the first output token</a:t>
            </a:r>
            <a:endParaRPr lang="zh-CN" altLang="en-US" sz="1100" dirty="0">
              <a:latin typeface="Microsoft YaHei" panose="020B0503020204020204" pitchFamily="34" charset="-122"/>
              <a:ea typeface="Microsoft YaHei" panose="020B0503020204020204" pitchFamily="34" charset="-122"/>
            </a:endParaRPr>
          </a:p>
        </p:txBody>
      </p:sp>
      <p:sp>
        <p:nvSpPr>
          <p:cNvPr id="9" name="矩形 8"/>
          <p:cNvSpPr/>
          <p:nvPr/>
        </p:nvSpPr>
        <p:spPr>
          <a:xfrm>
            <a:off x="300606" y="4336819"/>
            <a:ext cx="11578861" cy="1015663"/>
          </a:xfrm>
          <a:prstGeom prst="rect">
            <a:avLst/>
          </a:prstGeom>
        </p:spPr>
        <p:txBody>
          <a:bodyPr wrap="square">
            <a:spAutoFit/>
          </a:bodyPr>
          <a:lstStyle/>
          <a:p>
            <a:pPr marL="285750" indent="-285750">
              <a:spcAft>
                <a:spcPts val="600"/>
              </a:spcAft>
              <a:buFont typeface="Arial" panose="020B0604020202020204" pitchFamily="34" charset="0"/>
              <a:buChar char="•"/>
            </a:pPr>
            <a:r>
              <a:rPr lang="en-US" b="1" dirty="0"/>
              <a:t>joint E2E latency</a:t>
            </a:r>
            <a:r>
              <a:rPr lang="en-US" altLang="zh-CN" sz="1600" b="1" dirty="0">
                <a:latin typeface="Microsoft YaHei" panose="020B0503020204020204" pitchFamily="34" charset="-122"/>
                <a:ea typeface="Microsoft YaHei" panose="020B0503020204020204" pitchFamily="34" charset="-122"/>
              </a:rPr>
              <a:t>: </a:t>
            </a:r>
            <a:r>
              <a:rPr lang="en-GB" sz="1400" dirty="0"/>
              <a:t>the performance parameter for 6G AI Service when performing AI inference, comprised of </a:t>
            </a:r>
            <a:r>
              <a:rPr lang="en-US" sz="1400" dirty="0"/>
              <a:t>round-trip communication latency (e.g. communication latency for UE transferring inference input to AI model in Service Hosting Environment, as well as the communication latency for transferring inference result from the AI model back to the UE), plus the AI inference latency (e.g. TTFT) inside the Service Hosting Environment</a:t>
            </a:r>
            <a:r>
              <a:rPr lang="en-US" altLang="zh-CN" sz="1400" dirty="0">
                <a:latin typeface="Microsoft YaHei" panose="020B0503020204020204" pitchFamily="34" charset="-122"/>
                <a:ea typeface="Microsoft YaHei" panose="020B0503020204020204" pitchFamily="34" charset="-122"/>
              </a:rPr>
              <a:t>. </a:t>
            </a:r>
          </a:p>
        </p:txBody>
      </p:sp>
      <p:pic>
        <p:nvPicPr>
          <p:cNvPr id="1030" name="Picture 6" descr="https://docs.nvidia.com/nim/benchmarking/llm/latest/_images/image8.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78018" y="4971083"/>
            <a:ext cx="5633244" cy="1886917"/>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s://docs.nvidia.com/nim/benchmarking/llm/latest/_images/image7.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00606" y="1732044"/>
            <a:ext cx="6216915" cy="22865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44976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4">
            <a:extLst>
              <a:ext uri="{FF2B5EF4-FFF2-40B4-BE49-F238E27FC236}">
                <a16:creationId xmlns:a16="http://schemas.microsoft.com/office/drawing/2014/main" id="{CC3D1ABA-7C85-462E-A8FA-027CD079B517}"/>
              </a:ext>
            </a:extLst>
          </p:cNvPr>
          <p:cNvSpPr txBox="1"/>
          <p:nvPr/>
        </p:nvSpPr>
        <p:spPr>
          <a:xfrm>
            <a:off x="63668" y="-87261"/>
            <a:ext cx="11595551" cy="463088"/>
          </a:xfrm>
          <a:prstGeom prst="rect">
            <a:avLst/>
          </a:prstGeom>
        </p:spPr>
        <p:txBody>
          <a:bodyPr lIns="0" tIns="0" rIns="0" bIns="0" anchor="t">
            <a:normAutofit/>
          </a:bodyPr>
          <a:lstStyle>
            <a:defPPr>
              <a:defRPr lang="en-US"/>
            </a:defPPr>
            <a:lvl1pPr indent="0" defTabSz="1187798" eaLnBrk="0" hangingPunct="0">
              <a:lnSpc>
                <a:spcPct val="125000"/>
              </a:lnSpc>
              <a:spcBef>
                <a:spcPts val="0"/>
              </a:spcBef>
              <a:spcAft>
                <a:spcPct val="15000"/>
              </a:spcAft>
              <a:buFont typeface="Arial" panose="020B0604020202020204" pitchFamily="34" charset="0"/>
              <a:buNone/>
              <a:defRPr sz="2800" b="1" baseline="0">
                <a:solidFill>
                  <a:srgbClr val="C00000"/>
                </a:solidFill>
                <a:latin typeface="Arial" panose="020B0604020202020204" pitchFamily="34" charset="0"/>
                <a:ea typeface="微软雅黑" panose="020B0503020204020204" pitchFamily="34" charset="-122"/>
                <a:cs typeface="Arial" panose="020B0604020202020204" pitchFamily="34" charset="0"/>
              </a:defRPr>
            </a:lvl1pPr>
            <a:lvl2pPr marL="593900" indent="0" algn="ctr" defTabSz="1187798">
              <a:lnSpc>
                <a:spcPct val="90000"/>
              </a:lnSpc>
              <a:spcBef>
                <a:spcPts val="650"/>
              </a:spcBef>
              <a:buFont typeface="Arial" panose="020B0604020202020204" pitchFamily="34" charset="0"/>
              <a:buNone/>
              <a:defRPr sz="2598"/>
            </a:lvl2pPr>
            <a:lvl3pPr marL="1187798" indent="0" algn="ctr" defTabSz="1187798">
              <a:lnSpc>
                <a:spcPct val="90000"/>
              </a:lnSpc>
              <a:spcBef>
                <a:spcPts val="650"/>
              </a:spcBef>
              <a:buFont typeface="Arial" panose="020B0604020202020204" pitchFamily="34" charset="0"/>
              <a:buNone/>
              <a:defRPr sz="2338"/>
            </a:lvl3pPr>
            <a:lvl4pPr marL="1781699" indent="0" algn="ctr" defTabSz="1187798">
              <a:lnSpc>
                <a:spcPct val="90000"/>
              </a:lnSpc>
              <a:spcBef>
                <a:spcPts val="650"/>
              </a:spcBef>
              <a:buFont typeface="Arial" panose="020B0604020202020204" pitchFamily="34" charset="0"/>
              <a:buNone/>
              <a:defRPr sz="2079"/>
            </a:lvl4pPr>
            <a:lvl5pPr marL="2375598" indent="0" algn="ctr" defTabSz="1187798">
              <a:lnSpc>
                <a:spcPct val="90000"/>
              </a:lnSpc>
              <a:spcBef>
                <a:spcPts val="650"/>
              </a:spcBef>
              <a:buFont typeface="Arial" panose="020B0604020202020204" pitchFamily="34" charset="0"/>
              <a:buNone/>
              <a:defRPr sz="2079"/>
            </a:lvl5pPr>
            <a:lvl6pPr marL="2969497" indent="0" algn="ctr" defTabSz="1187798">
              <a:lnSpc>
                <a:spcPct val="90000"/>
              </a:lnSpc>
              <a:spcBef>
                <a:spcPts val="650"/>
              </a:spcBef>
              <a:buFont typeface="Arial" panose="020B0604020202020204" pitchFamily="34" charset="0"/>
              <a:buNone/>
              <a:defRPr sz="2079"/>
            </a:lvl6pPr>
            <a:lvl7pPr marL="3563396" indent="0" algn="ctr" defTabSz="1187798">
              <a:lnSpc>
                <a:spcPct val="90000"/>
              </a:lnSpc>
              <a:spcBef>
                <a:spcPts val="650"/>
              </a:spcBef>
              <a:buFont typeface="Arial" panose="020B0604020202020204" pitchFamily="34" charset="0"/>
              <a:buNone/>
              <a:defRPr sz="2079"/>
            </a:lvl7pPr>
            <a:lvl8pPr marL="4157297" indent="0" algn="ctr" defTabSz="1187798">
              <a:lnSpc>
                <a:spcPct val="90000"/>
              </a:lnSpc>
              <a:spcBef>
                <a:spcPts val="650"/>
              </a:spcBef>
              <a:buFont typeface="Arial" panose="020B0604020202020204" pitchFamily="34" charset="0"/>
              <a:buNone/>
              <a:defRPr sz="2079"/>
            </a:lvl8pPr>
            <a:lvl9pPr marL="4751195" indent="0" algn="ctr" defTabSz="1187798">
              <a:lnSpc>
                <a:spcPct val="90000"/>
              </a:lnSpc>
              <a:spcBef>
                <a:spcPts val="650"/>
              </a:spcBef>
              <a:buFont typeface="Arial" panose="020B0604020202020204" pitchFamily="34" charset="0"/>
              <a:buNone/>
              <a:defRPr sz="2079"/>
            </a:lvl9pPr>
          </a:lstStyle>
          <a:p>
            <a:pPr defTabSz="914478"/>
            <a:r>
              <a:rPr lang="en-US" altLang="zh-CN" sz="2400" dirty="0"/>
              <a:t>TTFT is a very important metric for LLM inference</a:t>
            </a:r>
            <a:endParaRPr lang="zh-CN" altLang="en-US" sz="2400" baseline="30000" dirty="0"/>
          </a:p>
        </p:txBody>
      </p:sp>
      <p:sp>
        <p:nvSpPr>
          <p:cNvPr id="125" name="矩形 124"/>
          <p:cNvSpPr/>
          <p:nvPr/>
        </p:nvSpPr>
        <p:spPr>
          <a:xfrm>
            <a:off x="-19335" y="382350"/>
            <a:ext cx="12196763" cy="3631763"/>
          </a:xfrm>
          <a:prstGeom prst="rect">
            <a:avLst/>
          </a:prstGeom>
          <a:ln>
            <a:noFill/>
          </a:ln>
        </p:spPr>
        <p:txBody>
          <a:bodyPr wrap="square">
            <a:spAutoFit/>
          </a:bodyPr>
          <a:lstStyle/>
          <a:p>
            <a:pPr marL="285750" indent="-285750">
              <a:spcAft>
                <a:spcPts val="600"/>
              </a:spcAft>
              <a:buFont typeface="Arial" panose="020B0604020202020204" pitchFamily="34" charset="0"/>
              <a:buChar char="•"/>
            </a:pPr>
            <a:r>
              <a:rPr lang="en-US" altLang="zh-CN" sz="1300" dirty="0">
                <a:latin typeface="微软雅黑" panose="020B0503020204020204" pitchFamily="34" charset="-122"/>
                <a:ea typeface="微软雅黑" panose="020B0503020204020204" pitchFamily="34" charset="-122"/>
              </a:rPr>
              <a:t>Many AI applications demand low latency to enable timely feedback to user/UE input, which directly affects users' perception of a system's responsiveness. e.g., multimodal AI models (with inputs to the AI model including video, images, voice, and text). </a:t>
            </a:r>
          </a:p>
          <a:p>
            <a:pPr marL="285750" indent="-285750">
              <a:spcAft>
                <a:spcPts val="600"/>
              </a:spcAft>
              <a:buFont typeface="Arial" panose="020B0604020202020204" pitchFamily="34" charset="0"/>
              <a:buChar char="•"/>
            </a:pPr>
            <a:r>
              <a:rPr lang="en-US" altLang="zh-CN" sz="1300" dirty="0">
                <a:latin typeface="微软雅黑" panose="020B0503020204020204" pitchFamily="34" charset="-122"/>
                <a:ea typeface="微软雅黑" panose="020B0503020204020204" pitchFamily="34" charset="-122"/>
              </a:rPr>
              <a:t>On top of such responsiveness, many of these AI applications require input/output data transfer in streams (facilitated by bi-directional communication) to make the service interactive, smooth, and meaningful for the users.</a:t>
            </a:r>
          </a:p>
          <a:p>
            <a:pPr marL="285750" indent="-285750">
              <a:spcAft>
                <a:spcPts val="600"/>
              </a:spcAft>
              <a:buFont typeface="Arial" panose="020B0604020202020204" pitchFamily="34" charset="0"/>
              <a:buChar char="•"/>
            </a:pPr>
            <a:r>
              <a:rPr kumimoji="1" lang="en-US" altLang="zh-CN" sz="13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One obvious category of use cases, (e.g. TR 22870 </a:t>
            </a:r>
            <a:r>
              <a:rPr kumimoji="1" lang="en-US" altLang="zh-CN" sz="1300" b="1" dirty="0">
                <a:solidFill>
                  <a:srgbClr val="000000"/>
                </a:solidFill>
                <a:ea typeface="Microsoft YaHei" panose="020B0503020204020204" pitchFamily="34" charset="-122"/>
                <a:cs typeface="Arial" panose="020B0604020202020204" pitchFamily="34" charset="0"/>
              </a:rPr>
              <a:t>UC 6.49)</a:t>
            </a:r>
            <a:r>
              <a:rPr kumimoji="1" lang="en-US" altLang="zh-CN" sz="1300" dirty="0">
                <a:solidFill>
                  <a:srgbClr val="000000"/>
                </a:solidFill>
                <a:ea typeface="Microsoft YaHei" panose="020B0503020204020204" pitchFamily="34" charset="-122"/>
                <a:cs typeface="Arial" panose="020B0604020202020204" pitchFamily="34" charset="0"/>
              </a:rPr>
              <a:t>: In the context of embodied AI interacting with the real world, two key characteristics underscore the critical role of TTFT in user experience:</a:t>
            </a:r>
          </a:p>
          <a:p>
            <a:pPr marL="742990" lvl="1" indent="-285750">
              <a:spcAft>
                <a:spcPts val="600"/>
              </a:spcAft>
              <a:buFont typeface="Arial" panose="020B0604020202020204" pitchFamily="34" charset="0"/>
              <a:buChar char="•"/>
            </a:pPr>
            <a:r>
              <a:rPr lang="en-US" altLang="zh-CN" sz="1300" dirty="0">
                <a:latin typeface="微软雅黑" panose="020B0503020204020204" pitchFamily="34" charset="-122"/>
                <a:ea typeface="微软雅黑" panose="020B0503020204020204" pitchFamily="34" charset="-122"/>
              </a:rPr>
              <a:t>The output is structured, such that a single output token functions as an executable action unit. The robot can act once the first token has been generated.</a:t>
            </a:r>
          </a:p>
          <a:p>
            <a:pPr marL="742990" lvl="1" indent="-285750">
              <a:spcAft>
                <a:spcPts val="600"/>
              </a:spcAft>
              <a:buFont typeface="Arial" panose="020B0604020202020204" pitchFamily="34" charset="0"/>
              <a:buChar char="•"/>
            </a:pPr>
            <a:r>
              <a:rPr lang="en-US" altLang="zh-CN" sz="1300" dirty="0">
                <a:latin typeface="微软雅黑" panose="020B0503020204020204" pitchFamily="34" charset="-122"/>
                <a:ea typeface="微软雅黑" panose="020B0503020204020204" pitchFamily="34" charset="-122"/>
              </a:rPr>
              <a:t>Certain VLA models (e.g.π0) inherently only take one forward propagation per inference cycle. In such cases, the joint E2E delay is equivalent to TTFT.</a:t>
            </a:r>
          </a:p>
          <a:p>
            <a:pPr marL="285750" indent="-285750">
              <a:spcAft>
                <a:spcPts val="600"/>
              </a:spcAft>
              <a:buFont typeface="Arial" panose="020B0604020202020204" pitchFamily="34" charset="0"/>
              <a:buChar char="•"/>
            </a:pPr>
            <a:r>
              <a:rPr lang="en-US" altLang="zh-CN" sz="1300" dirty="0">
                <a:latin typeface="微软雅黑" panose="020B0503020204020204" pitchFamily="34" charset="-122"/>
                <a:ea typeface="微软雅黑" panose="020B0503020204020204" pitchFamily="34" charset="-122"/>
              </a:rPr>
              <a:t>Differently, other types of use cases utilize streaming responses (involving TTFT, TPOT), the </a:t>
            </a:r>
            <a:r>
              <a:rPr lang="en-US" sz="1300" dirty="0">
                <a:latin typeface="微软雅黑" panose="020B0503020204020204" pitchFamily="34" charset="-122"/>
                <a:ea typeface="微软雅黑" panose="020B0503020204020204" pitchFamily="34" charset="-122"/>
              </a:rPr>
              <a:t>joint E2E latency will additionally consider TPOT contribution . However, </a:t>
            </a:r>
            <a:r>
              <a:rPr lang="en-US" altLang="zh-CN" sz="1300" dirty="0">
                <a:latin typeface="微软雅黑" panose="020B0503020204020204" pitchFamily="34" charset="-122"/>
                <a:ea typeface="微软雅黑" panose="020B0503020204020204" pitchFamily="34" charset="-122"/>
              </a:rPr>
              <a:t>TTFT is still especially critical for the following reasons.</a:t>
            </a:r>
          </a:p>
          <a:p>
            <a:pPr marL="800140" lvl="1" indent="-342900">
              <a:spcAft>
                <a:spcPts val="600"/>
              </a:spcAft>
              <a:buFont typeface="+mj-lt"/>
              <a:buAutoNum type="arabicPeriod"/>
            </a:pPr>
            <a:r>
              <a:rPr lang="en-US" altLang="zh-CN" sz="1300" dirty="0">
                <a:latin typeface="微软雅黑" panose="020B0503020204020204" pitchFamily="34" charset="-122"/>
                <a:ea typeface="微软雅黑" panose="020B0503020204020204" pitchFamily="34" charset="-122"/>
              </a:rPr>
              <a:t>TTFT reflects the time for the system's first response, i.e., the system's response time.</a:t>
            </a:r>
          </a:p>
          <a:p>
            <a:pPr marL="800140" lvl="1" indent="-342900">
              <a:spcAft>
                <a:spcPts val="600"/>
              </a:spcAft>
              <a:buFont typeface="+mj-lt"/>
              <a:buAutoNum type="arabicPeriod"/>
            </a:pPr>
            <a:r>
              <a:rPr lang="en-US" altLang="zh-CN" sz="1300" dirty="0">
                <a:latin typeface="微软雅黑" panose="020B0503020204020204" pitchFamily="34" charset="-122"/>
                <a:ea typeface="微软雅黑" panose="020B0503020204020204" pitchFamily="34" charset="-122"/>
              </a:rPr>
              <a:t>It is typically much more computationally intensive and longer to generate the first token than the following ones. TTFT reflects the system's computationally intensive time, and thus the computational capacity.</a:t>
            </a:r>
          </a:p>
        </p:txBody>
      </p:sp>
      <p:grpSp>
        <p:nvGrpSpPr>
          <p:cNvPr id="62" name="组合 68">
            <a:extLst>
              <a:ext uri="{FF2B5EF4-FFF2-40B4-BE49-F238E27FC236}">
                <a16:creationId xmlns:a16="http://schemas.microsoft.com/office/drawing/2014/main" id="{3C1AE443-6F8F-4FDC-A685-0BB8D33F8907}"/>
              </a:ext>
            </a:extLst>
          </p:cNvPr>
          <p:cNvGrpSpPr/>
          <p:nvPr/>
        </p:nvGrpSpPr>
        <p:grpSpPr>
          <a:xfrm>
            <a:off x="176502" y="4024194"/>
            <a:ext cx="7871460" cy="2634943"/>
            <a:chOff x="2049161" y="2563266"/>
            <a:chExt cx="6784554" cy="1938018"/>
          </a:xfrm>
        </p:grpSpPr>
        <p:grpSp>
          <p:nvGrpSpPr>
            <p:cNvPr id="63" name="组合 69">
              <a:extLst>
                <a:ext uri="{FF2B5EF4-FFF2-40B4-BE49-F238E27FC236}">
                  <a16:creationId xmlns:a16="http://schemas.microsoft.com/office/drawing/2014/main" id="{24C84088-CC14-4DD5-A256-2CD7C0CFA0CA}"/>
                </a:ext>
              </a:extLst>
            </p:cNvPr>
            <p:cNvGrpSpPr/>
            <p:nvPr/>
          </p:nvGrpSpPr>
          <p:grpSpPr>
            <a:xfrm>
              <a:off x="3008033" y="3431572"/>
              <a:ext cx="321039" cy="166941"/>
              <a:chOff x="5964254" y="5562965"/>
              <a:chExt cx="321039" cy="166941"/>
            </a:xfrm>
          </p:grpSpPr>
          <p:sp>
            <p:nvSpPr>
              <p:cNvPr id="171" name="矩形 119">
                <a:extLst>
                  <a:ext uri="{FF2B5EF4-FFF2-40B4-BE49-F238E27FC236}">
                    <a16:creationId xmlns:a16="http://schemas.microsoft.com/office/drawing/2014/main" id="{901A6814-92AB-485E-93FF-97A6A802D204}"/>
                  </a:ext>
                </a:extLst>
              </p:cNvPr>
              <p:cNvSpPr/>
              <p:nvPr/>
            </p:nvSpPr>
            <p:spPr>
              <a:xfrm flipH="1">
                <a:off x="5964254" y="5562967"/>
                <a:ext cx="45719" cy="166939"/>
              </a:xfrm>
              <a:prstGeom prst="rect">
                <a:avLst/>
              </a:prstGeom>
              <a:solidFill>
                <a:srgbClr val="FFFFFF"/>
              </a:solidFill>
              <a:ln w="635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72" name="矩形 120">
                <a:extLst>
                  <a:ext uri="{FF2B5EF4-FFF2-40B4-BE49-F238E27FC236}">
                    <a16:creationId xmlns:a16="http://schemas.microsoft.com/office/drawing/2014/main" id="{05088484-57F0-4AA4-846F-7C293EE6D8E0}"/>
                  </a:ext>
                </a:extLst>
              </p:cNvPr>
              <p:cNvSpPr/>
              <p:nvPr/>
            </p:nvSpPr>
            <p:spPr>
              <a:xfrm flipH="1">
                <a:off x="6033084" y="5562966"/>
                <a:ext cx="45719" cy="166939"/>
              </a:xfrm>
              <a:prstGeom prst="rect">
                <a:avLst/>
              </a:prstGeom>
              <a:solidFill>
                <a:srgbClr val="FFFFFF"/>
              </a:solidFill>
              <a:ln w="635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73" name="矩形 121">
                <a:extLst>
                  <a:ext uri="{FF2B5EF4-FFF2-40B4-BE49-F238E27FC236}">
                    <a16:creationId xmlns:a16="http://schemas.microsoft.com/office/drawing/2014/main" id="{D1B89A07-CFD9-4B53-A036-28CDA5A9C375}"/>
                  </a:ext>
                </a:extLst>
              </p:cNvPr>
              <p:cNvSpPr/>
              <p:nvPr/>
            </p:nvSpPr>
            <p:spPr>
              <a:xfrm flipH="1">
                <a:off x="6101914" y="5562966"/>
                <a:ext cx="45719" cy="166939"/>
              </a:xfrm>
              <a:prstGeom prst="rect">
                <a:avLst/>
              </a:prstGeom>
              <a:solidFill>
                <a:srgbClr val="FFFFFF"/>
              </a:solidFill>
              <a:ln w="635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74" name="矩形 122">
                <a:extLst>
                  <a:ext uri="{FF2B5EF4-FFF2-40B4-BE49-F238E27FC236}">
                    <a16:creationId xmlns:a16="http://schemas.microsoft.com/office/drawing/2014/main" id="{EEA725D8-9339-43A3-9F84-9ECF30A40B4A}"/>
                  </a:ext>
                </a:extLst>
              </p:cNvPr>
              <p:cNvSpPr/>
              <p:nvPr/>
            </p:nvSpPr>
            <p:spPr>
              <a:xfrm flipH="1">
                <a:off x="6170744" y="5562965"/>
                <a:ext cx="45719" cy="166939"/>
              </a:xfrm>
              <a:prstGeom prst="rect">
                <a:avLst/>
              </a:prstGeom>
              <a:solidFill>
                <a:srgbClr val="FFFFFF"/>
              </a:solidFill>
              <a:ln w="635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75" name="矩形 123">
                <a:extLst>
                  <a:ext uri="{FF2B5EF4-FFF2-40B4-BE49-F238E27FC236}">
                    <a16:creationId xmlns:a16="http://schemas.microsoft.com/office/drawing/2014/main" id="{5AD73784-0E6C-42AA-9DA5-B276AD873815}"/>
                  </a:ext>
                </a:extLst>
              </p:cNvPr>
              <p:cNvSpPr/>
              <p:nvPr/>
            </p:nvSpPr>
            <p:spPr>
              <a:xfrm flipH="1">
                <a:off x="6239574" y="5562965"/>
                <a:ext cx="45719" cy="166939"/>
              </a:xfrm>
              <a:prstGeom prst="rect">
                <a:avLst/>
              </a:prstGeom>
              <a:solidFill>
                <a:srgbClr val="FFFFFF"/>
              </a:solidFill>
              <a:ln w="635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grpSp>
        <p:sp>
          <p:nvSpPr>
            <p:cNvPr id="64" name="文本框 70">
              <a:extLst>
                <a:ext uri="{FF2B5EF4-FFF2-40B4-BE49-F238E27FC236}">
                  <a16:creationId xmlns:a16="http://schemas.microsoft.com/office/drawing/2014/main" id="{BBA01EB4-AE9C-4CC3-8F72-BA33B8106953}"/>
                </a:ext>
              </a:extLst>
            </p:cNvPr>
            <p:cNvSpPr txBox="1"/>
            <p:nvPr/>
          </p:nvSpPr>
          <p:spPr>
            <a:xfrm>
              <a:off x="2898333" y="3594946"/>
              <a:ext cx="567310" cy="20005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Prompt</a:t>
              </a:r>
              <a:endParaRPr kumimoji="0" lang="zh-CN" altLang="en-US"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sp>
          <p:nvSpPr>
            <p:cNvPr id="65" name="矩形 71">
              <a:extLst>
                <a:ext uri="{FF2B5EF4-FFF2-40B4-BE49-F238E27FC236}">
                  <a16:creationId xmlns:a16="http://schemas.microsoft.com/office/drawing/2014/main" id="{9691E477-44E1-40F3-9415-DB4BB223B9D3}"/>
                </a:ext>
              </a:extLst>
            </p:cNvPr>
            <p:cNvSpPr/>
            <p:nvPr/>
          </p:nvSpPr>
          <p:spPr>
            <a:xfrm>
              <a:off x="2049161" y="2896951"/>
              <a:ext cx="914478" cy="365600"/>
            </a:xfrm>
            <a:prstGeom prst="rect">
              <a:avLst/>
            </a:prstGeom>
            <a:solidFill>
              <a:srgbClr val="D6E6F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Large AI model in SHE</a:t>
              </a:r>
              <a:endParaRPr kumimoji="0" lang="zh-CN" altLang="en-US"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sp>
          <p:nvSpPr>
            <p:cNvPr id="66" name="矩形 72">
              <a:extLst>
                <a:ext uri="{FF2B5EF4-FFF2-40B4-BE49-F238E27FC236}">
                  <a16:creationId xmlns:a16="http://schemas.microsoft.com/office/drawing/2014/main" id="{187DBCC6-C16C-4C63-8204-2F5B0FCEF77D}"/>
                </a:ext>
              </a:extLst>
            </p:cNvPr>
            <p:cNvSpPr/>
            <p:nvPr/>
          </p:nvSpPr>
          <p:spPr>
            <a:xfrm>
              <a:off x="8528260" y="4104960"/>
              <a:ext cx="215190" cy="155906"/>
            </a:xfrm>
            <a:prstGeom prst="rect">
              <a:avLst/>
            </a:prstGeom>
            <a:solidFill>
              <a:srgbClr val="333F50"/>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67" name="矩形 73">
              <a:extLst>
                <a:ext uri="{FF2B5EF4-FFF2-40B4-BE49-F238E27FC236}">
                  <a16:creationId xmlns:a16="http://schemas.microsoft.com/office/drawing/2014/main" id="{33E55C53-219C-4438-838B-673728D90148}"/>
                </a:ext>
              </a:extLst>
            </p:cNvPr>
            <p:cNvSpPr/>
            <p:nvPr/>
          </p:nvSpPr>
          <p:spPr>
            <a:xfrm>
              <a:off x="6030466" y="2869931"/>
              <a:ext cx="87175" cy="208685"/>
            </a:xfrm>
            <a:prstGeom prst="rect">
              <a:avLst/>
            </a:prstGeom>
            <a:solidFill>
              <a:srgbClr val="FFFFFF"/>
            </a:solidFill>
            <a:ln w="635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68" name="矩形 74">
              <a:extLst>
                <a:ext uri="{FF2B5EF4-FFF2-40B4-BE49-F238E27FC236}">
                  <a16:creationId xmlns:a16="http://schemas.microsoft.com/office/drawing/2014/main" id="{B4D4E542-23BC-4583-BAA1-2D5CF20F1F17}"/>
                </a:ext>
              </a:extLst>
            </p:cNvPr>
            <p:cNvSpPr/>
            <p:nvPr/>
          </p:nvSpPr>
          <p:spPr>
            <a:xfrm>
              <a:off x="3203649" y="4090499"/>
              <a:ext cx="228715" cy="159279"/>
            </a:xfrm>
            <a:prstGeom prst="rect">
              <a:avLst/>
            </a:prstGeom>
            <a:solidFill>
              <a:srgbClr val="F2F2F2"/>
            </a:solidFill>
            <a:ln w="9525"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cxnSp>
          <p:nvCxnSpPr>
            <p:cNvPr id="127" name="直接连接符 75">
              <a:extLst>
                <a:ext uri="{FF2B5EF4-FFF2-40B4-BE49-F238E27FC236}">
                  <a16:creationId xmlns:a16="http://schemas.microsoft.com/office/drawing/2014/main" id="{5ABC9E78-7CED-482E-BD3B-61D8664B00B9}"/>
                </a:ext>
              </a:extLst>
            </p:cNvPr>
            <p:cNvCxnSpPr>
              <a:cxnSpLocks/>
            </p:cNvCxnSpPr>
            <p:nvPr/>
          </p:nvCxnSpPr>
          <p:spPr>
            <a:xfrm>
              <a:off x="2963639" y="3076569"/>
              <a:ext cx="5751289" cy="4349"/>
            </a:xfrm>
            <a:prstGeom prst="line">
              <a:avLst/>
            </a:prstGeom>
            <a:noFill/>
            <a:ln w="6350" cap="flat" cmpd="sng" algn="ctr">
              <a:solidFill>
                <a:sysClr val="windowText" lastClr="000000"/>
              </a:solidFill>
              <a:prstDash val="solid"/>
              <a:miter lim="800000"/>
            </a:ln>
            <a:effectLst/>
          </p:spPr>
        </p:cxnSp>
        <p:sp>
          <p:nvSpPr>
            <p:cNvPr id="128" name="矩形 76">
              <a:extLst>
                <a:ext uri="{FF2B5EF4-FFF2-40B4-BE49-F238E27FC236}">
                  <a16:creationId xmlns:a16="http://schemas.microsoft.com/office/drawing/2014/main" id="{B2F88A50-7862-4BA1-90E7-9C79BE239CE2}"/>
                </a:ext>
              </a:extLst>
            </p:cNvPr>
            <p:cNvSpPr/>
            <p:nvPr/>
          </p:nvSpPr>
          <p:spPr>
            <a:xfrm>
              <a:off x="2271756" y="4169025"/>
              <a:ext cx="498468" cy="191480"/>
            </a:xfrm>
            <a:prstGeom prst="rect">
              <a:avLst/>
            </a:prstGeom>
            <a:solidFill>
              <a:srgbClr val="D6E6F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UE</a:t>
              </a:r>
              <a:endParaRPr kumimoji="0" lang="zh-CN" altLang="en-US"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cxnSp>
          <p:nvCxnSpPr>
            <p:cNvPr id="129" name="直接连接符 77">
              <a:extLst>
                <a:ext uri="{FF2B5EF4-FFF2-40B4-BE49-F238E27FC236}">
                  <a16:creationId xmlns:a16="http://schemas.microsoft.com/office/drawing/2014/main" id="{71F519FE-D8C7-4A15-8566-5B0EAD492122}"/>
                </a:ext>
              </a:extLst>
            </p:cNvPr>
            <p:cNvCxnSpPr>
              <a:cxnSpLocks/>
            </p:cNvCxnSpPr>
            <p:nvPr/>
          </p:nvCxnSpPr>
          <p:spPr>
            <a:xfrm>
              <a:off x="3023596" y="4249778"/>
              <a:ext cx="5810119" cy="2645"/>
            </a:xfrm>
            <a:prstGeom prst="line">
              <a:avLst/>
            </a:prstGeom>
            <a:noFill/>
            <a:ln w="6350" cap="flat" cmpd="sng" algn="ctr">
              <a:solidFill>
                <a:sysClr val="windowText" lastClr="000000"/>
              </a:solidFill>
              <a:prstDash val="solid"/>
              <a:miter lim="800000"/>
            </a:ln>
            <a:effectLst/>
          </p:spPr>
        </p:cxnSp>
        <p:cxnSp>
          <p:nvCxnSpPr>
            <p:cNvPr id="130" name="直接箭头连接符 78">
              <a:extLst>
                <a:ext uri="{FF2B5EF4-FFF2-40B4-BE49-F238E27FC236}">
                  <a16:creationId xmlns:a16="http://schemas.microsoft.com/office/drawing/2014/main" id="{01372B8F-811A-4CF2-8974-71F01EA54184}"/>
                </a:ext>
              </a:extLst>
            </p:cNvPr>
            <p:cNvCxnSpPr>
              <a:cxnSpLocks/>
              <a:stCxn id="68" idx="0"/>
            </p:cNvCxnSpPr>
            <p:nvPr/>
          </p:nvCxnSpPr>
          <p:spPr>
            <a:xfrm flipV="1">
              <a:off x="3318007" y="3089665"/>
              <a:ext cx="190124" cy="1000834"/>
            </a:xfrm>
            <a:prstGeom prst="straightConnector1">
              <a:avLst/>
            </a:prstGeom>
            <a:noFill/>
            <a:ln w="6350" cap="flat" cmpd="sng" algn="ctr">
              <a:solidFill>
                <a:sysClr val="windowText" lastClr="000000"/>
              </a:solidFill>
              <a:prstDash val="solid"/>
              <a:miter lim="800000"/>
              <a:headEnd w="sm" len="sm"/>
              <a:tailEnd type="triangle" w="sm" len="med"/>
            </a:ln>
            <a:effectLst/>
          </p:spPr>
        </p:cxnSp>
        <p:sp>
          <p:nvSpPr>
            <p:cNvPr id="131" name="矩形 79">
              <a:extLst>
                <a:ext uri="{FF2B5EF4-FFF2-40B4-BE49-F238E27FC236}">
                  <a16:creationId xmlns:a16="http://schemas.microsoft.com/office/drawing/2014/main" id="{1D02886D-FEAE-46C4-AFED-176F29416070}"/>
                </a:ext>
              </a:extLst>
            </p:cNvPr>
            <p:cNvSpPr/>
            <p:nvPr/>
          </p:nvSpPr>
          <p:spPr>
            <a:xfrm>
              <a:off x="3518560" y="2909258"/>
              <a:ext cx="228715" cy="159279"/>
            </a:xfrm>
            <a:prstGeom prst="rect">
              <a:avLst/>
            </a:prstGeom>
            <a:solidFill>
              <a:srgbClr val="F2F2F2"/>
            </a:solidFill>
            <a:ln w="9525"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32" name="矩形 80">
              <a:extLst>
                <a:ext uri="{FF2B5EF4-FFF2-40B4-BE49-F238E27FC236}">
                  <a16:creationId xmlns:a16="http://schemas.microsoft.com/office/drawing/2014/main" id="{D43F2519-2D6F-4D0B-9741-E56CD2A06A81}"/>
                </a:ext>
              </a:extLst>
            </p:cNvPr>
            <p:cNvSpPr/>
            <p:nvPr/>
          </p:nvSpPr>
          <p:spPr>
            <a:xfrm>
              <a:off x="6572743" y="2866644"/>
              <a:ext cx="87175" cy="208685"/>
            </a:xfrm>
            <a:prstGeom prst="rect">
              <a:avLst/>
            </a:prstGeom>
            <a:solidFill>
              <a:srgbClr val="FFFFFF"/>
            </a:solidFill>
            <a:ln w="635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33" name="矩形 81">
              <a:extLst>
                <a:ext uri="{FF2B5EF4-FFF2-40B4-BE49-F238E27FC236}">
                  <a16:creationId xmlns:a16="http://schemas.microsoft.com/office/drawing/2014/main" id="{2B445E01-62EF-45E2-812B-DF1BB891BD0E}"/>
                </a:ext>
              </a:extLst>
            </p:cNvPr>
            <p:cNvSpPr/>
            <p:nvPr/>
          </p:nvSpPr>
          <p:spPr>
            <a:xfrm>
              <a:off x="7137893" y="2866645"/>
              <a:ext cx="87175" cy="208685"/>
            </a:xfrm>
            <a:prstGeom prst="rect">
              <a:avLst/>
            </a:prstGeom>
            <a:solidFill>
              <a:srgbClr val="FFFFFF"/>
            </a:solidFill>
            <a:ln w="635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34" name="矩形 82">
              <a:extLst>
                <a:ext uri="{FF2B5EF4-FFF2-40B4-BE49-F238E27FC236}">
                  <a16:creationId xmlns:a16="http://schemas.microsoft.com/office/drawing/2014/main" id="{41D03593-EADB-433B-ADFF-0BA18E1023C1}"/>
                </a:ext>
              </a:extLst>
            </p:cNvPr>
            <p:cNvSpPr/>
            <p:nvPr/>
          </p:nvSpPr>
          <p:spPr>
            <a:xfrm>
              <a:off x="7703043" y="2866644"/>
              <a:ext cx="87175" cy="208685"/>
            </a:xfrm>
            <a:prstGeom prst="rect">
              <a:avLst/>
            </a:prstGeom>
            <a:solidFill>
              <a:srgbClr val="FFFFFF"/>
            </a:solidFill>
            <a:ln w="635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35" name="矩形 83">
              <a:extLst>
                <a:ext uri="{FF2B5EF4-FFF2-40B4-BE49-F238E27FC236}">
                  <a16:creationId xmlns:a16="http://schemas.microsoft.com/office/drawing/2014/main" id="{67C60C4F-EB2D-4563-BD35-D7A538DABF0E}"/>
                </a:ext>
              </a:extLst>
            </p:cNvPr>
            <p:cNvSpPr/>
            <p:nvPr/>
          </p:nvSpPr>
          <p:spPr>
            <a:xfrm>
              <a:off x="8268193" y="2866645"/>
              <a:ext cx="87175" cy="208685"/>
            </a:xfrm>
            <a:prstGeom prst="rect">
              <a:avLst/>
            </a:prstGeom>
            <a:solidFill>
              <a:srgbClr val="FFFFFF"/>
            </a:solidFill>
            <a:ln w="635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36" name="矩形 84">
              <a:extLst>
                <a:ext uri="{FF2B5EF4-FFF2-40B4-BE49-F238E27FC236}">
                  <a16:creationId xmlns:a16="http://schemas.microsoft.com/office/drawing/2014/main" id="{37673B06-5F46-40B7-A930-50B84DA37C35}"/>
                </a:ext>
              </a:extLst>
            </p:cNvPr>
            <p:cNvSpPr/>
            <p:nvPr/>
          </p:nvSpPr>
          <p:spPr>
            <a:xfrm>
              <a:off x="6683134" y="3105821"/>
              <a:ext cx="215190" cy="155906"/>
            </a:xfrm>
            <a:prstGeom prst="rect">
              <a:avLst/>
            </a:prstGeom>
            <a:solidFill>
              <a:srgbClr val="333F50"/>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37" name="矩形 85">
              <a:extLst>
                <a:ext uri="{FF2B5EF4-FFF2-40B4-BE49-F238E27FC236}">
                  <a16:creationId xmlns:a16="http://schemas.microsoft.com/office/drawing/2014/main" id="{ABBFF518-D6A8-43E8-B2CB-96A60B2037F3}"/>
                </a:ext>
              </a:extLst>
            </p:cNvPr>
            <p:cNvSpPr/>
            <p:nvPr/>
          </p:nvSpPr>
          <p:spPr>
            <a:xfrm>
              <a:off x="7443881" y="4081489"/>
              <a:ext cx="215190" cy="155906"/>
            </a:xfrm>
            <a:prstGeom prst="rect">
              <a:avLst/>
            </a:prstGeom>
            <a:solidFill>
              <a:srgbClr val="333F50"/>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38" name="矩形 86">
              <a:extLst>
                <a:ext uri="{FF2B5EF4-FFF2-40B4-BE49-F238E27FC236}">
                  <a16:creationId xmlns:a16="http://schemas.microsoft.com/office/drawing/2014/main" id="{4D23D122-815E-4A8F-B403-EE70F9C017B1}"/>
                </a:ext>
              </a:extLst>
            </p:cNvPr>
            <p:cNvSpPr/>
            <p:nvPr/>
          </p:nvSpPr>
          <p:spPr>
            <a:xfrm>
              <a:off x="7847276" y="3097545"/>
              <a:ext cx="215190" cy="155906"/>
            </a:xfrm>
            <a:prstGeom prst="rect">
              <a:avLst/>
            </a:prstGeom>
            <a:solidFill>
              <a:srgbClr val="333F50"/>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cxnSp>
          <p:nvCxnSpPr>
            <p:cNvPr id="139" name="直接箭头连接符 87">
              <a:extLst>
                <a:ext uri="{FF2B5EF4-FFF2-40B4-BE49-F238E27FC236}">
                  <a16:creationId xmlns:a16="http://schemas.microsoft.com/office/drawing/2014/main" id="{106E7F87-7AB6-4690-89DF-656BB4C0B696}"/>
                </a:ext>
              </a:extLst>
            </p:cNvPr>
            <p:cNvCxnSpPr>
              <a:cxnSpLocks/>
            </p:cNvCxnSpPr>
            <p:nvPr/>
          </p:nvCxnSpPr>
          <p:spPr>
            <a:xfrm>
              <a:off x="8040760" y="3262551"/>
              <a:ext cx="601180" cy="810752"/>
            </a:xfrm>
            <a:prstGeom prst="straightConnector1">
              <a:avLst/>
            </a:prstGeom>
            <a:noFill/>
            <a:ln w="6350" cap="flat" cmpd="sng" algn="ctr">
              <a:solidFill>
                <a:sysClr val="windowText" lastClr="000000"/>
              </a:solidFill>
              <a:prstDash val="solid"/>
              <a:miter lim="800000"/>
              <a:headEnd w="sm" len="sm"/>
              <a:tailEnd type="triangle" w="sm" len="med"/>
            </a:ln>
            <a:effectLst/>
          </p:spPr>
        </p:cxnSp>
        <p:cxnSp>
          <p:nvCxnSpPr>
            <p:cNvPr id="140" name="直接箭头连接符 88">
              <a:extLst>
                <a:ext uri="{FF2B5EF4-FFF2-40B4-BE49-F238E27FC236}">
                  <a16:creationId xmlns:a16="http://schemas.microsoft.com/office/drawing/2014/main" id="{03A9F46D-C4A6-402E-955D-2FB010BC6062}"/>
                </a:ext>
              </a:extLst>
            </p:cNvPr>
            <p:cNvCxnSpPr>
              <a:cxnSpLocks/>
            </p:cNvCxnSpPr>
            <p:nvPr/>
          </p:nvCxnSpPr>
          <p:spPr>
            <a:xfrm flipV="1">
              <a:off x="3432364" y="4417708"/>
              <a:ext cx="4192560" cy="6878"/>
            </a:xfrm>
            <a:prstGeom prst="straightConnector1">
              <a:avLst/>
            </a:prstGeom>
            <a:noFill/>
            <a:ln w="6350" cap="flat" cmpd="sng" algn="ctr">
              <a:solidFill>
                <a:sysClr val="windowText" lastClr="000000"/>
              </a:solidFill>
              <a:prstDash val="solid"/>
              <a:miter lim="800000"/>
              <a:headEnd type="triangle" w="sm" len="med"/>
              <a:tailEnd type="triangle" w="sm" len="med"/>
            </a:ln>
            <a:effectLst/>
          </p:spPr>
        </p:cxnSp>
        <p:cxnSp>
          <p:nvCxnSpPr>
            <p:cNvPr id="141" name="直接连接符 89">
              <a:extLst>
                <a:ext uri="{FF2B5EF4-FFF2-40B4-BE49-F238E27FC236}">
                  <a16:creationId xmlns:a16="http://schemas.microsoft.com/office/drawing/2014/main" id="{4973D478-C059-4192-BE0D-A55089992208}"/>
                </a:ext>
              </a:extLst>
            </p:cNvPr>
            <p:cNvCxnSpPr>
              <a:cxnSpLocks/>
            </p:cNvCxnSpPr>
            <p:nvPr/>
          </p:nvCxnSpPr>
          <p:spPr>
            <a:xfrm flipV="1">
              <a:off x="3432364" y="4249778"/>
              <a:ext cx="0" cy="213211"/>
            </a:xfrm>
            <a:prstGeom prst="line">
              <a:avLst/>
            </a:prstGeom>
            <a:noFill/>
            <a:ln w="9525" cap="flat" cmpd="sng" algn="ctr">
              <a:solidFill>
                <a:sysClr val="windowText" lastClr="000000"/>
              </a:solidFill>
              <a:prstDash val="solid"/>
              <a:miter lim="800000"/>
            </a:ln>
            <a:effectLst/>
          </p:spPr>
        </p:cxnSp>
        <p:cxnSp>
          <p:nvCxnSpPr>
            <p:cNvPr id="142" name="直接连接符 90">
              <a:extLst>
                <a:ext uri="{FF2B5EF4-FFF2-40B4-BE49-F238E27FC236}">
                  <a16:creationId xmlns:a16="http://schemas.microsoft.com/office/drawing/2014/main" id="{8A126B9B-1D20-420B-A490-17BAD5CC0757}"/>
                </a:ext>
              </a:extLst>
            </p:cNvPr>
            <p:cNvCxnSpPr>
              <a:cxnSpLocks/>
            </p:cNvCxnSpPr>
            <p:nvPr/>
          </p:nvCxnSpPr>
          <p:spPr>
            <a:xfrm flipV="1">
              <a:off x="7624924" y="4249672"/>
              <a:ext cx="0" cy="213211"/>
            </a:xfrm>
            <a:prstGeom prst="line">
              <a:avLst/>
            </a:prstGeom>
            <a:noFill/>
            <a:ln w="9525" cap="flat" cmpd="sng" algn="ctr">
              <a:solidFill>
                <a:sysClr val="windowText" lastClr="000000"/>
              </a:solidFill>
              <a:prstDash val="solid"/>
              <a:miter lim="800000"/>
            </a:ln>
            <a:effectLst/>
          </p:spPr>
        </p:cxnSp>
        <p:sp>
          <p:nvSpPr>
            <p:cNvPr id="143" name="文本框 91">
              <a:extLst>
                <a:ext uri="{FF2B5EF4-FFF2-40B4-BE49-F238E27FC236}">
                  <a16:creationId xmlns:a16="http://schemas.microsoft.com/office/drawing/2014/main" id="{675AB45D-8AFE-4030-8CA0-FEE585FE6C1E}"/>
                </a:ext>
              </a:extLst>
            </p:cNvPr>
            <p:cNvSpPr txBox="1"/>
            <p:nvPr/>
          </p:nvSpPr>
          <p:spPr>
            <a:xfrm>
              <a:off x="5041582" y="4229147"/>
              <a:ext cx="921341" cy="20005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E2E RTT (TTFT)</a:t>
              </a:r>
              <a:endParaRPr kumimoji="0" lang="zh-CN" altLang="en-US"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cxnSp>
          <p:nvCxnSpPr>
            <p:cNvPr id="144" name="直接箭头连接符 92">
              <a:extLst>
                <a:ext uri="{FF2B5EF4-FFF2-40B4-BE49-F238E27FC236}">
                  <a16:creationId xmlns:a16="http://schemas.microsoft.com/office/drawing/2014/main" id="{339E64D4-6E48-4EF9-A655-7F4F91720EC9}"/>
                </a:ext>
              </a:extLst>
            </p:cNvPr>
            <p:cNvCxnSpPr>
              <a:cxnSpLocks/>
              <a:stCxn id="131" idx="3"/>
            </p:cNvCxnSpPr>
            <p:nvPr/>
          </p:nvCxnSpPr>
          <p:spPr>
            <a:xfrm>
              <a:off x="3747275" y="2988898"/>
              <a:ext cx="2283191" cy="4122"/>
            </a:xfrm>
            <a:prstGeom prst="straightConnector1">
              <a:avLst/>
            </a:prstGeom>
            <a:noFill/>
            <a:ln w="6350" cap="flat" cmpd="sng" algn="ctr">
              <a:solidFill>
                <a:sysClr val="windowText" lastClr="000000"/>
              </a:solidFill>
              <a:prstDash val="solid"/>
              <a:miter lim="800000"/>
              <a:headEnd type="triangle" w="sm" len="med"/>
              <a:tailEnd type="triangle" w="sm" len="med"/>
            </a:ln>
            <a:effectLst/>
          </p:spPr>
        </p:cxnSp>
        <p:sp>
          <p:nvSpPr>
            <p:cNvPr id="145" name="文本框 93">
              <a:extLst>
                <a:ext uri="{FF2B5EF4-FFF2-40B4-BE49-F238E27FC236}">
                  <a16:creationId xmlns:a16="http://schemas.microsoft.com/office/drawing/2014/main" id="{C18D1EA7-4EBA-4775-BF91-3C13C2C2781F}"/>
                </a:ext>
              </a:extLst>
            </p:cNvPr>
            <p:cNvSpPr txBox="1"/>
            <p:nvPr/>
          </p:nvSpPr>
          <p:spPr>
            <a:xfrm>
              <a:off x="4176875" y="2777470"/>
              <a:ext cx="1452849" cy="20005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Queue + Inference time</a:t>
              </a:r>
              <a:endParaRPr kumimoji="0" lang="zh-CN" altLang="en-US"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cxnSp>
          <p:nvCxnSpPr>
            <p:cNvPr id="146" name="直接箭头连接符 94">
              <a:extLst>
                <a:ext uri="{FF2B5EF4-FFF2-40B4-BE49-F238E27FC236}">
                  <a16:creationId xmlns:a16="http://schemas.microsoft.com/office/drawing/2014/main" id="{655D8329-9615-4487-97E2-9480F22971AF}"/>
                </a:ext>
              </a:extLst>
            </p:cNvPr>
            <p:cNvCxnSpPr>
              <a:cxnSpLocks/>
            </p:cNvCxnSpPr>
            <p:nvPr/>
          </p:nvCxnSpPr>
          <p:spPr>
            <a:xfrm>
              <a:off x="5794417" y="2758875"/>
              <a:ext cx="195598" cy="138076"/>
            </a:xfrm>
            <a:prstGeom prst="straightConnector1">
              <a:avLst/>
            </a:prstGeom>
            <a:noFill/>
            <a:ln w="6350" cap="flat" cmpd="sng" algn="ctr">
              <a:solidFill>
                <a:sysClr val="windowText" lastClr="000000"/>
              </a:solidFill>
              <a:prstDash val="solid"/>
              <a:miter lim="800000"/>
              <a:headEnd w="sm" len="sm"/>
              <a:tailEnd type="triangle" w="sm" len="med"/>
            </a:ln>
            <a:effectLst/>
          </p:spPr>
        </p:cxnSp>
        <p:cxnSp>
          <p:nvCxnSpPr>
            <p:cNvPr id="147" name="直接箭头连接符 95">
              <a:extLst>
                <a:ext uri="{FF2B5EF4-FFF2-40B4-BE49-F238E27FC236}">
                  <a16:creationId xmlns:a16="http://schemas.microsoft.com/office/drawing/2014/main" id="{3A40EA53-B5FD-4DE0-9392-86CF6A5F059D}"/>
                </a:ext>
              </a:extLst>
            </p:cNvPr>
            <p:cNvCxnSpPr>
              <a:cxnSpLocks/>
            </p:cNvCxnSpPr>
            <p:nvPr/>
          </p:nvCxnSpPr>
          <p:spPr>
            <a:xfrm>
              <a:off x="6338967" y="2758875"/>
              <a:ext cx="0" cy="225624"/>
            </a:xfrm>
            <a:prstGeom prst="straightConnector1">
              <a:avLst/>
            </a:prstGeom>
            <a:noFill/>
            <a:ln w="6350" cap="flat" cmpd="sng" algn="ctr">
              <a:solidFill>
                <a:sysClr val="windowText" lastClr="000000"/>
              </a:solidFill>
              <a:prstDash val="solid"/>
              <a:miter lim="800000"/>
              <a:headEnd w="sm" len="sm"/>
              <a:tailEnd type="triangle" w="sm" len="med"/>
            </a:ln>
            <a:effectLst/>
          </p:spPr>
        </p:cxnSp>
        <p:cxnSp>
          <p:nvCxnSpPr>
            <p:cNvPr id="148" name="直接连接符 96">
              <a:extLst>
                <a:ext uri="{FF2B5EF4-FFF2-40B4-BE49-F238E27FC236}">
                  <a16:creationId xmlns:a16="http://schemas.microsoft.com/office/drawing/2014/main" id="{F159B184-46FC-4F3E-9772-044F649DA02F}"/>
                </a:ext>
              </a:extLst>
            </p:cNvPr>
            <p:cNvCxnSpPr>
              <a:cxnSpLocks/>
            </p:cNvCxnSpPr>
            <p:nvPr/>
          </p:nvCxnSpPr>
          <p:spPr>
            <a:xfrm>
              <a:off x="6338967" y="2760337"/>
              <a:ext cx="423769" cy="0"/>
            </a:xfrm>
            <a:prstGeom prst="line">
              <a:avLst/>
            </a:prstGeom>
            <a:noFill/>
            <a:ln w="6350" cap="flat" cmpd="sng" algn="ctr">
              <a:solidFill>
                <a:sysClr val="windowText" lastClr="000000"/>
              </a:solidFill>
              <a:prstDash val="solid"/>
              <a:miter lim="800000"/>
            </a:ln>
            <a:effectLst/>
          </p:spPr>
        </p:cxnSp>
        <p:sp>
          <p:nvSpPr>
            <p:cNvPr id="149" name="文本框 97">
              <a:extLst>
                <a:ext uri="{FF2B5EF4-FFF2-40B4-BE49-F238E27FC236}">
                  <a16:creationId xmlns:a16="http://schemas.microsoft.com/office/drawing/2014/main" id="{EE95BFDD-D700-4403-ABDB-C2B780FE4E9E}"/>
                </a:ext>
              </a:extLst>
            </p:cNvPr>
            <p:cNvSpPr txBox="1"/>
            <p:nvPr/>
          </p:nvSpPr>
          <p:spPr>
            <a:xfrm>
              <a:off x="6191513" y="2563266"/>
              <a:ext cx="1467557" cy="20005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TPOT(time per output token)</a:t>
              </a:r>
              <a:endParaRPr kumimoji="0" lang="zh-CN" altLang="en-US"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sp>
          <p:nvSpPr>
            <p:cNvPr id="150" name="文本框 98">
              <a:extLst>
                <a:ext uri="{FF2B5EF4-FFF2-40B4-BE49-F238E27FC236}">
                  <a16:creationId xmlns:a16="http://schemas.microsoft.com/office/drawing/2014/main" id="{686874BC-CF84-47E5-8B99-8F9B301AA144}"/>
                </a:ext>
              </a:extLst>
            </p:cNvPr>
            <p:cNvSpPr txBox="1"/>
            <p:nvPr/>
          </p:nvSpPr>
          <p:spPr>
            <a:xfrm>
              <a:off x="7557507" y="4301229"/>
              <a:ext cx="872025" cy="20005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First packet</a:t>
              </a:r>
              <a:endParaRPr kumimoji="0" lang="zh-CN" altLang="en-US"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sp>
          <p:nvSpPr>
            <p:cNvPr id="151" name="矩形 99">
              <a:extLst>
                <a:ext uri="{FF2B5EF4-FFF2-40B4-BE49-F238E27FC236}">
                  <a16:creationId xmlns:a16="http://schemas.microsoft.com/office/drawing/2014/main" id="{3499E991-7F0C-45FD-9AC7-5B5A5A7477E8}"/>
                </a:ext>
              </a:extLst>
            </p:cNvPr>
            <p:cNvSpPr/>
            <p:nvPr/>
          </p:nvSpPr>
          <p:spPr>
            <a:xfrm>
              <a:off x="7388231" y="3410003"/>
              <a:ext cx="45719" cy="157164"/>
            </a:xfrm>
            <a:prstGeom prst="rect">
              <a:avLst/>
            </a:prstGeom>
            <a:solidFill>
              <a:srgbClr val="FFFFFF"/>
            </a:solidFill>
            <a:ln w="635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52" name="矩形 100">
              <a:extLst>
                <a:ext uri="{FF2B5EF4-FFF2-40B4-BE49-F238E27FC236}">
                  <a16:creationId xmlns:a16="http://schemas.microsoft.com/office/drawing/2014/main" id="{CA0C6E7D-FDE3-4724-AFE3-7068F1E282EE}"/>
                </a:ext>
              </a:extLst>
            </p:cNvPr>
            <p:cNvSpPr/>
            <p:nvPr/>
          </p:nvSpPr>
          <p:spPr>
            <a:xfrm>
              <a:off x="7473344" y="3410003"/>
              <a:ext cx="45719" cy="157164"/>
            </a:xfrm>
            <a:prstGeom prst="rect">
              <a:avLst/>
            </a:prstGeom>
            <a:solidFill>
              <a:srgbClr val="FFFFFF"/>
            </a:solidFill>
            <a:ln w="635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53" name="矩形 101">
              <a:extLst>
                <a:ext uri="{FF2B5EF4-FFF2-40B4-BE49-F238E27FC236}">
                  <a16:creationId xmlns:a16="http://schemas.microsoft.com/office/drawing/2014/main" id="{10B3EE06-520B-4EEF-9679-AA617E232711}"/>
                </a:ext>
              </a:extLst>
            </p:cNvPr>
            <p:cNvSpPr/>
            <p:nvPr/>
          </p:nvSpPr>
          <p:spPr>
            <a:xfrm>
              <a:off x="8310899" y="3412471"/>
              <a:ext cx="45719" cy="157164"/>
            </a:xfrm>
            <a:prstGeom prst="rect">
              <a:avLst/>
            </a:prstGeom>
            <a:solidFill>
              <a:srgbClr val="FFFFFF"/>
            </a:solidFill>
            <a:ln w="635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54" name="矩形 102">
              <a:extLst>
                <a:ext uri="{FF2B5EF4-FFF2-40B4-BE49-F238E27FC236}">
                  <a16:creationId xmlns:a16="http://schemas.microsoft.com/office/drawing/2014/main" id="{CE323DF8-4C14-4888-954A-312C6153F0E2}"/>
                </a:ext>
              </a:extLst>
            </p:cNvPr>
            <p:cNvSpPr/>
            <p:nvPr/>
          </p:nvSpPr>
          <p:spPr>
            <a:xfrm>
              <a:off x="8396012" y="3412471"/>
              <a:ext cx="45719" cy="157164"/>
            </a:xfrm>
            <a:prstGeom prst="rect">
              <a:avLst/>
            </a:prstGeom>
            <a:solidFill>
              <a:srgbClr val="FFFFFF"/>
            </a:solidFill>
            <a:ln w="635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55" name="文本框 103">
              <a:extLst>
                <a:ext uri="{FF2B5EF4-FFF2-40B4-BE49-F238E27FC236}">
                  <a16:creationId xmlns:a16="http://schemas.microsoft.com/office/drawing/2014/main" id="{A862E4C9-50C6-4E34-81B6-DF39AD07C2BD}"/>
                </a:ext>
              </a:extLst>
            </p:cNvPr>
            <p:cNvSpPr txBox="1"/>
            <p:nvPr/>
          </p:nvSpPr>
          <p:spPr>
            <a:xfrm>
              <a:off x="7170003" y="2885549"/>
              <a:ext cx="424180" cy="1692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Token</a:t>
              </a:r>
              <a:endParaRPr kumimoji="0" lang="zh-CN" altLang="en-US" sz="5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sp>
          <p:nvSpPr>
            <p:cNvPr id="156" name="文本框 104">
              <a:extLst>
                <a:ext uri="{FF2B5EF4-FFF2-40B4-BE49-F238E27FC236}">
                  <a16:creationId xmlns:a16="http://schemas.microsoft.com/office/drawing/2014/main" id="{6482FE85-9409-40FB-8182-A3BE81109E2D}"/>
                </a:ext>
              </a:extLst>
            </p:cNvPr>
            <p:cNvSpPr txBox="1"/>
            <p:nvPr/>
          </p:nvSpPr>
          <p:spPr>
            <a:xfrm>
              <a:off x="6581338" y="2898546"/>
              <a:ext cx="424180" cy="1692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Token</a:t>
              </a:r>
              <a:endParaRPr kumimoji="0" lang="zh-CN" altLang="en-US" sz="5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sp>
          <p:nvSpPr>
            <p:cNvPr id="157" name="文本框 105">
              <a:extLst>
                <a:ext uri="{FF2B5EF4-FFF2-40B4-BE49-F238E27FC236}">
                  <a16:creationId xmlns:a16="http://schemas.microsoft.com/office/drawing/2014/main" id="{A249E97C-EF8C-46A3-A29D-7A84CE7201D5}"/>
                </a:ext>
              </a:extLst>
            </p:cNvPr>
            <p:cNvSpPr txBox="1"/>
            <p:nvPr/>
          </p:nvSpPr>
          <p:spPr>
            <a:xfrm>
              <a:off x="3557679" y="3761630"/>
              <a:ext cx="1007646" cy="1692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Speech: What is he doing?  </a:t>
              </a:r>
              <a:r>
                <a:rPr kumimoji="0" lang="zh-CN" altLang="en-US" sz="5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 </a:t>
              </a:r>
            </a:p>
          </p:txBody>
        </p:sp>
        <p:sp>
          <p:nvSpPr>
            <p:cNvPr id="158" name="文本框 106">
              <a:extLst>
                <a:ext uri="{FF2B5EF4-FFF2-40B4-BE49-F238E27FC236}">
                  <a16:creationId xmlns:a16="http://schemas.microsoft.com/office/drawing/2014/main" id="{91E9E46A-92AD-424C-B924-D6970A4E5BFF}"/>
                </a:ext>
              </a:extLst>
            </p:cNvPr>
            <p:cNvSpPr txBox="1"/>
            <p:nvPr/>
          </p:nvSpPr>
          <p:spPr>
            <a:xfrm>
              <a:off x="3597262" y="3430561"/>
              <a:ext cx="435791" cy="24622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Video/Image:</a:t>
              </a:r>
              <a:endParaRPr kumimoji="0" lang="zh-CN" altLang="en-US" sz="5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sp>
          <p:nvSpPr>
            <p:cNvPr id="159" name="矩形 107">
              <a:extLst>
                <a:ext uri="{FF2B5EF4-FFF2-40B4-BE49-F238E27FC236}">
                  <a16:creationId xmlns:a16="http://schemas.microsoft.com/office/drawing/2014/main" id="{4C279947-0612-484A-BA97-D566F349DE4D}"/>
                </a:ext>
              </a:extLst>
            </p:cNvPr>
            <p:cNvSpPr/>
            <p:nvPr/>
          </p:nvSpPr>
          <p:spPr>
            <a:xfrm>
              <a:off x="3656614" y="3320566"/>
              <a:ext cx="828800" cy="713348"/>
            </a:xfrm>
            <a:prstGeom prst="rect">
              <a:avLst/>
            </a:prstGeom>
            <a:noFill/>
            <a:ln w="6350" cap="flat" cmpd="sng" algn="ctr">
              <a:solidFill>
                <a:srgbClr val="44546A">
                  <a:lumMod val="60000"/>
                  <a:lumOff val="40000"/>
                </a:srgbClr>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60" name="文本框 108">
              <a:extLst>
                <a:ext uri="{FF2B5EF4-FFF2-40B4-BE49-F238E27FC236}">
                  <a16:creationId xmlns:a16="http://schemas.microsoft.com/office/drawing/2014/main" id="{98339FE3-0011-40F6-A296-94435FC43E33}"/>
                </a:ext>
              </a:extLst>
            </p:cNvPr>
            <p:cNvSpPr txBox="1"/>
            <p:nvPr/>
          </p:nvSpPr>
          <p:spPr>
            <a:xfrm>
              <a:off x="7111863" y="3222749"/>
              <a:ext cx="709311" cy="20005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Per packet</a:t>
              </a:r>
              <a:endParaRPr kumimoji="0" lang="zh-CN" altLang="en-US"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sp>
          <p:nvSpPr>
            <p:cNvPr id="161" name="文本框 109">
              <a:extLst>
                <a:ext uri="{FF2B5EF4-FFF2-40B4-BE49-F238E27FC236}">
                  <a16:creationId xmlns:a16="http://schemas.microsoft.com/office/drawing/2014/main" id="{952E4EFF-79C3-4642-8F9E-A17C54FF67F4}"/>
                </a:ext>
              </a:extLst>
            </p:cNvPr>
            <p:cNvSpPr txBox="1"/>
            <p:nvPr/>
          </p:nvSpPr>
          <p:spPr>
            <a:xfrm>
              <a:off x="7709900" y="2897443"/>
              <a:ext cx="424180" cy="1692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Token</a:t>
              </a:r>
              <a:endParaRPr kumimoji="0" lang="zh-CN" altLang="en-US" sz="5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sp>
          <p:nvSpPr>
            <p:cNvPr id="162" name="文本框 110">
              <a:extLst>
                <a:ext uri="{FF2B5EF4-FFF2-40B4-BE49-F238E27FC236}">
                  <a16:creationId xmlns:a16="http://schemas.microsoft.com/office/drawing/2014/main" id="{7793C89D-1A51-478A-8714-9A53E0A0F9BB}"/>
                </a:ext>
              </a:extLst>
            </p:cNvPr>
            <p:cNvSpPr txBox="1"/>
            <p:nvPr/>
          </p:nvSpPr>
          <p:spPr>
            <a:xfrm>
              <a:off x="8293421" y="2894886"/>
              <a:ext cx="424180" cy="1692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Token</a:t>
              </a:r>
              <a:endParaRPr kumimoji="0" lang="zh-CN" altLang="en-US" sz="5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pic>
          <p:nvPicPr>
            <p:cNvPr id="163" name="图片 111">
              <a:extLst>
                <a:ext uri="{FF2B5EF4-FFF2-40B4-BE49-F238E27FC236}">
                  <a16:creationId xmlns:a16="http://schemas.microsoft.com/office/drawing/2014/main" id="{0D0EF893-C4A2-479F-9489-47D9AF88B92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03836" y="3366343"/>
              <a:ext cx="435905" cy="435905"/>
            </a:xfrm>
            <a:prstGeom prst="rect">
              <a:avLst/>
            </a:prstGeom>
          </p:spPr>
        </p:pic>
        <p:cxnSp>
          <p:nvCxnSpPr>
            <p:cNvPr id="164" name="直接连接符 112">
              <a:extLst>
                <a:ext uri="{FF2B5EF4-FFF2-40B4-BE49-F238E27FC236}">
                  <a16:creationId xmlns:a16="http://schemas.microsoft.com/office/drawing/2014/main" id="{B8499B53-FD58-4E16-9F41-D293E13E4538}"/>
                </a:ext>
              </a:extLst>
            </p:cNvPr>
            <p:cNvCxnSpPr>
              <a:cxnSpLocks/>
            </p:cNvCxnSpPr>
            <p:nvPr/>
          </p:nvCxnSpPr>
          <p:spPr>
            <a:xfrm flipV="1">
              <a:off x="3747275" y="2758876"/>
              <a:ext cx="1" cy="494575"/>
            </a:xfrm>
            <a:prstGeom prst="line">
              <a:avLst/>
            </a:prstGeom>
            <a:noFill/>
            <a:ln w="12700" cap="flat" cmpd="sng" algn="ctr">
              <a:solidFill>
                <a:srgbClr val="FF0000"/>
              </a:solidFill>
              <a:prstDash val="dash"/>
              <a:miter lim="800000"/>
            </a:ln>
            <a:effectLst/>
          </p:spPr>
        </p:cxnSp>
        <p:sp>
          <p:nvSpPr>
            <p:cNvPr id="165" name="文本框 113">
              <a:extLst>
                <a:ext uri="{FF2B5EF4-FFF2-40B4-BE49-F238E27FC236}">
                  <a16:creationId xmlns:a16="http://schemas.microsoft.com/office/drawing/2014/main" id="{31C8DBFD-2C91-4C2D-9126-929A371E904E}"/>
                </a:ext>
              </a:extLst>
            </p:cNvPr>
            <p:cNvSpPr txBox="1"/>
            <p:nvPr/>
          </p:nvSpPr>
          <p:spPr>
            <a:xfrm>
              <a:off x="5455180" y="2565029"/>
              <a:ext cx="709311" cy="20005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First Token</a:t>
              </a:r>
              <a:endParaRPr kumimoji="0" lang="zh-CN" altLang="en-US"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sp>
          <p:nvSpPr>
            <p:cNvPr id="166" name="文本框 114">
              <a:extLst>
                <a:ext uri="{FF2B5EF4-FFF2-40B4-BE49-F238E27FC236}">
                  <a16:creationId xmlns:a16="http://schemas.microsoft.com/office/drawing/2014/main" id="{F1BECAD0-CDB1-47E3-82F2-8FB0E8BC0057}"/>
                </a:ext>
              </a:extLst>
            </p:cNvPr>
            <p:cNvSpPr txBox="1"/>
            <p:nvPr/>
          </p:nvSpPr>
          <p:spPr>
            <a:xfrm>
              <a:off x="3391230" y="3084967"/>
              <a:ext cx="546366" cy="20005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Buffer</a:t>
              </a:r>
              <a:endParaRPr kumimoji="0" lang="zh-CN" altLang="en-US"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cxnSp>
          <p:nvCxnSpPr>
            <p:cNvPr id="167" name="直接箭头连接符 115">
              <a:extLst>
                <a:ext uri="{FF2B5EF4-FFF2-40B4-BE49-F238E27FC236}">
                  <a16:creationId xmlns:a16="http://schemas.microsoft.com/office/drawing/2014/main" id="{4C59ABF5-7129-46B7-9D17-613B0064AC9C}"/>
                </a:ext>
              </a:extLst>
            </p:cNvPr>
            <p:cNvCxnSpPr>
              <a:cxnSpLocks/>
              <a:stCxn id="136" idx="3"/>
              <a:endCxn id="137" idx="0"/>
            </p:cNvCxnSpPr>
            <p:nvPr/>
          </p:nvCxnSpPr>
          <p:spPr>
            <a:xfrm>
              <a:off x="6898324" y="3183774"/>
              <a:ext cx="653152" cy="897715"/>
            </a:xfrm>
            <a:prstGeom prst="straightConnector1">
              <a:avLst/>
            </a:prstGeom>
            <a:noFill/>
            <a:ln w="6350" cap="flat" cmpd="sng" algn="ctr">
              <a:solidFill>
                <a:sysClr val="windowText" lastClr="000000"/>
              </a:solidFill>
              <a:prstDash val="solid"/>
              <a:miter lim="800000"/>
              <a:headEnd w="sm" len="sm"/>
              <a:tailEnd type="triangle" w="sm" len="med"/>
            </a:ln>
            <a:effectLst/>
          </p:spPr>
        </p:cxnSp>
        <p:cxnSp>
          <p:nvCxnSpPr>
            <p:cNvPr id="168" name="直接箭头连接符 116">
              <a:extLst>
                <a:ext uri="{FF2B5EF4-FFF2-40B4-BE49-F238E27FC236}">
                  <a16:creationId xmlns:a16="http://schemas.microsoft.com/office/drawing/2014/main" id="{AEF63D37-3216-48C5-8040-17A03A957EE1}"/>
                </a:ext>
              </a:extLst>
            </p:cNvPr>
            <p:cNvCxnSpPr>
              <a:cxnSpLocks/>
            </p:cNvCxnSpPr>
            <p:nvPr/>
          </p:nvCxnSpPr>
          <p:spPr>
            <a:xfrm flipV="1">
              <a:off x="6114213" y="2998299"/>
              <a:ext cx="455102" cy="3287"/>
            </a:xfrm>
            <a:prstGeom prst="straightConnector1">
              <a:avLst/>
            </a:prstGeom>
            <a:noFill/>
            <a:ln w="6350" cap="flat" cmpd="sng" algn="ctr">
              <a:solidFill>
                <a:sysClr val="windowText" lastClr="000000"/>
              </a:solidFill>
              <a:prstDash val="solid"/>
              <a:miter lim="800000"/>
              <a:headEnd type="triangle" w="sm" len="med"/>
              <a:tailEnd type="triangle" w="sm" len="med"/>
            </a:ln>
            <a:effectLst/>
          </p:spPr>
        </p:cxnSp>
        <p:sp>
          <p:nvSpPr>
            <p:cNvPr id="169" name="文本框 117">
              <a:extLst>
                <a:ext uri="{FF2B5EF4-FFF2-40B4-BE49-F238E27FC236}">
                  <a16:creationId xmlns:a16="http://schemas.microsoft.com/office/drawing/2014/main" id="{B9B3B94F-CEAD-4043-AD6F-CB19A0922480}"/>
                </a:ext>
              </a:extLst>
            </p:cNvPr>
            <p:cNvSpPr txBox="1"/>
            <p:nvPr/>
          </p:nvSpPr>
          <p:spPr>
            <a:xfrm>
              <a:off x="3847116" y="2601870"/>
              <a:ext cx="1031537" cy="20005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rPr>
                <a:t>Receive all packet</a:t>
              </a:r>
              <a:endParaRPr kumimoji="0" lang="zh-CN" altLang="en-US" sz="700" b="1" i="0" u="none" strike="noStrike" kern="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endParaRPr>
            </a:p>
          </p:txBody>
        </p:sp>
        <p:cxnSp>
          <p:nvCxnSpPr>
            <p:cNvPr id="170" name="直接箭头连接符 118">
              <a:extLst>
                <a:ext uri="{FF2B5EF4-FFF2-40B4-BE49-F238E27FC236}">
                  <a16:creationId xmlns:a16="http://schemas.microsoft.com/office/drawing/2014/main" id="{6EBB83D0-56A3-4BCA-88CA-911290BAA218}"/>
                </a:ext>
              </a:extLst>
            </p:cNvPr>
            <p:cNvCxnSpPr>
              <a:cxnSpLocks/>
            </p:cNvCxnSpPr>
            <p:nvPr/>
          </p:nvCxnSpPr>
          <p:spPr>
            <a:xfrm flipH="1">
              <a:off x="3752621" y="2817314"/>
              <a:ext cx="323084" cy="130253"/>
            </a:xfrm>
            <a:prstGeom prst="straightConnector1">
              <a:avLst/>
            </a:prstGeom>
            <a:noFill/>
            <a:ln w="6350" cap="flat" cmpd="sng" algn="ctr">
              <a:solidFill>
                <a:srgbClr val="FF0000"/>
              </a:solidFill>
              <a:prstDash val="solid"/>
              <a:miter lim="800000"/>
              <a:headEnd w="sm" len="sm"/>
              <a:tailEnd type="triangle" w="sm" len="med"/>
            </a:ln>
            <a:effectLst/>
          </p:spPr>
        </p:cxnSp>
      </p:grpSp>
      <p:sp>
        <p:nvSpPr>
          <p:cNvPr id="176" name="矩形 9">
            <a:extLst>
              <a:ext uri="{FF2B5EF4-FFF2-40B4-BE49-F238E27FC236}">
                <a16:creationId xmlns:a16="http://schemas.microsoft.com/office/drawing/2014/main" id="{0FF7E03C-88AD-4ABD-A2DA-AD3D600F3953}"/>
              </a:ext>
            </a:extLst>
          </p:cNvPr>
          <p:cNvSpPr/>
          <p:nvPr/>
        </p:nvSpPr>
        <p:spPr>
          <a:xfrm>
            <a:off x="8573778" y="4181963"/>
            <a:ext cx="3619166" cy="2200602"/>
          </a:xfrm>
          <a:prstGeom prst="rect">
            <a:avLst/>
          </a:prstGeom>
        </p:spPr>
        <p:txBody>
          <a:bodyPr wrap="square">
            <a:spAutoFit/>
          </a:bodyPr>
          <a:lstStyle/>
          <a:p>
            <a:pPr marL="465750" indent="-285750">
              <a:lnSpc>
                <a:spcPct val="100000"/>
              </a:lnSpc>
              <a:spcAft>
                <a:spcPts val="600"/>
              </a:spcAft>
              <a:buFont typeface="Arial" panose="020B0604020202020204" pitchFamily="34" charset="0"/>
              <a:buChar char="•"/>
              <a:defRPr/>
            </a:pPr>
            <a:r>
              <a:rPr lang="en-US" sz="1200" b="1" dirty="0"/>
              <a:t>joint E2E latency </a:t>
            </a:r>
            <a:r>
              <a:rPr lang="en-US" sz="1200" kern="0" dirty="0">
                <a:latin typeface="Microsoft YaHei" panose="020B0503020204020204" pitchFamily="34" charset="-122"/>
                <a:ea typeface="Microsoft YaHei" panose="020B0503020204020204" pitchFamily="34" charset="-122"/>
              </a:rPr>
              <a:t>(when inference latency==TTFT)</a:t>
            </a:r>
            <a:r>
              <a:rPr lang="en-US" altLang="zh-CN" sz="1200" kern="0" dirty="0">
                <a:latin typeface="Microsoft YaHei" panose="020B0503020204020204" pitchFamily="34" charset="-122"/>
                <a:ea typeface="Microsoft YaHei" panose="020B0503020204020204" pitchFamily="34" charset="-122"/>
              </a:rPr>
              <a:t>: UL transmission delay + TTFT + DL transmission delay, we can treat the E2E TTFT as </a:t>
            </a:r>
            <a:r>
              <a:rPr lang="en-US" altLang="zh-CN" sz="1200" b="1" dirty="0">
                <a:latin typeface="Microsoft YaHei" panose="020B0503020204020204" pitchFamily="34" charset="-122"/>
                <a:ea typeface="Microsoft YaHei" panose="020B0503020204020204" pitchFamily="34" charset="-122"/>
              </a:rPr>
              <a:t>Initial Response Time </a:t>
            </a:r>
            <a:r>
              <a:rPr lang="en-US" altLang="zh-CN" sz="1200" kern="0" dirty="0">
                <a:latin typeface="Microsoft YaHei" panose="020B0503020204020204" pitchFamily="34" charset="-122"/>
                <a:ea typeface="Microsoft YaHei" panose="020B0503020204020204" pitchFamily="34" charset="-122"/>
              </a:rPr>
              <a:t>by assuming that the system could response with one token</a:t>
            </a:r>
          </a:p>
          <a:p>
            <a:pPr marL="465750" indent="-285750">
              <a:lnSpc>
                <a:spcPct val="100000"/>
              </a:lnSpc>
              <a:spcAft>
                <a:spcPts val="600"/>
              </a:spcAft>
              <a:buFont typeface="Arial" panose="020B0604020202020204" pitchFamily="34" charset="0"/>
              <a:buChar char="•"/>
              <a:defRPr/>
            </a:pPr>
            <a:r>
              <a:rPr lang="en-US" sz="1200" b="1" dirty="0"/>
              <a:t>joint E2E latency (in case TPOT applies)</a:t>
            </a:r>
            <a:r>
              <a:rPr lang="en-US" altLang="zh-CN" sz="1200" b="1" kern="0" dirty="0">
                <a:latin typeface="Microsoft YaHei" panose="020B0503020204020204" pitchFamily="34" charset="-122"/>
                <a:ea typeface="Microsoft YaHei" panose="020B0503020204020204" pitchFamily="34" charset="-122"/>
              </a:rPr>
              <a:t>: </a:t>
            </a:r>
            <a:r>
              <a:rPr lang="en-US" altLang="zh-CN" sz="1200" kern="0" dirty="0">
                <a:latin typeface="Microsoft YaHei" panose="020B0503020204020204" pitchFamily="34" charset="-122"/>
                <a:ea typeface="Microsoft YaHei" panose="020B0503020204020204" pitchFamily="34" charset="-122"/>
              </a:rPr>
              <a:t>UL transmission delay + TTFT + TPOT</a:t>
            </a:r>
            <a:r>
              <a:rPr lang="zh-CN" altLang="en-US" sz="1200" kern="0" dirty="0">
                <a:latin typeface="Microsoft YaHei" panose="020B0503020204020204" pitchFamily="34" charset="-122"/>
                <a:ea typeface="Microsoft YaHei" panose="020B0503020204020204" pitchFamily="34" charset="-122"/>
              </a:rPr>
              <a:t>*（</a:t>
            </a:r>
            <a:r>
              <a:rPr lang="en-US" altLang="zh-CN" sz="1200" kern="0" dirty="0">
                <a:latin typeface="Microsoft YaHei" panose="020B0503020204020204" pitchFamily="34" charset="-122"/>
                <a:ea typeface="Microsoft YaHei" panose="020B0503020204020204" pitchFamily="34" charset="-122"/>
              </a:rPr>
              <a:t>M-1</a:t>
            </a:r>
            <a:r>
              <a:rPr lang="zh-CN" altLang="en-US" sz="1200" kern="0" dirty="0">
                <a:latin typeface="Microsoft YaHei" panose="020B0503020204020204" pitchFamily="34" charset="-122"/>
                <a:ea typeface="Microsoft YaHei" panose="020B0503020204020204" pitchFamily="34" charset="-122"/>
              </a:rPr>
              <a:t>） </a:t>
            </a:r>
            <a:r>
              <a:rPr lang="en-US" altLang="zh-CN" sz="1200" kern="0" dirty="0">
                <a:latin typeface="Microsoft YaHei" panose="020B0503020204020204" pitchFamily="34" charset="-122"/>
                <a:ea typeface="Microsoft YaHei" panose="020B0503020204020204" pitchFamily="34" charset="-122"/>
              </a:rPr>
              <a:t>+ DL transmission delay, where </a:t>
            </a:r>
            <a:r>
              <a:rPr lang="en-US" altLang="zh-CN" sz="1200" i="1" kern="0" dirty="0">
                <a:latin typeface="Microsoft YaHei" panose="020B0503020204020204" pitchFamily="34" charset="-122"/>
                <a:ea typeface="Microsoft YaHei" panose="020B0503020204020204" pitchFamily="34" charset="-122"/>
              </a:rPr>
              <a:t>M</a:t>
            </a:r>
            <a:r>
              <a:rPr lang="en-US" altLang="zh-CN" sz="1200" kern="0" dirty="0">
                <a:latin typeface="Microsoft YaHei" panose="020B0503020204020204" pitchFamily="34" charset="-122"/>
                <a:ea typeface="Microsoft YaHei" panose="020B0503020204020204" pitchFamily="34" charset="-122"/>
              </a:rPr>
              <a:t> is the number of total generated tokens</a:t>
            </a:r>
            <a:endParaRPr lang="en-US" altLang="zh-CN" sz="1200" i="1" kern="0" dirty="0">
              <a:latin typeface="Microsoft YaHei" panose="020B0503020204020204" pitchFamily="34" charset="-122"/>
              <a:ea typeface="Microsoft YaHei" panose="020B0503020204020204" pitchFamily="34" charset="-122"/>
            </a:endParaRPr>
          </a:p>
        </p:txBody>
      </p:sp>
      <p:sp>
        <p:nvSpPr>
          <p:cNvPr id="177" name="矩形 125">
            <a:extLst>
              <a:ext uri="{FF2B5EF4-FFF2-40B4-BE49-F238E27FC236}">
                <a16:creationId xmlns:a16="http://schemas.microsoft.com/office/drawing/2014/main" id="{9C08F6F6-68C2-4AFA-BA63-8EDF8FD4AF74}"/>
              </a:ext>
            </a:extLst>
          </p:cNvPr>
          <p:cNvSpPr/>
          <p:nvPr/>
        </p:nvSpPr>
        <p:spPr>
          <a:xfrm>
            <a:off x="9179987" y="3844353"/>
            <a:ext cx="950901" cy="307777"/>
          </a:xfrm>
          <a:prstGeom prst="rect">
            <a:avLst/>
          </a:prstGeom>
        </p:spPr>
        <p:txBody>
          <a:bodyPr wrap="none">
            <a:spAutoFit/>
          </a:bodyPr>
          <a:lstStyle/>
          <a:p>
            <a:r>
              <a:rPr lang="en-US" altLang="zh-CN" sz="1400" b="1" kern="0" dirty="0">
                <a:solidFill>
                  <a:srgbClr val="1D1D1A"/>
                </a:solidFill>
                <a:latin typeface="Microsoft YaHei" panose="020B0503020204020204" pitchFamily="34" charset="-122"/>
                <a:ea typeface="Microsoft YaHei" panose="020B0503020204020204" pitchFamily="34" charset="-122"/>
              </a:rPr>
              <a:t>Example</a:t>
            </a:r>
          </a:p>
        </p:txBody>
      </p:sp>
      <p:sp>
        <p:nvSpPr>
          <p:cNvPr id="178" name="矩形 125">
            <a:extLst>
              <a:ext uri="{FF2B5EF4-FFF2-40B4-BE49-F238E27FC236}">
                <a16:creationId xmlns:a16="http://schemas.microsoft.com/office/drawing/2014/main" id="{A8C04852-FCC2-4E89-96A6-04FC80BB3D9E}"/>
              </a:ext>
            </a:extLst>
          </p:cNvPr>
          <p:cNvSpPr/>
          <p:nvPr/>
        </p:nvSpPr>
        <p:spPr>
          <a:xfrm>
            <a:off x="219675" y="6557870"/>
            <a:ext cx="7871461" cy="261610"/>
          </a:xfrm>
          <a:prstGeom prst="rect">
            <a:avLst/>
          </a:prstGeom>
          <a:solidFill>
            <a:schemeClr val="tx2"/>
          </a:solidFill>
        </p:spPr>
        <p:txBody>
          <a:bodyPr wrap="square">
            <a:spAutoFit/>
          </a:bodyPr>
          <a:lstStyle/>
          <a:p>
            <a:r>
              <a:rPr lang="en-US" altLang="zh-CN" sz="1100" dirty="0">
                <a:solidFill>
                  <a:schemeClr val="accent1"/>
                </a:solidFill>
                <a:latin typeface="+mj-lt"/>
                <a:ea typeface="微软雅黑" panose="020B0503020204020204" pitchFamily="34" charset="-122"/>
              </a:rPr>
              <a:t>e.g. continuous input (e.g. video streaming); output (e.g. timely, recurring statement/update of the subject’s observed actions) </a:t>
            </a:r>
          </a:p>
        </p:txBody>
      </p:sp>
    </p:spTree>
    <p:extLst>
      <p:ext uri="{BB962C8B-B14F-4D97-AF65-F5344CB8AC3E}">
        <p14:creationId xmlns:p14="http://schemas.microsoft.com/office/powerpoint/2010/main" val="25837552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副标题 4">
            <a:extLst>
              <a:ext uri="{FF2B5EF4-FFF2-40B4-BE49-F238E27FC236}">
                <a16:creationId xmlns:a16="http://schemas.microsoft.com/office/drawing/2014/main" id="{FBDEC4C3-A34A-4CBF-9C5C-3F19B5835E66}"/>
              </a:ext>
            </a:extLst>
          </p:cNvPr>
          <p:cNvSpPr txBox="1"/>
          <p:nvPr/>
        </p:nvSpPr>
        <p:spPr>
          <a:xfrm>
            <a:off x="126229" y="52504"/>
            <a:ext cx="11595551" cy="463088"/>
          </a:xfrm>
          <a:prstGeom prst="rect">
            <a:avLst/>
          </a:prstGeom>
        </p:spPr>
        <p:txBody>
          <a:bodyPr lIns="0" tIns="0" rIns="0" bIns="0" anchor="t">
            <a:normAutofit/>
          </a:bodyPr>
          <a:lstStyle>
            <a:defPPr>
              <a:defRPr lang="en-US"/>
            </a:defPPr>
            <a:lvl1pPr indent="0" defTabSz="1187798" eaLnBrk="0" hangingPunct="0">
              <a:lnSpc>
                <a:spcPct val="125000"/>
              </a:lnSpc>
              <a:spcBef>
                <a:spcPts val="0"/>
              </a:spcBef>
              <a:spcAft>
                <a:spcPct val="15000"/>
              </a:spcAft>
              <a:buFont typeface="Arial" panose="020B0604020202020204" pitchFamily="34" charset="0"/>
              <a:buNone/>
              <a:defRPr sz="2800" b="1" baseline="0">
                <a:solidFill>
                  <a:srgbClr val="C00000"/>
                </a:solidFill>
                <a:latin typeface="Arial" panose="020B0604020202020204" pitchFamily="34" charset="0"/>
                <a:ea typeface="微软雅黑" panose="020B0503020204020204" pitchFamily="34" charset="-122"/>
                <a:cs typeface="Arial" panose="020B0604020202020204" pitchFamily="34" charset="0"/>
              </a:defRPr>
            </a:lvl1pPr>
            <a:lvl2pPr marL="593900" indent="0" algn="ctr" defTabSz="1187798">
              <a:lnSpc>
                <a:spcPct val="90000"/>
              </a:lnSpc>
              <a:spcBef>
                <a:spcPts val="650"/>
              </a:spcBef>
              <a:buFont typeface="Arial" panose="020B0604020202020204" pitchFamily="34" charset="0"/>
              <a:buNone/>
              <a:defRPr sz="2598"/>
            </a:lvl2pPr>
            <a:lvl3pPr marL="1187798" indent="0" algn="ctr" defTabSz="1187798">
              <a:lnSpc>
                <a:spcPct val="90000"/>
              </a:lnSpc>
              <a:spcBef>
                <a:spcPts val="650"/>
              </a:spcBef>
              <a:buFont typeface="Arial" panose="020B0604020202020204" pitchFamily="34" charset="0"/>
              <a:buNone/>
              <a:defRPr sz="2338"/>
            </a:lvl3pPr>
            <a:lvl4pPr marL="1781699" indent="0" algn="ctr" defTabSz="1187798">
              <a:lnSpc>
                <a:spcPct val="90000"/>
              </a:lnSpc>
              <a:spcBef>
                <a:spcPts val="650"/>
              </a:spcBef>
              <a:buFont typeface="Arial" panose="020B0604020202020204" pitchFamily="34" charset="0"/>
              <a:buNone/>
              <a:defRPr sz="2079"/>
            </a:lvl4pPr>
            <a:lvl5pPr marL="2375598" indent="0" algn="ctr" defTabSz="1187798">
              <a:lnSpc>
                <a:spcPct val="90000"/>
              </a:lnSpc>
              <a:spcBef>
                <a:spcPts val="650"/>
              </a:spcBef>
              <a:buFont typeface="Arial" panose="020B0604020202020204" pitchFamily="34" charset="0"/>
              <a:buNone/>
              <a:defRPr sz="2079"/>
            </a:lvl5pPr>
            <a:lvl6pPr marL="2969497" indent="0" algn="ctr" defTabSz="1187798">
              <a:lnSpc>
                <a:spcPct val="90000"/>
              </a:lnSpc>
              <a:spcBef>
                <a:spcPts val="650"/>
              </a:spcBef>
              <a:buFont typeface="Arial" panose="020B0604020202020204" pitchFamily="34" charset="0"/>
              <a:buNone/>
              <a:defRPr sz="2079"/>
            </a:lvl6pPr>
            <a:lvl7pPr marL="3563396" indent="0" algn="ctr" defTabSz="1187798">
              <a:lnSpc>
                <a:spcPct val="90000"/>
              </a:lnSpc>
              <a:spcBef>
                <a:spcPts val="650"/>
              </a:spcBef>
              <a:buFont typeface="Arial" panose="020B0604020202020204" pitchFamily="34" charset="0"/>
              <a:buNone/>
              <a:defRPr sz="2079"/>
            </a:lvl7pPr>
            <a:lvl8pPr marL="4157297" indent="0" algn="ctr" defTabSz="1187798">
              <a:lnSpc>
                <a:spcPct val="90000"/>
              </a:lnSpc>
              <a:spcBef>
                <a:spcPts val="650"/>
              </a:spcBef>
              <a:buFont typeface="Arial" panose="020B0604020202020204" pitchFamily="34" charset="0"/>
              <a:buNone/>
              <a:defRPr sz="2079"/>
            </a:lvl8pPr>
            <a:lvl9pPr marL="4751195" indent="0" algn="ctr" defTabSz="1187798">
              <a:lnSpc>
                <a:spcPct val="90000"/>
              </a:lnSpc>
              <a:spcBef>
                <a:spcPts val="650"/>
              </a:spcBef>
              <a:buFont typeface="Arial" panose="020B0604020202020204" pitchFamily="34" charset="0"/>
              <a:buNone/>
              <a:defRPr sz="2079"/>
            </a:lvl9pPr>
          </a:lstStyle>
          <a:p>
            <a:pPr defTabSz="914478"/>
            <a:r>
              <a:rPr lang="en-US" altLang="zh-CN" sz="2400" dirty="0"/>
              <a:t>Two different cases related to “joint E2E latency”?</a:t>
            </a:r>
            <a:endParaRPr lang="zh-CN" altLang="en-US" sz="2400" baseline="30000" dirty="0"/>
          </a:p>
        </p:txBody>
      </p:sp>
      <p:graphicFrame>
        <p:nvGraphicFramePr>
          <p:cNvPr id="9" name="表格 9">
            <a:extLst>
              <a:ext uri="{FF2B5EF4-FFF2-40B4-BE49-F238E27FC236}">
                <a16:creationId xmlns:a16="http://schemas.microsoft.com/office/drawing/2014/main" id="{E041D9B6-AA77-4748-8207-3542C546F7E3}"/>
              </a:ext>
            </a:extLst>
          </p:cNvPr>
          <p:cNvGraphicFramePr>
            <a:graphicFrameLocks noGrp="1"/>
          </p:cNvGraphicFramePr>
          <p:nvPr>
            <p:extLst>
              <p:ext uri="{D42A27DB-BD31-4B8C-83A1-F6EECF244321}">
                <p14:modId xmlns:p14="http://schemas.microsoft.com/office/powerpoint/2010/main" val="3232649218"/>
              </p:ext>
            </p:extLst>
          </p:nvPr>
        </p:nvGraphicFramePr>
        <p:xfrm>
          <a:off x="429858" y="515592"/>
          <a:ext cx="11337046" cy="4225888"/>
        </p:xfrm>
        <a:graphic>
          <a:graphicData uri="http://schemas.openxmlformats.org/drawingml/2006/table">
            <a:tbl>
              <a:tblPr firstRow="1" bandRow="1">
                <a:tableStyleId>{72833802-FEF1-4C79-8D5D-14CF1EAF98D9}</a:tableStyleId>
              </a:tblPr>
              <a:tblGrid>
                <a:gridCol w="2543817">
                  <a:extLst>
                    <a:ext uri="{9D8B030D-6E8A-4147-A177-3AD203B41FA5}">
                      <a16:colId xmlns:a16="http://schemas.microsoft.com/office/drawing/2014/main" val="233117445"/>
                    </a:ext>
                  </a:extLst>
                </a:gridCol>
                <a:gridCol w="3033584">
                  <a:extLst>
                    <a:ext uri="{9D8B030D-6E8A-4147-A177-3AD203B41FA5}">
                      <a16:colId xmlns:a16="http://schemas.microsoft.com/office/drawing/2014/main" val="1846014212"/>
                    </a:ext>
                  </a:extLst>
                </a:gridCol>
                <a:gridCol w="5759645">
                  <a:extLst>
                    <a:ext uri="{9D8B030D-6E8A-4147-A177-3AD203B41FA5}">
                      <a16:colId xmlns:a16="http://schemas.microsoft.com/office/drawing/2014/main" val="1499439161"/>
                    </a:ext>
                  </a:extLst>
                </a:gridCol>
              </a:tblGrid>
              <a:tr h="295873">
                <a:tc>
                  <a:txBody>
                    <a:bodyPr/>
                    <a:lstStyle/>
                    <a:p>
                      <a:pPr algn="ctr"/>
                      <a:r>
                        <a:rPr lang="en-US" sz="1200" b="1" dirty="0">
                          <a:effectLst/>
                        </a:rPr>
                        <a:t>Item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sz="1200" b="1" dirty="0"/>
                        <a:t>joint E2E latency (in case of </a:t>
                      </a:r>
                      <a:r>
                        <a:rPr lang="en-US" sz="1200" b="1" dirty="0">
                          <a:effectLst/>
                        </a:rPr>
                        <a:t>TTFT only)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sz="1200" b="1" dirty="0"/>
                        <a:t>joint E2E latency (in case TPOT applies)</a:t>
                      </a:r>
                      <a:endParaRPr lang="en-US" sz="1200" b="1" dirty="0">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883486279"/>
                  </a:ext>
                </a:extLst>
              </a:tr>
              <a:tr h="493122">
                <a:tc>
                  <a:txBody>
                    <a:bodyPr/>
                    <a:lstStyle/>
                    <a:p>
                      <a:pPr algn="ctr"/>
                      <a:r>
                        <a:rPr lang="en-US" sz="1200" b="0" dirty="0">
                          <a:effectLst/>
                        </a:rPr>
                        <a:t>Ability to reflect user experience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sz="1200" b="0" dirty="0">
                          <a:effectLst/>
                        </a:rPr>
                        <a:t>Reflects the first response generated by AI models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sz="1200" b="0" dirty="0">
                          <a:effectLst/>
                        </a:rPr>
                        <a:t>Reflects the total responses generated by AI models. Joint E2E latency = TTFT + N × TPOT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3806751975"/>
                  </a:ext>
                </a:extLst>
              </a:tr>
              <a:tr h="493122">
                <a:tc>
                  <a:txBody>
                    <a:bodyPr/>
                    <a:lstStyle/>
                    <a:p>
                      <a:pPr algn="ctr"/>
                      <a:r>
                        <a:rPr lang="en-US" sz="1200" b="0" dirty="0">
                          <a:effectLst/>
                        </a:rPr>
                        <a:t>Composition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sz="1200" b="0" dirty="0">
                          <a:effectLst/>
                        </a:rPr>
                        <a:t>UL latency + model prefill time + first token DL latency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sz="1200" b="0" dirty="0">
                          <a:effectLst/>
                        </a:rPr>
                        <a:t>UL latency + model prefill time + first token DL latency + decoding time + subsequent tokens' DL latency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1309323314"/>
                  </a:ext>
                </a:extLst>
              </a:tr>
              <a:tr h="1824938">
                <a:tc>
                  <a:txBody>
                    <a:bodyPr/>
                    <a:lstStyle/>
                    <a:p>
                      <a:pPr algn="ctr"/>
                      <a:r>
                        <a:rPr lang="en-US" sz="1200" b="0" dirty="0">
                          <a:effectLst/>
                        </a:rPr>
                        <a:t>Parallelism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sz="1200" b="0" dirty="0">
                          <a:effectLst/>
                        </a:rPr>
                        <a:t>No parallelism available; the above steps are executed serially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sz="1200" b="0" dirty="0">
                          <a:effectLst/>
                        </a:rPr>
                        <a:t>Multiple parallelism options exist, such that actual end-to-end latency is significantly affected by parallel configurations (e.g., parallelism between decoding and subsequent tokens' DL). </a:t>
                      </a:r>
                      <a:r>
                        <a:rPr lang="en-US" altLang="zh-CN" sz="1200" b="0" dirty="0" err="1">
                          <a:effectLst/>
                        </a:rPr>
                        <a:t>Eg.</a:t>
                      </a:r>
                      <a:r>
                        <a:rPr lang="en-US" altLang="zh-CN" sz="1200" b="0" dirty="0">
                          <a:effectLst/>
                        </a:rPr>
                        <a:t> t</a:t>
                      </a:r>
                      <a:r>
                        <a:rPr lang="en-US" sz="1200" b="0" dirty="0">
                          <a:effectLst/>
                        </a:rPr>
                        <a:t>he parallelism configs in UC 6.26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2809380605"/>
                  </a:ext>
                </a:extLst>
              </a:tr>
              <a:tr h="690370">
                <a:tc>
                  <a:txBody>
                    <a:bodyPr/>
                    <a:lstStyle/>
                    <a:p>
                      <a:pPr algn="ctr"/>
                      <a:r>
                        <a:rPr lang="en-US" sz="1200" b="0" dirty="0">
                          <a:effectLst/>
                        </a:rPr>
                        <a:t>Factors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sz="1200" b="0" dirty="0">
                          <a:effectLst/>
                        </a:rPr>
                        <a:t>Transmission capability and computational capability (including concurrent conflicts)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228600" indent="-228600">
                        <a:buAutoNum type="arabicPeriod"/>
                      </a:pPr>
                      <a:r>
                        <a:rPr lang="en-US" sz="1200" b="0" dirty="0">
                          <a:effectLst/>
                        </a:rPr>
                        <a:t>Output token quantity; </a:t>
                      </a:r>
                    </a:p>
                    <a:p>
                      <a:pPr marL="228600" indent="-228600">
                        <a:buAutoNum type="arabicPeriod"/>
                      </a:pPr>
                      <a:r>
                        <a:rPr lang="en-US" sz="1200" b="0" dirty="0">
                          <a:effectLst/>
                        </a:rPr>
                        <a:t>Parallelization setups; </a:t>
                      </a:r>
                    </a:p>
                    <a:p>
                      <a:pPr marL="228600" indent="-228600">
                        <a:buAutoNum type="arabicPeriod"/>
                      </a:pPr>
                      <a:r>
                        <a:rPr lang="en-US" sz="1200" b="0" dirty="0">
                          <a:effectLst/>
                        </a:rPr>
                        <a:t>Transmission capability and computational capability (including concurrent conflicts)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3319596269"/>
                  </a:ext>
                </a:extLst>
              </a:tr>
              <a:tr h="295873">
                <a:tc>
                  <a:txBody>
                    <a:bodyPr/>
                    <a:lstStyle/>
                    <a:p>
                      <a:pPr algn="ctr"/>
                      <a:r>
                        <a:rPr lang="en-US" sz="1200" b="0" dirty="0">
                          <a:effectLst/>
                        </a:rPr>
                        <a:t>Order of magnitude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sz="1200" b="0">
                          <a:effectLst/>
                        </a:rPr>
                        <a:t>~hundreds of ms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sz="1200" b="0" dirty="0">
                          <a:effectLst/>
                        </a:rPr>
                        <a:t>If N~1000, the joint E2E latency can be on the order of seconds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328097430"/>
                  </a:ext>
                </a:extLst>
              </a:tr>
            </a:tbl>
          </a:graphicData>
        </a:graphic>
      </p:graphicFrame>
      <p:sp>
        <p:nvSpPr>
          <p:cNvPr id="10" name="文本框 9">
            <a:extLst>
              <a:ext uri="{FF2B5EF4-FFF2-40B4-BE49-F238E27FC236}">
                <a16:creationId xmlns:a16="http://schemas.microsoft.com/office/drawing/2014/main" id="{D00DCC94-3C20-40AF-B197-E2C2047AD7D2}"/>
              </a:ext>
            </a:extLst>
          </p:cNvPr>
          <p:cNvSpPr txBox="1"/>
          <p:nvPr/>
        </p:nvSpPr>
        <p:spPr>
          <a:xfrm>
            <a:off x="325724" y="5210161"/>
            <a:ext cx="11871039" cy="1077218"/>
          </a:xfrm>
          <a:prstGeom prst="rect">
            <a:avLst/>
          </a:prstGeom>
          <a:solidFill>
            <a:schemeClr val="tx2"/>
          </a:solidFill>
        </p:spPr>
        <p:txBody>
          <a:bodyPr wrap="square">
            <a:spAutoFit/>
          </a:bodyPr>
          <a:lstStyle/>
          <a:p>
            <a:r>
              <a:rPr lang="en-US" sz="1600" b="1" dirty="0"/>
              <a:t>P.S.</a:t>
            </a:r>
          </a:p>
          <a:p>
            <a:r>
              <a:rPr lang="en-US" sz="1600" b="1" dirty="0"/>
              <a:t>joint E2E latency (in case TPOT applies)</a:t>
            </a:r>
            <a:r>
              <a:rPr lang="en-US" altLang="zh-CN" sz="1600" b="0" i="0" dirty="0">
                <a:effectLst/>
                <a:latin typeface="Inter"/>
              </a:rPr>
              <a:t> depends far more on the application’s output configuration than on computational capability. UE can easily adjust it by modifying the number of output tokens per step (N), and this adjustment will </a:t>
            </a:r>
            <a:r>
              <a:rPr lang="en-US" altLang="zh-CN" sz="1600" b="1" i="0" dirty="0">
                <a:effectLst/>
                <a:latin typeface="Inter"/>
              </a:rPr>
              <a:t>mask</a:t>
            </a:r>
            <a:r>
              <a:rPr lang="en-US" altLang="zh-CN" sz="1600" b="0" i="0" dirty="0">
                <a:effectLst/>
                <a:latin typeface="Inter"/>
              </a:rPr>
              <a:t> the effectiveness of network optimization efforts aimed at improving KPIs. </a:t>
            </a:r>
            <a:endParaRPr lang="en-US" altLang="zh-CN" sz="1500" b="0" i="0" dirty="0">
              <a:effectLst/>
              <a:latin typeface="Inter"/>
            </a:endParaRPr>
          </a:p>
        </p:txBody>
      </p:sp>
      <p:grpSp>
        <p:nvGrpSpPr>
          <p:cNvPr id="11" name="组合 10">
            <a:extLst>
              <a:ext uri="{FF2B5EF4-FFF2-40B4-BE49-F238E27FC236}">
                <a16:creationId xmlns:a16="http://schemas.microsoft.com/office/drawing/2014/main" id="{BD600D65-D2DE-4A05-88E0-59524E662B58}"/>
              </a:ext>
            </a:extLst>
          </p:cNvPr>
          <p:cNvGrpSpPr/>
          <p:nvPr/>
        </p:nvGrpSpPr>
        <p:grpSpPr>
          <a:xfrm>
            <a:off x="6387045" y="2388395"/>
            <a:ext cx="5159644" cy="807380"/>
            <a:chOff x="6472752" y="3683429"/>
            <a:chExt cx="5159644" cy="807380"/>
          </a:xfrm>
        </p:grpSpPr>
        <p:sp>
          <p:nvSpPr>
            <p:cNvPr id="14" name="文本框 13">
              <a:extLst>
                <a:ext uri="{FF2B5EF4-FFF2-40B4-BE49-F238E27FC236}">
                  <a16:creationId xmlns:a16="http://schemas.microsoft.com/office/drawing/2014/main" id="{1C012713-DE36-4CFD-859C-810CF47DFC30}"/>
                </a:ext>
              </a:extLst>
            </p:cNvPr>
            <p:cNvSpPr txBox="1"/>
            <p:nvPr/>
          </p:nvSpPr>
          <p:spPr>
            <a:xfrm>
              <a:off x="6472752" y="3683429"/>
              <a:ext cx="595313" cy="362087"/>
            </a:xfrm>
            <a:prstGeom prst="rect">
              <a:avLst/>
            </a:prstGeom>
            <a:noFill/>
          </p:spPr>
          <p:txBody>
            <a:bodyPr wrap="square" lIns="0" tIns="0" rIns="0" bIns="0" rtlCol="0">
              <a:spAutoFit/>
            </a:bodyPr>
            <a:lstStyle/>
            <a:p>
              <a:pPr algn="l">
                <a:lnSpc>
                  <a:spcPts val="3440"/>
                </a:lnSpc>
              </a:pPr>
              <a:r>
                <a:rPr kumimoji="1" lang="en-US" altLang="zh-CN" sz="1200" dirty="0">
                  <a:solidFill>
                    <a:srgbClr val="000000"/>
                  </a:solidFill>
                  <a:ea typeface="Microsoft YaHei" panose="020B0503020204020204" pitchFamily="34" charset="-122"/>
                  <a:cs typeface="Arial" panose="020B0604020202020204" pitchFamily="34" charset="0"/>
                </a:rPr>
                <a:t>GPT4o</a:t>
              </a:r>
              <a:endParaRPr kumimoji="1" lang="zh-CN" altLang="en-US" sz="1200" dirty="0" err="1">
                <a:solidFill>
                  <a:srgbClr val="000000"/>
                </a:solidFill>
                <a:ea typeface="Microsoft YaHei" panose="020B0503020204020204" pitchFamily="34" charset="-122"/>
                <a:cs typeface="Arial" panose="020B0604020202020204" pitchFamily="34" charset="0"/>
              </a:endParaRPr>
            </a:p>
          </p:txBody>
        </p:sp>
        <p:sp>
          <p:nvSpPr>
            <p:cNvPr id="15" name="文本框 14">
              <a:extLst>
                <a:ext uri="{FF2B5EF4-FFF2-40B4-BE49-F238E27FC236}">
                  <a16:creationId xmlns:a16="http://schemas.microsoft.com/office/drawing/2014/main" id="{96D20BA0-83F9-45C5-B8F0-4A561496BF9F}"/>
                </a:ext>
              </a:extLst>
            </p:cNvPr>
            <p:cNvSpPr txBox="1"/>
            <p:nvPr/>
          </p:nvSpPr>
          <p:spPr>
            <a:xfrm>
              <a:off x="6472752" y="4128722"/>
              <a:ext cx="595313" cy="362087"/>
            </a:xfrm>
            <a:prstGeom prst="rect">
              <a:avLst/>
            </a:prstGeom>
            <a:noFill/>
          </p:spPr>
          <p:txBody>
            <a:bodyPr wrap="square" lIns="0" tIns="0" rIns="0" bIns="0" rtlCol="0">
              <a:spAutoFit/>
            </a:bodyPr>
            <a:lstStyle/>
            <a:p>
              <a:pPr algn="l">
                <a:lnSpc>
                  <a:spcPts val="3440"/>
                </a:lnSpc>
              </a:pPr>
              <a:r>
                <a:rPr kumimoji="1" lang="en-US" altLang="zh-CN" sz="1200" dirty="0">
                  <a:solidFill>
                    <a:srgbClr val="000000"/>
                  </a:solidFill>
                  <a:ea typeface="Microsoft YaHei" panose="020B0503020204020204" pitchFamily="34" charset="-122"/>
                  <a:cs typeface="Arial" panose="020B0604020202020204" pitchFamily="34" charset="0"/>
                </a:rPr>
                <a:t>UE</a:t>
              </a:r>
              <a:endParaRPr kumimoji="1" lang="zh-CN" altLang="en-US" sz="1200" dirty="0" err="1">
                <a:solidFill>
                  <a:srgbClr val="000000"/>
                </a:solidFill>
                <a:ea typeface="Microsoft YaHei" panose="020B0503020204020204" pitchFamily="34" charset="-122"/>
                <a:cs typeface="Arial" panose="020B0604020202020204" pitchFamily="34" charset="0"/>
              </a:endParaRPr>
            </a:p>
          </p:txBody>
        </p:sp>
        <p:grpSp>
          <p:nvGrpSpPr>
            <p:cNvPr id="3" name="组合 2">
              <a:extLst>
                <a:ext uri="{FF2B5EF4-FFF2-40B4-BE49-F238E27FC236}">
                  <a16:creationId xmlns:a16="http://schemas.microsoft.com/office/drawing/2014/main" id="{2BC5EDC9-123A-4EC5-BB15-C82C1EB62A2E}"/>
                </a:ext>
              </a:extLst>
            </p:cNvPr>
            <p:cNvGrpSpPr/>
            <p:nvPr/>
          </p:nvGrpSpPr>
          <p:grpSpPr>
            <a:xfrm>
              <a:off x="7068065" y="3888581"/>
              <a:ext cx="1268004" cy="60691"/>
              <a:chOff x="7068065" y="3888581"/>
              <a:chExt cx="1268004" cy="60691"/>
            </a:xfrm>
          </p:grpSpPr>
          <p:sp>
            <p:nvSpPr>
              <p:cNvPr id="16" name="矩形 15">
                <a:extLst>
                  <a:ext uri="{FF2B5EF4-FFF2-40B4-BE49-F238E27FC236}">
                    <a16:creationId xmlns:a16="http://schemas.microsoft.com/office/drawing/2014/main" id="{C0523345-2451-4095-ABD2-EB016ED8B507}"/>
                  </a:ext>
                </a:extLst>
              </p:cNvPr>
              <p:cNvSpPr/>
              <p:nvPr/>
            </p:nvSpPr>
            <p:spPr>
              <a:xfrm>
                <a:off x="7068065" y="3888581"/>
                <a:ext cx="252000" cy="60691"/>
              </a:xfrm>
              <a:prstGeom prst="rect">
                <a:avLst/>
              </a:prstGeom>
              <a:solidFill>
                <a:schemeClr val="accent3">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9E7403D2-96AA-4ABD-AAC4-5F2FF82D39F7}"/>
                  </a:ext>
                </a:extLst>
              </p:cNvPr>
              <p:cNvSpPr/>
              <p:nvPr/>
            </p:nvSpPr>
            <p:spPr>
              <a:xfrm>
                <a:off x="7322066" y="3888581"/>
                <a:ext cx="252000" cy="60691"/>
              </a:xfrm>
              <a:prstGeom prst="rect">
                <a:avLst/>
              </a:prstGeom>
              <a:solidFill>
                <a:schemeClr val="accent3">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C6C84DE3-B079-42B7-B8F7-CAD237FA3749}"/>
                  </a:ext>
                </a:extLst>
              </p:cNvPr>
              <p:cNvSpPr/>
              <p:nvPr/>
            </p:nvSpPr>
            <p:spPr>
              <a:xfrm>
                <a:off x="7576067" y="3888581"/>
                <a:ext cx="252000" cy="60691"/>
              </a:xfrm>
              <a:prstGeom prst="rect">
                <a:avLst/>
              </a:prstGeom>
              <a:solidFill>
                <a:schemeClr val="accent3">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1E6B05F5-EA30-4CC9-BD17-F943E04BABED}"/>
                  </a:ext>
                </a:extLst>
              </p:cNvPr>
              <p:cNvSpPr/>
              <p:nvPr/>
            </p:nvSpPr>
            <p:spPr>
              <a:xfrm>
                <a:off x="7830068" y="3888581"/>
                <a:ext cx="252000" cy="60691"/>
              </a:xfrm>
              <a:prstGeom prst="rect">
                <a:avLst/>
              </a:prstGeom>
              <a:solidFill>
                <a:schemeClr val="accent3">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63FD87C0-4A6D-4E6B-9EFD-2161A9DCA098}"/>
                  </a:ext>
                </a:extLst>
              </p:cNvPr>
              <p:cNvSpPr/>
              <p:nvPr/>
            </p:nvSpPr>
            <p:spPr>
              <a:xfrm>
                <a:off x="8084069" y="3888581"/>
                <a:ext cx="252000" cy="60691"/>
              </a:xfrm>
              <a:prstGeom prst="rect">
                <a:avLst/>
              </a:prstGeom>
              <a:solidFill>
                <a:schemeClr val="accent3">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id="{C2CFC7E4-6F03-44D8-8CF5-E18D137601D3}"/>
                </a:ext>
              </a:extLst>
            </p:cNvPr>
            <p:cNvGrpSpPr/>
            <p:nvPr/>
          </p:nvGrpSpPr>
          <p:grpSpPr>
            <a:xfrm>
              <a:off x="7322066" y="4356983"/>
              <a:ext cx="1196076" cy="60691"/>
              <a:chOff x="7066064" y="4356983"/>
              <a:chExt cx="1196076" cy="60691"/>
            </a:xfrm>
          </p:grpSpPr>
          <p:sp>
            <p:nvSpPr>
              <p:cNvPr id="23" name="矩形 22">
                <a:extLst>
                  <a:ext uri="{FF2B5EF4-FFF2-40B4-BE49-F238E27FC236}">
                    <a16:creationId xmlns:a16="http://schemas.microsoft.com/office/drawing/2014/main" id="{6AF35FC1-626E-4D52-A8DC-CA422014C77F}"/>
                  </a:ext>
                </a:extLst>
              </p:cNvPr>
              <p:cNvSpPr/>
              <p:nvPr/>
            </p:nvSpPr>
            <p:spPr>
              <a:xfrm>
                <a:off x="7066064" y="4356983"/>
                <a:ext cx="180072" cy="60691"/>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D436FA64-FC7F-4719-8DA1-49D9233B5C66}"/>
                  </a:ext>
                </a:extLst>
              </p:cNvPr>
              <p:cNvSpPr/>
              <p:nvPr/>
            </p:nvSpPr>
            <p:spPr>
              <a:xfrm>
                <a:off x="7320065" y="4356983"/>
                <a:ext cx="180072" cy="60691"/>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id="{5045FDE1-45C7-4D29-A2A8-80695E84524D}"/>
                  </a:ext>
                </a:extLst>
              </p:cNvPr>
              <p:cNvSpPr/>
              <p:nvPr/>
            </p:nvSpPr>
            <p:spPr>
              <a:xfrm>
                <a:off x="7574066" y="4356983"/>
                <a:ext cx="180072" cy="60691"/>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id="{F47F7319-893B-43D2-A31B-8E2F6A3A0035}"/>
                  </a:ext>
                </a:extLst>
              </p:cNvPr>
              <p:cNvSpPr/>
              <p:nvPr/>
            </p:nvSpPr>
            <p:spPr>
              <a:xfrm>
                <a:off x="7828067" y="4356983"/>
                <a:ext cx="180072" cy="60691"/>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id="{AE2250B8-9355-4BE4-B7A9-D6A51C0B1258}"/>
                  </a:ext>
                </a:extLst>
              </p:cNvPr>
              <p:cNvSpPr/>
              <p:nvPr/>
            </p:nvSpPr>
            <p:spPr>
              <a:xfrm>
                <a:off x="8082068" y="4356983"/>
                <a:ext cx="180072" cy="60691"/>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文本框 29">
              <a:extLst>
                <a:ext uri="{FF2B5EF4-FFF2-40B4-BE49-F238E27FC236}">
                  <a16:creationId xmlns:a16="http://schemas.microsoft.com/office/drawing/2014/main" id="{C6782F2E-828E-47EF-883C-D8466C7949EF}"/>
                </a:ext>
              </a:extLst>
            </p:cNvPr>
            <p:cNvSpPr txBox="1"/>
            <p:nvPr/>
          </p:nvSpPr>
          <p:spPr>
            <a:xfrm>
              <a:off x="8880186" y="3683429"/>
              <a:ext cx="595313" cy="362087"/>
            </a:xfrm>
            <a:prstGeom prst="rect">
              <a:avLst/>
            </a:prstGeom>
            <a:noFill/>
          </p:spPr>
          <p:txBody>
            <a:bodyPr wrap="square" lIns="0" tIns="0" rIns="0" bIns="0" rtlCol="0">
              <a:spAutoFit/>
            </a:bodyPr>
            <a:lstStyle/>
            <a:p>
              <a:pPr algn="l">
                <a:lnSpc>
                  <a:spcPts val="3440"/>
                </a:lnSpc>
              </a:pPr>
              <a:r>
                <a:rPr kumimoji="1" lang="en-US" altLang="zh-CN" sz="1200" dirty="0">
                  <a:solidFill>
                    <a:srgbClr val="000000"/>
                  </a:solidFill>
                  <a:ea typeface="Microsoft YaHei" panose="020B0503020204020204" pitchFamily="34" charset="-122"/>
                  <a:cs typeface="Arial" panose="020B0604020202020204" pitchFamily="34" charset="0"/>
                </a:rPr>
                <a:t>GPT4o</a:t>
              </a:r>
              <a:endParaRPr kumimoji="1" lang="zh-CN" altLang="en-US" sz="1200" dirty="0" err="1">
                <a:solidFill>
                  <a:srgbClr val="000000"/>
                </a:solidFill>
                <a:ea typeface="Microsoft YaHei" panose="020B0503020204020204" pitchFamily="34" charset="-122"/>
                <a:cs typeface="Arial" panose="020B0604020202020204" pitchFamily="34" charset="0"/>
              </a:endParaRPr>
            </a:p>
          </p:txBody>
        </p:sp>
        <p:sp>
          <p:nvSpPr>
            <p:cNvPr id="31" name="文本框 30">
              <a:extLst>
                <a:ext uri="{FF2B5EF4-FFF2-40B4-BE49-F238E27FC236}">
                  <a16:creationId xmlns:a16="http://schemas.microsoft.com/office/drawing/2014/main" id="{D59765CB-23AE-4596-9804-E5779448AE2C}"/>
                </a:ext>
              </a:extLst>
            </p:cNvPr>
            <p:cNvSpPr txBox="1"/>
            <p:nvPr/>
          </p:nvSpPr>
          <p:spPr>
            <a:xfrm>
              <a:off x="8880186" y="4128722"/>
              <a:ext cx="595313" cy="362087"/>
            </a:xfrm>
            <a:prstGeom prst="rect">
              <a:avLst/>
            </a:prstGeom>
            <a:noFill/>
          </p:spPr>
          <p:txBody>
            <a:bodyPr wrap="square" lIns="0" tIns="0" rIns="0" bIns="0" rtlCol="0">
              <a:spAutoFit/>
            </a:bodyPr>
            <a:lstStyle/>
            <a:p>
              <a:pPr algn="l">
                <a:lnSpc>
                  <a:spcPts val="3440"/>
                </a:lnSpc>
              </a:pPr>
              <a:r>
                <a:rPr kumimoji="1" lang="en-US" altLang="zh-CN" sz="1200" dirty="0">
                  <a:solidFill>
                    <a:srgbClr val="000000"/>
                  </a:solidFill>
                  <a:ea typeface="Microsoft YaHei" panose="020B0503020204020204" pitchFamily="34" charset="-122"/>
                  <a:cs typeface="Arial" panose="020B0604020202020204" pitchFamily="34" charset="0"/>
                </a:rPr>
                <a:t>UE</a:t>
              </a:r>
              <a:endParaRPr kumimoji="1" lang="zh-CN" altLang="en-US" sz="1200" dirty="0" err="1">
                <a:solidFill>
                  <a:srgbClr val="000000"/>
                </a:solidFill>
                <a:ea typeface="Microsoft YaHei" panose="020B0503020204020204" pitchFamily="34" charset="-122"/>
                <a:cs typeface="Arial" panose="020B0604020202020204" pitchFamily="34" charset="0"/>
              </a:endParaRPr>
            </a:p>
          </p:txBody>
        </p:sp>
        <p:grpSp>
          <p:nvGrpSpPr>
            <p:cNvPr id="5" name="组合 4">
              <a:extLst>
                <a:ext uri="{FF2B5EF4-FFF2-40B4-BE49-F238E27FC236}">
                  <a16:creationId xmlns:a16="http://schemas.microsoft.com/office/drawing/2014/main" id="{5C5A6FD5-1BDC-4962-A0F7-31E8F98CD966}"/>
                </a:ext>
              </a:extLst>
            </p:cNvPr>
            <p:cNvGrpSpPr/>
            <p:nvPr/>
          </p:nvGrpSpPr>
          <p:grpSpPr>
            <a:xfrm>
              <a:off x="9475499" y="3888581"/>
              <a:ext cx="1268004" cy="60691"/>
              <a:chOff x="9894609" y="3888581"/>
              <a:chExt cx="1268004" cy="60691"/>
            </a:xfrm>
          </p:grpSpPr>
          <p:sp>
            <p:nvSpPr>
              <p:cNvPr id="32" name="矩形 31">
                <a:extLst>
                  <a:ext uri="{FF2B5EF4-FFF2-40B4-BE49-F238E27FC236}">
                    <a16:creationId xmlns:a16="http://schemas.microsoft.com/office/drawing/2014/main" id="{37105BC0-DD91-4FB7-9152-8D963D01EC30}"/>
                  </a:ext>
                </a:extLst>
              </p:cNvPr>
              <p:cNvSpPr/>
              <p:nvPr/>
            </p:nvSpPr>
            <p:spPr>
              <a:xfrm>
                <a:off x="9894609" y="3888581"/>
                <a:ext cx="252000" cy="60691"/>
              </a:xfrm>
              <a:prstGeom prst="rect">
                <a:avLst/>
              </a:prstGeom>
              <a:solidFill>
                <a:schemeClr val="accent3">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a:extLst>
                  <a:ext uri="{FF2B5EF4-FFF2-40B4-BE49-F238E27FC236}">
                    <a16:creationId xmlns:a16="http://schemas.microsoft.com/office/drawing/2014/main" id="{FFA4829B-FC1D-4DBA-B1DD-8B35D4C09041}"/>
                  </a:ext>
                </a:extLst>
              </p:cNvPr>
              <p:cNvSpPr/>
              <p:nvPr/>
            </p:nvSpPr>
            <p:spPr>
              <a:xfrm>
                <a:off x="10148610" y="3888581"/>
                <a:ext cx="252000" cy="60691"/>
              </a:xfrm>
              <a:prstGeom prst="rect">
                <a:avLst/>
              </a:prstGeom>
              <a:solidFill>
                <a:schemeClr val="accent3">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a:extLst>
                  <a:ext uri="{FF2B5EF4-FFF2-40B4-BE49-F238E27FC236}">
                    <a16:creationId xmlns:a16="http://schemas.microsoft.com/office/drawing/2014/main" id="{9E7A0D61-7955-43FE-A48E-9DF540363686}"/>
                  </a:ext>
                </a:extLst>
              </p:cNvPr>
              <p:cNvSpPr/>
              <p:nvPr/>
            </p:nvSpPr>
            <p:spPr>
              <a:xfrm>
                <a:off x="10402611" y="3888581"/>
                <a:ext cx="252000" cy="60691"/>
              </a:xfrm>
              <a:prstGeom prst="rect">
                <a:avLst/>
              </a:prstGeom>
              <a:solidFill>
                <a:schemeClr val="accent3">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a16="http://schemas.microsoft.com/office/drawing/2014/main" id="{CC379FBD-B5F1-4BC2-99FB-9940D8DCFEDC}"/>
                  </a:ext>
                </a:extLst>
              </p:cNvPr>
              <p:cNvSpPr/>
              <p:nvPr/>
            </p:nvSpPr>
            <p:spPr>
              <a:xfrm>
                <a:off x="10656612" y="3888581"/>
                <a:ext cx="252000" cy="60691"/>
              </a:xfrm>
              <a:prstGeom prst="rect">
                <a:avLst/>
              </a:prstGeom>
              <a:solidFill>
                <a:schemeClr val="accent3">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extLst>
                  <a:ext uri="{FF2B5EF4-FFF2-40B4-BE49-F238E27FC236}">
                    <a16:creationId xmlns:a16="http://schemas.microsoft.com/office/drawing/2014/main" id="{7CADF5ED-76FC-4BF6-9E74-38EA0AF6BADB}"/>
                  </a:ext>
                </a:extLst>
              </p:cNvPr>
              <p:cNvSpPr/>
              <p:nvPr/>
            </p:nvSpPr>
            <p:spPr>
              <a:xfrm>
                <a:off x="10910613" y="3888581"/>
                <a:ext cx="252000" cy="60691"/>
              </a:xfrm>
              <a:prstGeom prst="rect">
                <a:avLst/>
              </a:prstGeom>
              <a:solidFill>
                <a:schemeClr val="accent3">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B0363EB6-A926-4004-B8E1-60FE5B40D6C8}"/>
                </a:ext>
              </a:extLst>
            </p:cNvPr>
            <p:cNvGrpSpPr/>
            <p:nvPr/>
          </p:nvGrpSpPr>
          <p:grpSpPr>
            <a:xfrm>
              <a:off x="9729497" y="4356983"/>
              <a:ext cx="1902899" cy="60691"/>
              <a:chOff x="10148609" y="4356983"/>
              <a:chExt cx="1268003" cy="60691"/>
            </a:xfrm>
          </p:grpSpPr>
          <p:sp>
            <p:nvSpPr>
              <p:cNvPr id="39" name="矩形 38">
                <a:extLst>
                  <a:ext uri="{FF2B5EF4-FFF2-40B4-BE49-F238E27FC236}">
                    <a16:creationId xmlns:a16="http://schemas.microsoft.com/office/drawing/2014/main" id="{06FEB4DF-29F6-4EE6-9866-ABFD3108F9CF}"/>
                  </a:ext>
                </a:extLst>
              </p:cNvPr>
              <p:cNvSpPr/>
              <p:nvPr/>
            </p:nvSpPr>
            <p:spPr>
              <a:xfrm>
                <a:off x="10148609" y="4356983"/>
                <a:ext cx="251999" cy="60691"/>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a:extLst>
                  <a:ext uri="{FF2B5EF4-FFF2-40B4-BE49-F238E27FC236}">
                    <a16:creationId xmlns:a16="http://schemas.microsoft.com/office/drawing/2014/main" id="{9E5CEC6E-04EF-4133-89A8-00955590F4CB}"/>
                  </a:ext>
                </a:extLst>
              </p:cNvPr>
              <p:cNvSpPr/>
              <p:nvPr/>
            </p:nvSpPr>
            <p:spPr>
              <a:xfrm>
                <a:off x="10402610" y="4356983"/>
                <a:ext cx="251999" cy="60691"/>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a:extLst>
                  <a:ext uri="{FF2B5EF4-FFF2-40B4-BE49-F238E27FC236}">
                    <a16:creationId xmlns:a16="http://schemas.microsoft.com/office/drawing/2014/main" id="{228538B9-B69F-4A74-80A1-E9B50C601506}"/>
                  </a:ext>
                </a:extLst>
              </p:cNvPr>
              <p:cNvSpPr/>
              <p:nvPr/>
            </p:nvSpPr>
            <p:spPr>
              <a:xfrm>
                <a:off x="10656611" y="4356983"/>
                <a:ext cx="251999" cy="60691"/>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a:extLst>
                  <a:ext uri="{FF2B5EF4-FFF2-40B4-BE49-F238E27FC236}">
                    <a16:creationId xmlns:a16="http://schemas.microsoft.com/office/drawing/2014/main" id="{4BD0D783-02A4-4D1D-A8AE-22EA36507F94}"/>
                  </a:ext>
                </a:extLst>
              </p:cNvPr>
              <p:cNvSpPr/>
              <p:nvPr/>
            </p:nvSpPr>
            <p:spPr>
              <a:xfrm>
                <a:off x="10910612" y="4356983"/>
                <a:ext cx="251999" cy="60691"/>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a:extLst>
                  <a:ext uri="{FF2B5EF4-FFF2-40B4-BE49-F238E27FC236}">
                    <a16:creationId xmlns:a16="http://schemas.microsoft.com/office/drawing/2014/main" id="{2F05F08F-A13D-4577-AD81-C99FE0004B3C}"/>
                  </a:ext>
                </a:extLst>
              </p:cNvPr>
              <p:cNvSpPr/>
              <p:nvPr/>
            </p:nvSpPr>
            <p:spPr>
              <a:xfrm>
                <a:off x="11164613" y="4356983"/>
                <a:ext cx="251999" cy="60691"/>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2" name="文本框 11">
            <a:extLst>
              <a:ext uri="{FF2B5EF4-FFF2-40B4-BE49-F238E27FC236}">
                <a16:creationId xmlns:a16="http://schemas.microsoft.com/office/drawing/2014/main" id="{B837FDEF-09F1-4A59-9B53-DF66E444B1A3}"/>
              </a:ext>
            </a:extLst>
          </p:cNvPr>
          <p:cNvSpPr txBox="1"/>
          <p:nvPr/>
        </p:nvSpPr>
        <p:spPr>
          <a:xfrm>
            <a:off x="6387045" y="3351509"/>
            <a:ext cx="1919288" cy="138499"/>
          </a:xfrm>
          <a:prstGeom prst="rect">
            <a:avLst/>
          </a:prstGeom>
          <a:noFill/>
        </p:spPr>
        <p:txBody>
          <a:bodyPr wrap="square" lIns="0" tIns="0" rIns="0" bIns="0" rtlCol="0">
            <a:spAutoFit/>
          </a:bodyPr>
          <a:lstStyle/>
          <a:p>
            <a:pPr algn="l"/>
            <a:r>
              <a:rPr kumimoji="1" lang="en-US" altLang="zh-CN" sz="900" dirty="0">
                <a:solidFill>
                  <a:srgbClr val="000000"/>
                </a:solidFill>
                <a:ea typeface="Microsoft YaHei" panose="020B0503020204020204" pitchFamily="34" charset="-122"/>
                <a:cs typeface="Arial" panose="020B0604020202020204" pitchFamily="34" charset="0"/>
              </a:rPr>
              <a:t>Decoding time &gt; Transmission time</a:t>
            </a:r>
            <a:endParaRPr kumimoji="1" lang="zh-CN" altLang="en-US" sz="900" dirty="0" err="1">
              <a:solidFill>
                <a:srgbClr val="000000"/>
              </a:solidFill>
              <a:ea typeface="Microsoft YaHei" panose="020B0503020204020204" pitchFamily="34" charset="-122"/>
              <a:cs typeface="Arial" panose="020B0604020202020204" pitchFamily="34" charset="0"/>
            </a:endParaRPr>
          </a:p>
        </p:txBody>
      </p:sp>
      <p:sp>
        <p:nvSpPr>
          <p:cNvPr id="46" name="文本框 45">
            <a:extLst>
              <a:ext uri="{FF2B5EF4-FFF2-40B4-BE49-F238E27FC236}">
                <a16:creationId xmlns:a16="http://schemas.microsoft.com/office/drawing/2014/main" id="{724521A9-2E9F-4E90-ADCF-AD69285346B9}"/>
              </a:ext>
            </a:extLst>
          </p:cNvPr>
          <p:cNvSpPr txBox="1"/>
          <p:nvPr/>
        </p:nvSpPr>
        <p:spPr>
          <a:xfrm>
            <a:off x="9282085" y="3340933"/>
            <a:ext cx="1919288" cy="138499"/>
          </a:xfrm>
          <a:prstGeom prst="rect">
            <a:avLst/>
          </a:prstGeom>
          <a:noFill/>
        </p:spPr>
        <p:txBody>
          <a:bodyPr wrap="square" lIns="0" tIns="0" rIns="0" bIns="0" rtlCol="0">
            <a:spAutoFit/>
          </a:bodyPr>
          <a:lstStyle/>
          <a:p>
            <a:pPr algn="l"/>
            <a:r>
              <a:rPr kumimoji="1" lang="en-US" altLang="zh-CN" sz="900" dirty="0">
                <a:solidFill>
                  <a:srgbClr val="000000"/>
                </a:solidFill>
                <a:ea typeface="Microsoft YaHei" panose="020B0503020204020204" pitchFamily="34" charset="-122"/>
                <a:cs typeface="Arial" panose="020B0604020202020204" pitchFamily="34" charset="0"/>
              </a:rPr>
              <a:t>Decoding time &lt; Transmission time</a:t>
            </a:r>
            <a:endParaRPr kumimoji="1" lang="zh-CN" altLang="en-US" sz="900" dirty="0" err="1">
              <a:solidFill>
                <a:srgbClr val="000000"/>
              </a:solidFill>
              <a:ea typeface="Microsoft YaHei" panose="020B0503020204020204" pitchFamily="34" charset="-122"/>
              <a:cs typeface="Arial" panose="020B0604020202020204" pitchFamily="34" charset="0"/>
            </a:endParaRPr>
          </a:p>
        </p:txBody>
      </p:sp>
    </p:spTree>
    <p:extLst>
      <p:ext uri="{BB962C8B-B14F-4D97-AF65-F5344CB8AC3E}">
        <p14:creationId xmlns:p14="http://schemas.microsoft.com/office/powerpoint/2010/main" val="40046655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034CA7F2-1A22-49E9-932C-3D2613837843}"/>
              </a:ext>
            </a:extLst>
          </p:cNvPr>
          <p:cNvSpPr/>
          <p:nvPr/>
        </p:nvSpPr>
        <p:spPr>
          <a:xfrm>
            <a:off x="391542" y="5904094"/>
            <a:ext cx="4774771" cy="707886"/>
          </a:xfrm>
          <a:prstGeom prst="rect">
            <a:avLst/>
          </a:prstGeom>
          <a:solidFill>
            <a:schemeClr val="tx2"/>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000" dirty="0">
                <a:solidFill>
                  <a:srgbClr val="000000"/>
                </a:solidFill>
                <a:latin typeface="Arial" panose="020B0604020202020204"/>
                <a:ea typeface="微软雅黑" panose="020B0503020204020204" pitchFamily="34" charset="-122"/>
              </a:rPr>
              <a:t>Sources:</a:t>
            </a:r>
            <a:endParaRPr kumimoji="1" lang="zh-CN" altLang="en-US" sz="1000" dirty="0">
              <a:solidFill>
                <a:srgbClr val="000000"/>
              </a:solidFill>
              <a:latin typeface="Arial" panose="020B0604020202020204"/>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000" dirty="0">
                <a:solidFill>
                  <a:srgbClr val="000000"/>
                </a:solidFill>
                <a:latin typeface="Arial" panose="020B0604020202020204"/>
                <a:ea typeface="微软雅黑" panose="020B0503020204020204" pitchFamily="34" charset="-122"/>
                <a:hlinkClick r:id="rId6">
                  <a:extLst>
                    <a:ext uri="{A12FA001-AC4F-418D-AE19-62706E023703}">
                      <ahyp:hlinkClr xmlns:ahyp="http://schemas.microsoft.com/office/drawing/2018/hyperlinkcolor" val="tx"/>
                    </a:ext>
                  </a:extLst>
                </a:hlinkClick>
              </a:rPr>
              <a:t>[1] </a:t>
            </a:r>
            <a:r>
              <a:rPr kumimoji="1" lang="en-US" altLang="zh-CN" sz="1000" b="0" i="0" u="none" strike="noStrike" kern="120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hlinkClick r:id="rId6"/>
              </a:rPr>
              <a:t>https://www.physicalintelligence.company/research/real_time_chunking</a:t>
            </a:r>
            <a:endParaRPr kumimoji="1" lang="en-US" altLang="zh-CN" sz="1000" b="0" i="0" u="none" strike="noStrike" kern="120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endParaRPr>
          </a:p>
          <a:p>
            <a:pPr>
              <a:defRPr/>
            </a:pPr>
            <a:r>
              <a:rPr kumimoji="1" lang="en-US" altLang="zh-CN" sz="1000" b="0" i="0" u="none" strike="noStrike" kern="120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rPr>
              <a:t>[2]</a:t>
            </a:r>
            <a:r>
              <a:rPr kumimoji="0" lang="en-US" altLang="zh-CN" sz="1000" b="0" i="0"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mn-cs"/>
              </a:rPr>
              <a:t> </a:t>
            </a:r>
            <a:r>
              <a:rPr kumimoji="0" lang="en-US" altLang="zh-CN" sz="1000" b="0" i="0"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mn-cs"/>
                <a:hlinkClick r:id="rId7"/>
              </a:rPr>
              <a:t>https://humanbenchmark.com/tests/reactiontime</a:t>
            </a:r>
            <a:endParaRPr kumimoji="0" lang="en-US" altLang="zh-CN" sz="1000" b="0" i="0"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mn-cs"/>
            </a:endParaRPr>
          </a:p>
          <a:p>
            <a:pPr>
              <a:defRPr/>
            </a:pPr>
            <a:endParaRPr kumimoji="0" lang="zh-CN" altLang="en-US" sz="1000" b="1" i="0"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mn-cs"/>
            </a:endParaRPr>
          </a:p>
        </p:txBody>
      </p:sp>
      <p:grpSp>
        <p:nvGrpSpPr>
          <p:cNvPr id="4" name="组合 3">
            <a:extLst>
              <a:ext uri="{FF2B5EF4-FFF2-40B4-BE49-F238E27FC236}">
                <a16:creationId xmlns:a16="http://schemas.microsoft.com/office/drawing/2014/main" id="{DBE8BE8C-1F58-4A4B-8F59-0057FA5A546A}"/>
              </a:ext>
            </a:extLst>
          </p:cNvPr>
          <p:cNvGrpSpPr/>
          <p:nvPr/>
        </p:nvGrpSpPr>
        <p:grpSpPr>
          <a:xfrm>
            <a:off x="216807" y="1034366"/>
            <a:ext cx="4664788" cy="1706560"/>
            <a:chOff x="112775" y="940157"/>
            <a:chExt cx="5535227" cy="2025000"/>
          </a:xfrm>
        </p:grpSpPr>
        <p:pic>
          <p:nvPicPr>
            <p:cNvPr id="5" name="TE fail">
              <a:hlinkClick r:id="" action="ppaction://media"/>
              <a:extLst>
                <a:ext uri="{FF2B5EF4-FFF2-40B4-BE49-F238E27FC236}">
                  <a16:creationId xmlns:a16="http://schemas.microsoft.com/office/drawing/2014/main" id="{05BD88AB-8D5F-4FD7-8640-452405C996A8}"/>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2948002" y="940157"/>
              <a:ext cx="2700000" cy="2025000"/>
            </a:xfrm>
            <a:prstGeom prst="rect">
              <a:avLst/>
            </a:prstGeom>
          </p:spPr>
        </p:pic>
        <p:pic>
          <p:nvPicPr>
            <p:cNvPr id="6" name="TE fail 2">
              <a:hlinkClick r:id="" action="ppaction://media"/>
              <a:extLst>
                <a:ext uri="{FF2B5EF4-FFF2-40B4-BE49-F238E27FC236}">
                  <a16:creationId xmlns:a16="http://schemas.microsoft.com/office/drawing/2014/main" id="{3E4B75EE-98AA-4341-985F-218C8FBBEEB3}"/>
                </a:ext>
              </a:extLst>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112775" y="940157"/>
              <a:ext cx="2700000" cy="2025000"/>
            </a:xfrm>
            <a:prstGeom prst="rect">
              <a:avLst/>
            </a:prstGeom>
          </p:spPr>
        </p:pic>
      </p:grpSp>
      <p:sp>
        <p:nvSpPr>
          <p:cNvPr id="7" name="文本框 6">
            <a:extLst>
              <a:ext uri="{FF2B5EF4-FFF2-40B4-BE49-F238E27FC236}">
                <a16:creationId xmlns:a16="http://schemas.microsoft.com/office/drawing/2014/main" id="{1C5D0C4C-6AC1-40DC-8FFD-7A01C58A43EA}"/>
              </a:ext>
            </a:extLst>
          </p:cNvPr>
          <p:cNvSpPr txBox="1"/>
          <p:nvPr/>
        </p:nvSpPr>
        <p:spPr>
          <a:xfrm>
            <a:off x="5251589" y="335651"/>
            <a:ext cx="6715838" cy="2458815"/>
          </a:xfrm>
          <a:prstGeom prst="rect">
            <a:avLst/>
          </a:prstGeom>
          <a:noFill/>
        </p:spPr>
        <p:txBody>
          <a:bodyPr wrap="square" lIns="0" tIns="0" rIns="0" bIns="0" rtlCol="0">
            <a:spAutoFit/>
          </a:bodyPr>
          <a:lstStyle/>
          <a:p>
            <a:pPr>
              <a:lnSpc>
                <a:spcPct val="150000"/>
              </a:lnSpc>
            </a:pPr>
            <a:r>
              <a:rPr kumimoji="1" lang="en-US" altLang="zh-CN" sz="1200" b="1" dirty="0">
                <a:solidFill>
                  <a:srgbClr val="000000"/>
                </a:solidFill>
                <a:ea typeface="Microsoft YaHei" panose="020B0503020204020204" pitchFamily="34" charset="-122"/>
                <a:cs typeface="Arial" panose="020B0604020202020204" pitchFamily="34" charset="0"/>
              </a:rPr>
              <a:t>UC 6.49</a:t>
            </a:r>
            <a:r>
              <a:rPr kumimoji="1" lang="en-US" altLang="zh-CN" sz="1200" dirty="0">
                <a:solidFill>
                  <a:srgbClr val="000000"/>
                </a:solidFill>
                <a:ea typeface="Microsoft YaHei" panose="020B0503020204020204" pitchFamily="34" charset="-122"/>
                <a:cs typeface="Arial" panose="020B0604020202020204" pitchFamily="34" charset="0"/>
              </a:rPr>
              <a:t>: In the context of embodied AI interacting with the real world, two key characteristics underscore the critical role of TTFT in user experience:</a:t>
            </a:r>
          </a:p>
          <a:p>
            <a:pPr>
              <a:lnSpc>
                <a:spcPct val="150000"/>
              </a:lnSpc>
            </a:pPr>
            <a:r>
              <a:rPr kumimoji="1" lang="en-US" altLang="zh-CN" sz="1200" dirty="0">
                <a:solidFill>
                  <a:srgbClr val="000000"/>
                </a:solidFill>
                <a:ea typeface="Microsoft YaHei" panose="020B0503020204020204" pitchFamily="34" charset="-122"/>
                <a:cs typeface="Arial" panose="020B0604020202020204" pitchFamily="34" charset="0"/>
              </a:rPr>
              <a:t>1. The output is structured, such that a single output token functions as an executable action unit. The robot can act once the first token has been generated.</a:t>
            </a:r>
          </a:p>
          <a:p>
            <a:pPr>
              <a:lnSpc>
                <a:spcPct val="150000"/>
              </a:lnSpc>
            </a:pPr>
            <a:r>
              <a:rPr kumimoji="1" lang="en-US" altLang="zh-CN" sz="1200" dirty="0">
                <a:solidFill>
                  <a:srgbClr val="000000"/>
                </a:solidFill>
                <a:ea typeface="Microsoft YaHei" panose="020B0503020204020204" pitchFamily="34" charset="-122"/>
                <a:cs typeface="Arial" panose="020B0604020202020204" pitchFamily="34" charset="0"/>
              </a:rPr>
              <a:t>2. Certain VLA models—such as π0—inherently only take one forward propagation per inference cycle. </a:t>
            </a:r>
          </a:p>
          <a:p>
            <a:pPr>
              <a:lnSpc>
                <a:spcPct val="150000"/>
              </a:lnSpc>
            </a:pPr>
            <a:r>
              <a:rPr kumimoji="1" lang="en-US" altLang="zh-CN" sz="1200" dirty="0">
                <a:solidFill>
                  <a:srgbClr val="000000"/>
                </a:solidFill>
                <a:ea typeface="Microsoft YaHei" panose="020B0503020204020204" pitchFamily="34" charset="-122"/>
                <a:cs typeface="Arial" panose="020B0604020202020204" pitchFamily="34" charset="0"/>
              </a:rPr>
              <a:t>According to Physical intelligence,</a:t>
            </a:r>
            <a:r>
              <a:rPr kumimoji="1" lang="zh-CN" altLang="en-US" sz="1200" dirty="0">
                <a:solidFill>
                  <a:srgbClr val="000000"/>
                </a:solidFill>
                <a:ea typeface="Microsoft YaHei" panose="020B0503020204020204" pitchFamily="34" charset="-122"/>
                <a:cs typeface="Arial" panose="020B0604020202020204" pitchFamily="34" charset="0"/>
              </a:rPr>
              <a:t> </a:t>
            </a:r>
            <a:r>
              <a:rPr kumimoji="1" lang="en-US" altLang="zh-CN" sz="1200" dirty="0">
                <a:solidFill>
                  <a:srgbClr val="000000"/>
                </a:solidFill>
                <a:ea typeface="Microsoft YaHei" panose="020B0503020204020204" pitchFamily="34" charset="-122"/>
                <a:cs typeface="Arial" panose="020B0604020202020204" pitchFamily="34" charset="0"/>
              </a:rPr>
              <a:t>the Reaction delay requirement for sport scenes is 200-300nms, similar scenario of  the clothes-folding by </a:t>
            </a:r>
            <a:r>
              <a:rPr kumimoji="1" lang="en-US" altLang="zh-CN" sz="1200" dirty="0" err="1">
                <a:solidFill>
                  <a:srgbClr val="000000"/>
                </a:solidFill>
                <a:ea typeface="Microsoft YaHei" panose="020B0503020204020204" pitchFamily="34" charset="-122"/>
                <a:cs typeface="Arial" panose="020B0604020202020204" pitchFamily="34" charset="0"/>
              </a:rPr>
              <a:t>openAI</a:t>
            </a:r>
            <a:r>
              <a:rPr kumimoji="1" lang="en-US" altLang="zh-CN" sz="1200" dirty="0">
                <a:solidFill>
                  <a:srgbClr val="000000"/>
                </a:solidFill>
                <a:ea typeface="Microsoft YaHei" panose="020B0503020204020204" pitchFamily="34" charset="-122"/>
                <a:cs typeface="Arial" panose="020B0604020202020204" pitchFamily="34" charset="0"/>
              </a:rPr>
              <a:t> Pi0 model requires a of</a:t>
            </a:r>
            <a:r>
              <a:rPr kumimoji="1" lang="zh-CN" altLang="en-US" sz="1200" dirty="0">
                <a:solidFill>
                  <a:srgbClr val="000000"/>
                </a:solidFill>
                <a:ea typeface="Microsoft YaHei" panose="020B0503020204020204" pitchFamily="34" charset="-122"/>
                <a:cs typeface="Arial" panose="020B0604020202020204" pitchFamily="34" charset="0"/>
              </a:rPr>
              <a:t> </a:t>
            </a:r>
            <a:r>
              <a:rPr kumimoji="1" lang="en-US" sz="1200" dirty="0">
                <a:solidFill>
                  <a:srgbClr val="000000"/>
                </a:solidFill>
                <a:ea typeface="Microsoft YaHei" panose="020B0503020204020204" pitchFamily="34" charset="-122"/>
                <a:cs typeface="Arial" panose="020B0604020202020204" pitchFamily="34" charset="0"/>
              </a:rPr>
              <a:t>joint E2E latency (in case of TTFT only) </a:t>
            </a:r>
            <a:r>
              <a:rPr kumimoji="1" lang="en-US" altLang="zh-CN" sz="1200" dirty="0">
                <a:solidFill>
                  <a:srgbClr val="000000"/>
                </a:solidFill>
                <a:ea typeface="Microsoft YaHei" panose="020B0503020204020204" pitchFamily="34" charset="-122"/>
                <a:cs typeface="Arial" panose="020B0604020202020204" pitchFamily="34" charset="0"/>
              </a:rPr>
              <a:t>for successful task completion is approximately 200ms[1]</a:t>
            </a:r>
          </a:p>
        </p:txBody>
      </p:sp>
      <p:pic>
        <p:nvPicPr>
          <p:cNvPr id="16" name="图片 15">
            <a:extLst>
              <a:ext uri="{FF2B5EF4-FFF2-40B4-BE49-F238E27FC236}">
                <a16:creationId xmlns:a16="http://schemas.microsoft.com/office/drawing/2014/main" id="{2443CBEF-7F05-43C2-A526-81A0F453A1B3}"/>
              </a:ext>
            </a:extLst>
          </p:cNvPr>
          <p:cNvPicPr>
            <a:picLocks noChangeAspect="1"/>
          </p:cNvPicPr>
          <p:nvPr/>
        </p:nvPicPr>
        <p:blipFill>
          <a:blip r:embed="rId10"/>
          <a:stretch>
            <a:fillRect/>
          </a:stretch>
        </p:blipFill>
        <p:spPr>
          <a:xfrm>
            <a:off x="1247606" y="3580380"/>
            <a:ext cx="2345683" cy="1437039"/>
          </a:xfrm>
          <a:prstGeom prst="rect">
            <a:avLst/>
          </a:prstGeom>
        </p:spPr>
      </p:pic>
      <p:sp>
        <p:nvSpPr>
          <p:cNvPr id="17" name="矩形 16">
            <a:extLst>
              <a:ext uri="{FF2B5EF4-FFF2-40B4-BE49-F238E27FC236}">
                <a16:creationId xmlns:a16="http://schemas.microsoft.com/office/drawing/2014/main" id="{83C881F5-F290-4601-96C0-4E731B725A11}"/>
              </a:ext>
            </a:extLst>
          </p:cNvPr>
          <p:cNvSpPr/>
          <p:nvPr/>
        </p:nvSpPr>
        <p:spPr>
          <a:xfrm>
            <a:off x="1112410" y="4974840"/>
            <a:ext cx="2577047" cy="253916"/>
          </a:xfrm>
          <a:prstGeom prst="rect">
            <a:avLst/>
          </a:prstGeom>
        </p:spPr>
        <p:txBody>
          <a:bodyPr wrap="square">
            <a:spAutoFit/>
          </a:bodyPr>
          <a:lstStyle/>
          <a:p>
            <a:pPr marL="0" marR="0" lvl="0" indent="0" algn="ctr" defTabSz="914126" rtl="0" eaLnBrk="1" fontAlgn="base" latinLnBrk="0" hangingPunct="1">
              <a:lnSpc>
                <a:spcPct val="100000"/>
              </a:lnSpc>
              <a:spcBef>
                <a:spcPct val="0"/>
              </a:spcBef>
              <a:spcAft>
                <a:spcPct val="0"/>
              </a:spcAft>
              <a:buClr>
                <a:srgbClr val="CC9900"/>
              </a:buClr>
              <a:buSzTx/>
              <a:buFontTx/>
              <a:buNone/>
              <a:tabLst/>
              <a:defRPr/>
            </a:pPr>
            <a:endParaRPr kumimoji="0" lang="zh-CN" altLang="en-US" sz="1050" b="1" i="0"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mn-cs"/>
            </a:endParaRPr>
          </a:p>
        </p:txBody>
      </p:sp>
      <p:sp>
        <p:nvSpPr>
          <p:cNvPr id="18" name="矩形: 圆角 7">
            <a:extLst>
              <a:ext uri="{FF2B5EF4-FFF2-40B4-BE49-F238E27FC236}">
                <a16:creationId xmlns:a16="http://schemas.microsoft.com/office/drawing/2014/main" id="{2864E285-C1CC-48AF-9B67-62F04D73B218}"/>
              </a:ext>
            </a:extLst>
          </p:cNvPr>
          <p:cNvSpPr/>
          <p:nvPr/>
        </p:nvSpPr>
        <p:spPr>
          <a:xfrm rot="18653056">
            <a:off x="2080942" y="4869083"/>
            <a:ext cx="254760" cy="106390"/>
          </a:xfrm>
          <a:prstGeom prst="roundRect">
            <a:avLst/>
          </a:prstGeom>
          <a:solidFill>
            <a:srgbClr val="C00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L="0" marR="0" lvl="0" indent="0" algn="ctr" defTabSz="914126" rtl="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100" b="1" i="0" u="none" strike="noStrike" kern="1200" cap="none" spc="0" normalizeH="0" baseline="0" noProof="0">
              <a:ln>
                <a:noFill/>
              </a:ln>
              <a:solidFill>
                <a:srgbClr val="666666"/>
              </a:solidFill>
              <a:effectLst/>
              <a:uLnTx/>
              <a:uFillTx/>
              <a:latin typeface="微软雅黑" panose="020B0503020204020204" pitchFamily="34" charset="-122"/>
              <a:ea typeface="微软雅黑" panose="020B0503020204020204" pitchFamily="34" charset="-122"/>
              <a:cs typeface="+mn-cs"/>
            </a:endParaRPr>
          </a:p>
        </p:txBody>
      </p:sp>
      <p:cxnSp>
        <p:nvCxnSpPr>
          <p:cNvPr id="19" name="直接连接符 18">
            <a:extLst>
              <a:ext uri="{FF2B5EF4-FFF2-40B4-BE49-F238E27FC236}">
                <a16:creationId xmlns:a16="http://schemas.microsoft.com/office/drawing/2014/main" id="{A373F9C1-56EB-42D4-AD47-970FF1B85F27}"/>
              </a:ext>
            </a:extLst>
          </p:cNvPr>
          <p:cNvCxnSpPr>
            <a:cxnSpLocks/>
          </p:cNvCxnSpPr>
          <p:nvPr/>
        </p:nvCxnSpPr>
        <p:spPr>
          <a:xfrm flipH="1" flipV="1">
            <a:off x="2249552" y="3706520"/>
            <a:ext cx="0" cy="1095466"/>
          </a:xfrm>
          <a:prstGeom prst="line">
            <a:avLst/>
          </a:prstGeom>
          <a:ln w="12700">
            <a:solidFill>
              <a:srgbClr val="C00000"/>
            </a:solidFill>
            <a:tailEnd type="oval" w="lg" len="lg"/>
          </a:ln>
        </p:spPr>
        <p:style>
          <a:lnRef idx="1">
            <a:schemeClr val="accent1"/>
          </a:lnRef>
          <a:fillRef idx="0">
            <a:schemeClr val="accent1"/>
          </a:fillRef>
          <a:effectRef idx="0">
            <a:schemeClr val="accent1"/>
          </a:effectRef>
          <a:fontRef idx="minor">
            <a:schemeClr val="tx1"/>
          </a:fontRef>
        </p:style>
      </p:cxnSp>
      <p:sp>
        <p:nvSpPr>
          <p:cNvPr id="20" name="矩形: 圆角 12">
            <a:extLst>
              <a:ext uri="{FF2B5EF4-FFF2-40B4-BE49-F238E27FC236}">
                <a16:creationId xmlns:a16="http://schemas.microsoft.com/office/drawing/2014/main" id="{FE0BF47E-7E8E-40B3-BD44-42D88FC2B587}"/>
              </a:ext>
            </a:extLst>
          </p:cNvPr>
          <p:cNvSpPr/>
          <p:nvPr/>
        </p:nvSpPr>
        <p:spPr>
          <a:xfrm rot="18653056">
            <a:off x="1630496" y="4878771"/>
            <a:ext cx="254760" cy="106390"/>
          </a:xfrm>
          <a:prstGeom prst="round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L="0" marR="0" lvl="0" indent="0" algn="ctr" defTabSz="914126" rtl="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100" b="1" i="0" u="none" strike="noStrike" kern="1200" cap="none" spc="0" normalizeH="0" baseline="0" noProof="0">
              <a:ln>
                <a:noFill/>
              </a:ln>
              <a:solidFill>
                <a:srgbClr val="666666"/>
              </a:solidFill>
              <a:effectLst/>
              <a:uLnTx/>
              <a:uFillTx/>
              <a:latin typeface="微软雅黑" panose="020B0503020204020204" pitchFamily="34" charset="-122"/>
              <a:ea typeface="微软雅黑" panose="020B0503020204020204" pitchFamily="34" charset="-122"/>
              <a:cs typeface="+mn-cs"/>
            </a:endParaRPr>
          </a:p>
        </p:txBody>
      </p:sp>
      <p:sp>
        <p:nvSpPr>
          <p:cNvPr id="21" name="矩形: 圆角 13">
            <a:extLst>
              <a:ext uri="{FF2B5EF4-FFF2-40B4-BE49-F238E27FC236}">
                <a16:creationId xmlns:a16="http://schemas.microsoft.com/office/drawing/2014/main" id="{6E834754-C728-4A92-BB07-165B1684C0C1}"/>
              </a:ext>
            </a:extLst>
          </p:cNvPr>
          <p:cNvSpPr/>
          <p:nvPr/>
        </p:nvSpPr>
        <p:spPr>
          <a:xfrm rot="18653056">
            <a:off x="2533572" y="4871237"/>
            <a:ext cx="254760" cy="106390"/>
          </a:xfrm>
          <a:prstGeom prst="roundRect">
            <a:avLst/>
          </a:prstGeom>
          <a:solidFill>
            <a:srgbClr val="00B05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L="0" marR="0" lvl="0" indent="0" algn="ctr" defTabSz="914126" rtl="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100" b="1" i="0" u="none" strike="noStrike" kern="1200" cap="none" spc="0" normalizeH="0" baseline="0" noProof="0">
              <a:ln>
                <a:noFill/>
              </a:ln>
              <a:solidFill>
                <a:srgbClr val="666666"/>
              </a:solidFill>
              <a:effectLst/>
              <a:uLnTx/>
              <a:uFillTx/>
              <a:latin typeface="微软雅黑" panose="020B0503020204020204" pitchFamily="34" charset="-122"/>
              <a:ea typeface="微软雅黑" panose="020B0503020204020204" pitchFamily="34" charset="-122"/>
              <a:cs typeface="+mn-cs"/>
            </a:endParaRPr>
          </a:p>
        </p:txBody>
      </p:sp>
      <p:grpSp>
        <p:nvGrpSpPr>
          <p:cNvPr id="22" name="组合 21">
            <a:extLst>
              <a:ext uri="{FF2B5EF4-FFF2-40B4-BE49-F238E27FC236}">
                <a16:creationId xmlns:a16="http://schemas.microsoft.com/office/drawing/2014/main" id="{0431D29B-A66D-43BD-9F97-B107F734C0D0}"/>
              </a:ext>
            </a:extLst>
          </p:cNvPr>
          <p:cNvGrpSpPr/>
          <p:nvPr/>
        </p:nvGrpSpPr>
        <p:grpSpPr>
          <a:xfrm>
            <a:off x="2527520" y="3608494"/>
            <a:ext cx="977090" cy="218893"/>
            <a:chOff x="9417683" y="1629545"/>
            <a:chExt cx="1695997" cy="392832"/>
          </a:xfrm>
        </p:grpSpPr>
        <p:sp>
          <p:nvSpPr>
            <p:cNvPr id="30" name="文本框 29">
              <a:extLst>
                <a:ext uri="{FF2B5EF4-FFF2-40B4-BE49-F238E27FC236}">
                  <a16:creationId xmlns:a16="http://schemas.microsoft.com/office/drawing/2014/main" id="{6F24A648-EEC4-4D64-8318-7969D8D297C7}"/>
                </a:ext>
              </a:extLst>
            </p:cNvPr>
            <p:cNvSpPr txBox="1"/>
            <p:nvPr/>
          </p:nvSpPr>
          <p:spPr>
            <a:xfrm>
              <a:off x="9417683" y="1713133"/>
              <a:ext cx="1624943" cy="248554"/>
            </a:xfrm>
            <a:prstGeom prst="rect">
              <a:avLst/>
            </a:prstGeom>
            <a:noFill/>
          </p:spPr>
          <p:txBody>
            <a:bodyPr wrap="none" lIns="0" tIns="0" rIns="0" bIns="0" rtlCol="0">
              <a:spAutoFit/>
            </a:bodyPr>
            <a:lstStyle/>
            <a:p>
              <a:pPr marL="0" marR="0" lvl="0" indent="0" algn="ctr" defTabSz="914126" rtl="0" eaLnBrk="1" fontAlgn="base" latinLnBrk="0" hangingPunct="1">
                <a:lnSpc>
                  <a:spcPct val="100000"/>
                </a:lnSpc>
                <a:spcBef>
                  <a:spcPct val="0"/>
                </a:spcBef>
                <a:spcAft>
                  <a:spcPct val="0"/>
                </a:spcAft>
                <a:buClr>
                  <a:srgbClr val="CC9900"/>
                </a:buClr>
                <a:buSzTx/>
                <a:buFontTx/>
                <a:buNone/>
                <a:tabLst/>
                <a:defRPr/>
              </a:pPr>
              <a:r>
                <a:rPr kumimoji="1" lang="en-US" altLang="zh-CN" sz="900" b="1" i="0"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mn-cs"/>
                </a:rPr>
                <a:t>Human reaction</a:t>
              </a:r>
              <a:endParaRPr kumimoji="1" lang="zh-CN" altLang="en-US" sz="900" b="1" i="0"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mn-cs"/>
              </a:endParaRPr>
            </a:p>
          </p:txBody>
        </p:sp>
        <p:sp>
          <p:nvSpPr>
            <p:cNvPr id="31" name="矩形: 圆角 14">
              <a:extLst>
                <a:ext uri="{FF2B5EF4-FFF2-40B4-BE49-F238E27FC236}">
                  <a16:creationId xmlns:a16="http://schemas.microsoft.com/office/drawing/2014/main" id="{3E261120-95E2-4C0A-9AFC-FBAB2C44D40B}"/>
                </a:ext>
              </a:extLst>
            </p:cNvPr>
            <p:cNvSpPr/>
            <p:nvPr/>
          </p:nvSpPr>
          <p:spPr>
            <a:xfrm>
              <a:off x="9486405" y="1629545"/>
              <a:ext cx="1627275" cy="392832"/>
            </a:xfrm>
            <a:prstGeom prst="roundRect">
              <a:avLst/>
            </a:prstGeom>
            <a:solidFill>
              <a:srgbClr val="C00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L="0" marR="0" lvl="0" indent="0" algn="ctr" defTabSz="914126" rtl="0" eaLnBrk="1" fontAlgn="base" latinLnBrk="0" hangingPunct="1">
                <a:lnSpc>
                  <a:spcPct val="100000"/>
                </a:lnSpc>
                <a:spcBef>
                  <a:spcPct val="0"/>
                </a:spcBef>
                <a:spcAft>
                  <a:spcPct val="0"/>
                </a:spcAft>
                <a:buClr>
                  <a:srgbClr val="CC9900"/>
                </a:buClr>
                <a:buSzTx/>
                <a:tabLst/>
                <a:defRPr/>
              </a:pPr>
              <a:endParaRPr kumimoji="0" lang="zh-CN" altLang="en-US" sz="1100" b="1" i="0" u="none" strike="noStrike" kern="1200" cap="none" spc="0" normalizeH="0" baseline="0" noProof="0" dirty="0">
                <a:ln>
                  <a:noFill/>
                </a:ln>
                <a:solidFill>
                  <a:srgbClr val="666666"/>
                </a:solidFill>
                <a:effectLst/>
                <a:uLnTx/>
                <a:uFillTx/>
                <a:latin typeface="微软雅黑" panose="020B0503020204020204" pitchFamily="34" charset="-122"/>
                <a:ea typeface="微软雅黑" panose="020B0503020204020204" pitchFamily="34" charset="-122"/>
                <a:cs typeface="+mn-cs"/>
              </a:endParaRPr>
            </a:p>
          </p:txBody>
        </p:sp>
      </p:grpSp>
      <p:cxnSp>
        <p:nvCxnSpPr>
          <p:cNvPr id="23" name="连接符: 曲线 19">
            <a:extLst>
              <a:ext uri="{FF2B5EF4-FFF2-40B4-BE49-F238E27FC236}">
                <a16:creationId xmlns:a16="http://schemas.microsoft.com/office/drawing/2014/main" id="{71AD36F0-2BBB-4441-9B07-D8D441C6433A}"/>
              </a:ext>
            </a:extLst>
          </p:cNvPr>
          <p:cNvCxnSpPr>
            <a:cxnSpLocks/>
          </p:cNvCxnSpPr>
          <p:nvPr/>
        </p:nvCxnSpPr>
        <p:spPr>
          <a:xfrm>
            <a:off x="2249552" y="3667881"/>
            <a:ext cx="302762" cy="29591"/>
          </a:xfrm>
          <a:prstGeom prst="curvedConnector3">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33" name="副标题 4">
            <a:extLst>
              <a:ext uri="{FF2B5EF4-FFF2-40B4-BE49-F238E27FC236}">
                <a16:creationId xmlns:a16="http://schemas.microsoft.com/office/drawing/2014/main" id="{0A7A81BD-F870-4BCA-9294-88AE26463A00}"/>
              </a:ext>
            </a:extLst>
          </p:cNvPr>
          <p:cNvSpPr txBox="1"/>
          <p:nvPr/>
        </p:nvSpPr>
        <p:spPr>
          <a:xfrm>
            <a:off x="391542" y="153879"/>
            <a:ext cx="11595551" cy="813383"/>
          </a:xfrm>
          <a:prstGeom prst="rect">
            <a:avLst/>
          </a:prstGeom>
        </p:spPr>
        <p:txBody>
          <a:bodyPr lIns="0" tIns="0" rIns="0" bIns="0" anchor="t">
            <a:normAutofit/>
          </a:bodyPr>
          <a:lstStyle>
            <a:defPPr>
              <a:defRPr lang="en-US"/>
            </a:defPPr>
            <a:lvl1pPr indent="0" defTabSz="1187798" eaLnBrk="0" hangingPunct="0">
              <a:lnSpc>
                <a:spcPct val="125000"/>
              </a:lnSpc>
              <a:spcBef>
                <a:spcPts val="0"/>
              </a:spcBef>
              <a:spcAft>
                <a:spcPct val="15000"/>
              </a:spcAft>
              <a:buFont typeface="Arial" panose="020B0604020202020204" pitchFamily="34" charset="0"/>
              <a:buNone/>
              <a:defRPr sz="2800" b="1" baseline="0">
                <a:solidFill>
                  <a:srgbClr val="C00000"/>
                </a:solidFill>
                <a:latin typeface="Arial" panose="020B0604020202020204" pitchFamily="34" charset="0"/>
                <a:ea typeface="微软雅黑" panose="020B0503020204020204" pitchFamily="34" charset="-122"/>
                <a:cs typeface="Arial" panose="020B0604020202020204" pitchFamily="34" charset="0"/>
              </a:defRPr>
            </a:lvl1pPr>
            <a:lvl2pPr marL="593900" indent="0" algn="ctr" defTabSz="1187798">
              <a:lnSpc>
                <a:spcPct val="90000"/>
              </a:lnSpc>
              <a:spcBef>
                <a:spcPts val="650"/>
              </a:spcBef>
              <a:buFont typeface="Arial" panose="020B0604020202020204" pitchFamily="34" charset="0"/>
              <a:buNone/>
              <a:defRPr sz="2598"/>
            </a:lvl2pPr>
            <a:lvl3pPr marL="1187798" indent="0" algn="ctr" defTabSz="1187798">
              <a:lnSpc>
                <a:spcPct val="90000"/>
              </a:lnSpc>
              <a:spcBef>
                <a:spcPts val="650"/>
              </a:spcBef>
              <a:buFont typeface="Arial" panose="020B0604020202020204" pitchFamily="34" charset="0"/>
              <a:buNone/>
              <a:defRPr sz="2338"/>
            </a:lvl3pPr>
            <a:lvl4pPr marL="1781699" indent="0" algn="ctr" defTabSz="1187798">
              <a:lnSpc>
                <a:spcPct val="90000"/>
              </a:lnSpc>
              <a:spcBef>
                <a:spcPts val="650"/>
              </a:spcBef>
              <a:buFont typeface="Arial" panose="020B0604020202020204" pitchFamily="34" charset="0"/>
              <a:buNone/>
              <a:defRPr sz="2079"/>
            </a:lvl4pPr>
            <a:lvl5pPr marL="2375598" indent="0" algn="ctr" defTabSz="1187798">
              <a:lnSpc>
                <a:spcPct val="90000"/>
              </a:lnSpc>
              <a:spcBef>
                <a:spcPts val="650"/>
              </a:spcBef>
              <a:buFont typeface="Arial" panose="020B0604020202020204" pitchFamily="34" charset="0"/>
              <a:buNone/>
              <a:defRPr sz="2079"/>
            </a:lvl5pPr>
            <a:lvl6pPr marL="2969497" indent="0" algn="ctr" defTabSz="1187798">
              <a:lnSpc>
                <a:spcPct val="90000"/>
              </a:lnSpc>
              <a:spcBef>
                <a:spcPts val="650"/>
              </a:spcBef>
              <a:buFont typeface="Arial" panose="020B0604020202020204" pitchFamily="34" charset="0"/>
              <a:buNone/>
              <a:defRPr sz="2079"/>
            </a:lvl6pPr>
            <a:lvl7pPr marL="3563396" indent="0" algn="ctr" defTabSz="1187798">
              <a:lnSpc>
                <a:spcPct val="90000"/>
              </a:lnSpc>
              <a:spcBef>
                <a:spcPts val="650"/>
              </a:spcBef>
              <a:buFont typeface="Arial" panose="020B0604020202020204" pitchFamily="34" charset="0"/>
              <a:buNone/>
              <a:defRPr sz="2079"/>
            </a:lvl7pPr>
            <a:lvl8pPr marL="4157297" indent="0" algn="ctr" defTabSz="1187798">
              <a:lnSpc>
                <a:spcPct val="90000"/>
              </a:lnSpc>
              <a:spcBef>
                <a:spcPts val="650"/>
              </a:spcBef>
              <a:buFont typeface="Arial" panose="020B0604020202020204" pitchFamily="34" charset="0"/>
              <a:buNone/>
              <a:defRPr sz="2079"/>
            </a:lvl8pPr>
            <a:lvl9pPr marL="4751195" indent="0" algn="ctr" defTabSz="1187798">
              <a:lnSpc>
                <a:spcPct val="90000"/>
              </a:lnSpc>
              <a:spcBef>
                <a:spcPts val="650"/>
              </a:spcBef>
              <a:buFont typeface="Arial" panose="020B0604020202020204" pitchFamily="34" charset="0"/>
              <a:buNone/>
              <a:defRPr sz="2079"/>
            </a:lvl9pPr>
          </a:lstStyle>
          <a:p>
            <a:pPr defTabSz="914478"/>
            <a:r>
              <a:rPr lang="en-US" altLang="zh-CN" sz="2400" dirty="0"/>
              <a:t>Explain TTFT in two UCs</a:t>
            </a:r>
          </a:p>
        </p:txBody>
      </p:sp>
      <p:sp>
        <p:nvSpPr>
          <p:cNvPr id="35" name="文本框 34">
            <a:extLst>
              <a:ext uri="{FF2B5EF4-FFF2-40B4-BE49-F238E27FC236}">
                <a16:creationId xmlns:a16="http://schemas.microsoft.com/office/drawing/2014/main" id="{0F522648-E39C-4F2F-89EF-3DCA85A48449}"/>
              </a:ext>
            </a:extLst>
          </p:cNvPr>
          <p:cNvSpPr txBox="1"/>
          <p:nvPr/>
        </p:nvSpPr>
        <p:spPr>
          <a:xfrm>
            <a:off x="5271255" y="3122374"/>
            <a:ext cx="6715838" cy="1073820"/>
          </a:xfrm>
          <a:prstGeom prst="rect">
            <a:avLst/>
          </a:prstGeom>
          <a:noFill/>
        </p:spPr>
        <p:txBody>
          <a:bodyPr wrap="square" lIns="0" tIns="0" rIns="0" bIns="0" rtlCol="0">
            <a:spAutoFit/>
          </a:bodyPr>
          <a:lstStyle>
            <a:defPPr>
              <a:defRPr lang="en-US"/>
            </a:defPPr>
            <a:lvl1pPr>
              <a:lnSpc>
                <a:spcPct val="150000"/>
              </a:lnSpc>
              <a:defRPr kumimoji="1" sz="1400">
                <a:solidFill>
                  <a:srgbClr val="000000"/>
                </a:solidFill>
                <a:ea typeface="Microsoft YaHei" panose="020B0503020204020204" pitchFamily="34" charset="-122"/>
                <a:cs typeface="Arial" panose="020B0604020202020204" pitchFamily="34" charset="0"/>
              </a:defRPr>
            </a:lvl1pPr>
          </a:lstStyle>
          <a:p>
            <a:r>
              <a:rPr lang="en-US" altLang="zh-CN" sz="1200" dirty="0"/>
              <a:t>For other cases such as UC 6.26 or other models(</a:t>
            </a:r>
            <a:r>
              <a:rPr lang="en-US" altLang="zh-CN" sz="1200" dirty="0" err="1"/>
              <a:t>eg</a:t>
            </a:r>
            <a:r>
              <a:rPr lang="en-US" altLang="zh-CN" sz="1200" dirty="0"/>
              <a:t> RT-2) for UC 6.49, we need TTFT because</a:t>
            </a:r>
            <a:r>
              <a:rPr lang="zh-CN" altLang="en-US" sz="1200" dirty="0"/>
              <a:t>：</a:t>
            </a:r>
            <a:endParaRPr lang="en-US" altLang="zh-CN" sz="1200" dirty="0"/>
          </a:p>
          <a:p>
            <a:pPr marL="342900" indent="-342900">
              <a:buFont typeface="+mj-lt"/>
              <a:buAutoNum type="arabicPeriod"/>
            </a:pPr>
            <a:r>
              <a:rPr lang="en-US" sz="1200" dirty="0"/>
              <a:t>joint E2E latency(in case of TTFT only)</a:t>
            </a:r>
            <a:r>
              <a:rPr lang="en-US" altLang="zh-CN" sz="1200" dirty="0"/>
              <a:t> is more robust and directly related to the system's transmission and computational capabilities. </a:t>
            </a:r>
          </a:p>
          <a:p>
            <a:endParaRPr lang="en-US" altLang="zh-CN" sz="1200" dirty="0"/>
          </a:p>
        </p:txBody>
      </p:sp>
      <p:sp>
        <p:nvSpPr>
          <p:cNvPr id="24" name="文本框 34">
            <a:extLst>
              <a:ext uri="{FF2B5EF4-FFF2-40B4-BE49-F238E27FC236}">
                <a16:creationId xmlns:a16="http://schemas.microsoft.com/office/drawing/2014/main" id="{C22FED73-5B22-4C90-A18F-256FF0B605D8}"/>
              </a:ext>
            </a:extLst>
          </p:cNvPr>
          <p:cNvSpPr txBox="1"/>
          <p:nvPr/>
        </p:nvSpPr>
        <p:spPr>
          <a:xfrm>
            <a:off x="5251589" y="4342010"/>
            <a:ext cx="6715838" cy="1350819"/>
          </a:xfrm>
          <a:prstGeom prst="rect">
            <a:avLst/>
          </a:prstGeom>
          <a:noFill/>
        </p:spPr>
        <p:txBody>
          <a:bodyPr wrap="square" lIns="0" tIns="0" rIns="0" bIns="0" rtlCol="0">
            <a:spAutoFit/>
          </a:bodyPr>
          <a:lstStyle>
            <a:defPPr>
              <a:defRPr lang="en-US"/>
            </a:defPPr>
            <a:lvl1pPr>
              <a:lnSpc>
                <a:spcPct val="150000"/>
              </a:lnSpc>
              <a:defRPr kumimoji="1" sz="1400">
                <a:solidFill>
                  <a:srgbClr val="000000"/>
                </a:solidFill>
                <a:ea typeface="Microsoft YaHei" panose="020B0503020204020204" pitchFamily="34" charset="-122"/>
                <a:cs typeface="Arial" panose="020B0604020202020204" pitchFamily="34" charset="0"/>
              </a:defRPr>
            </a:lvl1pPr>
          </a:lstStyle>
          <a:p>
            <a:r>
              <a:rPr lang="en-US" altLang="zh-CN" sz="1200" dirty="0"/>
              <a:t>P.S. </a:t>
            </a:r>
          </a:p>
          <a:p>
            <a:r>
              <a:rPr lang="en-US" altLang="zh-CN" sz="1200" dirty="0"/>
              <a:t>Many </a:t>
            </a:r>
            <a:r>
              <a:rPr lang="en-US" altLang="zh-CN" sz="1200" dirty="0" err="1"/>
              <a:t>GenAI</a:t>
            </a:r>
            <a:r>
              <a:rPr lang="en-US" altLang="zh-CN" sz="1200" dirty="0"/>
              <a:t> applications produce output typically intended for humans to read (or listen to, in the case of voice output), the </a:t>
            </a:r>
            <a:r>
              <a:rPr lang="en-US" altLang="zh-CN" sz="1200" dirty="0" err="1"/>
              <a:t>GenAI</a:t>
            </a:r>
            <a:r>
              <a:rPr lang="en-US" altLang="zh-CN" sz="1200" dirty="0"/>
              <a:t> models generate large amounts of tokens. </a:t>
            </a:r>
          </a:p>
          <a:p>
            <a:r>
              <a:rPr lang="en-US" altLang="zh-CN" sz="1200" dirty="0"/>
              <a:t>Human beings have limited reading speed, so it is not reasonable to output all tokens only after all are generated. The average human reaction latency is approximately 200ms[2]. </a:t>
            </a:r>
          </a:p>
        </p:txBody>
      </p:sp>
    </p:spTree>
    <p:extLst>
      <p:ext uri="{BB962C8B-B14F-4D97-AF65-F5344CB8AC3E}">
        <p14:creationId xmlns:p14="http://schemas.microsoft.com/office/powerpoint/2010/main" val="3926323982"/>
      </p:ext>
    </p:extLst>
  </p:cSld>
  <p:clrMapOvr>
    <a:masterClrMapping/>
  </p:clrMapOvr>
  <p:timing>
    <p:tnLst>
      <p:par>
        <p:cTn id="1" dur="indefinite" restart="never" nodeType="tmRoot">
          <p:childTnLst>
            <p:video>
              <p:cMediaNode vol="80000">
                <p:cTn id="2" fill="hold" display="0">
                  <p:stCondLst>
                    <p:cond delay="indefinite"/>
                  </p:stCondLst>
                </p:cTn>
                <p:tgtEl>
                  <p:spTgt spid="5"/>
                </p:tgtEl>
              </p:cMediaNode>
            </p:video>
            <p:video>
              <p:cMediaNode vol="80000">
                <p:cTn id="3" fill="hold" display="0">
                  <p:stCondLst>
                    <p:cond delay="indefinite"/>
                  </p:stCondLst>
                </p:cTn>
                <p:tgtEl>
                  <p:spTgt spid="6"/>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4">
            <a:extLst>
              <a:ext uri="{FF2B5EF4-FFF2-40B4-BE49-F238E27FC236}">
                <a16:creationId xmlns:a16="http://schemas.microsoft.com/office/drawing/2014/main" id="{CC3D1ABA-7C85-462E-A8FA-027CD079B517}"/>
              </a:ext>
            </a:extLst>
          </p:cNvPr>
          <p:cNvSpPr txBox="1"/>
          <p:nvPr/>
        </p:nvSpPr>
        <p:spPr>
          <a:xfrm>
            <a:off x="391542" y="153880"/>
            <a:ext cx="11595551" cy="501638"/>
          </a:xfrm>
          <a:prstGeom prst="rect">
            <a:avLst/>
          </a:prstGeom>
        </p:spPr>
        <p:txBody>
          <a:bodyPr lIns="0" tIns="0" rIns="0" bIns="0" anchor="t">
            <a:normAutofit/>
          </a:bodyPr>
          <a:lstStyle>
            <a:defPPr>
              <a:defRPr lang="en-US"/>
            </a:defPPr>
            <a:lvl1pPr indent="0" defTabSz="1187798" eaLnBrk="0" hangingPunct="0">
              <a:lnSpc>
                <a:spcPct val="125000"/>
              </a:lnSpc>
              <a:spcBef>
                <a:spcPts val="0"/>
              </a:spcBef>
              <a:spcAft>
                <a:spcPct val="15000"/>
              </a:spcAft>
              <a:buFont typeface="Arial" panose="020B0604020202020204" pitchFamily="34" charset="0"/>
              <a:buNone/>
              <a:defRPr sz="2800" b="1" baseline="0">
                <a:solidFill>
                  <a:srgbClr val="C00000"/>
                </a:solidFill>
                <a:latin typeface="Arial" panose="020B0604020202020204" pitchFamily="34" charset="0"/>
                <a:ea typeface="微软雅黑" panose="020B0503020204020204" pitchFamily="34" charset="-122"/>
                <a:cs typeface="Arial" panose="020B0604020202020204" pitchFamily="34" charset="0"/>
              </a:defRPr>
            </a:lvl1pPr>
            <a:lvl2pPr marL="593900" indent="0" algn="ctr" defTabSz="1187798">
              <a:lnSpc>
                <a:spcPct val="90000"/>
              </a:lnSpc>
              <a:spcBef>
                <a:spcPts val="650"/>
              </a:spcBef>
              <a:buFont typeface="Arial" panose="020B0604020202020204" pitchFamily="34" charset="0"/>
              <a:buNone/>
              <a:defRPr sz="2598"/>
            </a:lvl2pPr>
            <a:lvl3pPr marL="1187798" indent="0" algn="ctr" defTabSz="1187798">
              <a:lnSpc>
                <a:spcPct val="90000"/>
              </a:lnSpc>
              <a:spcBef>
                <a:spcPts val="650"/>
              </a:spcBef>
              <a:buFont typeface="Arial" panose="020B0604020202020204" pitchFamily="34" charset="0"/>
              <a:buNone/>
              <a:defRPr sz="2338"/>
            </a:lvl3pPr>
            <a:lvl4pPr marL="1781699" indent="0" algn="ctr" defTabSz="1187798">
              <a:lnSpc>
                <a:spcPct val="90000"/>
              </a:lnSpc>
              <a:spcBef>
                <a:spcPts val="650"/>
              </a:spcBef>
              <a:buFont typeface="Arial" panose="020B0604020202020204" pitchFamily="34" charset="0"/>
              <a:buNone/>
              <a:defRPr sz="2079"/>
            </a:lvl4pPr>
            <a:lvl5pPr marL="2375598" indent="0" algn="ctr" defTabSz="1187798">
              <a:lnSpc>
                <a:spcPct val="90000"/>
              </a:lnSpc>
              <a:spcBef>
                <a:spcPts val="650"/>
              </a:spcBef>
              <a:buFont typeface="Arial" panose="020B0604020202020204" pitchFamily="34" charset="0"/>
              <a:buNone/>
              <a:defRPr sz="2079"/>
            </a:lvl5pPr>
            <a:lvl6pPr marL="2969497" indent="0" algn="ctr" defTabSz="1187798">
              <a:lnSpc>
                <a:spcPct val="90000"/>
              </a:lnSpc>
              <a:spcBef>
                <a:spcPts val="650"/>
              </a:spcBef>
              <a:buFont typeface="Arial" panose="020B0604020202020204" pitchFamily="34" charset="0"/>
              <a:buNone/>
              <a:defRPr sz="2079"/>
            </a:lvl6pPr>
            <a:lvl7pPr marL="3563396" indent="0" algn="ctr" defTabSz="1187798">
              <a:lnSpc>
                <a:spcPct val="90000"/>
              </a:lnSpc>
              <a:spcBef>
                <a:spcPts val="650"/>
              </a:spcBef>
              <a:buFont typeface="Arial" panose="020B0604020202020204" pitchFamily="34" charset="0"/>
              <a:buNone/>
              <a:defRPr sz="2079"/>
            </a:lvl7pPr>
            <a:lvl8pPr marL="4157297" indent="0" algn="ctr" defTabSz="1187798">
              <a:lnSpc>
                <a:spcPct val="90000"/>
              </a:lnSpc>
              <a:spcBef>
                <a:spcPts val="650"/>
              </a:spcBef>
              <a:buFont typeface="Arial" panose="020B0604020202020204" pitchFamily="34" charset="0"/>
              <a:buNone/>
              <a:defRPr sz="2079"/>
            </a:lvl8pPr>
            <a:lvl9pPr marL="4751195" indent="0" algn="ctr" defTabSz="1187798">
              <a:lnSpc>
                <a:spcPct val="90000"/>
              </a:lnSpc>
              <a:spcBef>
                <a:spcPts val="650"/>
              </a:spcBef>
              <a:buFont typeface="Arial" panose="020B0604020202020204" pitchFamily="34" charset="0"/>
              <a:buNone/>
              <a:defRPr sz="2079"/>
            </a:lvl9pPr>
          </a:lstStyle>
          <a:p>
            <a:pPr defTabSz="914478"/>
            <a:r>
              <a:rPr lang="en-US" altLang="zh-CN" sz="2400" dirty="0"/>
              <a:t>Proposals  </a:t>
            </a:r>
            <a:endParaRPr lang="zh-CN" altLang="en-US" sz="2400" baseline="30000" dirty="0"/>
          </a:p>
        </p:txBody>
      </p:sp>
      <p:sp>
        <p:nvSpPr>
          <p:cNvPr id="125" name="矩形 124"/>
          <p:cNvSpPr/>
          <p:nvPr/>
        </p:nvSpPr>
        <p:spPr>
          <a:xfrm>
            <a:off x="490822" y="2402048"/>
            <a:ext cx="11396990" cy="1723549"/>
          </a:xfrm>
          <a:prstGeom prst="rect">
            <a:avLst/>
          </a:prstGeom>
        </p:spPr>
        <p:txBody>
          <a:bodyPr wrap="square">
            <a:spAutoFit/>
          </a:bodyPr>
          <a:lstStyle/>
          <a:p>
            <a:pPr marL="285750" indent="-285750">
              <a:spcAft>
                <a:spcPts val="600"/>
              </a:spcAft>
              <a:buFont typeface="Arial" panose="020B0604020202020204" pitchFamily="34" charset="0"/>
              <a:buChar char="•"/>
            </a:pPr>
            <a:r>
              <a:rPr lang="en-US" altLang="zh-CN" sz="1600" b="1" dirty="0">
                <a:latin typeface="Microsoft YaHei" panose="020B0503020204020204" pitchFamily="34" charset="-122"/>
                <a:ea typeface="Microsoft YaHei" panose="020B0503020204020204" pitchFamily="34" charset="-122"/>
              </a:rPr>
              <a:t>Proposal 1: </a:t>
            </a:r>
            <a:r>
              <a:rPr lang="en-US" altLang="zh-CN" sz="1600" dirty="0">
                <a:latin typeface="Microsoft YaHei" panose="020B0503020204020204" pitchFamily="34" charset="-122"/>
                <a:ea typeface="Microsoft YaHei" panose="020B0503020204020204" pitchFamily="34" charset="-122"/>
              </a:rPr>
              <a:t>Introduce the definition of E2E TTFT (i.e. round-trip communication latency, and TTFT in Service Hosting Environment) in SA1</a:t>
            </a:r>
            <a:endParaRPr lang="en-US" altLang="zh-CN" sz="1600" dirty="0">
              <a:solidFill>
                <a:schemeClr val="accent1"/>
              </a:solidFill>
              <a:highlight>
                <a:srgbClr val="FFFF00"/>
              </a:highlight>
              <a:latin typeface="+mj-lt"/>
              <a:ea typeface="微软雅黑" panose="020B0503020204020204" pitchFamily="34" charset="-122"/>
            </a:endParaRPr>
          </a:p>
          <a:p>
            <a:pPr>
              <a:spcAft>
                <a:spcPts val="600"/>
              </a:spcAft>
            </a:pPr>
            <a:endParaRPr lang="en-US" altLang="zh-CN" sz="1600" dirty="0">
              <a:latin typeface="Microsoft YaHei" panose="020B0503020204020204" pitchFamily="34" charset="-122"/>
              <a:ea typeface="Microsoft YaHei" panose="020B0503020204020204" pitchFamily="34" charset="-122"/>
            </a:endParaRPr>
          </a:p>
          <a:p>
            <a:pPr marL="285750" indent="-285750">
              <a:spcAft>
                <a:spcPts val="600"/>
              </a:spcAft>
              <a:buFont typeface="Arial" panose="020B0604020202020204" pitchFamily="34" charset="0"/>
              <a:buChar char="•"/>
            </a:pPr>
            <a:r>
              <a:rPr lang="en-US" altLang="zh-CN" sz="1600" b="1" dirty="0">
                <a:latin typeface="Microsoft YaHei" panose="020B0503020204020204" pitchFamily="34" charset="-122"/>
                <a:ea typeface="Microsoft YaHei" panose="020B0503020204020204" pitchFamily="34" charset="-122"/>
              </a:rPr>
              <a:t>Proposal 2: </a:t>
            </a:r>
            <a:r>
              <a:rPr lang="en-US" altLang="zh-CN" sz="1600" dirty="0">
                <a:latin typeface="Microsoft YaHei" panose="020B0503020204020204" pitchFamily="34" charset="-122"/>
                <a:ea typeface="Microsoft YaHei" panose="020B0503020204020204" pitchFamily="34" charset="-122"/>
              </a:rPr>
              <a:t>consider to extend the requirement of </a:t>
            </a:r>
            <a:r>
              <a:rPr kumimoji="1" lang="en-US" sz="1600" dirty="0">
                <a:solidFill>
                  <a:srgbClr val="000000"/>
                </a:solidFill>
                <a:ea typeface="Microsoft YaHei" panose="020B0503020204020204" pitchFamily="34" charset="-122"/>
                <a:cs typeface="Arial" panose="020B0604020202020204" pitchFamily="34" charset="0"/>
              </a:rPr>
              <a:t>joint E2E latency </a:t>
            </a:r>
            <a:r>
              <a:rPr kumimoji="1" lang="en-US" altLang="zh-CN" sz="1600" dirty="0">
                <a:solidFill>
                  <a:srgbClr val="000000"/>
                </a:solidFill>
                <a:ea typeface="Microsoft YaHei" panose="020B0503020204020204" pitchFamily="34" charset="-122"/>
                <a:cs typeface="Arial" panose="020B0604020202020204" pitchFamily="34" charset="0"/>
              </a:rPr>
              <a:t>with </a:t>
            </a:r>
            <a:r>
              <a:rPr lang="en-US" altLang="zh-CN" sz="1600" dirty="0">
                <a:latin typeface="Microsoft YaHei" panose="020B0503020204020204" pitchFamily="34" charset="-122"/>
                <a:ea typeface="Microsoft YaHei" panose="020B0503020204020204" pitchFamily="34" charset="-122"/>
              </a:rPr>
              <a:t>TTFT. So, for some captured KPIs (e.g. </a:t>
            </a:r>
            <a:r>
              <a:rPr kumimoji="1" lang="en-US" sz="1600" dirty="0">
                <a:solidFill>
                  <a:srgbClr val="000000"/>
                </a:solidFill>
                <a:ea typeface="Microsoft YaHei" panose="020B0503020204020204" pitchFamily="34" charset="-122"/>
                <a:cs typeface="Arial" panose="020B0604020202020204" pitchFamily="34" charset="0"/>
              </a:rPr>
              <a:t>joint E2E latency </a:t>
            </a:r>
            <a:r>
              <a:rPr lang="en-US" altLang="zh-CN" sz="1600" dirty="0">
                <a:latin typeface="Microsoft YaHei" panose="020B0503020204020204" pitchFamily="34" charset="-122"/>
                <a:ea typeface="Microsoft YaHei" panose="020B0503020204020204" pitchFamily="34" charset="-122"/>
              </a:rPr>
              <a:t>being less than 200ms to meet the requirement of basic human brain reaction time), the AI inference contribution to the </a:t>
            </a:r>
            <a:r>
              <a:rPr kumimoji="1" lang="en-US" sz="1600" dirty="0">
                <a:solidFill>
                  <a:srgbClr val="000000"/>
                </a:solidFill>
                <a:ea typeface="Microsoft YaHei" panose="020B0503020204020204" pitchFamily="34" charset="-122"/>
                <a:cs typeface="Arial" panose="020B0604020202020204" pitchFamily="34" charset="0"/>
              </a:rPr>
              <a:t>joint E2E latency</a:t>
            </a:r>
            <a:r>
              <a:rPr lang="en-US" altLang="zh-CN" sz="1600" dirty="0">
                <a:latin typeface="Microsoft YaHei" panose="020B0503020204020204" pitchFamily="34" charset="-122"/>
                <a:ea typeface="Microsoft YaHei" panose="020B0503020204020204" pitchFamily="34" charset="-122"/>
              </a:rPr>
              <a:t> is TTFT.  </a:t>
            </a:r>
          </a:p>
        </p:txBody>
      </p:sp>
      <p:sp>
        <p:nvSpPr>
          <p:cNvPr id="5" name="矩形 2">
            <a:extLst>
              <a:ext uri="{FF2B5EF4-FFF2-40B4-BE49-F238E27FC236}">
                <a16:creationId xmlns:a16="http://schemas.microsoft.com/office/drawing/2014/main" id="{00F6E5EE-E8CE-4618-8424-E1272F8A136F}"/>
              </a:ext>
            </a:extLst>
          </p:cNvPr>
          <p:cNvSpPr/>
          <p:nvPr/>
        </p:nvSpPr>
        <p:spPr>
          <a:xfrm>
            <a:off x="490822" y="6418203"/>
            <a:ext cx="4774771" cy="246221"/>
          </a:xfrm>
          <a:prstGeom prst="rect">
            <a:avLst/>
          </a:prstGeom>
          <a:solidFill>
            <a:schemeClr val="tx2"/>
          </a:solidFill>
        </p:spPr>
        <p:txBody>
          <a:bodyPr wrap="square">
            <a:spAutoFit/>
          </a:bodyPr>
          <a:lstStyle/>
          <a:p>
            <a:pPr>
              <a:defRPr/>
            </a:pPr>
            <a:endParaRPr kumimoji="0" lang="zh-CN" altLang="en-US" sz="1000" b="1" i="0"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114087396"/>
      </p:ext>
    </p:extLst>
  </p:cSld>
  <p:clrMapOvr>
    <a:masterClrMapping/>
  </p:clrMapOvr>
</p:sld>
</file>

<file path=ppt/theme/theme1.xml><?xml version="1.0" encoding="utf-8"?>
<a:theme xmlns:a="http://schemas.openxmlformats.org/drawingml/2006/main" name="Cover page_Image version">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ts val="3440"/>
          </a:lnSpc>
          <a:defRPr kumimoji="1" sz="3200" dirty="0" err="1" smtClean="0">
            <a:solidFill>
              <a:srgbClr val="000000"/>
            </a:solidFill>
            <a:latin typeface="Arial" panose="020B0604020202020204" pitchFamily="34" charset="0"/>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8" id="{10D78E51-8D5A-4682-A2B0-43C2A5B5BB4F}" vid="{2CAB3CEB-A314-40CA-9193-70DA3C6C90B9}"/>
    </a:ext>
  </a:extLst>
</a:theme>
</file>

<file path=ppt/theme/theme2.xml><?xml version="1.0" encoding="utf-8"?>
<a:theme xmlns:a="http://schemas.openxmlformats.org/drawingml/2006/main" name="Contents page">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ts val="3440"/>
          </a:lnSpc>
          <a:defRPr kumimoji="1" sz="2200" dirty="0" err="1" smtClean="0">
            <a:solidFill>
              <a:srgbClr val="000000"/>
            </a:solidFill>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8" id="{10D78E51-8D5A-4682-A2B0-43C2A5B5BB4F}" vid="{BD6C002A-145D-48C4-BC37-8F185842FDD8}"/>
    </a:ext>
  </a:extLst>
</a:theme>
</file>

<file path=ppt/theme/theme3.xml><?xml version="1.0" encoding="utf-8"?>
<a:theme xmlns:a="http://schemas.openxmlformats.org/drawingml/2006/main" name="Chapter page">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ts val="3440"/>
          </a:lnSpc>
          <a:defRPr kumimoji="1" dirty="0" err="1" smtClean="0">
            <a:solidFill>
              <a:srgbClr val="000000"/>
            </a:solidFill>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8" id="{10D78E51-8D5A-4682-A2B0-43C2A5B5BB4F}" vid="{9EF9C519-0329-4EF9-B266-404C2A0B68C0}"/>
    </a:ext>
  </a:extLst>
</a:theme>
</file>

<file path=ppt/theme/theme4.xml><?xml version="1.0" encoding="utf-8"?>
<a:theme xmlns:a="http://schemas.openxmlformats.org/drawingml/2006/main" name="End page">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4800" dirty="0" err="1" smtClean="0">
            <a:solidFill>
              <a:srgbClr val="000000"/>
            </a:solidFill>
            <a:latin typeface="Arial" panose="020B0604020202020204" pitchFamily="34" charset="0"/>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8" id="{10D78E51-8D5A-4682-A2B0-43C2A5B5BB4F}" vid="{19CE10E0-DEB1-4025-A926-EA35B177B1A8}"/>
    </a:ext>
  </a:extLst>
</a:theme>
</file>

<file path=ppt/theme/theme5.xml><?xml version="1.0" encoding="utf-8"?>
<a:theme xmlns:a="http://schemas.openxmlformats.org/drawingml/2006/main" name="章节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C34AD67-7538-4717-9A73-50191031DBF3}"/>
    </a:ext>
  </a:extLst>
</a:theme>
</file>

<file path=ppt/theme/theme6.xml><?xml version="1.0" encoding="utf-8"?>
<a:theme xmlns:a="http://schemas.openxmlformats.org/drawingml/2006/main" name="1_Cover page_Image version">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ts val="3440"/>
          </a:lnSpc>
          <a:defRPr kumimoji="1" sz="3200" dirty="0" err="1" smtClean="0">
            <a:solidFill>
              <a:srgbClr val="000000"/>
            </a:solidFill>
            <a:latin typeface="Arial" panose="020B0604020202020204" pitchFamily="34" charset="0"/>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8" id="{10D78E51-8D5A-4682-A2B0-43C2A5B5BB4F}" vid="{2CAB3CEB-A314-40CA-9193-70DA3C6C90B9}"/>
    </a:ext>
  </a:extLst>
</a:theme>
</file>

<file path=ppt/theme/theme7.xml><?xml version="1.0" encoding="utf-8"?>
<a:theme xmlns:a="http://schemas.openxmlformats.org/drawingml/2006/main" name="1_Chapter page">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ts val="3440"/>
          </a:lnSpc>
          <a:defRPr kumimoji="1" dirty="0" err="1" smtClean="0">
            <a:solidFill>
              <a:srgbClr val="000000"/>
            </a:solidFill>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8" id="{10D78E51-8D5A-4682-A2B0-43C2A5B5BB4F}" vid="{9EF9C519-0329-4EF9-B266-404C2A0B68C0}"/>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PPT Template</Template>
  <TotalTime>27622</TotalTime>
  <Words>1448</Words>
  <Application>Microsoft Office PowerPoint</Application>
  <PresentationFormat>Custom</PresentationFormat>
  <Paragraphs>93</Paragraphs>
  <Slides>6</Slides>
  <Notes>1</Notes>
  <HiddenSlides>0</HiddenSlides>
  <MMClips>2</MMClips>
  <ScaleCrop>false</ScaleCrop>
  <HeadingPairs>
    <vt:vector size="6" baseType="variant">
      <vt:variant>
        <vt:lpstr>Fonts Used</vt:lpstr>
      </vt:variant>
      <vt:variant>
        <vt:i4>8</vt:i4>
      </vt:variant>
      <vt:variant>
        <vt:lpstr>Theme</vt:lpstr>
      </vt:variant>
      <vt:variant>
        <vt:i4>7</vt:i4>
      </vt:variant>
      <vt:variant>
        <vt:lpstr>Slide Titles</vt:lpstr>
      </vt:variant>
      <vt:variant>
        <vt:i4>6</vt:i4>
      </vt:variant>
    </vt:vector>
  </HeadingPairs>
  <TitlesOfParts>
    <vt:vector size="21" baseType="lpstr">
      <vt:lpstr>等线</vt:lpstr>
      <vt:lpstr>Inter</vt:lpstr>
      <vt:lpstr>Microsoft YaHei</vt:lpstr>
      <vt:lpstr>Microsoft YaHei</vt:lpstr>
      <vt:lpstr>黑体</vt:lpstr>
      <vt:lpstr>Arial</vt:lpstr>
      <vt:lpstr>Calibri</vt:lpstr>
      <vt:lpstr>Wingdings</vt:lpstr>
      <vt:lpstr>Cover page_Image version</vt:lpstr>
      <vt:lpstr>Contents page</vt:lpstr>
      <vt:lpstr>Chapter page</vt:lpstr>
      <vt:lpstr>End page</vt:lpstr>
      <vt:lpstr>章节页</vt:lpstr>
      <vt:lpstr>1_Cover page_Image version</vt:lpstr>
      <vt:lpstr>1_Chapter page</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Chenyan (I)</dc:creator>
  <cp:lastModifiedBy>ShuangZHANG</cp:lastModifiedBy>
  <cp:revision>972</cp:revision>
  <dcterms:created xsi:type="dcterms:W3CDTF">2020-08-28T08:36:40Z</dcterms:created>
  <dcterms:modified xsi:type="dcterms:W3CDTF">2025-11-13T14:46:46Z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(3)u0eEmloQNKf8aJ4DduOX36H5p3w9XMgh/c0MPhYiBAIOVq5Vnkeyo0FxLTwIZszBg4CBgAUl
ri2dueipHOFBlInieMKDk1f+BWk1exCW+1eG3jolPY7uzRUx5TYmetB6OaevJEw5Eg/Q4byP
Lqfjv1pdcx7AwcSoNS739Uj0G4L2ZOfltlcJ5vOXytDd+NVVoiTdqL5gSVzyWkq0lrwePbO3
qWJj3gffCeY3Sr9oQu</vt:lpwstr>
  </property>
  <property fmtid="{D5CDD505-2E9C-101B-9397-08002B2CF9AE}" pid="3" name="_2015_ms_pID_7253431">
    <vt:lpwstr>qFJyRtxKggf8EyjDcxxFSGqBhGzfi53DO0+472VBCljeFpWpa+jU+x
lIU6P1JrqX8lVwQ311Acrers0yYS9hQ+yfFUH+ZPsqEvyBWxusR1hbswl37FN88Gp+rve5Wo
g7o6dTfAC5cEqPd8YaViOPqHy306t7tz6njEmFF96FoPpxoA/acm/qYwMYOZdlsS39/MPVDV
Cn+cVNOQAmflgmwUcIgxcgpoz4DemaYR6We+</vt:lpwstr>
  </property>
  <property fmtid="{D5CDD505-2E9C-101B-9397-08002B2CF9AE}" pid="4" name="_2015_ms_pID_7253432">
    <vt:lpwstr>rA==</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1738891762</vt:lpwstr>
  </property>
</Properties>
</file>