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handoutMasterIdLst>
    <p:handoutMasterId r:id="rId10"/>
  </p:handoutMasterIdLst>
  <p:sldIdLst>
    <p:sldId id="256" r:id="rId5"/>
    <p:sldId id="304" r:id="rId6"/>
    <p:sldId id="305" r:id="rId7"/>
    <p:sldId id="306"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CC5"/>
    <a:srgbClr val="FFCC99"/>
    <a:srgbClr val="FF9147"/>
    <a:srgbClr val="FF9953"/>
    <a:srgbClr val="FFC39B"/>
    <a:srgbClr val="FFEBDD"/>
    <a:srgbClr val="FFD5B9"/>
    <a:srgbClr val="FFEDE1"/>
    <a:srgbClr val="FFDAC1"/>
    <a:srgbClr val="FFD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44" autoAdjust="0"/>
  </p:normalViewPr>
  <p:slideViewPr>
    <p:cSldViewPr snapToGrid="0">
      <p:cViewPr>
        <p:scale>
          <a:sx n="100" d="100"/>
          <a:sy n="100" d="100"/>
        </p:scale>
        <p:origin x="1182" y="2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9D5B87-F48F-467D-8316-6F67632ED6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27BCF97-9189-4C05-9F87-23A3F2332C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5F3602-E4F2-40AA-BB5D-2B017FE547C4}" type="datetimeFigureOut">
              <a:rPr lang="en-US" smtClean="0"/>
              <a:t>4/15/2025</a:t>
            </a:fld>
            <a:endParaRPr lang="en-US"/>
          </a:p>
        </p:txBody>
      </p:sp>
      <p:sp>
        <p:nvSpPr>
          <p:cNvPr id="4" name="Footer Placeholder 3">
            <a:extLst>
              <a:ext uri="{FF2B5EF4-FFF2-40B4-BE49-F238E27FC236}">
                <a16:creationId xmlns:a16="http://schemas.microsoft.com/office/drawing/2014/main" id="{9C0E993E-D230-4635-BE24-A7C7940B68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B85808-49E4-4ED9-B30D-F66439F47A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6DAE8A-BC92-4234-8B39-F27B914E4EED}" type="slidenum">
              <a:rPr lang="en-US" smtClean="0"/>
              <a:t>‹#›</a:t>
            </a:fld>
            <a:endParaRPr lang="en-US"/>
          </a:p>
        </p:txBody>
      </p:sp>
    </p:spTree>
    <p:extLst>
      <p:ext uri="{BB962C8B-B14F-4D97-AF65-F5344CB8AC3E}">
        <p14:creationId xmlns:p14="http://schemas.microsoft.com/office/powerpoint/2010/main" val="677337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4/15/2025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flip="none" rotWithShape="1">
          <a:gsLst>
            <a:gs pos="86000">
              <a:srgbClr val="FFB685">
                <a:alpha val="75000"/>
              </a:srgbClr>
            </a:gs>
            <a:gs pos="64000">
              <a:srgbClr val="FFDCC5">
                <a:alpha val="40000"/>
              </a:srgbClr>
            </a:gs>
            <a:gs pos="38000">
              <a:schemeClr val="bg1"/>
            </a:gs>
            <a:gs pos="100000">
              <a:srgbClr val="FF7619"/>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66799" y="2503554"/>
            <a:ext cx="10058400" cy="1850891"/>
          </a:xfrm>
        </p:spPr>
        <p:txBody>
          <a:bodyPr anchor="ctr">
            <a:normAutofit/>
          </a:bodyPr>
          <a:lstStyle>
            <a:lvl1pPr algn="ctr">
              <a:lnSpc>
                <a:spcPct val="85000"/>
              </a:lnSpc>
              <a:defRPr sz="5400" spc="-50" baseline="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393575" y="4949911"/>
            <a:ext cx="7404847" cy="1149675"/>
          </a:xfrm>
        </p:spPr>
        <p:txBody>
          <a:bodyPr lIns="91440" rIns="91440">
            <a:normAutofit/>
          </a:bodyPr>
          <a:lstStyle>
            <a:lvl1pPr marL="0" indent="0" algn="ctr">
              <a:buNone/>
              <a:defRPr sz="3200" i="0" cap="all" spc="200" baseline="0">
                <a:solidFill>
                  <a:schemeClr val="bg1"/>
                </a:solidFill>
                <a:effectLst>
                  <a:outerShdw blurRad="38100" dist="38100" dir="2700000" algn="tl">
                    <a:srgbClr val="000000">
                      <a:alpha val="43137"/>
                    </a:srgbClr>
                  </a:outerShdw>
                </a:effectLst>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sp>
        <p:nvSpPr>
          <p:cNvPr id="9" name="矩形 16">
            <a:extLst>
              <a:ext uri="{FF2B5EF4-FFF2-40B4-BE49-F238E27FC236}">
                <a16:creationId xmlns:a16="http://schemas.microsoft.com/office/drawing/2014/main" id="{C238DDC1-55F6-44F2-9279-4D27C5211E97}"/>
              </a:ext>
            </a:extLst>
          </p:cNvPr>
          <p:cNvSpPr/>
          <p:nvPr userDrawn="1"/>
        </p:nvSpPr>
        <p:spPr>
          <a:xfrm>
            <a:off x="0" y="6596390"/>
            <a:ext cx="12192000" cy="261610"/>
          </a:xfrm>
          <a:prstGeom prst="rect">
            <a:avLst/>
          </a:prstGeom>
          <a:solidFill>
            <a:srgbClr val="FF7619"/>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3" name="Image 12">
            <a:extLst>
              <a:ext uri="{FF2B5EF4-FFF2-40B4-BE49-F238E27FC236}">
                <a16:creationId xmlns:a16="http://schemas.microsoft.com/office/drawing/2014/main" id="{027274D0-C478-4DB6-B14C-4ABA0801F4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390" y="336457"/>
            <a:ext cx="1397220" cy="1717935"/>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矩形 16">
            <a:extLst>
              <a:ext uri="{FF2B5EF4-FFF2-40B4-BE49-F238E27FC236}">
                <a16:creationId xmlns:a16="http://schemas.microsoft.com/office/drawing/2014/main" id="{143429F2-D541-43C9-9B6C-A48577D2C57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0" name="幻灯片编号">
            <a:extLst>
              <a:ext uri="{FF2B5EF4-FFF2-40B4-BE49-F238E27FC236}">
                <a16:creationId xmlns:a16="http://schemas.microsoft.com/office/drawing/2014/main" id="{BEC53EF5-6451-460A-8E8E-0CA5039EB982}"/>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C1E24205-50E2-4A05-ABCA-009EF8D053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337A-B4EC-4392-B1D8-DB2595CC3F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81D8128-BC0C-4B5C-AD23-C9CD021621B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9C822E0-1015-499C-B1E1-3B1FA19FFC0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9AC00EE-0497-44FF-A50D-732CB8E861F2}"/>
              </a:ext>
            </a:extLst>
          </p:cNvPr>
          <p:cNvSpPr>
            <a:spLocks noGrp="1"/>
          </p:cNvSpPr>
          <p:nvPr>
            <p:ph type="dt" sz="half" idx="10"/>
          </p:nvPr>
        </p:nvSpPr>
        <p:spPr/>
        <p:txBody>
          <a:bodyPr/>
          <a:lstStyle/>
          <a:p>
            <a:fld id="{14E90722-6B5B-40EB-AF7F-BE0219DF0930}" type="datetimeFigureOut">
              <a:rPr lang="en-GB" smtClean="0"/>
              <a:t>14/04/2025</a:t>
            </a:fld>
            <a:endParaRPr lang="en-GB"/>
          </a:p>
        </p:txBody>
      </p:sp>
      <p:sp>
        <p:nvSpPr>
          <p:cNvPr id="6" name="Footer Placeholder 5">
            <a:extLst>
              <a:ext uri="{FF2B5EF4-FFF2-40B4-BE49-F238E27FC236}">
                <a16:creationId xmlns:a16="http://schemas.microsoft.com/office/drawing/2014/main" id="{76A3337A-CD81-4331-91D1-73F400B5F89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5D6538-8A1B-4CEE-8542-0177A3E7ED46}"/>
              </a:ext>
            </a:extLst>
          </p:cNvPr>
          <p:cNvSpPr>
            <a:spLocks noGrp="1"/>
          </p:cNvSpPr>
          <p:nvPr>
            <p:ph type="sldNum" sz="quarter" idx="12"/>
          </p:nvPr>
        </p:nvSpPr>
        <p:spPr/>
        <p:txBody>
          <a:bodyPr/>
          <a:lstStyle/>
          <a:p>
            <a:fld id="{1EB52D2C-59B6-4ECC-A895-AF7294CFA49E}" type="slidenum">
              <a:rPr lang="en-GB" smtClean="0"/>
              <a:t>‹#›</a:t>
            </a:fld>
            <a:endParaRPr lang="en-GB"/>
          </a:p>
        </p:txBody>
      </p:sp>
    </p:spTree>
    <p:extLst>
      <p:ext uri="{BB962C8B-B14F-4D97-AF65-F5344CB8AC3E}">
        <p14:creationId xmlns:p14="http://schemas.microsoft.com/office/powerpoint/2010/main" val="262828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25506" y="116542"/>
            <a:ext cx="11030174" cy="722623"/>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lvl1pPr>
              <a:defRPr sz="2800" b="1">
                <a:solidFill>
                  <a:schemeClr val="tx1">
                    <a:lumMod val="85000"/>
                    <a:lumOff val="15000"/>
                  </a:schemeClr>
                </a:solidFill>
                <a:latin typeface="+mn-lt"/>
              </a:defRPr>
            </a:lvl1pPr>
            <a:lvl2pPr>
              <a:defRPr sz="2400">
                <a:solidFill>
                  <a:schemeClr val="tx1">
                    <a:lumMod val="85000"/>
                    <a:lumOff val="15000"/>
                  </a:schemeClr>
                </a:solidFill>
                <a:latin typeface="+mn-lt"/>
              </a:defRPr>
            </a:lvl2pPr>
            <a:lvl3pPr>
              <a:defRPr sz="2000">
                <a:latin typeface="+mn-lt"/>
              </a:defRPr>
            </a:lvl3pPr>
            <a:lvl4pPr>
              <a:defRPr sz="1800">
                <a:latin typeface="+mn-lt"/>
              </a:defRPr>
            </a:lvl4pPr>
            <a:lvl5pPr>
              <a:defRPr sz="1600">
                <a:solidFill>
                  <a:schemeClr val="tx1">
                    <a:lumMod val="75000"/>
                    <a:lumOff val="25000"/>
                  </a:schemeClr>
                </a:solidFill>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幻灯片编号">
            <a:extLst>
              <a:ext uri="{FF2B5EF4-FFF2-40B4-BE49-F238E27FC236}">
                <a16:creationId xmlns:a16="http://schemas.microsoft.com/office/drawing/2014/main" id="{8EAC6922-795E-4BB6-9976-CA3B373D92FA}"/>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1346615083"/>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gradFill>
          <a:gsLst>
            <a:gs pos="72000">
              <a:srgbClr val="FFEBDD"/>
            </a:gs>
            <a:gs pos="41000">
              <a:schemeClr val="bg1"/>
            </a:gs>
            <a:gs pos="100000">
              <a:srgbClr val="FF9953"/>
            </a:gs>
          </a:gsLst>
          <a:lin ang="78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328" y="422609"/>
            <a:ext cx="10870603" cy="1629225"/>
          </a:xfrm>
        </p:spPr>
        <p:txBody>
          <a:bodyPr anchor="b" anchorCtr="0">
            <a:normAutofit/>
          </a:bodyPr>
          <a:lstStyle>
            <a:lvl1pPr>
              <a:lnSpc>
                <a:spcPct val="85000"/>
              </a:lnSpc>
              <a:defRPr sz="5400" b="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72931" y="2275444"/>
            <a:ext cx="10058400" cy="1143000"/>
          </a:xfrm>
        </p:spPr>
        <p:txBody>
          <a:bodyPr lIns="91440" rIns="91440" anchor="t" anchorCtr="0">
            <a:normAutofit/>
          </a:bodyPr>
          <a:lstStyle>
            <a:lvl1pPr marL="0" indent="0">
              <a:buNone/>
              <a:defRPr sz="2400" cap="all" spc="200" baseline="0">
                <a:solidFill>
                  <a:schemeClr val="tx2"/>
                </a:solidFill>
                <a:effectLst>
                  <a:outerShdw blurRad="38100" dist="38100" dir="2700000" algn="tl">
                    <a:srgbClr val="000000">
                      <a:alpha val="43137"/>
                    </a:srgbClr>
                  </a:outerShdw>
                </a:effectLst>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cxnSp>
        <p:nvCxnSpPr>
          <p:cNvPr id="9" name="Straight Connector 8"/>
          <p:cNvCxnSpPr>
            <a:cxnSpLocks/>
          </p:cNvCxnSpPr>
          <p:nvPr/>
        </p:nvCxnSpPr>
        <p:spPr>
          <a:xfrm>
            <a:off x="372931" y="2164976"/>
            <a:ext cx="1087060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16">
            <a:extLst>
              <a:ext uri="{FF2B5EF4-FFF2-40B4-BE49-F238E27FC236}">
                <a16:creationId xmlns:a16="http://schemas.microsoft.com/office/drawing/2014/main" id="{6214F692-E04F-45DC-A997-ECBB4ECD6FD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1" name="Image 10">
            <a:extLst>
              <a:ext uri="{FF2B5EF4-FFF2-40B4-BE49-F238E27FC236}">
                <a16:creationId xmlns:a16="http://schemas.microsoft.com/office/drawing/2014/main" id="{6660E38D-5E03-4FF1-A608-F304CACBF5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40659" y="1187865"/>
            <a:ext cx="5694380" cy="4681229"/>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7919" y="1187866"/>
            <a:ext cx="5633421" cy="4681230"/>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9" name="Title Placeholder 1"/>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ABAE451F-BE1F-434F-8FDE-BB1DB04FA6C8}"/>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34353"/>
            <a:ext cx="557784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nvPr>
        </p:nvSpPr>
        <p:spPr>
          <a:xfrm>
            <a:off x="457200" y="2339788"/>
            <a:ext cx="557784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6217920" y="1434353"/>
            <a:ext cx="566928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nvPr>
        </p:nvSpPr>
        <p:spPr>
          <a:xfrm>
            <a:off x="6217920" y="2339788"/>
            <a:ext cx="566928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0" name="Title Placeholder 1">
            <a:extLst>
              <a:ext uri="{FF2B5EF4-FFF2-40B4-BE49-F238E27FC236}">
                <a16:creationId xmlns:a16="http://schemas.microsoft.com/office/drawing/2014/main" id="{A8BAC526-C427-4827-8229-E9C7333318DE}"/>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12" name="幻灯片编号">
            <a:extLst>
              <a:ext uri="{FF2B5EF4-FFF2-40B4-BE49-F238E27FC236}">
                <a16:creationId xmlns:a16="http://schemas.microsoft.com/office/drawing/2014/main" id="{26F98CB0-EFCB-4CD4-A86C-C5706ED56359}"/>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AC6D51D2-C549-4579-B851-306D47A2EE62}"/>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7" name="幻灯片编号">
            <a:extLst>
              <a:ext uri="{FF2B5EF4-FFF2-40B4-BE49-F238E27FC236}">
                <a16:creationId xmlns:a16="http://schemas.microsoft.com/office/drawing/2014/main" id="{C05F180D-37B7-4287-9D53-17C3B76F9427}"/>
              </a:ext>
            </a:extLst>
          </p:cNvPr>
          <p:cNvSpPr txBox="1">
            <a:spLocks noGrp="1"/>
          </p:cNvSpPr>
          <p:nvPr>
            <p:ph type="sldNum" sz="quarter" idx="2"/>
          </p:nvPr>
        </p:nvSpPr>
        <p:spPr>
          <a:xfrm>
            <a:off x="10575175" y="6539258"/>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8381E0D2-9DE5-4F3B-99C9-F7D61449054D}"/>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1" name="幻灯片编号">
            <a:extLst>
              <a:ext uri="{FF2B5EF4-FFF2-40B4-BE49-F238E27FC236}">
                <a16:creationId xmlns:a16="http://schemas.microsoft.com/office/drawing/2014/main" id="{471428E6-486D-415E-86E9-97B4CEB52764}"/>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7" name="Image 6">
            <a:extLst>
              <a:ext uri="{FF2B5EF4-FFF2-40B4-BE49-F238E27FC236}">
                <a16:creationId xmlns:a16="http://schemas.microsoft.com/office/drawing/2014/main" id="{00766D7F-247F-4494-AD5A-9217EB136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71B7A3D6-CB65-4C97-B8BE-E5872AF69941}"/>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                                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8" name="Rectangle 7"/>
          <p:cNvSpPr/>
          <p:nvPr userDrawn="1"/>
        </p:nvSpPr>
        <p:spPr>
          <a:xfrm>
            <a:off x="16" y="0"/>
            <a:ext cx="4050791" cy="6858000"/>
          </a:xfrm>
          <a:prstGeom prst="rect">
            <a:avLst/>
          </a:prstGeom>
          <a:solidFill>
            <a:srgbClr val="BD582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200" b="0">
                <a:solidFill>
                  <a:srgbClr val="FFFFFF"/>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lvl1pPr>
              <a:defRPr sz="2800"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sz="2000">
                <a:ea typeface="Arial Unicode MS" panose="020B0604020202020204"/>
              </a:defRPr>
            </a:lvl3pPr>
            <a:lvl4pPr>
              <a:defRPr sz="1800">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b="1">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13" name="幻灯片编号">
            <a:extLst>
              <a:ext uri="{FF2B5EF4-FFF2-40B4-BE49-F238E27FC236}">
                <a16:creationId xmlns:a16="http://schemas.microsoft.com/office/drawing/2014/main" id="{3BA75596-6051-49F7-BA89-BDF42A355992}"/>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12" name="Image 11">
            <a:extLst>
              <a:ext uri="{FF2B5EF4-FFF2-40B4-BE49-F238E27FC236}">
                <a16:creationId xmlns:a16="http://schemas.microsoft.com/office/drawing/2014/main" id="{854B8E81-B3C3-4F18-B92F-5B702B54A2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Title Placeholder 1">
            <a:extLst>
              <a:ext uri="{FF2B5EF4-FFF2-40B4-BE49-F238E27FC236}">
                <a16:creationId xmlns:a16="http://schemas.microsoft.com/office/drawing/2014/main" id="{772B0354-F662-4949-8154-16B0E141B726}"/>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4581C19D-DF69-48CE-96AA-B58D9B3D6201}"/>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914" y="34022"/>
            <a:ext cx="11275404"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17" name="矩形 16"/>
          <p:cNvSpPr/>
          <p:nvPr/>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cxnSp>
        <p:nvCxnSpPr>
          <p:cNvPr id="12" name="Straight Connector 9">
            <a:extLst>
              <a:ext uri="{FF2B5EF4-FFF2-40B4-BE49-F238E27FC236}">
                <a16:creationId xmlns:a16="http://schemas.microsoft.com/office/drawing/2014/main" id="{EF6486CC-A419-47DB-AE97-687783F97157}"/>
              </a:ext>
            </a:extLst>
          </p:cNvPr>
          <p:cNvCxnSpPr/>
          <p:nvPr userDrawn="1"/>
        </p:nvCxnSpPr>
        <p:spPr>
          <a:xfrm>
            <a:off x="0" y="797437"/>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幻灯片编号">
            <a:extLst>
              <a:ext uri="{FF2B5EF4-FFF2-40B4-BE49-F238E27FC236}">
                <a16:creationId xmlns:a16="http://schemas.microsoft.com/office/drawing/2014/main" id="{AEF8560A-07C1-48B1-A51C-2CC6DC5A4F35}"/>
              </a:ext>
            </a:extLst>
          </p:cNvPr>
          <p:cNvSpPr txBox="1">
            <a:spLocks noGrp="1"/>
          </p:cNvSpPr>
          <p:nvPr>
            <p:ph type="sldNum" sz="quarter" idx="4"/>
          </p:nvPr>
        </p:nvSpPr>
        <p:spPr>
          <a:xfrm>
            <a:off x="10575175" y="6517742"/>
            <a:ext cx="1312025" cy="382884"/>
          </a:xfrm>
          <a:prstGeom prst="rect">
            <a:avLst/>
          </a:prstGeom>
        </p:spPr>
        <p:txBody>
          <a:bodyPr/>
          <a:lstStyle>
            <a:lvl1pPr algn="r">
              <a:defRPr b="1">
                <a:solidFill>
                  <a:schemeClr val="bg1"/>
                </a:solidFill>
              </a:defRPr>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04083B96-F9BE-45E6-BCE1-56F5EDC97DD8}"/>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Arial Unicode MS" panose="020B0604020202020204"/>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Arial Unicode MS" panose="020B0604020202020204"/>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65AEF-2970-4195-82C8-5EDCE2AE1E6D}"/>
              </a:ext>
            </a:extLst>
          </p:cNvPr>
          <p:cNvSpPr>
            <a:spLocks noGrp="1"/>
          </p:cNvSpPr>
          <p:nvPr>
            <p:ph type="ctrTitle"/>
          </p:nvPr>
        </p:nvSpPr>
        <p:spPr/>
        <p:txBody>
          <a:bodyPr/>
          <a:lstStyle/>
          <a:p>
            <a:r>
              <a:rPr lang="en-GB" dirty="0"/>
              <a:t>SA1 pre#110 call –</a:t>
            </a:r>
            <a:br>
              <a:rPr lang="en-GB" dirty="0"/>
            </a:br>
            <a:r>
              <a:rPr lang="en-GB" dirty="0"/>
              <a:t>AI Agent session </a:t>
            </a:r>
          </a:p>
        </p:txBody>
      </p:sp>
      <p:sp>
        <p:nvSpPr>
          <p:cNvPr id="3" name="Subtitle 2">
            <a:extLst>
              <a:ext uri="{FF2B5EF4-FFF2-40B4-BE49-F238E27FC236}">
                <a16:creationId xmlns:a16="http://schemas.microsoft.com/office/drawing/2014/main" id="{931FF24A-FA42-4A2D-8320-1CA5E305B79D}"/>
              </a:ext>
            </a:extLst>
          </p:cNvPr>
          <p:cNvSpPr>
            <a:spLocks noGrp="1"/>
          </p:cNvSpPr>
          <p:nvPr>
            <p:ph type="subTitle" idx="1"/>
          </p:nvPr>
        </p:nvSpPr>
        <p:spPr/>
        <p:txBody>
          <a:bodyPr>
            <a:normAutofit fontScale="62500" lnSpcReduction="20000"/>
          </a:bodyPr>
          <a:lstStyle/>
          <a:p>
            <a:pPr algn="l"/>
            <a:r>
              <a:rPr lang="en-GB" dirty="0"/>
              <a:t>Answers to posed Questions on AI Agents in 6G</a:t>
            </a:r>
          </a:p>
          <a:p>
            <a:pPr algn="l"/>
            <a:endParaRPr lang="en-GB" dirty="0"/>
          </a:p>
          <a:p>
            <a:pPr algn="l"/>
            <a:r>
              <a:rPr lang="en-GB" sz="2000" dirty="0"/>
              <a:t>Xiaomi</a:t>
            </a:r>
          </a:p>
        </p:txBody>
      </p:sp>
      <p:sp>
        <p:nvSpPr>
          <p:cNvPr id="4" name="TextBox 3">
            <a:extLst>
              <a:ext uri="{FF2B5EF4-FFF2-40B4-BE49-F238E27FC236}">
                <a16:creationId xmlns:a16="http://schemas.microsoft.com/office/drawing/2014/main" id="{075073F5-2AC3-42B0-8915-8B9BC96574F9}"/>
              </a:ext>
            </a:extLst>
          </p:cNvPr>
          <p:cNvSpPr txBox="1"/>
          <p:nvPr/>
        </p:nvSpPr>
        <p:spPr>
          <a:xfrm>
            <a:off x="10773921" y="237931"/>
            <a:ext cx="1236133" cy="338554"/>
          </a:xfrm>
          <a:prstGeom prst="rect">
            <a:avLst/>
          </a:prstGeom>
          <a:noFill/>
        </p:spPr>
        <p:txBody>
          <a:bodyPr wrap="square" rtlCol="0">
            <a:spAutoFit/>
          </a:bodyPr>
          <a:lstStyle/>
          <a:p>
            <a:r>
              <a:rPr lang="en-GB" sz="1600" b="1" dirty="0"/>
              <a:t>S1-252038</a:t>
            </a:r>
          </a:p>
        </p:txBody>
      </p:sp>
    </p:spTree>
    <p:extLst>
      <p:ext uri="{BB962C8B-B14F-4D97-AF65-F5344CB8AC3E}">
        <p14:creationId xmlns:p14="http://schemas.microsoft.com/office/powerpoint/2010/main" val="252311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B322D-565D-4D6F-85CC-8627852DDF09}"/>
              </a:ext>
            </a:extLst>
          </p:cNvPr>
          <p:cNvSpPr>
            <a:spLocks noGrp="1"/>
          </p:cNvSpPr>
          <p:nvPr>
            <p:ph type="title"/>
          </p:nvPr>
        </p:nvSpPr>
        <p:spPr/>
        <p:txBody>
          <a:bodyPr>
            <a:normAutofit fontScale="90000"/>
          </a:bodyPr>
          <a:lstStyle/>
          <a:p>
            <a:r>
              <a:rPr lang="en-GB" dirty="0"/>
              <a:t>4 questions were provided ahead of the call</a:t>
            </a:r>
          </a:p>
        </p:txBody>
      </p:sp>
      <p:sp>
        <p:nvSpPr>
          <p:cNvPr id="3" name="Content Placeholder 2">
            <a:extLst>
              <a:ext uri="{FF2B5EF4-FFF2-40B4-BE49-F238E27FC236}">
                <a16:creationId xmlns:a16="http://schemas.microsoft.com/office/drawing/2014/main" id="{42B349FD-3A52-48F0-AF33-62132B37B5A0}"/>
              </a:ext>
            </a:extLst>
          </p:cNvPr>
          <p:cNvSpPr>
            <a:spLocks noGrp="1"/>
          </p:cNvSpPr>
          <p:nvPr>
            <p:ph idx="1"/>
          </p:nvPr>
        </p:nvSpPr>
        <p:spPr/>
        <p:txBody>
          <a:bodyPr/>
          <a:lstStyle/>
          <a:p>
            <a:pPr lvl="1"/>
            <a:r>
              <a:rPr lang="en-US" dirty="0"/>
              <a:t>What is meant by "intent" , how does it relate to "AI agent" and what's the difference compare to SA5 definition?</a:t>
            </a:r>
            <a:endParaRPr lang="en-GB" dirty="0"/>
          </a:p>
          <a:p>
            <a:pPr lvl="1"/>
            <a:r>
              <a:rPr lang="en-US" dirty="0"/>
              <a:t>What service AI agent could provide within 3GPP network?</a:t>
            </a:r>
            <a:endParaRPr lang="en-GB" dirty="0"/>
          </a:p>
          <a:p>
            <a:pPr lvl="1"/>
            <a:r>
              <a:rPr lang="en-US" dirty="0"/>
              <a:t>What's the impact on network if AI agent is introduced?</a:t>
            </a:r>
            <a:endParaRPr lang="en-GB" dirty="0"/>
          </a:p>
          <a:p>
            <a:pPr lvl="1"/>
            <a:r>
              <a:rPr lang="en-US" dirty="0"/>
              <a:t>Which new type of service /use case can be performed by an AI Agent compared with traditional AI model/algorithm e.g. in the NWDAF</a:t>
            </a:r>
            <a:endParaRPr lang="en-GB" dirty="0"/>
          </a:p>
          <a:p>
            <a:endParaRPr lang="en-GB" dirty="0"/>
          </a:p>
        </p:txBody>
      </p:sp>
    </p:spTree>
    <p:extLst>
      <p:ext uri="{BB962C8B-B14F-4D97-AF65-F5344CB8AC3E}">
        <p14:creationId xmlns:p14="http://schemas.microsoft.com/office/powerpoint/2010/main" val="587479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AEEF990-CF9C-493B-B009-7C8BE6E98840}"/>
              </a:ext>
            </a:extLst>
          </p:cNvPr>
          <p:cNvPicPr>
            <a:picLocks noChangeAspect="1"/>
          </p:cNvPicPr>
          <p:nvPr/>
        </p:nvPicPr>
        <p:blipFill>
          <a:blip r:embed="rId2"/>
          <a:stretch>
            <a:fillRect/>
          </a:stretch>
        </p:blipFill>
        <p:spPr>
          <a:xfrm>
            <a:off x="6992532" y="3191158"/>
            <a:ext cx="5048002" cy="2127229"/>
          </a:xfrm>
          <a:prstGeom prst="rect">
            <a:avLst/>
          </a:prstGeom>
        </p:spPr>
      </p:pic>
      <p:sp>
        <p:nvSpPr>
          <p:cNvPr id="3" name="Content Placeholder 2">
            <a:extLst>
              <a:ext uri="{FF2B5EF4-FFF2-40B4-BE49-F238E27FC236}">
                <a16:creationId xmlns:a16="http://schemas.microsoft.com/office/drawing/2014/main" id="{3240E437-06DF-4B21-81CF-0928B24260A5}"/>
              </a:ext>
            </a:extLst>
          </p:cNvPr>
          <p:cNvSpPr>
            <a:spLocks noGrp="1"/>
          </p:cNvSpPr>
          <p:nvPr>
            <p:ph idx="1"/>
          </p:nvPr>
        </p:nvSpPr>
        <p:spPr>
          <a:xfrm>
            <a:off x="590550" y="330783"/>
            <a:ext cx="5877983" cy="2806481"/>
          </a:xfrm>
        </p:spPr>
        <p:txBody>
          <a:bodyPr numCol="1">
            <a:noAutofit/>
          </a:bodyPr>
          <a:lstStyle/>
          <a:p>
            <a:pPr marL="0" indent="0">
              <a:buNone/>
            </a:pPr>
            <a:r>
              <a:rPr lang="en-US" sz="1200" b="0" dirty="0">
                <a:solidFill>
                  <a:srgbClr val="0000FF"/>
                </a:solidFill>
              </a:rPr>
              <a:t>What is meant by "intent" , how does it relate to "AI agent" and what's the difference compare to SA5 definition?</a:t>
            </a:r>
          </a:p>
          <a:p>
            <a:pPr>
              <a:spcBef>
                <a:spcPts val="600"/>
              </a:spcBef>
              <a:buFont typeface="Wingdings" panose="05000000000000000000" pitchFamily="2" charset="2"/>
              <a:buChar char="§"/>
            </a:pPr>
            <a:r>
              <a:rPr lang="en-GB" sz="1200" b="0" dirty="0"/>
              <a:t>In this case (and in general for TR22.870) the requirement in 6.5.6 for a 6G network to be able to “expose its services … by intent” is unclear and potentially inaccurate based on industry definition of terms.</a:t>
            </a:r>
          </a:p>
          <a:p>
            <a:pPr>
              <a:spcBef>
                <a:spcPts val="0"/>
              </a:spcBef>
              <a:buFont typeface="Wingdings" panose="05000000000000000000" pitchFamily="2" charset="2"/>
              <a:buChar char="§"/>
            </a:pPr>
            <a:r>
              <a:rPr lang="en-GB" sz="1200" b="0" dirty="0"/>
              <a:t>The “Intent” step in AI processing is the interpretation of the original user query, after feature extraction for use in routing the query and potentially final formatting of the Feature Extraction before inputting to the appropriate AI Model for the query. </a:t>
            </a:r>
          </a:p>
          <a:p>
            <a:pPr>
              <a:spcBef>
                <a:spcPts val="0"/>
              </a:spcBef>
              <a:buFont typeface="Wingdings" panose="05000000000000000000" pitchFamily="2" charset="2"/>
              <a:buChar char="§"/>
            </a:pPr>
            <a:r>
              <a:rPr lang="en-GB" sz="1200" b="0" dirty="0"/>
              <a:t>Additionally, AI services including AI Agents may be connected together in order to provide solutions and manage processes through collaboration or combination (e.g. in various architectures) via inter connecting nodes or through use of dedicated protocols such as A2A or MCP. As such the message structure for data transferred between AI services or AI Agents is standardised as are the services offered by the destination AI Agents.</a:t>
            </a:r>
          </a:p>
          <a:p>
            <a:pPr>
              <a:spcBef>
                <a:spcPts val="0"/>
              </a:spcBef>
              <a:buFont typeface="Wingdings" panose="05000000000000000000" pitchFamily="2" charset="2"/>
              <a:buChar char="§"/>
            </a:pPr>
            <a:r>
              <a:rPr lang="en-GB" sz="1200" b="0" dirty="0"/>
              <a:t>In the context of the exposure of services it is simply clearer to remove reference of intent.</a:t>
            </a:r>
          </a:p>
          <a:p>
            <a:pPr>
              <a:spcBef>
                <a:spcPts val="0"/>
              </a:spcBef>
              <a:buFont typeface="Wingdings" panose="05000000000000000000" pitchFamily="2" charset="2"/>
              <a:buChar char="§"/>
            </a:pPr>
            <a:r>
              <a:rPr lang="en-GB" sz="1200" b="0" dirty="0"/>
              <a:t>SA5 makes reference to “intent” in use by management services to select AI/ML models with suitable capabilities to fulfil the “intent”. [TS 28.105] This is consistent with the above</a:t>
            </a:r>
          </a:p>
        </p:txBody>
      </p:sp>
      <p:sp>
        <p:nvSpPr>
          <p:cNvPr id="4" name="Rectangle 3">
            <a:extLst>
              <a:ext uri="{FF2B5EF4-FFF2-40B4-BE49-F238E27FC236}">
                <a16:creationId xmlns:a16="http://schemas.microsoft.com/office/drawing/2014/main" id="{5A4B8C49-28D2-43D9-9A5A-4E37DB353158}"/>
              </a:ext>
            </a:extLst>
          </p:cNvPr>
          <p:cNvSpPr/>
          <p:nvPr/>
        </p:nvSpPr>
        <p:spPr>
          <a:xfrm>
            <a:off x="6468533" y="2444717"/>
            <a:ext cx="6096000" cy="484748"/>
          </a:xfrm>
          <a:prstGeom prst="rect">
            <a:avLst/>
          </a:prstGeom>
        </p:spPr>
        <p:txBody>
          <a:bodyPr>
            <a:spAutoFit/>
          </a:bodyPr>
          <a:lstStyle/>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https://developers.googleblog.com/en/a2a-a-new-era-of-agent-interoperability/</a:t>
            </a:r>
          </a:p>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https://www.anthropic.com/news/model-context-protocol</a:t>
            </a:r>
          </a:p>
        </p:txBody>
      </p:sp>
      <p:pic>
        <p:nvPicPr>
          <p:cNvPr id="9" name="Picture 8">
            <a:extLst>
              <a:ext uri="{FF2B5EF4-FFF2-40B4-BE49-F238E27FC236}">
                <a16:creationId xmlns:a16="http://schemas.microsoft.com/office/drawing/2014/main" id="{45F64B8E-C666-488D-926F-3FAB19790196}"/>
              </a:ext>
            </a:extLst>
          </p:cNvPr>
          <p:cNvPicPr>
            <a:picLocks noChangeAspect="1"/>
          </p:cNvPicPr>
          <p:nvPr/>
        </p:nvPicPr>
        <p:blipFill rotWithShape="1">
          <a:blip r:embed="rId3"/>
          <a:srcRect t="15377" r="6521" b="18682"/>
          <a:stretch/>
        </p:blipFill>
        <p:spPr>
          <a:xfrm>
            <a:off x="6468533" y="1396576"/>
            <a:ext cx="5359400" cy="1048141"/>
          </a:xfrm>
          <a:prstGeom prst="rect">
            <a:avLst/>
          </a:prstGeom>
        </p:spPr>
      </p:pic>
      <p:pic>
        <p:nvPicPr>
          <p:cNvPr id="10" name="Picture 9">
            <a:extLst>
              <a:ext uri="{FF2B5EF4-FFF2-40B4-BE49-F238E27FC236}">
                <a16:creationId xmlns:a16="http://schemas.microsoft.com/office/drawing/2014/main" id="{B7D37E61-E0C0-45F8-856B-2CE2E015692A}"/>
              </a:ext>
            </a:extLst>
          </p:cNvPr>
          <p:cNvPicPr>
            <a:picLocks noChangeAspect="1"/>
          </p:cNvPicPr>
          <p:nvPr/>
        </p:nvPicPr>
        <p:blipFill rotWithShape="1">
          <a:blip r:embed="rId4"/>
          <a:srcRect r="6521" b="25308"/>
          <a:stretch/>
        </p:blipFill>
        <p:spPr>
          <a:xfrm>
            <a:off x="6468533" y="372372"/>
            <a:ext cx="5359401" cy="973243"/>
          </a:xfrm>
          <a:prstGeom prst="rect">
            <a:avLst/>
          </a:prstGeom>
        </p:spPr>
      </p:pic>
      <p:sp>
        <p:nvSpPr>
          <p:cNvPr id="12" name="Rectangle 11">
            <a:extLst>
              <a:ext uri="{FF2B5EF4-FFF2-40B4-BE49-F238E27FC236}">
                <a16:creationId xmlns:a16="http://schemas.microsoft.com/office/drawing/2014/main" id="{CC7529F8-0F40-4420-A3CD-FC8F92F299F2}"/>
              </a:ext>
            </a:extLst>
          </p:cNvPr>
          <p:cNvSpPr>
            <a:spLocks noChangeAspect="1"/>
          </p:cNvSpPr>
          <p:nvPr/>
        </p:nvSpPr>
        <p:spPr>
          <a:xfrm>
            <a:off x="501774" y="3333432"/>
            <a:ext cx="6154332" cy="2123658"/>
          </a:xfrm>
          <a:prstGeom prst="rect">
            <a:avLst/>
          </a:prstGeom>
        </p:spPr>
        <p:txBody>
          <a:bodyPr wrap="square">
            <a:spAutoFit/>
          </a:bodyPr>
          <a:lstStyle/>
          <a:p>
            <a:r>
              <a:rPr lang="en-US" sz="1200" dirty="0">
                <a:solidFill>
                  <a:srgbClr val="0000FF"/>
                </a:solidFill>
              </a:rPr>
              <a:t>What service AI agent could provide within 3GPP network?</a:t>
            </a:r>
          </a:p>
          <a:p>
            <a:pPr marL="285750" indent="-285750">
              <a:buClr>
                <a:schemeClr val="accent1"/>
              </a:buClr>
              <a:buFont typeface="Wingdings" panose="05000000000000000000" pitchFamily="2" charset="2"/>
              <a:buChar char="§"/>
            </a:pPr>
            <a:r>
              <a:rPr lang="en-US" sz="1200" dirty="0"/>
              <a:t>AI Agents represent one way of providing AI services. Agentic AI and AI Agents are alternatives of autonomous AI solutions but other dedicated AI service flows can also be considered to deliver AI services. </a:t>
            </a:r>
          </a:p>
          <a:p>
            <a:pPr marL="285750" indent="-285750">
              <a:buClr>
                <a:schemeClr val="accent1"/>
              </a:buClr>
              <a:buFont typeface="Wingdings" panose="05000000000000000000" pitchFamily="2" charset="2"/>
              <a:buChar char="§"/>
            </a:pPr>
            <a:r>
              <a:rPr lang="en-US" sz="1200" dirty="0"/>
              <a:t>AI Agents offer particular advantages through autonomy, and ability to learn and adapt over time and through interaction with other systems/tools, use of local memory such as short term or long term memory</a:t>
            </a:r>
          </a:p>
          <a:p>
            <a:pPr marL="285750" indent="-285750">
              <a:buClr>
                <a:schemeClr val="accent1"/>
              </a:buClr>
              <a:buFont typeface="Wingdings" panose="05000000000000000000" pitchFamily="2" charset="2"/>
              <a:buChar char="§"/>
            </a:pPr>
            <a:r>
              <a:rPr lang="en-US" sz="1200" dirty="0"/>
              <a:t>AI Agents are gaining wide industry adoption and enhancements for interconnection and discovery to other tools and AI Agent through new protocols e.g. MCP and A2A. Which equipped with reliable and secure protocols can enable higher degrees of collaboration and scalability between AI Agents and tools. </a:t>
            </a:r>
          </a:p>
        </p:txBody>
      </p:sp>
      <p:sp>
        <p:nvSpPr>
          <p:cNvPr id="8" name="Rectangle 7">
            <a:extLst>
              <a:ext uri="{FF2B5EF4-FFF2-40B4-BE49-F238E27FC236}">
                <a16:creationId xmlns:a16="http://schemas.microsoft.com/office/drawing/2014/main" id="{584AA8D6-B9D2-44D4-9529-E552549C121D}"/>
              </a:ext>
            </a:extLst>
          </p:cNvPr>
          <p:cNvSpPr>
            <a:spLocks noChangeAspect="1"/>
          </p:cNvSpPr>
          <p:nvPr/>
        </p:nvSpPr>
        <p:spPr>
          <a:xfrm>
            <a:off x="473199" y="5341714"/>
            <a:ext cx="11049934" cy="1200329"/>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200" dirty="0"/>
              <a:t>AI Agents can by way of engineered AI Agent teams be used inside of 3GPP networks (e.g. a specialized domain) to manage particular services or simply to enable access through use of secure protocols e.g. MCP to network data to authorized third parties. Implementations adopting teams of AI Agents can facilitate structured management and control on data utilization e.g. policy and access control, QoS control, service reliability.</a:t>
            </a:r>
          </a:p>
          <a:p>
            <a:pPr marL="285750" indent="-285750">
              <a:buClr>
                <a:schemeClr val="accent1"/>
              </a:buClr>
              <a:buFont typeface="Wingdings" panose="05000000000000000000" pitchFamily="2" charset="2"/>
              <a:buChar char="§"/>
            </a:pPr>
            <a:r>
              <a:rPr lang="en-US" sz="1200" dirty="0"/>
              <a:t>E.g. AI Agents acting as security verification services within a network enabling access to other databases or data repositories within a network, or AI Agents enabling network operators to </a:t>
            </a:r>
            <a:r>
              <a:rPr lang="en-US" sz="1200" dirty="0" err="1"/>
              <a:t>utilise</a:t>
            </a:r>
            <a:r>
              <a:rPr lang="en-US" sz="1200" dirty="0"/>
              <a:t> third party providers to supply authorized </a:t>
            </a:r>
            <a:r>
              <a:rPr lang="en-US" sz="1200" dirty="0" err="1"/>
              <a:t>optimisation</a:t>
            </a:r>
            <a:r>
              <a:rPr lang="en-US" sz="1200" dirty="0"/>
              <a:t> operation strategies or AI Agents to provide enhanced routing schemes e.g. enhanced computing resource management, or AI Agents to parse data to </a:t>
            </a:r>
            <a:r>
              <a:rPr lang="en-US" sz="1200" dirty="0" err="1"/>
              <a:t>recognised</a:t>
            </a:r>
            <a:r>
              <a:rPr lang="en-US" sz="1200" dirty="0"/>
              <a:t>/required regulatory requirements through interaction with regulatory AI Agents.</a:t>
            </a:r>
          </a:p>
        </p:txBody>
      </p:sp>
    </p:spTree>
    <p:extLst>
      <p:ext uri="{BB962C8B-B14F-4D97-AF65-F5344CB8AC3E}">
        <p14:creationId xmlns:p14="http://schemas.microsoft.com/office/powerpoint/2010/main" val="199731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5A99CC-C790-4E22-BE5F-2660B85C0B14}"/>
              </a:ext>
            </a:extLst>
          </p:cNvPr>
          <p:cNvSpPr>
            <a:spLocks noGrp="1"/>
          </p:cNvSpPr>
          <p:nvPr>
            <p:ph sz="half" idx="1"/>
          </p:nvPr>
        </p:nvSpPr>
        <p:spPr>
          <a:xfrm>
            <a:off x="678802" y="819119"/>
            <a:ext cx="10834396" cy="1462354"/>
          </a:xfrm>
        </p:spPr>
        <p:txBody>
          <a:bodyPr>
            <a:normAutofit/>
          </a:bodyPr>
          <a:lstStyle/>
          <a:p>
            <a:pPr marL="0" indent="0">
              <a:buNone/>
            </a:pPr>
            <a:r>
              <a:rPr lang="en-US" sz="1200" dirty="0">
                <a:solidFill>
                  <a:srgbClr val="0000FF"/>
                </a:solidFill>
              </a:rPr>
              <a:t>What's the impact on network if AI agent is introduced?</a:t>
            </a:r>
          </a:p>
          <a:p>
            <a:pPr>
              <a:buFont typeface="Wingdings" panose="05000000000000000000" pitchFamily="2" charset="2"/>
              <a:buChar char="§"/>
            </a:pPr>
            <a:r>
              <a:rPr lang="en-US" sz="1200" b="0" dirty="0" err="1"/>
              <a:t>Optimised</a:t>
            </a:r>
            <a:r>
              <a:rPr lang="en-US" sz="1200" b="0" dirty="0"/>
              <a:t> data management and control of access. AI specific (not only for AI Agents) protocol client/server implementations and new AI Agent management and coordination function may be necessary e.g. potentially conforming to industry standard open interfaces. (e.g. supporting O-RAN)</a:t>
            </a:r>
          </a:p>
          <a:p>
            <a:pPr>
              <a:buFont typeface="Wingdings" panose="05000000000000000000" pitchFamily="2" charset="2"/>
              <a:buChar char="§"/>
            </a:pPr>
            <a:r>
              <a:rPr lang="en-US" sz="1200" b="0" dirty="0"/>
              <a:t>When designed and implemented correctly and integrated with necessary security protocols (e.g. within AI protocols such as MCP and A2A) risk can be controlled and managed. </a:t>
            </a:r>
          </a:p>
          <a:p>
            <a:pPr marL="0" indent="0">
              <a:buNone/>
            </a:pPr>
            <a:endParaRPr lang="en-GB" sz="600" dirty="0"/>
          </a:p>
        </p:txBody>
      </p:sp>
      <p:sp>
        <p:nvSpPr>
          <p:cNvPr id="4" name="Content Placeholder 3">
            <a:extLst>
              <a:ext uri="{FF2B5EF4-FFF2-40B4-BE49-F238E27FC236}">
                <a16:creationId xmlns:a16="http://schemas.microsoft.com/office/drawing/2014/main" id="{BD48E28F-17EF-45F8-A2BF-E5B94228FDC3}"/>
              </a:ext>
            </a:extLst>
          </p:cNvPr>
          <p:cNvSpPr>
            <a:spLocks noGrp="1"/>
          </p:cNvSpPr>
          <p:nvPr>
            <p:ph sz="half" idx="2"/>
          </p:nvPr>
        </p:nvSpPr>
        <p:spPr>
          <a:xfrm>
            <a:off x="678802" y="2182622"/>
            <a:ext cx="10655559" cy="2873926"/>
          </a:xfrm>
        </p:spPr>
        <p:txBody>
          <a:bodyPr>
            <a:noAutofit/>
          </a:bodyPr>
          <a:lstStyle/>
          <a:p>
            <a:pPr marL="0" indent="0">
              <a:buNone/>
            </a:pPr>
            <a:r>
              <a:rPr lang="en-US" sz="1200" dirty="0">
                <a:solidFill>
                  <a:srgbClr val="0000FF"/>
                </a:solidFill>
              </a:rPr>
              <a:t>Which new type of service /use case can be performed by an AI Agent compared with traditional AI model/algorithm e.g. in the NWDAF</a:t>
            </a:r>
          </a:p>
          <a:p>
            <a:pPr>
              <a:buFont typeface="Wingdings" panose="05000000000000000000" pitchFamily="2" charset="2"/>
              <a:buChar char="§"/>
            </a:pPr>
            <a:r>
              <a:rPr lang="en-US" sz="1200" b="0" dirty="0"/>
              <a:t>Potentially most existing functions can be supported</a:t>
            </a:r>
          </a:p>
          <a:p>
            <a:pPr>
              <a:buFont typeface="Wingdings" panose="05000000000000000000" pitchFamily="2" charset="2"/>
              <a:buChar char="§"/>
            </a:pPr>
            <a:r>
              <a:rPr lang="en-US" sz="1200" b="0" dirty="0"/>
              <a:t>Since AI Agents offer another way for AI services and functions to be adopted which enable faster updates based on learning from existing tasks.</a:t>
            </a:r>
          </a:p>
          <a:p>
            <a:pPr>
              <a:buFont typeface="Wingdings" panose="05000000000000000000" pitchFamily="2" charset="2"/>
              <a:buChar char="§"/>
            </a:pPr>
            <a:r>
              <a:rPr lang="en-US" sz="1200" b="0" dirty="0"/>
              <a:t>Note AI Agents may not always be the optimal solution since they have inherent memory and latency aspects that may impact performance targets. However through good AI service implementation and AI architecture and workflows there can be some mitigation of these impacts. E.g. aspects such as message error handling may not be best enhanced by AI Agents.</a:t>
            </a:r>
          </a:p>
          <a:p>
            <a:pPr>
              <a:buFont typeface="Wingdings" panose="05000000000000000000" pitchFamily="2" charset="2"/>
              <a:buChar char="§"/>
            </a:pPr>
            <a:r>
              <a:rPr lang="en-US" sz="1200" b="0" dirty="0"/>
              <a:t>Use of AI Agents with small specific tasks, teams of AI Agents can be supported in larger teams or “swarms” to collaborate and implement specific tasks. E.g. architectures and AI Agents with specific functionalities to maintain security, monitoring of activity, regulatory compliance, etc. can be supported</a:t>
            </a:r>
          </a:p>
          <a:p>
            <a:pPr>
              <a:buFont typeface="Wingdings" panose="05000000000000000000" pitchFamily="2" charset="2"/>
              <a:buChar char="§"/>
            </a:pPr>
            <a:r>
              <a:rPr lang="en-US" sz="1200" b="0" dirty="0"/>
              <a:t>Implementation of AI Agent teams does not exclude the requirement for human intervention, which can be programmed in to specific AI Agents based on specific triggers. Continuous monitoring and audit recording can also be supported.</a:t>
            </a:r>
          </a:p>
          <a:p>
            <a:pPr>
              <a:buFont typeface="Wingdings" panose="05000000000000000000" pitchFamily="2" charset="2"/>
              <a:buChar char="§"/>
            </a:pPr>
            <a:r>
              <a:rPr lang="en-US" sz="1200" b="0" dirty="0"/>
              <a:t>New services and functions that AI Agents can facilitate include structured AI Agent related management and control and enhanced data handling e.g. group management including for new AI Agent services offered by networks, policy and access control, QoS control, service reliability. </a:t>
            </a:r>
          </a:p>
          <a:p>
            <a:pPr>
              <a:buFont typeface="Wingdings" panose="05000000000000000000" pitchFamily="2" charset="2"/>
              <a:buChar char="§"/>
            </a:pPr>
            <a:r>
              <a:rPr lang="en-US" sz="1200" b="0" dirty="0"/>
              <a:t>AI Agents may also act as security verification services within a network enabling access to other databases or data repositories within a network. Additionally AI Agents could be used to parse data to </a:t>
            </a:r>
            <a:r>
              <a:rPr lang="en-US" sz="1200" b="0" dirty="0" err="1"/>
              <a:t>recognised</a:t>
            </a:r>
            <a:r>
              <a:rPr lang="en-US" sz="1200" b="0" dirty="0"/>
              <a:t>/required regulatory requirements or enable authorized 3rd party AI Agents to provide optimized services including network operation.</a:t>
            </a:r>
          </a:p>
          <a:p>
            <a:pPr>
              <a:buFont typeface="Wingdings" panose="05000000000000000000" pitchFamily="2" charset="2"/>
              <a:buChar char="§"/>
            </a:pPr>
            <a:endParaRPr lang="en-US" sz="1200" b="0" dirty="0"/>
          </a:p>
          <a:p>
            <a:endParaRPr lang="en-GB" sz="1200" dirty="0"/>
          </a:p>
        </p:txBody>
      </p:sp>
    </p:spTree>
    <p:extLst>
      <p:ext uri="{BB962C8B-B14F-4D97-AF65-F5344CB8AC3E}">
        <p14:creationId xmlns:p14="http://schemas.microsoft.com/office/powerpoint/2010/main" val="30535807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rgbClr val="FF8633"/>
        </a:solidFill>
      </a:spPr>
      <a:bodyPr wrap="square">
        <a:spAutoFit/>
      </a:bodyPr>
      <a:lstStyle>
        <a:defPPr algn="ctr">
          <a:defRPr sz="1100" b="1" cap="all" dirty="0">
            <a:solidFill>
              <a:prstClr val="black"/>
            </a:solidFill>
          </a:defRPr>
        </a:defPPr>
      </a:lst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8" ma:contentTypeDescription="Create a new document." ma:contentTypeScope="" ma:versionID="2f4ade17a1b1d64a9f981bd4ca7294e1">
  <xsd:schema xmlns:xsd="http://www.w3.org/2001/XMLSchema" xmlns:xs="http://www.w3.org/2001/XMLSchema" xmlns:p="http://schemas.microsoft.com/office/2006/metadata/properties" xmlns:ns2="c872df49-ebad-488d-a324-025e4f6ab39d" targetNamespace="http://schemas.microsoft.com/office/2006/metadata/properties" ma:root="true" ma:fieldsID="202bd81cf72ec03c0303ef5a5197350b" ns2:_="">
    <xsd:import namespace="c872df49-ebad-488d-a324-025e4f6ab39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96EA37-9EF2-4C4A-B9AC-858F5ACD14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A9C63B-5ED3-4629-A184-394BC20F55CA}">
  <ds:schemaRefs>
    <ds:schemaRef ds:uri="http://schemas.microsoft.com/sharepoint/v3/contenttype/forms"/>
  </ds:schemaRefs>
</ds:datastoreItem>
</file>

<file path=customXml/itemProps3.xml><?xml version="1.0" encoding="utf-8"?>
<ds:datastoreItem xmlns:ds="http://schemas.openxmlformats.org/officeDocument/2006/customXml" ds:itemID="{AC4FFF8A-5B8B-44E9-9440-D7B91A98DBB2}">
  <ds:schemaRefs>
    <ds:schemaRef ds:uri="c872df49-ebad-488d-a324-025e4f6ab39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WUS-general summary</Template>
  <TotalTime>0</TotalTime>
  <Words>1083</Words>
  <Application>Microsoft Office PowerPoint</Application>
  <PresentationFormat>Widescreen</PresentationFormat>
  <Paragraphs>35</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SimSun</vt:lpstr>
      <vt:lpstr>Arial Unicode MS</vt:lpstr>
      <vt:lpstr>Calibri</vt:lpstr>
      <vt:lpstr>Calibri Light</vt:lpstr>
      <vt:lpstr>Times New Roman</vt:lpstr>
      <vt:lpstr>Wingdings</vt:lpstr>
      <vt:lpstr>回顾</vt:lpstr>
      <vt:lpstr>SA1 pre#110 call – AI Agent session </vt:lpstr>
      <vt:lpstr>4 questions were provided ahead of the call</vt:lpstr>
      <vt:lpstr>PowerPoint Presentation</vt:lpstr>
      <vt:lpstr>PowerPoint Presentation</vt:lpstr>
    </vt:vector>
  </TitlesOfParts>
  <Company>Xiaomi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Xiaomi</dc:creator>
  <cp:lastModifiedBy>Xm-gpy</cp:lastModifiedBy>
  <cp:revision>1138</cp:revision>
  <dcterms:created xsi:type="dcterms:W3CDTF">2018-04-28T02:54:17Z</dcterms:created>
  <dcterms:modified xsi:type="dcterms:W3CDTF">2025-04-17T10:09:38Z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0x010100598371A9B2F58942932503DC52E58014</vt:lpwstr>
  </property>
  <property fmtid="{D5CDD505-2E9C-101B-9397-08002B2CF9AE}" pid="3" name="CWM9ccb734382f548179d90f7bd87778bd4">
    <vt:lpwstr>CWMbhrBRzBIdg0ua/ckO+v+6ygk+uTAqCuV0NhIstJ8fqbBKGr6HA7row/Wz/SzNy7BOkoY8v31c9FSPVbEYjSepQ==</vt:lpwstr>
  </property>
  <property fmtid="{D5CDD505-2E9C-101B-9397-08002B2CF9AE}" pid="4" name="CWM3c9a4bb0a1cb11eba85f1d74285f1d74">
    <vt:lpwstr>CWMjoC+wZS/CjDhnHhYNPOfsMzoiI2J25sHAFgtKh3YOFaQFq5wA6gO1FQ3lkUYCKUCacrEhs2JcxqJktB2ZahxBA==</vt:lpwstr>
  </property>
  <property fmtid="{D5CDD505-2E9C-101B-9397-08002B2CF9AE}" pid="5" name="CWM27a58654ef494ca5a949c307b24bc68a">
    <vt:lpwstr>CWMDFaGeJ20tsQH9utFYRBdiC3Mf7PUiQVRBhS0RQ1q2NkKZrksBkwBOF0zn90iWo6eqZdrXpUVzGtAvL76eubx/Q==</vt:lpwstr>
  </property>
  <property fmtid="{D5CDD505-2E9C-101B-9397-08002B2CF9AE}" pid="6" name="CWM72f4932653484b51923416669d5ed935">
    <vt:lpwstr>CWMMIQRMjqPkWVI1CeGtRtTIj5I3rs7ZRtYZ4FthnEpWJ+YQ6YK+v/CMuYxpd1kFYzbqqrmm3cLmgrHs+3cBeoKjw==</vt:lpwstr>
  </property>
  <property fmtid="{D5CDD505-2E9C-101B-9397-08002B2CF9AE}" pid="7" name="CWMa64c46718d854cb4b254550e2d678545">
    <vt:lpwstr>CWMmcJY5biUZIPzjFTjF3/+g57Qq2Cmm6dO6wHzVkeCM9W6AcPLxnAccewGMdknGWAX20+lE1UsRmbUoVYh6GH95w==</vt:lpwstr>
  </property>
  <property fmtid="{D5CDD505-2E9C-101B-9397-08002B2CF9AE}" pid="8" name="CWMf3ebfdb09a7311ee800079bb000079bb">
    <vt:lpwstr>CWMx8AyFvfL9Nzd9lS5lqg8j/l4J7Mi0uai/kPRoae3OZWQrQKMxutNgcUuafaZD3PEAesIV18G0+6K7izww8HSWA==</vt:lpwstr>
  </property>
  <property fmtid="{D5CDD505-2E9C-101B-9397-08002B2CF9AE}" pid="9" name="CWM423ff110012111ef80001dc300001cc3">
    <vt:lpwstr>CWMrwHF/ZIX9AlH/hDqLrCwp5Aw1b0Ihq0ueQupMynBJKZ8olCULjN541kNjz35ZKVEHrSHmTnZCJ60S+fSb3/cAw==</vt:lpwstr>
  </property>
  <property fmtid="{D5CDD505-2E9C-101B-9397-08002B2CF9AE}" pid="10" name="CWMb35eb040249c11ef80006d5000006c50">
    <vt:lpwstr>CWMWOKRnxO6/gVmGQBPEl1dwzAPz/omFglIh8Ft6JvSG7nIt7nWazxrd3fdDznziKMP1F/iWAQao4j3GvcfYTs5QQ==</vt:lpwstr>
  </property>
  <property fmtid="{D5CDD505-2E9C-101B-9397-08002B2CF9AE}" pid="11" name="CWMb9149940279511ef80003b5f00003b5f">
    <vt:lpwstr>CWMbgXbjK2LyPavuqACV2xGSZRNRGkq5hs29viZUflGn/qd0MMpN1Llx2qIJWngm/nu5i9B30acbdNu2YXo3Jl6TA==</vt:lpwstr>
  </property>
  <property fmtid="{D5CDD505-2E9C-101B-9397-08002B2CF9AE}" pid="12" name="CWMb788da8018d711f08000634600006246">
    <vt:lpwstr>CWMgseLFxJ4ulB1EEKaUcQ/9n8TINlMDkBnEwjHjwqF9VYlBhfEFifoDo7WP+KykqOGcwBCJettsTtav0ciGkRI8A==</vt:lpwstr>
  </property>
</Properties>
</file>