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sldIdLst>
    <p:sldId id="303" r:id="rId4"/>
    <p:sldId id="395" r:id="rId6"/>
    <p:sldId id="403" r:id="rId7"/>
    <p:sldId id="405" r:id="rId8"/>
    <p:sldId id="394" r:id="rId9"/>
    <p:sldId id="393" r:id="rId10"/>
    <p:sldId id="386" r:id="rId11"/>
    <p:sldId id="388" r:id="rId12"/>
    <p:sldId id="391" r:id="rId13"/>
    <p:sldId id="369" r:id="rId14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800" y="52"/>
      </p:cViewPr>
      <p:guideLst>
        <p:guide orient="horz" pos="15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wdp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wdp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3.wdp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Discussion on AI agent definition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5090" y="615950"/>
            <a:ext cx="8976360" cy="4377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Observation 1</a:t>
            </a:r>
            <a:r>
              <a:rPr lang="zh-CN" altLang="en-US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US" altLang="zh-CN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R</a:t>
            </a:r>
            <a:r>
              <a:rPr lang="en-US" altLang="zh-CN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eference to existing definitions from other SDOs.</a:t>
            </a:r>
            <a:endParaRPr lang="en-US" altLang="zh-CN" b="1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zh-CN" altLang="en-US" sz="1000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ISO/IEC</a:t>
            </a: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1000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22989</a:t>
            </a:r>
            <a:r>
              <a:rPr lang="en-US" altLang="zh-CN" sz="1000" b="1" baseline="30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[1]</a:t>
            </a: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:</a:t>
            </a:r>
            <a:endParaRPr lang="en-US" altLang="zh-CN" sz="1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457200" algn="l" eaLnBrk="1" fontAlgn="auto" latinLnBrk="0" hangingPunct="1">
              <a:lnSpc>
                <a:spcPct val="100000"/>
              </a:lnSpc>
              <a:buSzTx/>
              <a:buNone/>
            </a:pP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Al Agent: 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automated (3.1.7) entity that senses and responds to its environment and takes actions to achieve its goals.</a:t>
            </a:r>
            <a:endParaRPr lang="en-US" altLang="zh-CN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ETSI ENI</a:t>
            </a:r>
            <a:r>
              <a:rPr lang="en-US" altLang="zh-CN" sz="1000" b="1" baseline="30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[3]</a:t>
            </a: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:</a:t>
            </a:r>
            <a:endParaRPr lang="en-US" altLang="zh-CN" sz="1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457200" algn="l" eaLnBrk="1" fontAlgn="auto" latinLnBrk="0" hangingPunct="1">
              <a:lnSpc>
                <a:spcPct val="100000"/>
              </a:lnSpc>
              <a:buSzTx/>
              <a:buNone/>
            </a:pP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An Al Agent is defined as an autonomous system that can interact with its environment to collect data, learn from the past experiences and subsequently use these to improve its decision-making capability in order to perform specific tasks.</a:t>
            </a:r>
            <a:endParaRPr lang="en-US" altLang="zh-CN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TM Forum</a:t>
            </a:r>
            <a:r>
              <a:rPr lang="en-US" altLang="zh-CN" sz="1000" b="1" baseline="30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[2]</a:t>
            </a: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:</a:t>
            </a:r>
            <a:endParaRPr lang="en-US" altLang="zh-CN" sz="1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457200">
              <a:buNone/>
            </a:pP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Agent is a system with complex reasoning ability, memory, and means of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executing tasks.</a:t>
            </a:r>
            <a:endParaRPr lang="en-US" altLang="zh-CN" sz="1000" dirty="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457200">
              <a:buNone/>
            </a:pPr>
            <a:r>
              <a:rPr lang="en-US" altLang="zh-CN" sz="10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Al agent in telecommunication </a:t>
            </a:r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has the characteristics of autonomous perception of network operation status, high-precision mining of production and operation data, reliable collaborative interaction, personalized service to users, autonomous decision-making and execution of network instructions, automatic orchestration of plans or instructions, etc.</a:t>
            </a:r>
            <a:endParaRPr lang="en-US" altLang="zh-CN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Observation 2： Ambiguity has been seen with definition “3GPP AI agent” </a:t>
            </a:r>
            <a:endParaRPr lang="en-US" altLang="zh-CN" b="1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As AI agent can reside in an end device or in the 3GPP network, 3GPP AI agent sounds like only refer to AI agent within 3GPP network</a:t>
            </a:r>
            <a:endParaRPr lang="en-US" altLang="zh-CN" sz="12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Observation 3</a:t>
            </a:r>
            <a:r>
              <a:rPr lang="zh-CN" altLang="en-US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：</a:t>
            </a:r>
            <a:r>
              <a:rPr lang="en-US" altLang="zh-CN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system/entity/functionality/software</a:t>
            </a:r>
            <a:endParaRPr lang="en-US" altLang="zh-CN" b="1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Observation 4</a:t>
            </a: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： AI agent/AI hosting environment vs AI agent</a:t>
            </a:r>
            <a:endParaRPr lang="en-US" altLang="zh-CN" b="1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AI agent hosting environment is how 3GPP system support AI agent or AI service.</a:t>
            </a:r>
            <a:endParaRPr lang="en-US" altLang="zh-CN" sz="12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Discussion on AI agent definition is to illustration the concept used in the use cases related to AI agent.</a:t>
            </a:r>
            <a:endParaRPr lang="en-US" altLang="zh-CN" sz="12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endParaRPr lang="en-US" altLang="zh-CN" sz="12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490" y="170815"/>
            <a:ext cx="73907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Observations from discussion</a:t>
            </a:r>
            <a:endParaRPr lang="en-US" altLang="zh-CN" sz="20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14440" y="4619625"/>
            <a:ext cx="2644775" cy="523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</a:rPr>
              <a:t>[1]</a:t>
            </a:r>
            <a:r>
              <a:rPr lang="zh-CN" altLang="en-US" sz="1000">
                <a:latin typeface="Calibri" panose="020F0502020204030204" pitchFamily="34" charset="0"/>
                <a:cs typeface="Calibri" panose="020F0502020204030204" pitchFamily="34" charset="0"/>
              </a:rPr>
              <a:t>https://www.iso.org/standard/74296.html</a:t>
            </a:r>
            <a:endParaRPr lang="zh-CN" altLang="en-US" sz="1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</a:rPr>
              <a:t>[2]IG1274M AI Agent v1.0.0-2024</a:t>
            </a:r>
            <a:endParaRPr lang="en-US" altLang="zh-CN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000" dirty="0">
                <a:latin typeface="Calibri" panose="020F0502020204030204" pitchFamily="34" charset="0"/>
                <a:cs typeface="Calibri" panose="020F0502020204030204" pitchFamily="34" charset="0"/>
              </a:rPr>
              <a:t>[3]ETSI GS ENI 003 V2.1.1</a:t>
            </a:r>
            <a:endParaRPr lang="en-US" altLang="zh-CN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4005" y="704215"/>
            <a:ext cx="8521065" cy="3735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AI Agent: capable of interpreting intents, interacting with environments, accessing contextual information, sophisticated reasoning, memorizing, self-reflection, self-learning, utilizing tools, making decisions, planning, and taking actions autonomously to execute multi-step tasks independently or in collaboration with other AI Agents.</a:t>
            </a:r>
            <a:endParaRPr lang="en-US" altLang="zh-CN" sz="16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endParaRPr lang="en-US" altLang="zh-CN" sz="16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Note 1: Depending on the use case, 3GPP AI Agents can have all or a subset of the capabilities listed above to provide different service.</a:t>
            </a:r>
            <a:endParaRPr lang="en-US" altLang="zh-CN" sz="16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Note 2: AI Agent can reside in an end device (e.g. intelligent robot, intelligent car, cell phone, wearable ) or trusted 3rd party application server or in the 3GPP network (e.g. 3GPP network functions, </a:t>
            </a: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application enablement layer</a:t>
            </a: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).</a:t>
            </a:r>
            <a:endParaRPr lang="en-US" altLang="zh-CN" sz="16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490" y="170815"/>
            <a:ext cx="73907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Proposed AI agent definition</a:t>
            </a:r>
            <a:endParaRPr lang="en-US" altLang="zh-CN" sz="2000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56130" y="1906270"/>
            <a:ext cx="50317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latin typeface="Calibri" panose="020F0502020204030204" pitchFamily="34" charset="0"/>
                <a:cs typeface="Calibri" panose="020F0502020204030204" pitchFamily="34" charset="0"/>
              </a:rPr>
              <a:t>Annex: Discussion capture</a:t>
            </a:r>
            <a:endParaRPr lang="en-US" altLang="zh-CN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606"/>
          <a:stretch>
            <a:fillRect/>
          </a:stretch>
        </p:blipFill>
        <p:spPr>
          <a:xfrm>
            <a:off x="22225" y="214630"/>
            <a:ext cx="9143365" cy="45808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54620" y="4745990"/>
            <a:ext cx="10528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ea typeface="宋体" panose="02010600030101010101" pitchFamily="2" charset="-122"/>
              </a:rPr>
              <a:t>By Feb 7</a:t>
            </a:r>
            <a:endParaRPr lang="en-US" altLang="zh-CN" sz="12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444500"/>
            <a:ext cx="9130030" cy="41344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54620" y="4745990"/>
            <a:ext cx="10528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ea typeface="宋体" panose="02010600030101010101" pitchFamily="2" charset="-122"/>
              </a:rPr>
              <a:t>By Feb 7</a:t>
            </a:r>
            <a:endParaRPr lang="en-US" altLang="zh-CN" sz="12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6720" y="283210"/>
            <a:ext cx="8290560" cy="4247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 eaLnBrk="1" fontAlgn="auto" latinLnBrk="0" hangingPunct="1">
              <a:lnSpc>
                <a:spcPct val="150000"/>
              </a:lnSpc>
              <a:buAutoNum type="arabicPeriod"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" y="410210"/>
            <a:ext cx="8943340" cy="43357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54620" y="4745990"/>
            <a:ext cx="10528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ea typeface="宋体" panose="02010600030101010101" pitchFamily="2" charset="-122"/>
              </a:rPr>
              <a:t>By Jan. 24</a:t>
            </a:r>
            <a:endParaRPr lang="en-US" altLang="zh-CN" sz="12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6720" y="283210"/>
            <a:ext cx="8290560" cy="4247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fontAlgn="auto" latinLnBrk="0" hangingPunct="1">
              <a:lnSpc>
                <a:spcPct val="15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" y="472440"/>
            <a:ext cx="9018905" cy="4591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54620" y="4745990"/>
            <a:ext cx="10528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ea typeface="宋体" panose="02010600030101010101" pitchFamily="2" charset="-122"/>
              </a:rPr>
              <a:t>By Jan. 24</a:t>
            </a:r>
            <a:endParaRPr lang="en-US" altLang="zh-CN" sz="12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52145"/>
            <a:ext cx="9014460" cy="4084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54620" y="4745990"/>
            <a:ext cx="10528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>
                <a:ea typeface="宋体" panose="02010600030101010101" pitchFamily="2" charset="-122"/>
              </a:rPr>
              <a:t>By Jan. 24</a:t>
            </a:r>
            <a:endParaRPr lang="en-US" altLang="zh-CN" sz="12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2383</Words>
  <Application>WPS 演示</Application>
  <PresentationFormat>On-screen Show (16:9)</PresentationFormat>
  <Paragraphs>48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Arial Unicode MS</vt:lpstr>
      <vt:lpstr>方正兰亭中黑简体</vt:lpstr>
      <vt:lpstr>Times New Roman</vt:lpstr>
      <vt:lpstr>MS PGothic</vt:lpstr>
      <vt:lpstr>Calibri</vt:lpstr>
      <vt:lpstr>Times New Roman</vt:lpstr>
      <vt:lpstr>Calibri Light</vt:lpstr>
      <vt:lpstr>Office Theme</vt:lpstr>
      <vt:lpstr>10_主题2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</cp:lastModifiedBy>
  <cp:revision>500</cp:revision>
  <dcterms:created xsi:type="dcterms:W3CDTF">2024-02-22T01:53:00Z</dcterms:created>
  <dcterms:modified xsi:type="dcterms:W3CDTF">2025-02-12T11:04:54Z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A940F5E04C4046DDAC99AB9715795AC4_13</vt:lpwstr>
  </property>
  <property fmtid="{D5CDD505-2E9C-101B-9397-08002B2CF9AE}" pid="6" name="KSOProductBuildVer">
    <vt:lpwstr>2052-12.8.2.18205</vt:lpwstr>
  </property>
</Properties>
</file>