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2"/>
  </p:notesMasterIdLst>
  <p:handoutMasterIdLst>
    <p:handoutMasterId r:id="rId13"/>
  </p:handoutMasterIdLst>
  <p:sldIdLst>
    <p:sldId id="1163" r:id="rId6"/>
    <p:sldId id="1246" r:id="rId7"/>
    <p:sldId id="1247" r:id="rId8"/>
    <p:sldId id="1248" r:id="rId9"/>
    <p:sldId id="1233" r:id="rId10"/>
    <p:sldId id="311" r:id="rId11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613" autoAdjust="0"/>
    <p:restoredTop sz="91922"/>
  </p:normalViewPr>
  <p:slideViewPr>
    <p:cSldViewPr snapToGrid="0">
      <p:cViewPr varScale="1">
        <p:scale>
          <a:sx n="148" d="100"/>
          <a:sy n="148" d="100"/>
        </p:scale>
        <p:origin x="200" y="24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5/17/24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5/17/24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59326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S1-241195 -  3GPP SA1#106, 27th May 2024 - 31st May 2024, </a:t>
            </a:r>
            <a:r>
              <a:rPr lang="en-GB" altLang="en-US" sz="1000" dirty="0" err="1">
                <a:solidFill>
                  <a:schemeClr val="bg1"/>
                </a:solidFill>
                <a:latin typeface="Arial" panose="020B0604020202020204" pitchFamily="34" charset="0"/>
              </a:rPr>
              <a:t>Jeju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, South Korea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E29E561-3AD8-7565-AE0C-39115C8156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9018" y="1898355"/>
            <a:ext cx="5781675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3200" b="1" dirty="0">
                <a:solidFill>
                  <a:srgbClr val="FF0000"/>
                </a:solidFill>
                <a:latin typeface="+mj-lt"/>
                <a:ea typeface="ＭＳ Ｐゴシック" charset="0"/>
              </a:rPr>
              <a:t>Novamint view’s on 6G – A global perspective</a:t>
            </a:r>
            <a:endParaRPr lang="en-GB" sz="14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6C95114F-0D22-0735-9451-3C09E2DD9A18}"/>
              </a:ext>
            </a:extLst>
          </p:cNvPr>
          <p:cNvSpPr txBox="1">
            <a:spLocks/>
          </p:cNvSpPr>
          <p:nvPr/>
        </p:nvSpPr>
        <p:spPr bwMode="auto">
          <a:xfrm>
            <a:off x="1339850" y="3648890"/>
            <a:ext cx="7643813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kern="0" dirty="0">
                <a:latin typeface="Arial" panose="020B0604020202020204" pitchFamily="34" charset="0"/>
              </a:rPr>
              <a:t>Source: 		Novamint	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kern="0" dirty="0">
                <a:latin typeface="Arial" panose="020B0604020202020204" pitchFamily="34" charset="0"/>
              </a:rPr>
              <a:t>Agenda item: 	8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kern="0" dirty="0">
                <a:latin typeface="Arial" panose="020B0604020202020204" pitchFamily="34" charset="0"/>
              </a:rPr>
              <a:t>Document  for:	Discussion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4D469-1573-4C31-B78A-ADD4CB61C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Observation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D80E90-CE90-4C33-9F60-8BAF762EE2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3GPP IMT-2030 Workshop has shown that for many end users (Operators, verticals) 5G market is far to have been concretized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/>
              <a:t>Moreover, consumer market and vertical markets have different expectations in terms of lifecycles and deployments</a:t>
            </a:r>
          </a:p>
          <a:p>
            <a:pPr lvl="1"/>
            <a:r>
              <a:rPr lang="en-US" sz="1600" dirty="0"/>
              <a:t>Expectations for Private </a:t>
            </a:r>
            <a:r>
              <a:rPr lang="en-US" sz="1600" dirty="0" err="1"/>
              <a:t>mMTC</a:t>
            </a:r>
            <a:r>
              <a:rPr lang="en-US" sz="1600" dirty="0"/>
              <a:t> (NB-IoT / </a:t>
            </a:r>
            <a:r>
              <a:rPr lang="en-US" sz="1600" dirty="0" err="1"/>
              <a:t>eMTC</a:t>
            </a:r>
            <a:r>
              <a:rPr lang="en-US" sz="1600" dirty="0"/>
              <a:t>) network =&gt; likely to be remaining for 20-30 years</a:t>
            </a:r>
          </a:p>
          <a:p>
            <a:pPr lvl="1"/>
            <a:r>
              <a:rPr lang="en-US" sz="1600" dirty="0"/>
              <a:t>Expectations of exploitation of 5G services by verticals depending on the duration of life of their equipment </a:t>
            </a:r>
          </a:p>
          <a:p>
            <a:pPr lvl="2"/>
            <a:r>
              <a:rPr lang="en-US" sz="1200" dirty="0"/>
              <a:t>Duration of life of a plane ± 25 years</a:t>
            </a:r>
          </a:p>
          <a:p>
            <a:pPr lvl="2"/>
            <a:r>
              <a:rPr lang="en-US" sz="1200" dirty="0"/>
              <a:t>Duration of life of a Train ± 40 years</a:t>
            </a:r>
          </a:p>
          <a:p>
            <a:pPr lvl="2"/>
            <a:r>
              <a:rPr lang="en-US" sz="1200" dirty="0"/>
              <a:t>Duration of life of a smart meter ± 25 years</a:t>
            </a:r>
          </a:p>
          <a:p>
            <a:pPr marL="457200" lvl="1" indent="0">
              <a:buNone/>
            </a:pPr>
            <a:r>
              <a:rPr lang="en-US" sz="1600" dirty="0"/>
              <a:t>=&gt; Verticals expect to keep </a:t>
            </a:r>
            <a:r>
              <a:rPr lang="en-US" sz="1600" dirty="0" err="1"/>
              <a:t>mMTC</a:t>
            </a:r>
            <a:r>
              <a:rPr lang="en-US" sz="1600" dirty="0"/>
              <a:t> solutions and/or 5G solutions for the next 20 to 40 years</a:t>
            </a:r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44944932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4D469-1573-4C31-B78A-ADD4CB61C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Observation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D80E90-CE90-4C33-9F60-8BAF762EE2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3GPP and telecom industry do not want to repeat the 2G sunset situation and need to prepare</a:t>
            </a:r>
          </a:p>
          <a:p>
            <a:r>
              <a:rPr lang="en-US" sz="2000" dirty="0"/>
              <a:t>Some proposing 6G to cut with previous technologies</a:t>
            </a:r>
          </a:p>
          <a:p>
            <a:r>
              <a:rPr lang="en-US" sz="2000" dirty="0"/>
              <a:t>2 potential consequences on the vertical sides </a:t>
            </a:r>
          </a:p>
          <a:p>
            <a:pPr lvl="1"/>
            <a:r>
              <a:rPr lang="en-US" sz="2000" dirty="0"/>
              <a:t>Delay in their current investment =&gt; absolutely not desired</a:t>
            </a:r>
          </a:p>
          <a:p>
            <a:pPr lvl="1"/>
            <a:r>
              <a:rPr lang="en-US" sz="2000" dirty="0"/>
              <a:t>They will use anyway the solutions of now (4G/5G) =&gt; risk to repeat same situation than 2G sunset</a:t>
            </a:r>
          </a:p>
          <a:p>
            <a:r>
              <a:rPr lang="en-US" sz="2000" dirty="0"/>
              <a:t>So, 3GPP needs to do differently with 6G and prepare to integrate this in its design</a:t>
            </a:r>
          </a:p>
          <a:p>
            <a:pPr marL="457200" lvl="1" indent="0">
              <a:buNone/>
            </a:pPr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42702920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4D469-1573-4C31-B78A-ADD4CB61C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Observation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D80E90-CE90-4C33-9F60-8BAF762EE2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Furthermore, with 5G there was the introduction of NTN and of NPN including SNPN</a:t>
            </a:r>
          </a:p>
          <a:p>
            <a:r>
              <a:rPr lang="en-US" sz="2000" dirty="0"/>
              <a:t>However, all those new connectivity have been designed with a silo approach</a:t>
            </a:r>
          </a:p>
          <a:p>
            <a:r>
              <a:rPr lang="en-US" sz="2000" dirty="0"/>
              <a:t>In real life, many verticals such as maritime, aeronautic, railway, utilities, critical communication … will use all those networks depending on the situation or the location =&gt; always best connected</a:t>
            </a:r>
          </a:p>
          <a:p>
            <a:r>
              <a:rPr lang="en-US" sz="2000" dirty="0"/>
              <a:t>There are many enablers missing to make those networks to work together efficiently </a:t>
            </a:r>
          </a:p>
          <a:p>
            <a:pPr lvl="1"/>
            <a:r>
              <a:rPr lang="en-US" sz="1600" dirty="0"/>
              <a:t>Example: Network selection</a:t>
            </a:r>
          </a:p>
          <a:p>
            <a:r>
              <a:rPr lang="en-US" sz="2000" dirty="0"/>
              <a:t>Those missing enablers are still part of 5G</a:t>
            </a:r>
          </a:p>
          <a:p>
            <a:endParaRPr lang="en-US" sz="2000" dirty="0"/>
          </a:p>
          <a:p>
            <a:pPr marL="457200" lvl="1" indent="0">
              <a:buNone/>
            </a:pPr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91005967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4D469-1573-4C31-B78A-ADD4CB61C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Position on 6G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D80E90-CE90-4C33-9F60-8BAF762EE2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6G shall be an evolution of 5G</a:t>
            </a:r>
          </a:p>
          <a:p>
            <a:pPr lvl="1"/>
            <a:r>
              <a:rPr lang="en-US" sz="1800" dirty="0"/>
              <a:t>Allowing backward compatibility across the generation to the maximum extent</a:t>
            </a:r>
          </a:p>
          <a:p>
            <a:pPr lvl="1"/>
            <a:r>
              <a:rPr lang="en-US" sz="1800" dirty="0"/>
              <a:t>Security, Trustworthiness, ubiquitous coverage, sustainability, resiliency aspects shall be reinforced</a:t>
            </a:r>
          </a:p>
          <a:p>
            <a:r>
              <a:rPr lang="en-US" sz="2000" dirty="0"/>
              <a:t>NTN, SNPN, LPWA, vertical use cases shall be ‘native’ component of 6G from day 1</a:t>
            </a:r>
          </a:p>
          <a:p>
            <a:r>
              <a:rPr lang="en-US" sz="2000" dirty="0"/>
              <a:t>Some enablers such as Network Selection are needed to be bringing all this together </a:t>
            </a:r>
          </a:p>
          <a:p>
            <a:pPr lvl="1"/>
            <a:r>
              <a:rPr lang="en-US" sz="1600" dirty="0"/>
              <a:t>Still as part of 5G to be able to use them more efficiently in a world still relying on 5G/4G</a:t>
            </a:r>
          </a:p>
          <a:p>
            <a:pPr lvl="1"/>
            <a:r>
              <a:rPr lang="en-US" sz="1600" dirty="0"/>
              <a:t>As part of 6G to propose enhancements/new settings/new capabilities</a:t>
            </a:r>
          </a:p>
          <a:p>
            <a:r>
              <a:rPr lang="en-US" sz="2000" dirty="0"/>
              <a:t>We may also need to accommodate in SA1 room for 5G “maintenance” </a:t>
            </a:r>
          </a:p>
        </p:txBody>
      </p:sp>
    </p:spTree>
    <p:extLst>
      <p:ext uri="{BB962C8B-B14F-4D97-AF65-F5344CB8AC3E}">
        <p14:creationId xmlns:p14="http://schemas.microsoft.com/office/powerpoint/2010/main" val="417411614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7FC52-8051-FEFA-941D-E30C62652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Rel-20 6G study structure</a:t>
            </a:r>
            <a:br>
              <a:rPr lang="en-US" dirty="0"/>
            </a:br>
            <a:r>
              <a:rPr lang="en-US" dirty="0"/>
              <a:t>with illustrative examples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75199D6-0162-2301-B5A9-63D06C1A48DF}"/>
              </a:ext>
            </a:extLst>
          </p:cNvPr>
          <p:cNvSpPr/>
          <p:nvPr/>
        </p:nvSpPr>
        <p:spPr>
          <a:xfrm>
            <a:off x="3388863" y="1642482"/>
            <a:ext cx="1183138" cy="1653967"/>
          </a:xfrm>
          <a:prstGeom prst="rect">
            <a:avLst/>
          </a:prstGeom>
          <a:noFill/>
          <a:ln w="3175">
            <a:solidFill>
              <a:srgbClr val="0011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/>
          <a:lstStyle/>
          <a:p>
            <a:pPr>
              <a:spcAft>
                <a:spcPts val="1000"/>
              </a:spcAft>
              <a:buSzPct val="100000"/>
            </a:pPr>
            <a:r>
              <a:rPr lang="en-GB" sz="1100" b="1" dirty="0">
                <a:solidFill>
                  <a:schemeClr val="tx1"/>
                </a:solidFill>
              </a:rPr>
              <a:t>IoT</a:t>
            </a:r>
          </a:p>
          <a:p>
            <a:pPr marL="171450" indent="-171450" defTabSz="68580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/>
                </a:solidFill>
              </a:rPr>
              <a:t>LPWA</a:t>
            </a:r>
          </a:p>
          <a:p>
            <a:pPr marL="171450" indent="-171450" defTabSz="68580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/>
                </a:solidFill>
              </a:rPr>
              <a:t>Broadband IoT / </a:t>
            </a:r>
            <a:r>
              <a:rPr lang="en-US" sz="900" dirty="0" err="1">
                <a:solidFill>
                  <a:schemeClr val="tx1"/>
                </a:solidFill>
              </a:rPr>
              <a:t>RedCap</a:t>
            </a:r>
            <a:r>
              <a:rPr lang="en-US" sz="900" dirty="0">
                <a:solidFill>
                  <a:schemeClr val="tx1"/>
                </a:solidFill>
              </a:rPr>
              <a:t> evolution</a:t>
            </a:r>
          </a:p>
          <a:p>
            <a:pPr>
              <a:spcAft>
                <a:spcPts val="1000"/>
              </a:spcAft>
              <a:buSzPct val="100000"/>
            </a:pPr>
            <a:endParaRPr lang="en-US" sz="1100" b="1" dirty="0">
              <a:solidFill>
                <a:schemeClr val="tx1"/>
              </a:solidFill>
            </a:endParaRPr>
          </a:p>
          <a:p>
            <a:pPr>
              <a:spcAft>
                <a:spcPts val="1000"/>
              </a:spcAft>
              <a:buSzPct val="100000"/>
            </a:pPr>
            <a:endParaRPr lang="en-US" sz="1100" b="1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9BD3FB4-D370-607C-CFD9-5BC2D0F19E8F}"/>
              </a:ext>
            </a:extLst>
          </p:cNvPr>
          <p:cNvSpPr/>
          <p:nvPr/>
        </p:nvSpPr>
        <p:spPr>
          <a:xfrm>
            <a:off x="6181332" y="1642483"/>
            <a:ext cx="1468363" cy="1653966"/>
          </a:xfrm>
          <a:prstGeom prst="rect">
            <a:avLst/>
          </a:prstGeom>
          <a:noFill/>
          <a:ln w="3175">
            <a:solidFill>
              <a:srgbClr val="0011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/>
          <a:lstStyle/>
          <a:p>
            <a:pPr>
              <a:spcAft>
                <a:spcPts val="1000"/>
              </a:spcAft>
              <a:buSzPct val="100000"/>
            </a:pPr>
            <a:r>
              <a:rPr lang="en-GB" sz="1100" b="1" dirty="0">
                <a:solidFill>
                  <a:schemeClr val="tx1"/>
                </a:solidFill>
              </a:rPr>
              <a:t>Energy efficiency</a:t>
            </a:r>
          </a:p>
          <a:p>
            <a:pPr marL="171450" indent="-171450" defTabSz="68580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900" dirty="0">
                <a:solidFill>
                  <a:schemeClr val="tx1"/>
                </a:solidFill>
              </a:rPr>
              <a:t>Improved EE</a:t>
            </a:r>
          </a:p>
          <a:p>
            <a:pPr marL="171450" indent="-171450" defTabSz="68580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/>
                </a:solidFill>
              </a:rPr>
              <a:t>Additional energy savings</a:t>
            </a:r>
            <a:endParaRPr lang="en-GB" sz="900" dirty="0">
              <a:solidFill>
                <a:schemeClr val="tx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9BD1B86-8D5F-D1CE-70D7-332C3550515E}"/>
              </a:ext>
            </a:extLst>
          </p:cNvPr>
          <p:cNvSpPr/>
          <p:nvPr/>
        </p:nvSpPr>
        <p:spPr>
          <a:xfrm>
            <a:off x="1989254" y="1642482"/>
            <a:ext cx="1318458" cy="1653967"/>
          </a:xfrm>
          <a:prstGeom prst="rect">
            <a:avLst/>
          </a:prstGeom>
          <a:noFill/>
          <a:ln w="3175">
            <a:solidFill>
              <a:srgbClr val="0011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t"/>
          <a:lstStyle/>
          <a:p>
            <a:pPr>
              <a:spcAft>
                <a:spcPts val="1000"/>
              </a:spcAft>
              <a:buSzPct val="100000"/>
              <a:defRPr/>
            </a:pPr>
            <a:r>
              <a:rPr lang="en-GB" sz="1100" b="1" dirty="0">
                <a:solidFill>
                  <a:schemeClr val="tx1"/>
                </a:solidFill>
              </a:rPr>
              <a:t>Dependable </a:t>
            </a:r>
            <a:br>
              <a:rPr lang="en-GB" sz="1100" b="1" dirty="0">
                <a:solidFill>
                  <a:schemeClr val="tx1"/>
                </a:solidFill>
              </a:rPr>
            </a:br>
            <a:r>
              <a:rPr lang="en-GB" sz="1100" b="1" dirty="0">
                <a:solidFill>
                  <a:schemeClr val="tx1"/>
                </a:solidFill>
              </a:rPr>
              <a:t>real-time </a:t>
            </a:r>
          </a:p>
          <a:p>
            <a:pPr marL="171450" indent="-171450" defTabSz="68580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/>
                </a:solidFill>
              </a:rPr>
              <a:t>XR </a:t>
            </a:r>
            <a:endParaRPr lang="en-US" sz="900" dirty="0">
              <a:solidFill>
                <a:schemeClr val="tx1"/>
              </a:solidFill>
              <a:cs typeface="Arial"/>
            </a:endParaRPr>
          </a:p>
          <a:p>
            <a:pPr marL="171450" indent="-171450" defTabSz="6858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/>
                </a:solidFill>
              </a:rPr>
              <a:t>Metaverse</a:t>
            </a:r>
          </a:p>
          <a:p>
            <a:pPr marL="171450" indent="-171450" defTabSz="6858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/>
                </a:solidFill>
                <a:cs typeface="Arial"/>
              </a:rPr>
              <a:t>Digital twin</a:t>
            </a:r>
          </a:p>
          <a:p>
            <a:pPr marL="171450" indent="-171450" defTabSz="6858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/>
                </a:solidFill>
              </a:rPr>
              <a:t>Low latency services</a:t>
            </a:r>
            <a:endParaRPr lang="en-US" sz="900" dirty="0">
              <a:solidFill>
                <a:schemeClr val="tx1"/>
              </a:solidFill>
              <a:cs typeface="Arial"/>
            </a:endParaRPr>
          </a:p>
          <a:p>
            <a:pPr marL="171450" indent="-171450" defTabSz="6858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/>
                </a:solidFill>
              </a:rPr>
              <a:t>Compute network convergence</a:t>
            </a:r>
            <a:endParaRPr lang="en-US" sz="90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9A1302B-2C51-3134-62B9-5C49CD74692C}"/>
              </a:ext>
            </a:extLst>
          </p:cNvPr>
          <p:cNvSpPr/>
          <p:nvPr/>
        </p:nvSpPr>
        <p:spPr>
          <a:xfrm>
            <a:off x="4641835" y="1642482"/>
            <a:ext cx="1465072" cy="1653967"/>
          </a:xfrm>
          <a:prstGeom prst="rect">
            <a:avLst/>
          </a:prstGeom>
          <a:noFill/>
          <a:ln w="3175">
            <a:solidFill>
              <a:srgbClr val="0011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/>
          <a:lstStyle/>
          <a:p>
            <a:pPr>
              <a:spcAft>
                <a:spcPts val="1000"/>
              </a:spcAft>
              <a:buSzPct val="100000"/>
            </a:pPr>
            <a:r>
              <a:rPr lang="en-GB" sz="1100" b="1" dirty="0">
                <a:solidFill>
                  <a:schemeClr val="tx1"/>
                </a:solidFill>
              </a:rPr>
              <a:t>Ubiquitous and resilient connectivity </a:t>
            </a:r>
          </a:p>
          <a:p>
            <a:pPr marL="171450" indent="-171450" defTabSz="68580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/>
                </a:solidFill>
              </a:rPr>
              <a:t>Unified TN+NTN</a:t>
            </a:r>
          </a:p>
          <a:p>
            <a:pPr marL="171450" indent="-171450" defTabSz="68580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/>
                </a:solidFill>
              </a:rPr>
              <a:t>GNSS independent operation</a:t>
            </a:r>
          </a:p>
          <a:p>
            <a:pPr>
              <a:spcAft>
                <a:spcPts val="1000"/>
              </a:spcAft>
              <a:buSzPct val="100000"/>
            </a:pPr>
            <a:endParaRPr lang="en-GB" sz="1100" b="1" dirty="0">
              <a:solidFill>
                <a:schemeClr val="tx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6A2659D-56D3-3F6A-C955-48D350C309DE}"/>
              </a:ext>
            </a:extLst>
          </p:cNvPr>
          <p:cNvSpPr/>
          <p:nvPr/>
        </p:nvSpPr>
        <p:spPr>
          <a:xfrm>
            <a:off x="714259" y="1274797"/>
            <a:ext cx="1193006" cy="2021652"/>
          </a:xfrm>
          <a:prstGeom prst="rect">
            <a:avLst/>
          </a:prstGeom>
          <a:noFill/>
          <a:ln w="3175">
            <a:solidFill>
              <a:srgbClr val="0011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/>
          <a:lstStyle/>
          <a:p>
            <a:pPr>
              <a:spcAft>
                <a:spcPts val="1000"/>
              </a:spcAft>
              <a:buSzPct val="100000"/>
            </a:pPr>
            <a:r>
              <a:rPr lang="en-GB" sz="1100" b="1" dirty="0">
                <a:solidFill>
                  <a:schemeClr val="tx1"/>
                </a:solidFill>
              </a:rPr>
              <a:t>Main study </a:t>
            </a:r>
          </a:p>
          <a:p>
            <a:pPr marL="171450" indent="-171450" defTabSz="68580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/>
                </a:solidFill>
              </a:rPr>
              <a:t>NextG </a:t>
            </a:r>
            <a:r>
              <a:rPr lang="en-US" sz="900" dirty="0" err="1">
                <a:solidFill>
                  <a:schemeClr val="tx1"/>
                </a:solidFill>
              </a:rPr>
              <a:t>eMBB</a:t>
            </a:r>
            <a:endParaRPr lang="en-US" sz="900" dirty="0">
              <a:solidFill>
                <a:schemeClr val="tx1"/>
              </a:solidFill>
            </a:endParaRPr>
          </a:p>
          <a:p>
            <a:pPr marL="171450" indent="-171450" defTabSz="68580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/>
                </a:solidFill>
              </a:rPr>
              <a:t>FWA</a:t>
            </a:r>
          </a:p>
          <a:p>
            <a:pPr marL="171450" indent="-171450" defTabSz="68580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/>
                </a:solidFill>
              </a:rPr>
              <a:t>Critical services </a:t>
            </a:r>
          </a:p>
          <a:p>
            <a:pPr marL="171450" indent="-171450" defTabSz="68580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/>
                </a:solidFill>
              </a:rPr>
              <a:t>Basic/supporting capabilities (sensing, positioning…)</a:t>
            </a:r>
          </a:p>
          <a:p>
            <a:pPr marL="171450" indent="-171450" defTabSz="68580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/>
                </a:solidFill>
              </a:rPr>
              <a:t>General aspects (security, charging…)</a:t>
            </a:r>
          </a:p>
          <a:p>
            <a:pPr>
              <a:spcAft>
                <a:spcPts val="1000"/>
              </a:spcAft>
              <a:buSzPct val="100000"/>
            </a:pPr>
            <a:endParaRPr lang="en-US" sz="1100" b="1" dirty="0">
              <a:solidFill>
                <a:schemeClr val="tx1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A075B5D-D228-179B-E10A-37FD33D9332A}"/>
              </a:ext>
            </a:extLst>
          </p:cNvPr>
          <p:cNvSpPr/>
          <p:nvPr/>
        </p:nvSpPr>
        <p:spPr>
          <a:xfrm>
            <a:off x="1989254" y="1274797"/>
            <a:ext cx="6918927" cy="275418"/>
          </a:xfrm>
          <a:prstGeom prst="rect">
            <a:avLst/>
          </a:prstGeom>
          <a:noFill/>
          <a:ln w="3175">
            <a:solidFill>
              <a:srgbClr val="0011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/>
          <a:lstStyle/>
          <a:p>
            <a:pPr algn="ctr">
              <a:spcAft>
                <a:spcPts val="1000"/>
              </a:spcAft>
              <a:buSzPct val="100000"/>
            </a:pPr>
            <a:r>
              <a:rPr lang="en-US" sz="1100" b="1" dirty="0">
                <a:solidFill>
                  <a:schemeClr val="tx1"/>
                </a:solidFill>
              </a:rPr>
              <a:t>Building blocks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622B7D1-62DA-7276-BEDD-318C7DE819AB}"/>
              </a:ext>
            </a:extLst>
          </p:cNvPr>
          <p:cNvSpPr/>
          <p:nvPr/>
        </p:nvSpPr>
        <p:spPr>
          <a:xfrm>
            <a:off x="714259" y="3405154"/>
            <a:ext cx="8193923" cy="278791"/>
          </a:xfrm>
          <a:prstGeom prst="rect">
            <a:avLst/>
          </a:prstGeom>
          <a:noFill/>
          <a:ln w="3175">
            <a:solidFill>
              <a:srgbClr val="0011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/>
          <a:lstStyle/>
          <a:p>
            <a:pPr algn="ctr">
              <a:spcAft>
                <a:spcPts val="1000"/>
              </a:spcAft>
              <a:buSzPct val="100000"/>
            </a:pPr>
            <a:r>
              <a:rPr lang="en-US" sz="1100" b="1" dirty="0">
                <a:solidFill>
                  <a:schemeClr val="tx1"/>
                </a:solidFill>
              </a:rPr>
              <a:t>Sustainability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138BF57-BC95-7092-54DA-CB6BA4D0B1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7850" y="3607446"/>
            <a:ext cx="8388300" cy="1364603"/>
          </a:xfrm>
        </p:spPr>
        <p:txBody>
          <a:bodyPr/>
          <a:lstStyle/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Study planning:</a:t>
            </a:r>
          </a:p>
          <a:p>
            <a:pPr lvl="1"/>
            <a:r>
              <a:rPr lang="en-US" sz="1400" dirty="0"/>
              <a:t>One common “smarter like” study including NTN, PN, Verticals as a key and native component of 6G</a:t>
            </a:r>
          </a:p>
          <a:p>
            <a:r>
              <a:rPr lang="en-US" sz="1800" dirty="0"/>
              <a:t>Cross building block dependencies can be addressed in the normative phase.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CB416AF-F84A-8EE2-315B-F7FFC837E944}"/>
              </a:ext>
            </a:extLst>
          </p:cNvPr>
          <p:cNvSpPr/>
          <p:nvPr/>
        </p:nvSpPr>
        <p:spPr>
          <a:xfrm>
            <a:off x="7725044" y="1656864"/>
            <a:ext cx="1183138" cy="1653967"/>
          </a:xfrm>
          <a:prstGeom prst="rect">
            <a:avLst/>
          </a:prstGeom>
          <a:noFill/>
          <a:ln w="3175">
            <a:solidFill>
              <a:srgbClr val="0011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/>
          <a:lstStyle/>
          <a:p>
            <a:pPr>
              <a:spcAft>
                <a:spcPts val="1000"/>
              </a:spcAft>
              <a:buSzPct val="100000"/>
            </a:pPr>
            <a:r>
              <a:rPr lang="en-GB" sz="1100" b="1" dirty="0">
                <a:solidFill>
                  <a:schemeClr val="tx1"/>
                </a:solidFill>
              </a:rPr>
              <a:t>Cross Network Enablers</a:t>
            </a:r>
          </a:p>
          <a:p>
            <a:pPr marL="171450" indent="-171450" defTabSz="68580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/>
                </a:solidFill>
              </a:rPr>
              <a:t>Network Selection</a:t>
            </a:r>
          </a:p>
          <a:p>
            <a:pPr>
              <a:spcAft>
                <a:spcPts val="1000"/>
              </a:spcAft>
              <a:buSzPct val="100000"/>
            </a:pPr>
            <a:endParaRPr lang="en-US" sz="1100" b="1" dirty="0">
              <a:solidFill>
                <a:schemeClr val="tx1"/>
              </a:solidFill>
            </a:endParaRPr>
          </a:p>
          <a:p>
            <a:pPr>
              <a:spcAft>
                <a:spcPts val="1000"/>
              </a:spcAft>
              <a:buSzPct val="100000"/>
            </a:pPr>
            <a:endParaRPr lang="en-US" sz="11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557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28EA06-5405-43DA-BDDC-3946B20DBF66}">
  <ds:schemaRefs>
    <ds:schemaRef ds:uri="199dcaf0-96ce-4e65-9ae8-79a6ae4aa63e"/>
    <ds:schemaRef ds:uri="http://purl.org/dc/terms/"/>
    <ds:schemaRef ds:uri="2ca8e41a-b3d0-462f-857c-48a93d48cc9b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651</TotalTime>
  <Words>568</Words>
  <Application>Microsoft Macintosh PowerPoint</Application>
  <PresentationFormat>On-screen Show (16:9)</PresentationFormat>
  <Paragraphs>76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Times New Roman</vt:lpstr>
      <vt:lpstr>Office Theme</vt:lpstr>
      <vt:lpstr>Custom Design</vt:lpstr>
      <vt:lpstr>PowerPoint Presentation</vt:lpstr>
      <vt:lpstr>Observation</vt:lpstr>
      <vt:lpstr>Observation</vt:lpstr>
      <vt:lpstr>Observation</vt:lpstr>
      <vt:lpstr>Position on 6G</vt:lpstr>
      <vt:lpstr>Proposed Rel-20 6G study structure with illustrative examples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TomPic</cp:lastModifiedBy>
  <cp:revision>2181</cp:revision>
  <cp:lastPrinted>2017-02-24T12:37:51Z</cp:lastPrinted>
  <dcterms:created xsi:type="dcterms:W3CDTF">2008-08-30T09:32:10Z</dcterms:created>
  <dcterms:modified xsi:type="dcterms:W3CDTF">2024-05-17T22:58:23Z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