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12"/>
  </p:sldMasterIdLst>
  <p:notesMasterIdLst>
    <p:notesMasterId r:id="rId15"/>
  </p:notesMasterIdLst>
  <p:handoutMasterIdLst>
    <p:handoutMasterId r:id="rId16"/>
  </p:handoutMasterIdLst>
  <p:sldIdLst>
    <p:sldId id="341" r:id="rId13"/>
    <p:sldId id="342" r:id="rId14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CED9F03-D969-55B6-3786-ACB191873F77}" name="Krister Sällberg" initials="KS" userId="S::krister.sallberg@ericsson.com::b35a71b8-ead7-4cfc-8732-3b4d0fd5976a" providerId="AD"/>
  <p188:author id="{C38E151A-8BBC-634A-2C4B-1AE2343E8F73}" name="Peter Hedman" initials="PH" userId="Peter Hedman" providerId="None"/>
  <p188:author id="{BFD01E32-D341-0500-0DDE-2F3AFA1DA647}" name="Ericsson User 1" initials="eu1" userId="Ericsson User 1" providerId="None"/>
  <p188:author id="{04006E8D-4BD0-C706-4FBE-14BF916B8040}" name="Peter Hedman" initials="PH" userId="S::peter.hedman@ericsson.com::9d7636b6-4faa-495a-bb5d-794ad338fcd7" providerId="AD"/>
  <p188:author id="{7C5FF7F6-F1D2-09A0-4B99-6BCB56A63EAA}" name="Daniel Lönnblad" initials="DL" userId="Daniel Lönnblad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E9E685-7DED-4FE0-AC3C-09AF5D7848E6}" v="167" dt="2023-10-16T15:54:49.603"/>
    <p1510:client id="{B344BA7B-13E1-614E-CA7A-D4ECF7F7215C}" v="9" dt="2023-10-16T15:10:19.7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7" autoAdjust="0"/>
    <p:restoredTop sz="94679" autoAdjust="0"/>
  </p:normalViewPr>
  <p:slideViewPr>
    <p:cSldViewPr snapToGrid="0">
      <p:cViewPr varScale="1">
        <p:scale>
          <a:sx n="95" d="100"/>
          <a:sy n="95" d="100"/>
        </p:scale>
        <p:origin x="86" y="23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1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customXml" Target="../customXml/item7.xml"/><Relationship Id="rId12" Type="http://schemas.openxmlformats.org/officeDocument/2006/relationships/slideMaster" Target="slideMasters/slideMaster1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microsoft.com/office/2018/10/relationships/authors" Target="authors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customXml" Target="../customXml/item10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47136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1052195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Use this layout for document slides when you need space for a long heading and big content area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CFEFC-6AC8-4817-A0D3-6029D48BD29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11233150" cy="43926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  <a:endParaRPr lang="en-US"/>
          </a:p>
          <a:p>
            <a:pPr lvl="0"/>
            <a:r>
              <a:rPr lang="en-US" dirty="0"/>
              <a:t>First level</a:t>
            </a:r>
            <a:endParaRPr lang="en-US"/>
          </a:p>
          <a:p>
            <a:pPr lvl="1"/>
            <a:r>
              <a:rPr lang="en-US" dirty="0"/>
              <a:t>Second level</a:t>
            </a:r>
            <a:endParaRPr lang="en-US"/>
          </a:p>
          <a:p>
            <a:pPr lvl="2"/>
            <a:r>
              <a:rPr lang="en-US" dirty="0"/>
              <a:t>Third level</a:t>
            </a:r>
            <a:endParaRPr lang="en-US"/>
          </a:p>
          <a:p>
            <a:pPr lvl="3"/>
            <a:r>
              <a:rPr lang="en-US" dirty="0"/>
              <a:t>Fourth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35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886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521211"/>
            <a:ext cx="10515600" cy="4655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251336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2023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36867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32330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 1 Meeting #104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hangingPunct="0"/>
            <a:r>
              <a:rPr lang="en-GB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Chicago, USA,  13 - 17 November 2023</a:t>
            </a:r>
            <a:endParaRPr lang="aa-ET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442752" y="7956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highlight>
                  <a:srgbClr val="FFFF00"/>
                </a:highlight>
                <a:latin typeface="Arial "/>
              </a:rPr>
              <a:t>S1-233xxx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  <p:sldLayoutId id="2147485164" r:id="rId4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customXml" Target="../../customXml/item7.xml"/><Relationship Id="rId1" Type="http://schemas.openxmlformats.org/officeDocument/2006/relationships/customXml" Target="../../customXml/item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1665" y="1949115"/>
            <a:ext cx="8743950" cy="1836019"/>
          </a:xfrm>
        </p:spPr>
        <p:txBody>
          <a:bodyPr/>
          <a:lstStyle/>
          <a:p>
            <a:pPr eaLnBrk="1" hangingPunct="1"/>
            <a:r>
              <a:rPr lang="en-US" altLang="zh-CN" dirty="0"/>
              <a:t>Potential way forward</a:t>
            </a:r>
            <a:br>
              <a:rPr lang="en-US" altLang="zh-CN" dirty="0"/>
            </a:br>
            <a:r>
              <a:rPr lang="en-US" altLang="zh-CN" dirty="0"/>
              <a:t>on SA1 </a:t>
            </a:r>
            <a:r>
              <a:rPr lang="en-US" altLang="zh-CN" dirty="0" err="1"/>
              <a:t>Dualsteer</a:t>
            </a:r>
            <a:endParaRPr lang="en-GB" altLang="en-US" dirty="0"/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891665" y="4481580"/>
            <a:ext cx="7886700" cy="85121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GB" altLang="en-US" sz="3200" dirty="0"/>
              <a:t>Huawei</a:t>
            </a:r>
            <a:r>
              <a:rPr lang="en-US" altLang="en-US" sz="3200" dirty="0"/>
              <a:t>,</a:t>
            </a:r>
            <a:r>
              <a:rPr lang="zh-CN" altLang="en-US" sz="3200" dirty="0"/>
              <a:t> </a:t>
            </a:r>
            <a:r>
              <a:rPr lang="en-US" altLang="zh-CN" sz="3200" dirty="0"/>
              <a:t>MediaTek</a:t>
            </a:r>
            <a:endParaRPr lang="en-GB" altLang="en-US" sz="3200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530E3B7-5A67-48F4-82BF-028823962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592137"/>
            <a:ext cx="10521950" cy="643105"/>
          </a:xfrm>
        </p:spPr>
        <p:txBody>
          <a:bodyPr/>
          <a:lstStyle/>
          <a:p>
            <a:pPr algn="ctr"/>
            <a:r>
              <a:rPr lang="en-IE" sz="3600" b="1" dirty="0"/>
              <a:t>Proposed agreement for SA1 FS-</a:t>
            </a:r>
            <a:r>
              <a:rPr lang="en-IE" sz="3600" b="1" dirty="0" err="1"/>
              <a:t>Dualsteer</a:t>
            </a:r>
            <a:endParaRPr lang="en-US" sz="3600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E8E8F9E-D1C4-4C6A-B250-14307A88601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79425" y="1673225"/>
            <a:ext cx="11233150" cy="4392612"/>
          </a:xfrm>
        </p:spPr>
        <p:txBody>
          <a:bodyPr/>
          <a:lstStyle/>
          <a:p>
            <a:pPr marL="0" indent="0">
              <a:spcBef>
                <a:spcPts val="1200"/>
              </a:spcBef>
              <a:spcAft>
                <a:spcPts val="900"/>
              </a:spcAft>
              <a:buNone/>
            </a:pPr>
            <a:r>
              <a:rPr lang="en-US" sz="2000" dirty="0">
                <a:solidFill>
                  <a:srgbClr val="C7000B"/>
                </a:solidFill>
              </a:rPr>
              <a:t>Supporting only the following scenarios in CPR/TR 22.841 and WI/CR: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Inter-PLMN TN-NTN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Inter-PLMN NTN-NTN</a:t>
            </a:r>
          </a:p>
          <a:p>
            <a:pPr marL="0" indent="0">
              <a:spcBef>
                <a:spcPts val="600"/>
              </a:spcBef>
              <a:buNone/>
            </a:pPr>
            <a:endParaRPr lang="en-US" sz="2000" dirty="0">
              <a:solidFill>
                <a:srgbClr val="C7000B"/>
              </a:solidFill>
            </a:endParaRPr>
          </a:p>
          <a:p>
            <a:pPr marL="0" indent="0">
              <a:spcBef>
                <a:spcPts val="1200"/>
              </a:spcBef>
              <a:spcAft>
                <a:spcPts val="900"/>
              </a:spcAft>
              <a:buNone/>
            </a:pPr>
            <a:r>
              <a:rPr lang="en-US" sz="2000" dirty="0">
                <a:solidFill>
                  <a:srgbClr val="C7000B"/>
                </a:solidFill>
              </a:rPr>
              <a:t>Supporting only the following mode of operation:</a:t>
            </a:r>
          </a:p>
          <a:p>
            <a:pPr>
              <a:spcBef>
                <a:spcPts val="600"/>
              </a:spcBef>
            </a:pPr>
            <a:r>
              <a:rPr lang="en-US" sz="1800" dirty="0"/>
              <a:t>All Traffic Access Switching</a:t>
            </a:r>
            <a:endParaRPr lang="en-US" sz="1400" dirty="0"/>
          </a:p>
          <a:p>
            <a:pPr lvl="1">
              <a:spcBef>
                <a:spcPts val="600"/>
              </a:spcBef>
            </a:pPr>
            <a:r>
              <a:rPr lang="en-US" sz="1600" b="1" dirty="0"/>
              <a:t>Baseline: </a:t>
            </a:r>
            <a:r>
              <a:rPr lang="en-US" sz="1600" dirty="0"/>
              <a:t>focusing on </a:t>
            </a:r>
            <a:r>
              <a:rPr lang="en-US" sz="1600" b="1" dirty="0"/>
              <a:t>Single radio</a:t>
            </a:r>
            <a:r>
              <a:rPr lang="en-US" sz="1600" dirty="0"/>
              <a:t> capable </a:t>
            </a:r>
            <a:r>
              <a:rPr lang="en-US" sz="1600"/>
              <a:t>UEs (</a:t>
            </a:r>
            <a:r>
              <a:rPr lang="en-US" sz="1600" dirty="0"/>
              <a:t>i.e. there is no traffic running on the secondary access if there is traffic running on the primary access) → dual radio UE should not be baseline assumption</a:t>
            </a:r>
          </a:p>
          <a:p>
            <a:pPr lvl="1">
              <a:spcBef>
                <a:spcPts val="600"/>
              </a:spcBef>
            </a:pPr>
            <a:r>
              <a:rPr lang="en-US" sz="1600" b="1" dirty="0"/>
              <a:t>Network-controlled</a:t>
            </a:r>
            <a:r>
              <a:rPr lang="en-US" sz="1600" dirty="0"/>
              <a:t> switching (i.e. under the policy of the Home operator)</a:t>
            </a:r>
          </a:p>
          <a:p>
            <a:pPr lvl="1">
              <a:spcBef>
                <a:spcPts val="600"/>
              </a:spcBef>
            </a:pPr>
            <a:r>
              <a:rPr lang="en-US" sz="1600" dirty="0"/>
              <a:t>Only for networks as explicitly allowed by the Home operator</a:t>
            </a:r>
          </a:p>
          <a:p>
            <a:pPr lvl="1">
              <a:spcBef>
                <a:spcPts val="600"/>
              </a:spcBef>
            </a:pPr>
            <a:r>
              <a:rPr lang="en-US" sz="1600" dirty="0"/>
              <a:t>Switching of </a:t>
            </a:r>
            <a:r>
              <a:rPr lang="en-US" sz="1600" b="1" dirty="0"/>
              <a:t>all</a:t>
            </a:r>
            <a:r>
              <a:rPr lang="en-US" sz="1600" dirty="0"/>
              <a:t> traffic from "primary access" to "secondary access" in case of e.g. loss of connectivity to primary access (and back)</a:t>
            </a:r>
          </a:p>
          <a:p>
            <a:pPr lvl="1">
              <a:spcBef>
                <a:spcPts val="600"/>
              </a:spcBef>
            </a:pPr>
            <a:r>
              <a:rPr lang="en-US" sz="1600" dirty="0"/>
              <a:t>Two 3GPP accesses only</a:t>
            </a:r>
            <a:endParaRPr lang="en-US" sz="18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803770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TemplafySlideTemplateConfiguration><![CDATA[{"documentContentValidatorConfiguration":{"enableDocumentContentValidator":false,"documentContentValidatorVersion":0},"elementsMetadata":[],"slideId":"637661701761217959","enableDocumentContentUpdater":true,"version":"1.9"}]]></TemplafySlideTemplateConfiguration>
</file>

<file path=customXml/item10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11.xml><?xml version="1.0" encoding="utf-8"?>
<TemplafySlideFormConfiguration><![CDATA[{"formFields":[],"formDataEntries":[]}]]></TemplafySlideFormConfiguration>
</file>

<file path=customXml/item2.xml><?xml version="1.0" encoding="utf-8"?>
<TemplafySlideTemplateConfiguration><![CDATA[{"documentContentValidatorConfiguration":{"enableDocumentContentValidator":false,"documentContentValidatorVersion":0},"elementsMetadata":[],"slideId":"637661701761217959","enableDocumentContentUpdater":true,"version":"1.9"}]]></TemplafySlideTemplateConfiguration>
</file>

<file path=customXml/item3.xml><?xml version="1.0" encoding="utf-8"?>
<TemplafySlideFormConfiguration><![CDATA[{"formFields":[],"formDataEntries":[]}]]></TemplafySlideFormConfiguration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6.xml><?xml version="1.0" encoding="utf-8"?>
<TemplafySlideTemplateConfiguration><![CDATA[{"documentContentValidatorConfiguration":{"enableDocumentContentValidator":false,"documentContentValidatorVersion":0},"elementsMetadata":[],"slideId":"637661701761217959","enableDocumentContentUpdater":true,"version":"1.9"}]]></TemplafySlideTemplateConfiguration>
</file>

<file path=customXml/item7.xml><?xml version="1.0" encoding="utf-8"?>
<TemplafySlideTemplateConfiguration><![CDATA[{"documentContentValidatorConfiguration":{"enableDocumentContentValidator":false,"documentContentValidatorVersion":0},"elementsMetadata":[],"slideId":"637661701761217959","enableDocumentContentUpdater":true,"version":"1.9"}]]></TemplafySlideTemplateConfiguration>
</file>

<file path=customXml/item8.xml><?xml version="1.0" encoding="utf-8"?>
<TemplafySlideFormConfiguration><![CDATA[{"formFields":[],"formDataEntries":[]}]]></TemplafySlideFormConfiguration>
</file>

<file path=customXml/item9.xml><?xml version="1.0" encoding="utf-8"?>
<TemplafySlideFormConfiguration><![CDATA[{"formFields":[],"formDataEntries":[]}]]></TemplafySlideFormConfiguration>
</file>

<file path=customXml/itemProps1.xml><?xml version="1.0" encoding="utf-8"?>
<ds:datastoreItem xmlns:ds="http://schemas.openxmlformats.org/officeDocument/2006/customXml" ds:itemID="{0548115A-600A-4A8F-B439-8793FF08B189}">
  <ds:schemaRefs/>
</ds:datastoreItem>
</file>

<file path=customXml/itemProps10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11.xml><?xml version="1.0" encoding="utf-8"?>
<ds:datastoreItem xmlns:ds="http://schemas.openxmlformats.org/officeDocument/2006/customXml" ds:itemID="{6017FF21-08D1-4AE3-B33C-D788F6591225}">
  <ds:schemaRefs/>
</ds:datastoreItem>
</file>

<file path=customXml/itemProps2.xml><?xml version="1.0" encoding="utf-8"?>
<ds:datastoreItem xmlns:ds="http://schemas.openxmlformats.org/officeDocument/2006/customXml" ds:itemID="{A9ADAB25-6C81-4682-8625-B93968FB2CB8}">
  <ds:schemaRefs/>
</ds:datastoreItem>
</file>

<file path=customXml/itemProps3.xml><?xml version="1.0" encoding="utf-8"?>
<ds:datastoreItem xmlns:ds="http://schemas.openxmlformats.org/officeDocument/2006/customXml" ds:itemID="{4823B55B-4831-4565-A2B1-022639232EC6}">
  <ds:schemaRefs/>
</ds:datastoreItem>
</file>

<file path=customXml/itemProps4.xml><?xml version="1.0" encoding="utf-8"?>
<ds:datastoreItem xmlns:ds="http://schemas.openxmlformats.org/officeDocument/2006/customXml" ds:itemID="{35CA3727-A4EB-4398-9783-D0148B061093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280d8efa-eff2-4910-88d2-79ca146720c4"/>
    <ds:schemaRef ds:uri="679a257e-872f-4c98-9e8a-0a9c104f72cd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BD6692E6-AFB4-4AE6-8E62-2D7692F0CE70}">
  <ds:schemaRefs>
    <ds:schemaRef ds:uri="280d8efa-eff2-4910-88d2-79ca146720c4"/>
    <ds:schemaRef ds:uri="679a257e-872f-4c98-9e8a-0a9c104f72c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6.xml><?xml version="1.0" encoding="utf-8"?>
<ds:datastoreItem xmlns:ds="http://schemas.openxmlformats.org/officeDocument/2006/customXml" ds:itemID="{6A2F83E0-BF70-4EE5-81C8-71C5D3276C86}">
  <ds:schemaRefs/>
</ds:datastoreItem>
</file>

<file path=customXml/itemProps7.xml><?xml version="1.0" encoding="utf-8"?>
<ds:datastoreItem xmlns:ds="http://schemas.openxmlformats.org/officeDocument/2006/customXml" ds:itemID="{09782CD8-A96A-4A33-ACE2-10A5855738B7}">
  <ds:schemaRefs/>
</ds:datastoreItem>
</file>

<file path=customXml/itemProps8.xml><?xml version="1.0" encoding="utf-8"?>
<ds:datastoreItem xmlns:ds="http://schemas.openxmlformats.org/officeDocument/2006/customXml" ds:itemID="{4B40189F-572F-4788-8AB8-09CD6DB4647C}">
  <ds:schemaRefs/>
</ds:datastoreItem>
</file>

<file path=customXml/itemProps9.xml><?xml version="1.0" encoding="utf-8"?>
<ds:datastoreItem xmlns:ds="http://schemas.openxmlformats.org/officeDocument/2006/customXml" ds:itemID="{3FEBDDB8-DC8D-4CA8-A568-D40D6641C0EC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22348</TotalTime>
  <Words>147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 </vt:lpstr>
      <vt:lpstr>宋体</vt:lpstr>
      <vt:lpstr>Arial</vt:lpstr>
      <vt:lpstr>Calibri</vt:lpstr>
      <vt:lpstr>Calibri Light</vt:lpstr>
      <vt:lpstr>Times New Roman</vt:lpstr>
      <vt:lpstr>Office Theme</vt:lpstr>
      <vt:lpstr>Potential way forward on SA1 Dualsteer</vt:lpstr>
      <vt:lpstr>Proposed agreement for SA1 FS-Dualsteer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HUAWEI</cp:lastModifiedBy>
  <cp:revision>628</cp:revision>
  <dcterms:created xsi:type="dcterms:W3CDTF">2010-02-05T13:52:04Z</dcterms:created>
  <dcterms:modified xsi:type="dcterms:W3CDTF">2023-10-19T16:12:05Z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