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8"/>
  </p:notesMasterIdLst>
  <p:handoutMasterIdLst>
    <p:handoutMasterId r:id="rId19"/>
  </p:handoutMasterIdLst>
  <p:sldIdLst>
    <p:sldId id="303" r:id="rId6"/>
    <p:sldId id="808" r:id="rId7"/>
    <p:sldId id="817" r:id="rId8"/>
    <p:sldId id="818" r:id="rId9"/>
    <p:sldId id="809" r:id="rId10"/>
    <p:sldId id="810" r:id="rId11"/>
    <p:sldId id="811" r:id="rId12"/>
    <p:sldId id="812" r:id="rId13"/>
    <p:sldId id="813" r:id="rId14"/>
    <p:sldId id="814" r:id="rId15"/>
    <p:sldId id="816" r:id="rId16"/>
    <p:sldId id="797" r:id="rId1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917116-68EA-4040-93C9-176A1E179F36}" v="3" dt="2023-01-21T22:37:15.62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40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98917116-68EA-4040-93C9-176A1E179F36}"/>
    <pc:docChg chg="undo custSel modSld modMainMaster">
      <pc:chgData name="Hong Cheng" userId="2d0b1172-628d-45ff-b9ab-d2d61d870e1b" providerId="ADAL" clId="{98917116-68EA-4040-93C9-176A1E179F36}" dt="2023-01-21T22:45:14.847" v="1382"/>
      <pc:docMkLst>
        <pc:docMk/>
      </pc:docMkLst>
      <pc:sldChg chg="modSp mod">
        <pc:chgData name="Hong Cheng" userId="2d0b1172-628d-45ff-b9ab-d2d61d870e1b" providerId="ADAL" clId="{98917116-68EA-4040-93C9-176A1E179F36}" dt="2023-01-21T21:21:35.315" v="7" actId="6549"/>
        <pc:sldMkLst>
          <pc:docMk/>
          <pc:sldMk cId="0" sldId="303"/>
        </pc:sldMkLst>
        <pc:spChg chg="mod">
          <ac:chgData name="Hong Cheng" userId="2d0b1172-628d-45ff-b9ab-d2d61d870e1b" providerId="ADAL" clId="{98917116-68EA-4040-93C9-176A1E179F36}" dt="2023-01-21T21:21:21.175" v="5" actId="20577"/>
          <ac:spMkLst>
            <pc:docMk/>
            <pc:sldMk cId="0" sldId="303"/>
            <ac:spMk id="2" creationId="{00000000-0000-0000-0000-000000000000}"/>
          </ac:spMkLst>
        </pc:spChg>
        <pc:spChg chg="mod">
          <ac:chgData name="Hong Cheng" userId="2d0b1172-628d-45ff-b9ab-d2d61d870e1b" providerId="ADAL" clId="{98917116-68EA-4040-93C9-176A1E179F36}" dt="2023-01-21T21:21:35.315" v="7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Hong Cheng" userId="2d0b1172-628d-45ff-b9ab-d2d61d870e1b" providerId="ADAL" clId="{98917116-68EA-4040-93C9-176A1E179F36}" dt="2023-01-21T22:43:43.375" v="1349" actId="20577"/>
        <pc:sldMkLst>
          <pc:docMk/>
          <pc:sldMk cId="2355700947" sldId="789"/>
        </pc:sldMkLst>
        <pc:spChg chg="mod">
          <ac:chgData name="Hong Cheng" userId="2d0b1172-628d-45ff-b9ab-d2d61d870e1b" providerId="ADAL" clId="{98917116-68EA-4040-93C9-176A1E179F36}" dt="2023-01-21T22:43:43.375" v="1349" actId="20577"/>
          <ac:spMkLst>
            <pc:docMk/>
            <pc:sldMk cId="2355700947" sldId="789"/>
            <ac:spMk id="5" creationId="{15D28A3F-B4FD-414F-9637-F7C890005039}"/>
          </ac:spMkLst>
        </pc:spChg>
        <pc:graphicFrameChg chg="mod modGraphic">
          <ac:chgData name="Hong Cheng" userId="2d0b1172-628d-45ff-b9ab-d2d61d870e1b" providerId="ADAL" clId="{98917116-68EA-4040-93C9-176A1E179F36}" dt="2023-01-21T22:37:07.734" v="995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Hong Cheng" userId="2d0b1172-628d-45ff-b9ab-d2d61d870e1b" providerId="ADAL" clId="{98917116-68EA-4040-93C9-176A1E179F36}" dt="2023-01-21T21:38:17.827" v="841" actId="20577"/>
        <pc:sldMkLst>
          <pc:docMk/>
          <pc:sldMk cId="1304530617" sldId="791"/>
        </pc:sldMkLst>
        <pc:spChg chg="mod">
          <ac:chgData name="Hong Cheng" userId="2d0b1172-628d-45ff-b9ab-d2d61d870e1b" providerId="ADAL" clId="{98917116-68EA-4040-93C9-176A1E179F36}" dt="2023-01-21T21:25:09.053" v="61" actId="20577"/>
          <ac:spMkLst>
            <pc:docMk/>
            <pc:sldMk cId="1304530617" sldId="791"/>
            <ac:spMk id="2" creationId="{7004E1B6-7C10-4462-B5DD-BB275803E4D3}"/>
          </ac:spMkLst>
        </pc:spChg>
        <pc:spChg chg="mod">
          <ac:chgData name="Hong Cheng" userId="2d0b1172-628d-45ff-b9ab-d2d61d870e1b" providerId="ADAL" clId="{98917116-68EA-4040-93C9-176A1E179F36}" dt="2023-01-21T21:38:17.827" v="841" actId="20577"/>
          <ac:spMkLst>
            <pc:docMk/>
            <pc:sldMk cId="1304530617" sldId="791"/>
            <ac:spMk id="4" creationId="{07639B51-7A60-40FF-963D-02AC48416E72}"/>
          </ac:spMkLst>
        </pc:spChg>
        <pc:graphicFrameChg chg="mod ord modGraphic">
          <ac:chgData name="Hong Cheng" userId="2d0b1172-628d-45ff-b9ab-d2d61d870e1b" providerId="ADAL" clId="{98917116-68EA-4040-93C9-176A1E179F36}" dt="2023-01-21T21:37:11.424" v="783" actId="167"/>
          <ac:graphicFrameMkLst>
            <pc:docMk/>
            <pc:sldMk cId="1304530617" sldId="791"/>
            <ac:graphicFrameMk id="3" creationId="{77D2F657-D246-47E9-92C4-0C8645A34AA1}"/>
          </ac:graphicFrameMkLst>
        </pc:graphicFrameChg>
      </pc:sldChg>
      <pc:sldChg chg="modSp mod">
        <pc:chgData name="Hong Cheng" userId="2d0b1172-628d-45ff-b9ab-d2d61d870e1b" providerId="ADAL" clId="{98917116-68EA-4040-93C9-176A1E179F36}" dt="2023-01-21T22:45:14.847" v="1382"/>
        <pc:sldMkLst>
          <pc:docMk/>
          <pc:sldMk cId="1346523741" sldId="794"/>
        </pc:sldMkLst>
        <pc:spChg chg="mod">
          <ac:chgData name="Hong Cheng" userId="2d0b1172-628d-45ff-b9ab-d2d61d870e1b" providerId="ADAL" clId="{98917116-68EA-4040-93C9-176A1E179F36}" dt="2023-01-21T21:25:20.130" v="62" actId="20577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Hong Cheng" userId="2d0b1172-628d-45ff-b9ab-d2d61d870e1b" providerId="ADAL" clId="{98917116-68EA-4040-93C9-176A1E179F36}" dt="2023-01-21T22:45:14.847" v="1382"/>
          <ac:spMkLst>
            <pc:docMk/>
            <pc:sldMk cId="1346523741" sldId="794"/>
            <ac:spMk id="5" creationId="{88DB0DF5-3773-4C51-A7A1-AB98B0519144}"/>
          </ac:spMkLst>
        </pc:spChg>
        <pc:graphicFrameChg chg="mod modGraphic">
          <ac:chgData name="Hong Cheng" userId="2d0b1172-628d-45ff-b9ab-d2d61d870e1b" providerId="ADAL" clId="{98917116-68EA-4040-93C9-176A1E179F36}" dt="2023-01-21T22:37:15.621" v="996"/>
          <ac:graphicFrameMkLst>
            <pc:docMk/>
            <pc:sldMk cId="1346523741" sldId="794"/>
            <ac:graphicFrameMk id="7" creationId="{C2BD033E-E5DA-4171-8B71-C2F129698C50}"/>
          </ac:graphicFrameMkLst>
        </pc:graphicFrameChg>
      </pc:sldChg>
      <pc:sldMasterChg chg="modSp mod modSldLayout">
        <pc:chgData name="Hong Cheng" userId="2d0b1172-628d-45ff-b9ab-d2d61d870e1b" providerId="ADAL" clId="{98917116-68EA-4040-93C9-176A1E179F36}" dt="2023-01-21T21:23:45.690" v="38" actId="20577"/>
        <pc:sldMasterMkLst>
          <pc:docMk/>
          <pc:sldMasterMk cId="0" sldId="2147483729"/>
        </pc:sldMasterMkLst>
        <pc:spChg chg="mod">
          <ac:chgData name="Hong Cheng" userId="2d0b1172-628d-45ff-b9ab-d2d61d870e1b" providerId="ADAL" clId="{98917116-68EA-4040-93C9-176A1E179F36}" dt="2023-01-21T21:23:45.690" v="38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98917116-68EA-4040-93C9-176A1E179F36}" dt="2023-01-21T21:23:18.663" v="2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98917116-68EA-4040-93C9-176A1E179F36}" dt="2023-01-21T21:23:18.663" v="2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288517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WG1 Meeting #102 </a:t>
            </a: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Berlin, Germany, May 22 – 26, 2023</a:t>
            </a:r>
            <a:endParaRPr lang="sv-SE" altLang="en-US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706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508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9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760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006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02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920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77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99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02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276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4"/>
            <a:ext cx="7297560" cy="242887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WG1 Meeting #102 </a:t>
            </a:r>
            <a:r>
              <a:rPr lang="en-GB" altLang="de-DE" sz="1000" b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sz="1000" b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Berlin, Germany, May 22 – 26, 2023</a:t>
            </a:r>
            <a:endParaRPr lang="en-GB" altLang="ko-KR" sz="1200" b="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E4209-76AD-4D16-9D5F-A2E6582134CC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04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7179" y="2209611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2800" b="1" dirty="0" smtClean="0"/>
              <a:t>Discussion </a:t>
            </a:r>
            <a:r>
              <a:rPr lang="en-US" altLang="zh-CN" sz="2800" b="1" dirty="0"/>
              <a:t>on </a:t>
            </a:r>
            <a:r>
              <a:rPr lang="en-US" altLang="zh-CN" sz="2800" b="1" dirty="0" smtClean="0"/>
              <a:t>KPI </a:t>
            </a:r>
            <a:r>
              <a:rPr lang="en-US" altLang="zh-CN" sz="2800" b="1" dirty="0"/>
              <a:t>consolidation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579717" y="4173163"/>
            <a:ext cx="6916708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GB" sz="2400" dirty="0" smtClean="0"/>
              <a:t>Huawei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71733" y="339656"/>
            <a:ext cx="144882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S1-231195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319" y="934"/>
            <a:ext cx="10515600" cy="86655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/>
              <a:t>Sensing KPI </a:t>
            </a:r>
            <a:r>
              <a:rPr lang="en-US" altLang="zh-CN" dirty="0"/>
              <a:t>for smart city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604812"/>
              </p:ext>
            </p:extLst>
          </p:nvPr>
        </p:nvGraphicFramePr>
        <p:xfrm>
          <a:off x="311032" y="1555721"/>
          <a:ext cx="11663880" cy="30644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7332"/>
                <a:gridCol w="775632"/>
                <a:gridCol w="718041"/>
                <a:gridCol w="1004652"/>
                <a:gridCol w="1004652"/>
                <a:gridCol w="1004652"/>
                <a:gridCol w="860840"/>
                <a:gridCol w="1004652"/>
                <a:gridCol w="1004652"/>
                <a:gridCol w="861853"/>
                <a:gridCol w="718041"/>
                <a:gridCol w="860840"/>
                <a:gridCol w="718041"/>
              </a:tblGrid>
              <a:tr h="36832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service area 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Confidence level [%]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Accuracy of positioning estimate by sensing (for a target confidence level)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Accuracy of velocity estimate by sensing (for a target confidence level)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resolution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sensing service latency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[ms]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Refreshing rate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Missed detection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 alarm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36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 resolution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Velocity resolution (horizontal/ vertical)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 x m/s]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05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Rainfall monitoring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outdoor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[1mm/h]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min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10min, application configurable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sensing for flooding in smart cities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Outdoor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≤10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[≤</a:t>
                      </a: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0.2]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2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1min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 1min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 0.1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 3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Sensing for the use case in Smart Grid </a:t>
                      </a: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(NOTE 2)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Outdoor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UAV: ≤25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Pedestrian: ≤1.5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ehicle: ≤15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≤5s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≥10Hz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[≤5]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[≤5]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Search and Rescue/Apprehend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Outdoor/Indoor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0.5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1.</a:t>
                      </a: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Pedestrian: ≤1.5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Pedestrian: ≤1.5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800" dirty="0" err="1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Horiz</a:t>
                      </a: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: 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Vert: 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≤1s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≥10Hz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[≤3]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[≤3]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 gridSpan="13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NOTE: FFS</a:t>
                      </a:r>
                    </a:p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11645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319" y="934"/>
            <a:ext cx="10515600" cy="866559"/>
          </a:xfrm>
        </p:spPr>
        <p:txBody>
          <a:bodyPr>
            <a:normAutofit/>
          </a:bodyPr>
          <a:lstStyle/>
          <a:p>
            <a:r>
              <a:rPr lang="en-US" dirty="0"/>
              <a:t>Sensing KPI </a:t>
            </a:r>
            <a:r>
              <a:rPr lang="en-US" altLang="zh-CN" dirty="0"/>
              <a:t>for smart factory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442566"/>
              </p:ext>
            </p:extLst>
          </p:nvPr>
        </p:nvGraphicFramePr>
        <p:xfrm>
          <a:off x="415807" y="2184371"/>
          <a:ext cx="11663880" cy="21423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4652"/>
                <a:gridCol w="898312"/>
                <a:gridCol w="718041"/>
                <a:gridCol w="1004652"/>
                <a:gridCol w="1004652"/>
                <a:gridCol w="1004652"/>
                <a:gridCol w="860840"/>
                <a:gridCol w="1004652"/>
                <a:gridCol w="1004652"/>
                <a:gridCol w="861853"/>
                <a:gridCol w="718041"/>
                <a:gridCol w="860840"/>
                <a:gridCol w="718041"/>
              </a:tblGrid>
              <a:tr h="52072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service area 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Confidence level [%]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Accuracy of positioning estimate by sensing (for a target confidence level)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Accuracy of velocity estimate by sensing (for a target confidence level)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resolution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sensing service latency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[ms]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Refreshing rate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Missed detection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 alarm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07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 resolution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Velocity resolution (horizontal/ vertical)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 x m/s]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053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AMR collision avoidance in smart factories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100m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˂</a:t>
                      </a: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≥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0Hz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Indoor Factory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m</a:t>
                      </a:r>
                      <a:r>
                        <a:rPr lang="en-GB" sz="800" baseline="300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</a:t>
                      </a: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[0.5]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[0.5]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 gridSpan="13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NOTE: FFS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27709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64936" y="2905570"/>
            <a:ext cx="7776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/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9256198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for </a:t>
            </a:r>
            <a:r>
              <a:rPr lang="en-US" dirty="0" err="1"/>
              <a:t>FS_Sensing</a:t>
            </a:r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458803"/>
              </p:ext>
            </p:extLst>
          </p:nvPr>
        </p:nvGraphicFramePr>
        <p:xfrm>
          <a:off x="846312" y="1084694"/>
          <a:ext cx="10888488" cy="55926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8643"/>
                <a:gridCol w="6948330"/>
                <a:gridCol w="2761515"/>
              </a:tblGrid>
              <a:tr h="2235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6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Clause</a:t>
                      </a:r>
                      <a:endParaRPr lang="en-GB" sz="160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484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use</a:t>
                      </a:r>
                      <a:r>
                        <a:rPr lang="en-US" sz="16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cases</a:t>
                      </a:r>
                      <a:endParaRPr lang="en-US" sz="160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48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KPI table </a:t>
                      </a: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4847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of intruder detection in smart home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pedestrian/animal intrusion detection on a highway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5.3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rainfall monitoring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5.4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Transparent Sensing Use Case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sensing for flooding in smart cities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5.6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intruder detection in surroundings of smart home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5.7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sensing for railway intrusion detection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5.8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Sensing Assisted Automotive Maneuvering and Navigation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AGV detection and tracking in factories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KPIs for this use case are FFS.</a:t>
                      </a: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5.10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UAV flight trajectory tracing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5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5.11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sensing at crossroads with/without obstacle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5.12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Network assisted sensing to avoid UAV collision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5.13.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sensing for UAV intrusion detection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5.14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sensing for tourist spot traffic management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5.15</a:t>
                      </a:r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contactless sleep monitoring service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5.16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Protection of Sensing Information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5.17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health monitoring at home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5.18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service continuity of unobtrusive health monitoring.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5.19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Sensor Groups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5.20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of Sensing for Parking Space Determination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5.21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of Seamless XR streaming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5.22</a:t>
                      </a:r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of UAVs/vehicles/pedestrians detection near Smart Grid equipment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5.23</a:t>
                      </a:r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AMR collision avoidance in smart factories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5.24</a:t>
                      </a:r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roaming for sensing service of sports monitoring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5.25</a:t>
                      </a:r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immersive experience based on sensing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5.26</a:t>
                      </a:r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accurate sensing for automotive maneuvering and navigation service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5.27</a:t>
                      </a:r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public safety search and rescue or apprehend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5.28</a:t>
                      </a:r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Vehicles Sensing for ADAS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73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5.29</a:t>
                      </a:r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Gesture Recognition for Application Navigation and Immersive Interaction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5.30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sensing for automotive maneuvering and navigation service when not served by RAN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r>
                        <a:rPr lang="en-US" altLang="zh-CN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5.31</a:t>
                      </a:r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blind spot detection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85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5.32</a:t>
                      </a:r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of integrated sensing and positioning in factory hall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333294" marR="6172" marT="61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94706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on KPI </a:t>
            </a:r>
            <a:r>
              <a:rPr lang="en-US" altLang="zh-CN" dirty="0"/>
              <a:t>consolidation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Option#1: a single KPI table </a:t>
            </a:r>
            <a:r>
              <a:rPr lang="en-US" sz="2400" dirty="0" smtClean="0"/>
              <a:t>which lists </a:t>
            </a:r>
            <a:r>
              <a:rPr lang="en-US" sz="2400" dirty="0"/>
              <a:t>all the KPI </a:t>
            </a:r>
            <a:r>
              <a:rPr lang="en-US" altLang="zh-CN" sz="2400" dirty="0" smtClean="0"/>
              <a:t>values of use cases. </a:t>
            </a:r>
          </a:p>
          <a:p>
            <a:pPr lvl="1"/>
            <a:r>
              <a:rPr lang="en-US" altLang="zh-CN" sz="2000" dirty="0" smtClean="0"/>
              <a:t>It is a very straight forward way to consolidate the KPI. </a:t>
            </a:r>
          </a:p>
          <a:p>
            <a:pPr lvl="1"/>
            <a:r>
              <a:rPr lang="en-US" altLang="zh-CN" sz="2000" dirty="0" smtClean="0"/>
              <a:t>The KPI values in the table may be very range. 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Option#2</a:t>
            </a:r>
            <a:r>
              <a:rPr lang="en-US" sz="2400" dirty="0"/>
              <a:t>: several </a:t>
            </a:r>
            <a:r>
              <a:rPr lang="en-US" altLang="zh-CN" sz="2400" dirty="0" smtClean="0"/>
              <a:t>separate </a:t>
            </a:r>
            <a:r>
              <a:rPr lang="en-US" sz="2400" dirty="0" smtClean="0"/>
              <a:t>KPI </a:t>
            </a:r>
            <a:r>
              <a:rPr lang="en-US" sz="2400" dirty="0"/>
              <a:t>tables. Each table is </a:t>
            </a:r>
            <a:r>
              <a:rPr lang="en-US" sz="2400" dirty="0" smtClean="0"/>
              <a:t>for </a:t>
            </a:r>
            <a:r>
              <a:rPr lang="en-US" sz="2400" dirty="0"/>
              <a:t>each </a:t>
            </a:r>
            <a:r>
              <a:rPr lang="en-US" altLang="zh-CN" sz="2400" dirty="0"/>
              <a:t>category</a:t>
            </a:r>
            <a:r>
              <a:rPr lang="en-US" sz="2400" dirty="0" smtClean="0"/>
              <a:t> </a:t>
            </a:r>
            <a:r>
              <a:rPr lang="en-US" sz="2400" dirty="0"/>
              <a:t>of </a:t>
            </a:r>
            <a:r>
              <a:rPr lang="en-US" sz="2400" dirty="0" smtClean="0"/>
              <a:t>the vertical </a:t>
            </a:r>
            <a:r>
              <a:rPr lang="en-US" sz="2400" dirty="0"/>
              <a:t>market, such like smart </a:t>
            </a:r>
            <a:r>
              <a:rPr lang="en-US" altLang="zh-CN" sz="2400" dirty="0"/>
              <a:t>transportation, </a:t>
            </a:r>
            <a:r>
              <a:rPr lang="en-US" sz="2400" dirty="0"/>
              <a:t>smart city. </a:t>
            </a:r>
            <a:endParaRPr lang="en-US" sz="2400" dirty="0" smtClean="0"/>
          </a:p>
          <a:p>
            <a:pPr lvl="1"/>
            <a:r>
              <a:rPr lang="en-US" altLang="zh-CN" sz="2000" dirty="0" smtClean="0"/>
              <a:t>It would become efficient to consolidate the KPI table within each category. </a:t>
            </a:r>
          </a:p>
          <a:p>
            <a:pPr lvl="1"/>
            <a:r>
              <a:rPr lang="en-US" sz="2000" dirty="0"/>
              <a:t>T</a:t>
            </a:r>
            <a:r>
              <a:rPr lang="en-US" sz="2000" dirty="0" smtClean="0"/>
              <a:t>his </a:t>
            </a:r>
            <a:r>
              <a:rPr lang="en-US" sz="2000" dirty="0"/>
              <a:t>document provides </a:t>
            </a:r>
            <a:r>
              <a:rPr lang="en-US" altLang="zh-CN" sz="2000" dirty="0"/>
              <a:t>a</a:t>
            </a:r>
            <a:r>
              <a:rPr lang="en-US" sz="2000" dirty="0" smtClean="0"/>
              <a:t> </a:t>
            </a:r>
            <a:r>
              <a:rPr lang="en-US" sz="2000" dirty="0"/>
              <a:t>initial proposal of methodology of how to consolidate existing </a:t>
            </a:r>
            <a:r>
              <a:rPr lang="en-US" sz="2000" dirty="0" smtClean="0"/>
              <a:t>sensing KPI. 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It is up to SA1 </a:t>
            </a:r>
            <a:r>
              <a:rPr lang="en-US" altLang="zh-CN" sz="2400" dirty="0" smtClean="0"/>
              <a:t>team </a:t>
            </a:r>
            <a:r>
              <a:rPr lang="en-US" sz="2400" dirty="0" smtClean="0"/>
              <a:t>which option is preferred. This DP just provides a overview.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799174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 1:</a:t>
            </a:r>
            <a:r>
              <a:rPr lang="en-US" altLang="zh-CN" dirty="0"/>
              <a:t> KPI consolidation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503563"/>
              </p:ext>
            </p:extLst>
          </p:nvPr>
        </p:nvGraphicFramePr>
        <p:xfrm>
          <a:off x="342901" y="1177925"/>
          <a:ext cx="11706223" cy="47440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424"/>
                <a:gridCol w="795448"/>
                <a:gridCol w="720648"/>
                <a:gridCol w="1008299"/>
                <a:gridCol w="1008299"/>
                <a:gridCol w="1008299"/>
                <a:gridCol w="863965"/>
                <a:gridCol w="862492"/>
                <a:gridCol w="1154106"/>
                <a:gridCol w="864982"/>
                <a:gridCol w="720648"/>
                <a:gridCol w="863965"/>
                <a:gridCol w="720648"/>
              </a:tblGrid>
              <a:tr h="44132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service area 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Confidence level [%]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Accuracy of positioning estimate by sensing (for a target confidence level)</a:t>
                      </a:r>
                      <a:endParaRPr lang="en-US" sz="9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Accuracy of velocity estimate by sensing (for a target confidence level)</a:t>
                      </a:r>
                      <a:endParaRPr lang="en-US" sz="9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Sensing resolution</a:t>
                      </a:r>
                      <a:endParaRPr lang="en-US" sz="9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sensing service latency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[ms]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Refreshing rate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[s]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Missed detection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 alarm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 resolution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Velocity resolution (horizontal/ vertical)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 x m/s]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05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Intruder detection in smart home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Indoor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&lt;1000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29"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Pedestrian/animal intrusion detection on a highway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Outdoor (Highway)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≤5000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0.1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Rainfall monitoring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outdoor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[1mm/h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min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10min, application configurable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sensing for flooding in smart cities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Outdoor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≤10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[≤</a:t>
                      </a: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r>
                        <a:rPr lang="en-US" sz="800" dirty="0" smtClean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1min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1min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0.1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intruder detection in surroundings of smart home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Outdoor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≤2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≤1000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0.1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Intrusion detection on a railway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Outdoor (Along railway)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≤1.5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˂1500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0.1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UAV flight trajectory tracing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Outdoor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de-AT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/A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de-AT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/A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de-AT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/A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de-AT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/A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de-AT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/A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1m x 1m ~10m x </a:t>
                      </a:r>
                      <a:r>
                        <a:rPr lang="en-GB" sz="800" kern="1200" dirty="0" smtClean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10m</a:t>
                      </a:r>
                      <a:endParaRPr 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1m/s x 1m/s ~ 10m/s x </a:t>
                      </a:r>
                      <a:r>
                        <a:rPr lang="en-GB" sz="800" kern="1200" dirty="0" smtClean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10m/s</a:t>
                      </a:r>
                      <a:endParaRPr 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 dirty="0" smtClean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100~1000</a:t>
                      </a:r>
                      <a:endParaRPr 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 dirty="0" smtClean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1Hz</a:t>
                      </a:r>
                      <a:endParaRPr 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29"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ensing at crossroads with/without obstacle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Outdoor </a:t>
                      </a:r>
                      <a:endParaRPr 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≤1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800" kern="1200" dirty="0" smtClean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0.1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≤5</a:t>
                      </a:r>
                      <a:endParaRPr 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≤5</a:t>
                      </a:r>
                      <a:endParaRPr 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29"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Network assisted sensing to avoid UAV collision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242424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Outdoor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[99]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…….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29">
                <a:tc gridSpan="13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NOTE: FFS</a:t>
                      </a:r>
                      <a:endParaRPr lang="en-US" sz="8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42901" y="6076950"/>
            <a:ext cx="69680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Note: not all KPI values </a:t>
            </a:r>
            <a:r>
              <a:rPr lang="en-US" sz="1100" dirty="0">
                <a:solidFill>
                  <a:srgbClr val="FF0000"/>
                </a:solidFill>
              </a:rPr>
              <a:t>are </a:t>
            </a:r>
            <a:r>
              <a:rPr lang="en-US" sz="1100" dirty="0" smtClean="0">
                <a:solidFill>
                  <a:srgbClr val="FF0000"/>
                </a:solidFill>
              </a:rPr>
              <a:t>included in the above table due </a:t>
            </a:r>
            <a:r>
              <a:rPr lang="en-US" sz="1100" dirty="0">
                <a:solidFill>
                  <a:srgbClr val="FF0000"/>
                </a:solidFill>
              </a:rPr>
              <a:t>to limited space. </a:t>
            </a:r>
            <a:r>
              <a:rPr lang="en-US" altLang="zh-CN" sz="1100" dirty="0" smtClean="0">
                <a:solidFill>
                  <a:srgbClr val="FF0000"/>
                </a:solidFill>
              </a:rPr>
              <a:t>.  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2152650"/>
            <a:ext cx="6000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5.1 </a:t>
            </a:r>
            <a:endParaRPr 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-1" y="2555072"/>
            <a:ext cx="6000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5.2 </a:t>
            </a:r>
            <a:endParaRPr 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-2" y="2833197"/>
            <a:ext cx="6000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5.3</a:t>
            </a:r>
          </a:p>
          <a:p>
            <a:endParaRPr lang="en-US" dirty="0"/>
          </a:p>
          <a:p>
            <a:r>
              <a:rPr lang="en-US" dirty="0" smtClean="0"/>
              <a:t>5.5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5.6</a:t>
            </a:r>
          </a:p>
          <a:p>
            <a:endParaRPr lang="en-US" dirty="0"/>
          </a:p>
          <a:p>
            <a:r>
              <a:rPr lang="en-US" dirty="0" smtClean="0"/>
              <a:t>5.7</a:t>
            </a:r>
          </a:p>
          <a:p>
            <a:endParaRPr lang="en-US" dirty="0"/>
          </a:p>
          <a:p>
            <a:r>
              <a:rPr lang="en-US" dirty="0" smtClean="0"/>
              <a:t>5.10 </a:t>
            </a:r>
          </a:p>
          <a:p>
            <a:endParaRPr lang="en-US" dirty="0"/>
          </a:p>
          <a:p>
            <a:r>
              <a:rPr lang="en-US" dirty="0" smtClean="0"/>
              <a:t>5.11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5.12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1924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Option2: Categories </a:t>
            </a:r>
            <a:r>
              <a:rPr lang="en-US" altLang="zh-CN" dirty="0"/>
              <a:t>of u</a:t>
            </a:r>
            <a:r>
              <a:rPr lang="en-US" dirty="0"/>
              <a:t>se cases </a:t>
            </a:r>
            <a:r>
              <a:rPr lang="en-US" altLang="zh-CN" dirty="0"/>
              <a:t>with KPI table</a:t>
            </a:r>
            <a:endParaRPr lang="en-US" dirty="0"/>
          </a:p>
        </p:txBody>
      </p:sp>
      <p:sp>
        <p:nvSpPr>
          <p:cNvPr id="54" name="矩形 53"/>
          <p:cNvSpPr/>
          <p:nvPr/>
        </p:nvSpPr>
        <p:spPr>
          <a:xfrm>
            <a:off x="998074" y="2509858"/>
            <a:ext cx="1750770" cy="261570"/>
          </a:xfrm>
          <a:prstGeom prst="rect">
            <a:avLst/>
          </a:prstGeom>
          <a:solidFill>
            <a:srgbClr val="C64847"/>
          </a:solidFill>
          <a:ln>
            <a:noFill/>
          </a:ln>
        </p:spPr>
        <p:txBody>
          <a:bodyPr wrap="square" lIns="91401" tIns="45700" rIns="91401" bIns="4570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Smart t</a:t>
            </a:r>
            <a:r>
              <a:rPr lang="en-US" altLang="zh-CN" sz="11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ransportation</a:t>
            </a:r>
            <a:endParaRPr lang="en-US" altLang="zh-CN" sz="11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014398" y="2533108"/>
            <a:ext cx="1750770" cy="261570"/>
          </a:xfrm>
          <a:prstGeom prst="rect">
            <a:avLst/>
          </a:prstGeom>
          <a:solidFill>
            <a:srgbClr val="C64847"/>
          </a:solidFill>
          <a:ln>
            <a:noFill/>
          </a:ln>
        </p:spPr>
        <p:txBody>
          <a:bodyPr wrap="square" lIns="91401" tIns="45700" rIns="91401" bIns="4570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11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ow-altitude UAV</a:t>
            </a:r>
            <a:endParaRPr lang="zh-CN" altLang="en-US" sz="11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014398" y="2791070"/>
            <a:ext cx="1747897" cy="305190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18" tIns="60960" rIns="121918" bIns="6096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600" lvl="0" indent="-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 sz="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 smtClean="0"/>
              <a:t>5.12 </a:t>
            </a:r>
            <a:r>
              <a:rPr lang="en-US" sz="900" dirty="0"/>
              <a:t>Network assisted sensing to avoid UAV collision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5.13 Use case on sensing for UAV intrusion detection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998074" y="2771428"/>
            <a:ext cx="1737347" cy="307154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18" tIns="60960" rIns="121918" bIns="6096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600" lvl="0" indent="-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 sz="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5.2 Use case on pedestrian/animal intrusion detection on a highway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5.7 Use case on sensing for railway intrusion detection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5.11 </a:t>
            </a:r>
            <a:r>
              <a:rPr lang="en-US" sz="900" dirty="0"/>
              <a:t>Use case on sensing at crossroads with/without obstacle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5.14 Use case on sensing for tourist spot traffic management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5.20 </a:t>
            </a:r>
            <a:r>
              <a:rPr lang="en-US" sz="900" dirty="0"/>
              <a:t>Use case of Sensing for Parking Space Determination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5.28 </a:t>
            </a:r>
            <a:r>
              <a:rPr lang="en-US" sz="900" dirty="0"/>
              <a:t>Use case on Vehicles Sensing for </a:t>
            </a:r>
            <a:r>
              <a:rPr lang="en-US" sz="900" dirty="0" smtClean="0"/>
              <a:t>ADAS</a:t>
            </a:r>
            <a:endParaRPr lang="en-US" sz="900" dirty="0"/>
          </a:p>
        </p:txBody>
      </p:sp>
      <p:sp>
        <p:nvSpPr>
          <p:cNvPr id="58" name="矩形 57"/>
          <p:cNvSpPr/>
          <p:nvPr/>
        </p:nvSpPr>
        <p:spPr>
          <a:xfrm>
            <a:off x="5030722" y="2533108"/>
            <a:ext cx="1738161" cy="261570"/>
          </a:xfrm>
          <a:prstGeom prst="rect">
            <a:avLst/>
          </a:prstGeom>
          <a:solidFill>
            <a:srgbClr val="C64847"/>
          </a:solidFill>
          <a:ln>
            <a:noFill/>
          </a:ln>
        </p:spPr>
        <p:txBody>
          <a:bodyPr wrap="square" lIns="91401" tIns="45700" rIns="91401" bIns="457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Smart </a:t>
            </a:r>
            <a:r>
              <a:rPr lang="en-US" altLang="zh-CN" sz="11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life</a:t>
            </a:r>
            <a:endParaRPr lang="zh-CN" altLang="en-US" sz="11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070253" y="2537859"/>
            <a:ext cx="1779345" cy="261570"/>
          </a:xfrm>
          <a:prstGeom prst="rect">
            <a:avLst/>
          </a:prstGeom>
          <a:solidFill>
            <a:srgbClr val="C64847"/>
          </a:solidFill>
          <a:ln>
            <a:noFill/>
          </a:ln>
        </p:spPr>
        <p:txBody>
          <a:bodyPr wrap="square" lIns="91401" tIns="45700" rIns="91401" bIns="457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Smart factory</a:t>
            </a:r>
            <a:endParaRPr lang="zh-CN" altLang="en-US" sz="11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027314" y="2791070"/>
            <a:ext cx="1741034" cy="307154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18" tIns="60960" rIns="121918" bIns="6096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600" lvl="0" indent="-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 sz="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/>
              <a:t>5.1 </a:t>
            </a:r>
            <a:r>
              <a:rPr lang="en-US" sz="900" dirty="0"/>
              <a:t>Use case of intruder detection in smart home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/>
              <a:t>5.6 </a:t>
            </a:r>
            <a:r>
              <a:rPr lang="en-US" sz="900" dirty="0"/>
              <a:t>Use case on intruder detection in surroundings of smart </a:t>
            </a:r>
            <a:r>
              <a:rPr lang="en-US" sz="900" dirty="0" smtClean="0"/>
              <a:t>home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/>
              <a:t>5.15 </a:t>
            </a:r>
            <a:r>
              <a:rPr lang="en-US" sz="900" dirty="0"/>
              <a:t>Use case on contactless sleep monitoring service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/>
              <a:t>5.24 </a:t>
            </a:r>
            <a:r>
              <a:rPr lang="en-US" sz="900" dirty="0"/>
              <a:t>Use case on roaming for sensing service of sports monitoring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/>
              <a:t>5.25 </a:t>
            </a:r>
            <a:r>
              <a:rPr lang="en-US" sz="900" dirty="0"/>
              <a:t>Use Case on immersive experience based on sensing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/>
              <a:t>5.29 </a:t>
            </a:r>
            <a:r>
              <a:rPr lang="en-US" sz="900" dirty="0"/>
              <a:t>Use case on Gesture Recognition for Application Navigation and Immersive Interaction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dirty="0"/>
          </a:p>
        </p:txBody>
      </p:sp>
      <p:sp>
        <p:nvSpPr>
          <p:cNvPr id="61" name="文本框 60"/>
          <p:cNvSpPr txBox="1"/>
          <p:nvPr/>
        </p:nvSpPr>
        <p:spPr>
          <a:xfrm>
            <a:off x="7040741" y="2794678"/>
            <a:ext cx="1763959" cy="304829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18" tIns="60960" rIns="121918" bIns="6096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171450" lvl="0" indent="-1714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GB" sz="900" dirty="0" smtClean="0"/>
              <a:t>5.3 </a:t>
            </a:r>
            <a:r>
              <a:rPr lang="en-US" sz="900" dirty="0"/>
              <a:t>Use case on rainfall monitoring</a:t>
            </a:r>
          </a:p>
          <a:p>
            <a:r>
              <a:rPr lang="en-GB" sz="900" dirty="0"/>
              <a:t>5.5 </a:t>
            </a:r>
            <a:r>
              <a:rPr lang="en-US" sz="900" dirty="0"/>
              <a:t>Use case on sensing for flooding in smart </a:t>
            </a:r>
            <a:r>
              <a:rPr lang="en-US" sz="900" dirty="0" smtClean="0"/>
              <a:t>cities</a:t>
            </a:r>
          </a:p>
          <a:p>
            <a:r>
              <a:rPr lang="en-GB" sz="900" dirty="0" smtClean="0"/>
              <a:t>5.22 </a:t>
            </a:r>
            <a:r>
              <a:rPr lang="en-US" sz="900" dirty="0"/>
              <a:t>Use case of UAVs/vehicles/pedestrians detection near Smart Grid equipment</a:t>
            </a:r>
          </a:p>
          <a:p>
            <a:r>
              <a:rPr lang="en-GB" sz="900" dirty="0"/>
              <a:t>5.27 </a:t>
            </a:r>
            <a:r>
              <a:rPr lang="en-US" sz="900" dirty="0"/>
              <a:t>Use case public safety search and rescue or apprehend</a:t>
            </a:r>
          </a:p>
        </p:txBody>
      </p:sp>
      <p:sp>
        <p:nvSpPr>
          <p:cNvPr id="62" name="矩形 61"/>
          <p:cNvSpPr/>
          <p:nvPr/>
        </p:nvSpPr>
        <p:spPr>
          <a:xfrm>
            <a:off x="7053930" y="2537859"/>
            <a:ext cx="1750770" cy="261570"/>
          </a:xfrm>
          <a:prstGeom prst="rect">
            <a:avLst/>
          </a:prstGeom>
          <a:solidFill>
            <a:srgbClr val="C64847"/>
          </a:solidFill>
          <a:ln>
            <a:noFill/>
          </a:ln>
        </p:spPr>
        <p:txBody>
          <a:bodyPr wrap="square" lIns="91401" tIns="45700" rIns="91401" bIns="457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Smart city</a:t>
            </a:r>
            <a:endParaRPr lang="zh-CN" altLang="en-US" sz="11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077093" y="2769041"/>
            <a:ext cx="1763959" cy="307393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18" tIns="60960" rIns="121918" bIns="6096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171450" lvl="0" indent="-1714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en-GB" sz="900" dirty="0" smtClean="0"/>
              <a:t>5.23</a:t>
            </a:r>
            <a:r>
              <a:rPr lang="en-GB" sz="900" dirty="0" smtClean="0">
                <a:latin typeface="Times New Roman" panose="02020603050405020304" pitchFamily="18" charset="0"/>
              </a:rPr>
              <a:t> </a:t>
            </a:r>
            <a:r>
              <a:rPr lang="en-US" sz="900" dirty="0"/>
              <a:t>AMR collision avoidance in smart factories</a:t>
            </a:r>
            <a:endParaRPr lang="en-US" sz="900" dirty="0">
              <a:latin typeface="Times New Roman" panose="02020603050405020304" pitchFamily="18" charset="0"/>
            </a:endParaRPr>
          </a:p>
          <a:p>
            <a:pPr fontAlgn="ctr"/>
            <a:r>
              <a:rPr lang="en-GB" sz="900" dirty="0"/>
              <a:t>5.32</a:t>
            </a:r>
            <a:r>
              <a:rPr lang="en-GB" sz="900" dirty="0">
                <a:latin typeface="Times New Roman" panose="02020603050405020304" pitchFamily="18" charset="0"/>
              </a:rPr>
              <a:t> </a:t>
            </a:r>
            <a:r>
              <a:rPr lang="en-US" sz="900" dirty="0"/>
              <a:t>Use case of integrated sensing and positioning in factory hall</a:t>
            </a:r>
            <a:endParaRPr lang="en-US" sz="900" dirty="0">
              <a:latin typeface="Times New Roman" panose="02020603050405020304" pitchFamily="18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059947" y="1371600"/>
            <a:ext cx="1113349" cy="261610"/>
          </a:xfrm>
          <a:prstGeom prst="rect">
            <a:avLst/>
          </a:prstGeom>
          <a:solidFill>
            <a:srgbClr val="C64847"/>
          </a:solidFill>
          <a:ln>
            <a:noFill/>
          </a:ln>
        </p:spPr>
        <p:txBody>
          <a:bodyPr wrap="square" lIns="91401" tIns="45700" rIns="91401" bIns="45700">
            <a:spAutoFit/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Indoor</a:t>
            </a:r>
          </a:p>
        </p:txBody>
      </p:sp>
      <p:sp>
        <p:nvSpPr>
          <p:cNvPr id="65" name="矩形 64"/>
          <p:cNvSpPr/>
          <p:nvPr/>
        </p:nvSpPr>
        <p:spPr>
          <a:xfrm>
            <a:off x="3645457" y="1413314"/>
            <a:ext cx="1113349" cy="261610"/>
          </a:xfrm>
          <a:prstGeom prst="rect">
            <a:avLst/>
          </a:prstGeom>
          <a:solidFill>
            <a:srgbClr val="C64847"/>
          </a:solidFill>
          <a:ln>
            <a:noFill/>
          </a:ln>
        </p:spPr>
        <p:txBody>
          <a:bodyPr wrap="square" lIns="91401" tIns="45700" rIns="91401" bIns="45700">
            <a:spAutoFit/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Outdoor</a:t>
            </a:r>
          </a:p>
        </p:txBody>
      </p:sp>
      <p:cxnSp>
        <p:nvCxnSpPr>
          <p:cNvPr id="66" name="直接箭头连接符 65"/>
          <p:cNvCxnSpPr>
            <a:stCxn id="54" idx="0"/>
            <a:endCxn id="65" idx="2"/>
          </p:cNvCxnSpPr>
          <p:nvPr/>
        </p:nvCxnSpPr>
        <p:spPr bwMode="auto">
          <a:xfrm flipV="1">
            <a:off x="1873459" y="1674924"/>
            <a:ext cx="2328673" cy="834934"/>
          </a:xfrm>
          <a:prstGeom prst="straightConnector1">
            <a:avLst/>
          </a:prstGeom>
          <a:ln>
            <a:tailEnd type="triangle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直接箭头连接符 66"/>
          <p:cNvCxnSpPr>
            <a:stCxn id="55" idx="0"/>
          </p:cNvCxnSpPr>
          <p:nvPr/>
        </p:nvCxnSpPr>
        <p:spPr>
          <a:xfrm flipV="1">
            <a:off x="3889783" y="1716638"/>
            <a:ext cx="325538" cy="816470"/>
          </a:xfrm>
          <a:prstGeom prst="straightConnector1">
            <a:avLst/>
          </a:prstGeom>
          <a:ln>
            <a:tailEnd type="triangle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直接箭头连接符 67"/>
          <p:cNvCxnSpPr>
            <a:stCxn id="58" idx="0"/>
            <a:endCxn id="64" idx="2"/>
          </p:cNvCxnSpPr>
          <p:nvPr/>
        </p:nvCxnSpPr>
        <p:spPr>
          <a:xfrm flipV="1">
            <a:off x="5899803" y="1633210"/>
            <a:ext cx="716819" cy="89989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>
            <a:stCxn id="58" idx="0"/>
            <a:endCxn id="65" idx="2"/>
          </p:cNvCxnSpPr>
          <p:nvPr/>
        </p:nvCxnSpPr>
        <p:spPr>
          <a:xfrm flipH="1" flipV="1">
            <a:off x="4202132" y="1674924"/>
            <a:ext cx="1697671" cy="85818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>
            <a:stCxn id="62" idx="0"/>
            <a:endCxn id="65" idx="2"/>
          </p:cNvCxnSpPr>
          <p:nvPr/>
        </p:nvCxnSpPr>
        <p:spPr>
          <a:xfrm flipH="1" flipV="1">
            <a:off x="4202132" y="1674924"/>
            <a:ext cx="3727183" cy="862935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>
            <a:stCxn id="59" idx="0"/>
            <a:endCxn id="64" idx="2"/>
          </p:cNvCxnSpPr>
          <p:nvPr/>
        </p:nvCxnSpPr>
        <p:spPr>
          <a:xfrm flipH="1" flipV="1">
            <a:off x="6616622" y="1633210"/>
            <a:ext cx="3343304" cy="90464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>
            <a:stCxn id="59" idx="0"/>
          </p:cNvCxnSpPr>
          <p:nvPr/>
        </p:nvCxnSpPr>
        <p:spPr>
          <a:xfrm flipH="1" flipV="1">
            <a:off x="4358328" y="1716638"/>
            <a:ext cx="5601598" cy="821221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箭头连接符 72"/>
          <p:cNvCxnSpPr>
            <a:stCxn id="54" idx="0"/>
            <a:endCxn id="64" idx="2"/>
          </p:cNvCxnSpPr>
          <p:nvPr/>
        </p:nvCxnSpPr>
        <p:spPr bwMode="auto">
          <a:xfrm flipV="1">
            <a:off x="1873459" y="1633210"/>
            <a:ext cx="4743163" cy="876648"/>
          </a:xfrm>
          <a:prstGeom prst="straightConnector1">
            <a:avLst/>
          </a:prstGeom>
          <a:ln>
            <a:tailEnd type="triangle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直接箭头连接符 73"/>
          <p:cNvCxnSpPr>
            <a:stCxn id="62" idx="0"/>
            <a:endCxn id="64" idx="2"/>
          </p:cNvCxnSpPr>
          <p:nvPr/>
        </p:nvCxnSpPr>
        <p:spPr>
          <a:xfrm flipH="1" flipV="1">
            <a:off x="6616622" y="1633210"/>
            <a:ext cx="1312693" cy="90464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29785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2433" y="-95250"/>
            <a:ext cx="9103784" cy="1143000"/>
          </a:xfrm>
        </p:spPr>
        <p:txBody>
          <a:bodyPr/>
          <a:lstStyle/>
          <a:p>
            <a:r>
              <a:rPr lang="en-US" dirty="0"/>
              <a:t>Sensing KPI </a:t>
            </a:r>
            <a:r>
              <a:rPr lang="en-US" altLang="zh-CN" dirty="0"/>
              <a:t>for smart transportation</a:t>
            </a: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427409"/>
              </p:ext>
            </p:extLst>
          </p:nvPr>
        </p:nvGraphicFramePr>
        <p:xfrm>
          <a:off x="242368" y="900860"/>
          <a:ext cx="11663880" cy="53067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4652"/>
                <a:gridCol w="898312"/>
                <a:gridCol w="718041"/>
                <a:gridCol w="1004652"/>
                <a:gridCol w="1004652"/>
                <a:gridCol w="1004652"/>
                <a:gridCol w="860840"/>
                <a:gridCol w="1004652"/>
                <a:gridCol w="1004652"/>
                <a:gridCol w="861853"/>
                <a:gridCol w="718041"/>
                <a:gridCol w="860840"/>
                <a:gridCol w="718041"/>
              </a:tblGrid>
              <a:tr h="48979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service area 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Confidence level [%]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Accuracy of positioning estimate by sensing (for a target confidence level)</a:t>
                      </a:r>
                      <a:endParaRPr lang="en-US" sz="9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Accuracy of velocity estimate by sensing (for a target confidence level)</a:t>
                      </a:r>
                      <a:endParaRPr lang="en-US" sz="9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Sensing resolution</a:t>
                      </a:r>
                      <a:endParaRPr lang="en-US" sz="9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sensing service latency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[ms]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Refreshing rate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[s]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Missed detection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 alarm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9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25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 resolution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Velocity resolution (horizontal/ vertical)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 x m/s]</a:t>
                      </a:r>
                      <a:endParaRPr lang="en-US" sz="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0536"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Pedestrian/animal intrusion detection on a highway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Outdoor (Highway)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≤5000</a:t>
                      </a:r>
                      <a:endParaRPr lang="en-US" sz="900" kern="1200">
                        <a:solidFill>
                          <a:srgbClr val="0D0D0D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0.1</a:t>
                      </a:r>
                      <a:endParaRPr lang="en-US" sz="900" kern="1200" dirty="0">
                        <a:solidFill>
                          <a:srgbClr val="0D0D0D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Intrusion detection on a railway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Outdoor (Along railway)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≤1.5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˂1500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0.1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ensing at crossroads with/without obstacle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Outdoor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GB" sz="900" dirty="0" smtClean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0.1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ourist spot traffic management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Outdoor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[1]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5000]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GB" sz="900" dirty="0" smtClean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Parking space determination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Indoor/ outdoor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2.5m perpendicular to the parking space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5m parallel to the parking space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ADAS</a:t>
                      </a: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[long range Radar]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TBD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[95]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~[0.1]-[1.3]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[±0.03] -[±0.12]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m/s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[0.4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[0.1] –[0.6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[50]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[0.05] -[0.2]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[1-10]%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[&lt;1]%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ADAS</a:t>
                      </a: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[Short range Radar]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TBD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[95]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~[0.02]-[2.6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[±0.03] -[±0.12]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m/s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[0.4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[0.1] –[0.6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[20]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[0.02] –[0.05]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[1-10]%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[&lt;1]%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 gridSpan="1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NOTE: FFS</a:t>
                      </a:r>
                      <a:endParaRPr lang="en-US" sz="900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42756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23319" y="934"/>
            <a:ext cx="10515600" cy="866559"/>
          </a:xfrm>
        </p:spPr>
        <p:txBody>
          <a:bodyPr>
            <a:normAutofit/>
          </a:bodyPr>
          <a:lstStyle/>
          <a:p>
            <a:r>
              <a:rPr lang="en-US" dirty="0"/>
              <a:t>Sensing KPI </a:t>
            </a:r>
            <a:r>
              <a:rPr lang="en-US" altLang="zh-CN" dirty="0"/>
              <a:t>for low-altitude UAV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065011"/>
              </p:ext>
            </p:extLst>
          </p:nvPr>
        </p:nvGraphicFramePr>
        <p:xfrm>
          <a:off x="223319" y="2146271"/>
          <a:ext cx="11663880" cy="22876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0222"/>
                <a:gridCol w="495656"/>
                <a:gridCol w="767086"/>
                <a:gridCol w="718041"/>
                <a:gridCol w="1004652"/>
                <a:gridCol w="1004652"/>
                <a:gridCol w="1004652"/>
                <a:gridCol w="860840"/>
                <a:gridCol w="1004652"/>
                <a:gridCol w="1004652"/>
                <a:gridCol w="861853"/>
                <a:gridCol w="718041"/>
                <a:gridCol w="860840"/>
                <a:gridCol w="718041"/>
              </a:tblGrid>
              <a:tr h="377854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service area 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Confidence level [%]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Accuracy of positioning estimate by sensing (for a target confidence level)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Accuracy of velocity estimate by sensing (for a target confidence level)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resolution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sensing service latency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[ms]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Refreshing rate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Missed detection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 alarm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005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 resolution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Velocity resolution (horizontal/ vertical)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 x m/s]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0536">
                <a:tc gridSpan="2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Network assisted sensing to avoid UAV collision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242424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Outdoor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[99]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(NOTE </a:t>
                      </a: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500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UAV intrusion </a:t>
                      </a:r>
                      <a:r>
                        <a:rPr lang="en-GB" sz="800" dirty="0" smtClean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detection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Level 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Outdoor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[5]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≤1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000]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1]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Levle2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Outdoor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[5]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≤1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000]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1]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 gridSpan="1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NOTE: FFS</a:t>
                      </a:r>
                      <a:endParaRPr lang="en-US" sz="800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5108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319" y="934"/>
            <a:ext cx="10515600" cy="86655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/>
              <a:t>Sensing KPI </a:t>
            </a:r>
            <a:r>
              <a:rPr lang="en-US" altLang="zh-CN" dirty="0"/>
              <a:t>for smart home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67658"/>
              </p:ext>
            </p:extLst>
          </p:nvPr>
        </p:nvGraphicFramePr>
        <p:xfrm>
          <a:off x="223319" y="1993871"/>
          <a:ext cx="11663880" cy="19899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4652"/>
                <a:gridCol w="898312"/>
                <a:gridCol w="718041"/>
                <a:gridCol w="1004652"/>
                <a:gridCol w="1004652"/>
                <a:gridCol w="1004652"/>
                <a:gridCol w="860840"/>
                <a:gridCol w="1004652"/>
                <a:gridCol w="1004652"/>
                <a:gridCol w="861853"/>
                <a:gridCol w="718041"/>
                <a:gridCol w="860840"/>
                <a:gridCol w="718041"/>
              </a:tblGrid>
              <a:tr h="47310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service area 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Confidence level [%]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Accuracy of positioning estimate by sensing (for a target confidence level)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Accuracy of velocity estimate by sensing (for a target confidence level)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resolution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sensing service latency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[ms]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Refreshing rate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Missed detection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 alarm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9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 resolution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Velocity resolution (horizontal/ vertical)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 x m/s]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05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Intruder detection in smart home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Indoor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&lt;1000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2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intruder detection in surroundings of smart home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Outdoor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≤2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≤1000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0.1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 gridSpan="1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NOTE: FFS</a:t>
                      </a:r>
                      <a:endParaRPr lang="en-US" sz="800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0821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319" y="934"/>
            <a:ext cx="10515600" cy="86655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/>
              <a:t>Sensing KPI </a:t>
            </a:r>
            <a:r>
              <a:rPr lang="en-US" altLang="zh-CN" dirty="0"/>
              <a:t>for smart life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782013"/>
              </p:ext>
            </p:extLst>
          </p:nvPr>
        </p:nvGraphicFramePr>
        <p:xfrm>
          <a:off x="368182" y="1022321"/>
          <a:ext cx="11663880" cy="31678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4652"/>
                <a:gridCol w="898312"/>
                <a:gridCol w="718041"/>
                <a:gridCol w="1004652"/>
                <a:gridCol w="1004652"/>
                <a:gridCol w="1004652"/>
                <a:gridCol w="860840"/>
                <a:gridCol w="1004652"/>
                <a:gridCol w="1004652"/>
                <a:gridCol w="861853"/>
                <a:gridCol w="718041"/>
                <a:gridCol w="860840"/>
                <a:gridCol w="718041"/>
              </a:tblGrid>
              <a:tr h="39690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service area 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Confidence level [%]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Accuracy of positioning estimate by sensing (for a target confidence level)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Accuracy of velocity estimate by sensing (for a target confidence level)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resolution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sensing service latency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[ms]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Refreshing rate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Missed detection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 alarm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00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[m/s]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 resolution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Velocity resolution (horizontal/ vertical)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[m/s x m/s]</a:t>
                      </a:r>
                      <a:endParaRPr lang="en-US" sz="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05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Sleep monitoring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Outdoor (bedroom)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times/min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[0.033Hz]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2)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(NOTE3)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Sports monitoring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Indoor (living room)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times/min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[0.05Hz]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2)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times/min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[0.07Hz]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3)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60s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1min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Immersiveexperience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Indoor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(granularity of field is 1.5m x 1.5m)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Gesture recognition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Indoor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[0.3]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170">
                <a:tc gridSpan="13"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NOTE: FFS</a:t>
                      </a:r>
                    </a:p>
                    <a:p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73286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schemas.microsoft.com/office/infopath/2007/PartnerControls"/>
    <ds:schemaRef ds:uri="09cef1fd-e61b-4dbf-b745-21988b13f978"/>
    <ds:schemaRef ds:uri="http://purl.org/dc/terms/"/>
    <ds:schemaRef ds:uri="http://www.w3.org/XML/1998/namespace"/>
    <ds:schemaRef ds:uri="http://purl.org/dc/dcmitype/"/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53405</TotalTime>
  <Words>2239</Words>
  <Application>Microsoft Office PowerPoint</Application>
  <PresentationFormat>宽屏</PresentationFormat>
  <Paragraphs>842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Malgun Gothic</vt:lpstr>
      <vt:lpstr>等线</vt:lpstr>
      <vt:lpstr>宋体</vt:lpstr>
      <vt:lpstr>微软雅黑</vt:lpstr>
      <vt:lpstr>Arial</vt:lpstr>
      <vt:lpstr>Calibri</vt:lpstr>
      <vt:lpstr>Calibri Light</vt:lpstr>
      <vt:lpstr>Times New Roman</vt:lpstr>
      <vt:lpstr>Office Theme</vt:lpstr>
      <vt:lpstr>自定义设计方案</vt:lpstr>
      <vt:lpstr>Discussion on KPI consolidation</vt:lpstr>
      <vt:lpstr>Use cases for FS_Sensing</vt:lpstr>
      <vt:lpstr>Discussion on KPI consolidation</vt:lpstr>
      <vt:lpstr>Option 1: KPI consolidation </vt:lpstr>
      <vt:lpstr>Option2: Categories of use cases with KPI table</vt:lpstr>
      <vt:lpstr>Sensing KPI for smart transportation</vt:lpstr>
      <vt:lpstr>Sensing KPI for low-altitude UAV</vt:lpstr>
      <vt:lpstr>Sensing KPI for smart home</vt:lpstr>
      <vt:lpstr>Sensing KPI for smart life</vt:lpstr>
      <vt:lpstr>Sensing KPI for smart city</vt:lpstr>
      <vt:lpstr>Sensing KPI for smart factory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</cp:lastModifiedBy>
  <cp:revision>2333</cp:revision>
  <dcterms:created xsi:type="dcterms:W3CDTF">2008-08-30T09:32:10Z</dcterms:created>
  <dcterms:modified xsi:type="dcterms:W3CDTF">2023-05-12T08:21:08Z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0x0101003A08C6E7E0CB5C40B3C0F55B9E8294C3</vt:lpwstr>
  </property>
  <property fmtid="{D5CDD505-2E9C-101B-9397-08002B2CF9AE}" pid="9" name="CWM2b1af9d7d32943b4a6156c93e97c7caf">
    <vt:lpwstr>CWMsGmh1IMWLHZz1Unugf6WAQJcmS+M21KyAfhWuiS0qp/i2XDl7aTGb+OOvZJkAzcbZlrBBoav5GyF7OnjPjLt2g==</vt:lpwstr>
  </property>
  <property fmtid="{D5CDD505-2E9C-101B-9397-08002B2CF9AE}" pid="10" name="_2015_ms_pID_725343">
    <vt:lpwstr>(3)zhL16nveLFYoMXZ69fA/lvu1NL1lY6oGhvxDxegJZrT9vD4/1+g9Z8CZNQbZEBvfTSXpnEeN
jiLgXO+8BYQpGJOHH+pFe8XICprcp8agliiWvZBk5Nq4SalzWd3iFKDv4n2H8BCv1MnYREjo
7P94TGpO/DOGQksZRFKy0qLdDPv4kvWF7rJUwwEXjB90wJNUZjOTFJUBAlWVT3MmInPAoX5W
xSgXsfu+J84tmUIGwa</vt:lpwstr>
  </property>
  <property fmtid="{D5CDD505-2E9C-101B-9397-08002B2CF9AE}" pid="11" name="_2015_ms_pID_7253431">
    <vt:lpwstr>vTJ2Y8PbRh7w6hHSx+mrIYWwPEVZlBeG1ipR86sRsWCaz9sntgedXO
nP6Y1RUtbjyzf3mZfr94/wr7baH7nn3t9LLky68TtJJjRSGaC7/JuUZBFDPn9M9294fMLw0k
ufwl/gry6508emttorM+byRels/8WWOA5XCIp3XbOMW+4CALhMAehsDzGYBBs8Uv+Smu7/eG
obXuSSiTwVgWNAdzsJUEWb2z1kdPZT8BIAP0</vt:lpwstr>
  </property>
  <property fmtid="{D5CDD505-2E9C-101B-9397-08002B2CF9AE}" pid="12" name="_2015_ms_pID_7253432">
    <vt:lpwstr>5A==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1683528791</vt:lpwstr>
  </property>
</Properties>
</file>