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B3A7"/>
    <a:srgbClr val="E76A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615" autoAdjust="0"/>
    <p:restoredTop sz="94660"/>
  </p:normalViewPr>
  <p:slideViewPr>
    <p:cSldViewPr snapToGrid="0">
      <p:cViewPr varScale="1">
        <p:scale>
          <a:sx n="99" d="100"/>
          <a:sy n="99" d="100"/>
        </p:scale>
        <p:origin x="363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8DCD-2C51-4443-8E47-04EFEF13733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05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8DCD-2C51-4443-8E47-04EFEF13733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372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8DCD-2C51-4443-8E47-04EFEF13733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43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8DCD-2C51-4443-8E47-04EFEF13733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79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8DCD-2C51-4443-8E47-04EFEF13733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064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8DCD-2C51-4443-8E47-04EFEF13733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98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8DCD-2C51-4443-8E47-04EFEF13733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62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8DCD-2C51-4443-8E47-04EFEF13733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5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8DCD-2C51-4443-8E47-04EFEF13733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4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8DCD-2C51-4443-8E47-04EFEF13733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95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8DCD-2C51-4443-8E47-04EFEF13733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556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D8DCD-2C51-4443-8E47-04EFEF13733C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834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3gpp.org/ftp/tsg_sa/TSG_SA/TSGs_90E_Electronic/TdocsByAgenda.htm" TargetMode="External"/><Relationship Id="rId13" Type="http://schemas.openxmlformats.org/officeDocument/2006/relationships/hyperlink" Target="https://www.3gpp.org/ftp/tsg_sa/TSG_SA/TSGs_90E_Electronic/INBOX/Chairs_Notes" TargetMode="External"/><Relationship Id="rId3" Type="http://schemas.openxmlformats.org/officeDocument/2006/relationships/hyperlink" Target="https://global.gotomeeting.com/join/799354085" TargetMode="External"/><Relationship Id="rId7" Type="http://schemas.openxmlformats.org/officeDocument/2006/relationships/hyperlink" Target="https://www.3gpp.org/tohru/" TargetMode="External"/><Relationship Id="rId12" Type="http://schemas.openxmlformats.org/officeDocument/2006/relationships/hyperlink" Target="https://www.3gpp.org/ftp/tsg_sa/TSG_SA/TSGs_90E_Electronic/INBOX/Revisions" TargetMode="External"/><Relationship Id="rId2" Type="http://schemas.openxmlformats.org/officeDocument/2006/relationships/hyperlink" Target="https://global.gotomeeting.com/join/30025149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lobal.gotomeeting.com/join/280443069" TargetMode="External"/><Relationship Id="rId11" Type="http://schemas.openxmlformats.org/officeDocument/2006/relationships/hyperlink" Target="https://www.3gpp.org/ftp/tsg_sa/TSG_SA/TSGs_90E_Electronic/INBOX" TargetMode="External"/><Relationship Id="rId5" Type="http://schemas.openxmlformats.org/officeDocument/2006/relationships/hyperlink" Target="https://global.gotomeeting.com/join/350942005" TargetMode="External"/><Relationship Id="rId10" Type="http://schemas.openxmlformats.org/officeDocument/2006/relationships/hyperlink" Target="https://www.3gpp.org/ftp/tsg_sa/TSG_SA/TSGs_90E_Electronic/Docs" TargetMode="External"/><Relationship Id="rId4" Type="http://schemas.openxmlformats.org/officeDocument/2006/relationships/hyperlink" Target="https://global.gotomeeting.com/join/630014981" TargetMode="External"/><Relationship Id="rId9" Type="http://schemas.openxmlformats.org/officeDocument/2006/relationships/hyperlink" Target="https://www.3gpp.org/ftp/tsg_sa/TSG_SA/TSGs_90E_Electronic/Agenda/" TargetMode="External"/><Relationship Id="rId14" Type="http://schemas.openxmlformats.org/officeDocument/2006/relationships/hyperlink" Target="https://portal.3gpp.org/Home.aspx#/meeting?MtgId=38731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tohru/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tohru/" TargetMode="External"/><Relationship Id="rId2" Type="http://schemas.openxmlformats.org/officeDocument/2006/relationships/hyperlink" Target="https://global.gotomeeting.com/join/300251493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tohru/" TargetMode="External"/><Relationship Id="rId2" Type="http://schemas.openxmlformats.org/officeDocument/2006/relationships/hyperlink" Target="https://global.gotomeeting.com/join/799354085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tohru/" TargetMode="External"/><Relationship Id="rId2" Type="http://schemas.openxmlformats.org/officeDocument/2006/relationships/hyperlink" Target="https://global.gotomeeting.com/join/630014981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tohru/" TargetMode="External"/><Relationship Id="rId2" Type="http://schemas.openxmlformats.org/officeDocument/2006/relationships/hyperlink" Target="https://global.gotomeeting.com/join/350942005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tohru/" TargetMode="External"/><Relationship Id="rId2" Type="http://schemas.openxmlformats.org/officeDocument/2006/relationships/hyperlink" Target="https://global.gotomeeting.com/join/280443069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6351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TSG </a:t>
            </a:r>
            <a:r>
              <a:rPr lang="en-US" smtClean="0"/>
              <a:t>SA#90-e </a:t>
            </a:r>
            <a:br>
              <a:rPr lang="en-US" smtClean="0"/>
            </a:br>
            <a:r>
              <a:rPr lang="en-US" smtClean="0"/>
              <a:t>GoToMeeting Sessions </a:t>
            </a:r>
            <a:br>
              <a:rPr lang="en-US" smtClean="0"/>
            </a:br>
            <a:r>
              <a:rPr lang="en-US" smtClean="0"/>
              <a:t>Agenda </a:t>
            </a:r>
            <a:r>
              <a:rPr lang="en-US" dirty="0" smtClean="0"/>
              <a:t>&amp; Details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66997"/>
            <a:ext cx="9144000" cy="1655762"/>
          </a:xfrm>
        </p:spPr>
        <p:txBody>
          <a:bodyPr/>
          <a:lstStyle/>
          <a:p>
            <a:r>
              <a:rPr lang="en-US" dirty="0" smtClean="0"/>
              <a:t>Georg Mayer, 3GPP SA Chair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5287" y="315010"/>
            <a:ext cx="113823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TSG SA Meeting #90 (e-meeting)	</a:t>
            </a:r>
            <a:r>
              <a:rPr lang="en-GB" b="1" dirty="0" smtClean="0"/>
              <a:t>							SP-201118</a:t>
            </a:r>
            <a:endParaRPr lang="en-US" b="1" dirty="0"/>
          </a:p>
          <a:p>
            <a:r>
              <a:rPr lang="en-GB" b="1" dirty="0"/>
              <a:t>8-14 December 2020, Electronic meeting</a:t>
            </a:r>
            <a:endParaRPr lang="en-US" sz="1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85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567" y="0"/>
            <a:ext cx="10515600" cy="1325563"/>
          </a:xfrm>
        </p:spPr>
        <p:txBody>
          <a:bodyPr/>
          <a:lstStyle/>
          <a:p>
            <a:r>
              <a:rPr lang="en-US" dirty="0" smtClean="0"/>
              <a:t>SA#90-e GTM Cheat 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567" y="1309036"/>
            <a:ext cx="11863137" cy="5500837"/>
          </a:xfrm>
        </p:spPr>
        <p:txBody>
          <a:bodyPr>
            <a:normAutofit lnSpcReduction="10000"/>
          </a:bodyPr>
          <a:lstStyle/>
          <a:p>
            <a:pPr>
              <a:tabLst>
                <a:tab pos="1433513" algn="l"/>
                <a:tab pos="2868613" algn="l"/>
                <a:tab pos="4664075" algn="l"/>
              </a:tabLst>
            </a:pPr>
            <a:r>
              <a:rPr lang="en-US" sz="1800" dirty="0" smtClean="0"/>
              <a:t>Tuesday	December 8	13:00-15:00 UTC 	</a:t>
            </a:r>
            <a:r>
              <a:rPr lang="en-GB" sz="1800" u="sng" dirty="0" smtClean="0">
                <a:hlinkClick r:id="rId2"/>
              </a:rPr>
              <a:t>https</a:t>
            </a:r>
            <a:r>
              <a:rPr lang="en-GB" sz="1800" u="sng" dirty="0">
                <a:hlinkClick r:id="rId2"/>
              </a:rPr>
              <a:t>://</a:t>
            </a:r>
            <a:r>
              <a:rPr lang="en-GB" sz="1800" u="sng" dirty="0" smtClean="0">
                <a:hlinkClick r:id="rId2"/>
              </a:rPr>
              <a:t>global.gotomeeting.com/join/300251493</a:t>
            </a:r>
            <a:endParaRPr lang="en-GB" sz="1800" u="sng" dirty="0" smtClean="0"/>
          </a:p>
          <a:p>
            <a:pPr>
              <a:tabLst>
                <a:tab pos="1433513" algn="l"/>
                <a:tab pos="2868613" algn="l"/>
                <a:tab pos="4664075" algn="l"/>
              </a:tabLst>
            </a:pPr>
            <a:r>
              <a:rPr lang="en-US" sz="1800" dirty="0" smtClean="0"/>
              <a:t>Wednesday	December 9	14:00-16:00 UTC	</a:t>
            </a:r>
            <a:r>
              <a:rPr lang="en-GB" sz="1800" u="sng" dirty="0">
                <a:hlinkClick r:id="rId3"/>
              </a:rPr>
              <a:t>https://</a:t>
            </a:r>
            <a:r>
              <a:rPr lang="en-GB" sz="1800" u="sng" dirty="0" smtClean="0">
                <a:hlinkClick r:id="rId3"/>
              </a:rPr>
              <a:t>global.gotomeeting.com/join/799354085</a:t>
            </a:r>
            <a:endParaRPr lang="en-US" sz="1800" dirty="0" smtClean="0"/>
          </a:p>
          <a:p>
            <a:pPr>
              <a:tabLst>
                <a:tab pos="1433513" algn="l"/>
                <a:tab pos="2868613" algn="l"/>
                <a:tab pos="4664075" algn="l"/>
              </a:tabLst>
            </a:pPr>
            <a:r>
              <a:rPr lang="en-US" sz="1800" dirty="0" smtClean="0"/>
              <a:t>Thursday	December 10	13:00-15:00 UTC	</a:t>
            </a:r>
            <a:r>
              <a:rPr lang="en-GB" sz="1800" u="sng" dirty="0">
                <a:hlinkClick r:id="rId4"/>
              </a:rPr>
              <a:t>https://global.gotomeeting.com/join/630014981</a:t>
            </a:r>
            <a:endParaRPr lang="en-US" sz="1800" dirty="0" smtClean="0"/>
          </a:p>
          <a:p>
            <a:pPr>
              <a:tabLst>
                <a:tab pos="1433513" algn="l"/>
                <a:tab pos="2868613" algn="l"/>
                <a:tab pos="4664075" algn="l"/>
              </a:tabLst>
            </a:pPr>
            <a:r>
              <a:rPr lang="en-US" sz="1800" dirty="0" smtClean="0"/>
              <a:t>Friday	December 11 	14:00-16:00 UTC	</a:t>
            </a:r>
            <a:r>
              <a:rPr lang="en-GB" sz="1800" u="sng" dirty="0">
                <a:hlinkClick r:id="rId5"/>
              </a:rPr>
              <a:t>https://global.gotomeeting.com/join/350942005</a:t>
            </a:r>
            <a:endParaRPr lang="en-US" sz="1800" dirty="0" smtClean="0"/>
          </a:p>
          <a:p>
            <a:pPr>
              <a:tabLst>
                <a:tab pos="1433513" algn="l"/>
                <a:tab pos="2868613" algn="l"/>
                <a:tab pos="4664075" algn="l"/>
              </a:tabLst>
            </a:pPr>
            <a:r>
              <a:rPr lang="en-US" sz="1800" dirty="0" smtClean="0"/>
              <a:t>Monday	December 14	13:00-15:00 UTC	</a:t>
            </a:r>
            <a:r>
              <a:rPr lang="en-GB" sz="1800" u="sng" dirty="0">
                <a:hlinkClick r:id="rId6"/>
              </a:rPr>
              <a:t>https://global.gotomeeting.com/join/280443069</a:t>
            </a:r>
            <a:r>
              <a:rPr lang="en-GB" sz="1800" dirty="0"/>
              <a:t> </a:t>
            </a:r>
            <a:endParaRPr lang="en-US" sz="1800" dirty="0"/>
          </a:p>
          <a:p>
            <a:pPr marL="0" indent="0">
              <a:buNone/>
              <a:tabLst>
                <a:tab pos="1433513" algn="l"/>
              </a:tabLst>
            </a:pPr>
            <a:endParaRPr lang="en-US" sz="1800" dirty="0" smtClean="0"/>
          </a:p>
          <a:p>
            <a:r>
              <a:rPr lang="en-US" sz="1800" dirty="0" err="1" smtClean="0"/>
              <a:t>Tohru</a:t>
            </a:r>
            <a:r>
              <a:rPr lang="en-US" sz="1800" dirty="0" smtClean="0"/>
              <a:t>: 		</a:t>
            </a:r>
            <a:r>
              <a:rPr lang="en-US" sz="1800" u="sng" dirty="0" smtClean="0">
                <a:hlinkClick r:id="rId7"/>
              </a:rPr>
              <a:t>https</a:t>
            </a:r>
            <a:r>
              <a:rPr lang="en-US" sz="1800" u="sng" dirty="0">
                <a:hlinkClick r:id="rId7"/>
              </a:rPr>
              <a:t>://www.3gpp.org/tohru</a:t>
            </a:r>
            <a:r>
              <a:rPr lang="en-US" sz="1800" u="sng" dirty="0" smtClean="0">
                <a:hlinkClick r:id="rId7"/>
              </a:rPr>
              <a:t>/</a:t>
            </a:r>
            <a:r>
              <a:rPr lang="en-US" sz="1800" dirty="0" smtClean="0"/>
              <a:t> 	Meeting </a:t>
            </a:r>
            <a:r>
              <a:rPr lang="en-US" sz="1800" dirty="0"/>
              <a:t>ID: </a:t>
            </a:r>
            <a:r>
              <a:rPr lang="en-US" sz="1800" b="1" dirty="0" smtClean="0"/>
              <a:t>SA_90e</a:t>
            </a:r>
            <a:r>
              <a:rPr lang="en-US" sz="1800" dirty="0" smtClean="0"/>
              <a:t> (all week)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Latest </a:t>
            </a:r>
            <a:r>
              <a:rPr lang="en-US" sz="1800" dirty="0"/>
              <a:t>Agenda: 	</a:t>
            </a:r>
            <a:r>
              <a:rPr lang="en-US" sz="1800" dirty="0">
                <a:hlinkClick r:id="rId8"/>
              </a:rPr>
              <a:t>https://www.3gpp.org/ftp/tsg_sa/TSG_SA/TSGs_90E_Electronic/TdocsByAgenda.htm</a:t>
            </a:r>
            <a:r>
              <a:rPr lang="en-US" sz="1800" dirty="0"/>
              <a:t> </a:t>
            </a: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Other useful links</a:t>
            </a:r>
            <a:endParaRPr lang="en-US" sz="1800" dirty="0"/>
          </a:p>
          <a:p>
            <a:pPr lvl="1">
              <a:tabLst>
                <a:tab pos="2060575" algn="l"/>
              </a:tabLst>
            </a:pPr>
            <a:r>
              <a:rPr lang="de-DE" sz="1400" dirty="0"/>
              <a:t>initial agenda:  	</a:t>
            </a:r>
            <a:r>
              <a:rPr lang="de-DE" sz="1400" dirty="0">
                <a:hlinkClick r:id="rId9"/>
              </a:rPr>
              <a:t>https://www.3gpp.org/ftp/tsg_sa/TSG_SA/TSGs_90E_Electronic/Agenda/</a:t>
            </a:r>
            <a:r>
              <a:rPr lang="de-DE" sz="1400" dirty="0"/>
              <a:t> -- rules for SA </a:t>
            </a:r>
            <a:r>
              <a:rPr lang="de-DE" sz="1400" dirty="0" smtClean="0"/>
              <a:t>e-meetings</a:t>
            </a:r>
            <a:endParaRPr lang="en-US" sz="1400" dirty="0"/>
          </a:p>
          <a:p>
            <a:pPr lvl="1">
              <a:tabLst>
                <a:tab pos="2060575" algn="l"/>
              </a:tabLst>
            </a:pPr>
            <a:r>
              <a:rPr lang="en-US" sz="1400" dirty="0" err="1" smtClean="0"/>
              <a:t>tdocs</a:t>
            </a:r>
            <a:r>
              <a:rPr lang="en-US" sz="1400" dirty="0"/>
              <a:t>: 	</a:t>
            </a:r>
            <a:r>
              <a:rPr lang="en-US" sz="1400" dirty="0">
                <a:hlinkClick r:id="rId10"/>
              </a:rPr>
              <a:t>https://www.3gpp.org/ftp/tsg_sa/TSG_SA/TSGs_90E_Electronic/Docs</a:t>
            </a:r>
            <a:r>
              <a:rPr lang="en-US" sz="1400" dirty="0"/>
              <a:t> </a:t>
            </a:r>
            <a:r>
              <a:rPr lang="en-US" sz="1400" dirty="0" smtClean="0"/>
              <a:t>-- meeting documents</a:t>
            </a:r>
            <a:endParaRPr lang="en-US" sz="1400" dirty="0"/>
          </a:p>
          <a:p>
            <a:pPr lvl="1">
              <a:tabLst>
                <a:tab pos="2060575" algn="l"/>
              </a:tabLst>
            </a:pPr>
            <a:r>
              <a:rPr lang="en-US" sz="1400" dirty="0" smtClean="0"/>
              <a:t>inbox: </a:t>
            </a:r>
            <a:r>
              <a:rPr lang="en-US" sz="1400" dirty="0"/>
              <a:t>	</a:t>
            </a:r>
            <a:r>
              <a:rPr lang="en-US" sz="1400" dirty="0" smtClean="0">
                <a:hlinkClick r:id="rId11"/>
              </a:rPr>
              <a:t>https</a:t>
            </a:r>
            <a:r>
              <a:rPr lang="en-US" sz="1400" dirty="0">
                <a:hlinkClick r:id="rId11"/>
              </a:rPr>
              <a:t>://</a:t>
            </a:r>
            <a:r>
              <a:rPr lang="en-US" sz="1400" dirty="0" smtClean="0">
                <a:hlinkClick r:id="rId11"/>
              </a:rPr>
              <a:t>www.3gpp.org/ftp/tsg_sa/TSG_SA/TSGs_90E_Electronic/INBOX</a:t>
            </a:r>
            <a:r>
              <a:rPr lang="en-US" sz="1400" dirty="0" smtClean="0"/>
              <a:t> -- new documents provided during the meeting</a:t>
            </a:r>
            <a:endParaRPr lang="en-US" sz="1400" dirty="0"/>
          </a:p>
          <a:p>
            <a:pPr lvl="1">
              <a:tabLst>
                <a:tab pos="2060575" algn="l"/>
              </a:tabLst>
            </a:pPr>
            <a:r>
              <a:rPr lang="en-US" sz="1400" dirty="0" smtClean="0"/>
              <a:t>revisions:</a:t>
            </a:r>
            <a:r>
              <a:rPr lang="en-US" sz="1400" dirty="0"/>
              <a:t>	</a:t>
            </a:r>
            <a:r>
              <a:rPr lang="en-US" sz="1400" dirty="0">
                <a:hlinkClick r:id="rId12"/>
              </a:rPr>
              <a:t>https://</a:t>
            </a:r>
            <a:r>
              <a:rPr lang="en-US" sz="1400" dirty="0" smtClean="0">
                <a:hlinkClick r:id="rId12"/>
              </a:rPr>
              <a:t>www.3gpp.org/ftp/tsg_sa/TSG_SA/TSGs_90E_Electronic/INBOX/Revisions</a:t>
            </a:r>
            <a:r>
              <a:rPr lang="en-US" sz="1400" dirty="0" smtClean="0"/>
              <a:t> -- upload your SP-20xxxx_revX files here</a:t>
            </a:r>
          </a:p>
          <a:p>
            <a:pPr lvl="1">
              <a:tabLst>
                <a:tab pos="2060575" algn="l"/>
              </a:tabLst>
            </a:pPr>
            <a:r>
              <a:rPr lang="en-US" sz="1400" dirty="0"/>
              <a:t>c</a:t>
            </a:r>
            <a:r>
              <a:rPr lang="en-US" sz="1400" dirty="0" smtClean="0"/>
              <a:t>hairs notes:</a:t>
            </a:r>
            <a:r>
              <a:rPr lang="en-US" sz="1400" dirty="0"/>
              <a:t>	</a:t>
            </a:r>
            <a:r>
              <a:rPr lang="en-US" sz="1400" dirty="0">
                <a:hlinkClick r:id="rId13"/>
              </a:rPr>
              <a:t>https://</a:t>
            </a:r>
            <a:r>
              <a:rPr lang="en-US" sz="1400" dirty="0" smtClean="0">
                <a:hlinkClick r:id="rId13"/>
              </a:rPr>
              <a:t>www.3gpp.org/ftp/tsg_sa/TSG_SA/TSGs_90E_Electronic/INBOX/Chairs_Notes</a:t>
            </a:r>
            <a:r>
              <a:rPr lang="en-US" sz="1400" dirty="0" smtClean="0"/>
              <a:t> -- updated at least once per day</a:t>
            </a:r>
          </a:p>
          <a:p>
            <a:pPr lvl="1">
              <a:tabLst>
                <a:tab pos="2060575" algn="l"/>
              </a:tabLst>
            </a:pPr>
            <a:r>
              <a:rPr lang="en-US" sz="1400" dirty="0"/>
              <a:t>Meeting in 3GU:	</a:t>
            </a:r>
            <a:r>
              <a:rPr lang="en-US" sz="1400" dirty="0">
                <a:hlinkClick r:id="rId14"/>
              </a:rPr>
              <a:t>https://portal.3gpp.org/Home.aspx#/meeting?MtgId=38731</a:t>
            </a:r>
            <a:r>
              <a:rPr lang="en-US" sz="1400" dirty="0"/>
              <a:t> </a:t>
            </a:r>
            <a:r>
              <a:rPr lang="en-US" sz="1400" dirty="0" smtClean="0"/>
              <a:t>-- register</a:t>
            </a:r>
            <a:r>
              <a:rPr lang="en-US" sz="1400" dirty="0"/>
              <a:t>, </a:t>
            </a:r>
            <a:r>
              <a:rPr lang="en-US" sz="1400" dirty="0" smtClean="0"/>
              <a:t>list of participants, general meeting info</a:t>
            </a:r>
            <a:endParaRPr lang="en-US" sz="1400" dirty="0"/>
          </a:p>
          <a:p>
            <a:endParaRPr lang="en-US" sz="1800" dirty="0"/>
          </a:p>
          <a:p>
            <a:endParaRPr lang="en-US" sz="18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216078"/>
              </p:ext>
            </p:extLst>
          </p:nvPr>
        </p:nvGraphicFramePr>
        <p:xfrm>
          <a:off x="10000652" y="133994"/>
          <a:ext cx="2031732" cy="190631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77244"/>
                <a:gridCol w="677244"/>
                <a:gridCol w="677244"/>
              </a:tblGrid>
              <a:tr h="189376"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Tue / Thu / Mon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9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05:00      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PDT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Vancouver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9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08:00      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EDT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New York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9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13:00       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UTC       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UTC 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9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14:00      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CET      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Vienna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9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18:30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IST      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Calcutta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9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21:00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CST      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Shanghai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9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22:00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JST      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Tokyo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9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22:00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KST      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Seoul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9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00:00      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AEDT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Sydney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35291"/>
              </p:ext>
            </p:extLst>
          </p:nvPr>
        </p:nvGraphicFramePr>
        <p:xfrm>
          <a:off x="10000652" y="2175245"/>
          <a:ext cx="2031732" cy="18821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77244"/>
                <a:gridCol w="677244"/>
                <a:gridCol w="677244"/>
              </a:tblGrid>
              <a:tr h="18242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 / Fri</a:t>
                      </a: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24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06:00      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PDT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Vancouver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24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09:00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EDT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New York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24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14:00       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UTC       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UTC 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24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</a:rPr>
                        <a:t>15:00       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</a:rPr>
                        <a:t>CET       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</a:rPr>
                        <a:t>Vienna 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24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19:30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IST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Calcutta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24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22:00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CST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Shanghai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24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23:00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JST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Tokyo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24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23:00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KST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Seoul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24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01:00      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AEDT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Sydney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179521" y="4121831"/>
            <a:ext cx="1867302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200" i="1" u="sng" dirty="0" smtClean="0">
                <a:solidFill>
                  <a:srgbClr val="FF0000"/>
                </a:solidFill>
              </a:rPr>
              <a:t>Time restrictions</a:t>
            </a:r>
          </a:p>
          <a:p>
            <a:r>
              <a:rPr lang="de-DE" sz="1200" i="1" dirty="0" smtClean="0">
                <a:solidFill>
                  <a:schemeClr val="tx2"/>
                </a:solidFill>
              </a:rPr>
              <a:t>&gt; Presentation of tdoc: </a:t>
            </a:r>
            <a:br>
              <a:rPr lang="de-DE" sz="1200" i="1" dirty="0" smtClean="0">
                <a:solidFill>
                  <a:schemeClr val="tx2"/>
                </a:solidFill>
              </a:rPr>
            </a:br>
            <a:r>
              <a:rPr lang="de-DE" sz="1200" i="1" dirty="0" smtClean="0">
                <a:solidFill>
                  <a:schemeClr val="tx2"/>
                </a:solidFill>
              </a:rPr>
              <a:t>max 3 minutes</a:t>
            </a:r>
          </a:p>
          <a:p>
            <a:endParaRPr lang="de-DE" sz="1200" i="1" dirty="0">
              <a:solidFill>
                <a:schemeClr val="tx2"/>
              </a:solidFill>
            </a:endParaRPr>
          </a:p>
          <a:p>
            <a:r>
              <a:rPr lang="de-DE" sz="1200" i="1" dirty="0" smtClean="0">
                <a:solidFill>
                  <a:schemeClr val="tx2"/>
                </a:solidFill>
              </a:rPr>
              <a:t>&gt; Discussion of tdoc: </a:t>
            </a:r>
            <a:br>
              <a:rPr lang="de-DE" sz="1200" i="1" dirty="0" smtClean="0">
                <a:solidFill>
                  <a:schemeClr val="tx2"/>
                </a:solidFill>
              </a:rPr>
            </a:br>
            <a:r>
              <a:rPr lang="de-DE" sz="1200" i="1" dirty="0" smtClean="0">
                <a:solidFill>
                  <a:schemeClr val="tx2"/>
                </a:solidFill>
              </a:rPr>
              <a:t>1 comment per delegate /  max 2 minutes</a:t>
            </a:r>
          </a:p>
        </p:txBody>
      </p:sp>
    </p:spTree>
    <p:extLst>
      <p:ext uri="{BB962C8B-B14F-4D97-AF65-F5344CB8AC3E}">
        <p14:creationId xmlns:p14="http://schemas.microsoft.com/office/powerpoint/2010/main" val="264571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363" y="20327"/>
            <a:ext cx="10515600" cy="1325563"/>
          </a:xfrm>
        </p:spPr>
        <p:txBody>
          <a:bodyPr/>
          <a:lstStyle/>
          <a:p>
            <a:r>
              <a:rPr lang="en-US" dirty="0" smtClean="0"/>
              <a:t>GTM </a:t>
            </a:r>
            <a:r>
              <a:rPr lang="en-US" dirty="0" smtClean="0"/>
              <a:t>Sessions </a:t>
            </a:r>
            <a:r>
              <a:rPr lang="en-US" dirty="0" smtClean="0"/>
              <a:t>Agenda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563" y="1434164"/>
            <a:ext cx="5181600" cy="5293895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/>
              <a:t>Day 1 – Tuesday 8 December 2020</a:t>
            </a:r>
          </a:p>
          <a:p>
            <a:pPr lvl="1"/>
            <a:r>
              <a:rPr lang="en-US" sz="1400" dirty="0"/>
              <a:t>Opening of meeting.</a:t>
            </a:r>
          </a:p>
          <a:p>
            <a:pPr lvl="1"/>
            <a:r>
              <a:rPr lang="en-US" sz="1400" dirty="0"/>
              <a:t>Incoming </a:t>
            </a:r>
            <a:r>
              <a:rPr lang="en-US" sz="1400" b="1" dirty="0"/>
              <a:t>Liaisons</a:t>
            </a:r>
            <a:r>
              <a:rPr lang="en-US" sz="1400" dirty="0"/>
              <a:t> which need online discussion.</a:t>
            </a:r>
          </a:p>
          <a:p>
            <a:pPr lvl="1"/>
            <a:r>
              <a:rPr lang="en-US" sz="1400" b="1" dirty="0">
                <a:solidFill>
                  <a:srgbClr val="FF0000"/>
                </a:solidFill>
              </a:rPr>
              <a:t>Release 17 Timeline</a:t>
            </a:r>
          </a:p>
          <a:p>
            <a:pPr lvl="1"/>
            <a:r>
              <a:rPr lang="en-US" sz="1400" b="1" dirty="0"/>
              <a:t>Issues raised for early treatment </a:t>
            </a:r>
            <a:r>
              <a:rPr lang="en-US" sz="1400" dirty="0"/>
              <a:t>which need online discussion.</a:t>
            </a:r>
          </a:p>
          <a:p>
            <a:pPr lvl="1"/>
            <a:r>
              <a:rPr lang="en-US" sz="1400" dirty="0"/>
              <a:t>Block Approval of BA-Group 1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r>
              <a:rPr lang="en-US" sz="1800" dirty="0"/>
              <a:t>Day 2 – Wednesday 9 December 2020</a:t>
            </a:r>
          </a:p>
          <a:p>
            <a:pPr lvl="1"/>
            <a:r>
              <a:rPr lang="en-US" sz="1400" dirty="0"/>
              <a:t>Issues raised for early treatment which need online discussion</a:t>
            </a:r>
          </a:p>
          <a:p>
            <a:pPr lvl="1"/>
            <a:r>
              <a:rPr lang="en-US" sz="1400" dirty="0"/>
              <a:t>Issues highlighted in </a:t>
            </a:r>
            <a:r>
              <a:rPr lang="en-US" sz="1400" b="1" dirty="0"/>
              <a:t>reports from WG chairs</a:t>
            </a:r>
            <a:r>
              <a:rPr lang="en-US" sz="1400" dirty="0"/>
              <a:t> &amp; </a:t>
            </a:r>
            <a:r>
              <a:rPr lang="en-US" sz="1400" dirty="0" smtClean="0"/>
              <a:t>Liaison </a:t>
            </a:r>
            <a:r>
              <a:rPr lang="en-US" sz="1400" dirty="0"/>
              <a:t>Persons </a:t>
            </a:r>
          </a:p>
          <a:p>
            <a:pPr lvl="1"/>
            <a:r>
              <a:rPr lang="en-US" sz="1400" b="1" dirty="0">
                <a:solidFill>
                  <a:srgbClr val="FF0000"/>
                </a:solidFill>
              </a:rPr>
              <a:t>Release 17 Timeline (SA conclusion)</a:t>
            </a:r>
          </a:p>
          <a:p>
            <a:pPr lvl="1"/>
            <a:r>
              <a:rPr lang="en-US" sz="1400" dirty="0"/>
              <a:t>Issues arising from new/revised </a:t>
            </a:r>
            <a:r>
              <a:rPr lang="en-US" sz="1400" b="1" dirty="0"/>
              <a:t>WID/SIDs </a:t>
            </a:r>
          </a:p>
          <a:p>
            <a:pPr lvl="1"/>
            <a:r>
              <a:rPr lang="en-US" sz="1400" dirty="0"/>
              <a:t>Already available revisions and outgoing LS’s</a:t>
            </a:r>
          </a:p>
          <a:p>
            <a:pPr lvl="1"/>
            <a:r>
              <a:rPr lang="en-US" sz="1400" dirty="0"/>
              <a:t>Block Approval of BA-Group 2 and 3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Day 3 – Thursday 10 December 2020</a:t>
            </a:r>
          </a:p>
          <a:p>
            <a:pPr lvl="1"/>
            <a:r>
              <a:rPr lang="en-US" sz="1400" b="1" dirty="0">
                <a:solidFill>
                  <a:srgbClr val="FF0000"/>
                </a:solidFill>
              </a:rPr>
              <a:t>Test run 3GPP e-elections (part 1)</a:t>
            </a:r>
          </a:p>
          <a:p>
            <a:pPr lvl="1"/>
            <a:r>
              <a:rPr lang="en-US" sz="1400" dirty="0"/>
              <a:t>Already available revisions and outgoing LS’s</a:t>
            </a:r>
          </a:p>
          <a:p>
            <a:pPr lvl="1"/>
            <a:r>
              <a:rPr lang="en-US" sz="1400" dirty="0"/>
              <a:t>Further issues arising from ongoing e-mail discussions</a:t>
            </a:r>
          </a:p>
          <a:p>
            <a:pPr lvl="1"/>
            <a:r>
              <a:rPr lang="en-US" sz="1400" dirty="0"/>
              <a:t>Block Approval of BA-Group 4, 5 and </a:t>
            </a:r>
            <a:r>
              <a:rPr lang="en-US" sz="1400" dirty="0" smtClean="0"/>
              <a:t>6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096000" y="2280684"/>
            <a:ext cx="5181600" cy="3090214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/>
              <a:t>Day 4 – Friday 11 December 2020</a:t>
            </a:r>
          </a:p>
          <a:p>
            <a:pPr lvl="1"/>
            <a:r>
              <a:rPr lang="en-US" sz="1400" dirty="0"/>
              <a:t>Final revisions and outgoing LS’s</a:t>
            </a:r>
          </a:p>
          <a:p>
            <a:pPr lvl="1"/>
            <a:r>
              <a:rPr lang="en-US" sz="1400" dirty="0"/>
              <a:t>Further issues arising from ongoing e-mail discussions</a:t>
            </a:r>
          </a:p>
          <a:p>
            <a:pPr lvl="1"/>
            <a:r>
              <a:rPr lang="en-US" sz="1400" b="1" dirty="0">
                <a:solidFill>
                  <a:srgbClr val="FF0000"/>
                </a:solidFill>
              </a:rPr>
              <a:t>Close of technical part of meeting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1800" dirty="0"/>
              <a:t>Day 5 – Monday 14 December 2020</a:t>
            </a:r>
          </a:p>
          <a:p>
            <a:pPr lvl="1">
              <a:lnSpc>
                <a:spcPct val="80000"/>
              </a:lnSpc>
            </a:pPr>
            <a:r>
              <a:rPr lang="en-US" sz="1400" b="1" dirty="0">
                <a:solidFill>
                  <a:srgbClr val="FF0000"/>
                </a:solidFill>
              </a:rPr>
              <a:t>Test run 3GPP e-elections (part 2)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Reporting from MCC &amp; </a:t>
            </a:r>
            <a:r>
              <a:rPr lang="en-US" sz="1400" dirty="0" err="1"/>
              <a:t>Workplan</a:t>
            </a:r>
            <a:r>
              <a:rPr lang="en-US" sz="1400" dirty="0"/>
              <a:t> review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Reporting from TSGS – </a:t>
            </a:r>
            <a:r>
              <a:rPr lang="en-US" sz="1400" b="1" dirty="0"/>
              <a:t>NO technical contributions </a:t>
            </a:r>
            <a:r>
              <a:rPr lang="en-US" sz="1400" dirty="0"/>
              <a:t>will be discussed at this meeting, only RAN &amp; CT reports</a:t>
            </a:r>
          </a:p>
          <a:p>
            <a:pPr lvl="1">
              <a:lnSpc>
                <a:spcPct val="80000"/>
              </a:lnSpc>
            </a:pPr>
            <a:r>
              <a:rPr lang="en-US" sz="1400" b="1" dirty="0">
                <a:solidFill>
                  <a:srgbClr val="FF0000"/>
                </a:solidFill>
              </a:rPr>
              <a:t>Close of Meeting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792624">
            <a:off x="9174512" y="827340"/>
            <a:ext cx="29908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u="sng" dirty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www.3gpp.org/tohru/</a:t>
            </a:r>
            <a:endParaRPr lang="en-US" dirty="0" smtClean="0"/>
          </a:p>
          <a:p>
            <a:pPr algn="ctr"/>
            <a:r>
              <a:rPr lang="en-US" dirty="0" smtClean="0"/>
              <a:t>Meeting </a:t>
            </a:r>
            <a:r>
              <a:rPr lang="en-US" dirty="0"/>
              <a:t>ID: </a:t>
            </a:r>
            <a:r>
              <a:rPr lang="en-US" b="1" dirty="0"/>
              <a:t>SA_90e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6263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363" y="-6459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SA#90-e GTM Tuesday 8 Dec</a:t>
            </a:r>
            <a:br>
              <a:rPr lang="en-US" dirty="0" smtClean="0"/>
            </a:br>
            <a:r>
              <a:rPr lang="en-GB" sz="2200" u="sng" dirty="0">
                <a:hlinkClick r:id="rId2"/>
              </a:rPr>
              <a:t>https://</a:t>
            </a:r>
            <a:r>
              <a:rPr lang="en-GB" sz="2200" u="sng" dirty="0" smtClean="0">
                <a:hlinkClick r:id="rId2"/>
              </a:rPr>
              <a:t>global.gotomeeting.com/join/300251493</a:t>
            </a:r>
            <a:r>
              <a:rPr lang="en-US" sz="2000" dirty="0" smtClean="0"/>
              <a:t> </a:t>
            </a:r>
            <a:r>
              <a:rPr lang="en-US" sz="2400" dirty="0" smtClean="0"/>
              <a:t>13:00-15:00 </a:t>
            </a:r>
            <a:r>
              <a:rPr lang="en-US" sz="2400" dirty="0"/>
              <a:t>UTC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563" y="1434164"/>
            <a:ext cx="5181600" cy="5293895"/>
          </a:xfrm>
        </p:spPr>
        <p:txBody>
          <a:bodyPr>
            <a:normAutofit/>
          </a:bodyPr>
          <a:lstStyle/>
          <a:p>
            <a:r>
              <a:rPr lang="en-US" sz="1600" dirty="0" smtClean="0"/>
              <a:t>Opening of Meeting, AI 1</a:t>
            </a:r>
            <a:endParaRPr lang="en-US" sz="1600" dirty="0"/>
          </a:p>
          <a:p>
            <a:pPr lvl="1"/>
            <a:r>
              <a:rPr lang="en-US" sz="1200" dirty="0" smtClean="0"/>
              <a:t>Welcome, IPR &amp; Anti-Trust</a:t>
            </a:r>
          </a:p>
          <a:p>
            <a:pPr lvl="1"/>
            <a:r>
              <a:rPr lang="en-US" sz="1200" dirty="0" smtClean="0"/>
              <a:t>891 - Approval of Agenda</a:t>
            </a:r>
          </a:p>
          <a:p>
            <a:pPr lvl="1"/>
            <a:r>
              <a:rPr lang="en-US" sz="1200" dirty="0" smtClean="0"/>
              <a:t>892 - Report from last SA meeting </a:t>
            </a:r>
            <a:endParaRPr lang="en-US" sz="1600" dirty="0"/>
          </a:p>
          <a:p>
            <a:r>
              <a:rPr lang="en-US" sz="1600" dirty="0" smtClean="0"/>
              <a:t>Incoming LS’s which need online discussions, AI 2.1 / 2.2</a:t>
            </a:r>
            <a:endParaRPr lang="en-US" sz="1600" dirty="0"/>
          </a:p>
          <a:p>
            <a:pPr lvl="1"/>
            <a:r>
              <a:rPr lang="en-US" sz="1200" dirty="0" smtClean="0"/>
              <a:t>893 Mini-WIDs, RAN</a:t>
            </a:r>
          </a:p>
          <a:p>
            <a:pPr lvl="1"/>
            <a:r>
              <a:rPr lang="en-US" sz="1200" dirty="0" smtClean="0"/>
              <a:t>894 from ITU-R WP 5D</a:t>
            </a:r>
          </a:p>
          <a:p>
            <a:pPr lvl="1"/>
            <a:r>
              <a:rPr lang="en-US" sz="1200" dirty="0" smtClean="0"/>
              <a:t>903 Reliable Data Service Indication, </a:t>
            </a:r>
            <a:r>
              <a:rPr lang="en-US" sz="1200" dirty="0" smtClean="0"/>
              <a:t>CT1 – handle on Wednesday</a:t>
            </a:r>
            <a:endParaRPr lang="en-US" sz="1200" dirty="0" smtClean="0"/>
          </a:p>
          <a:p>
            <a:pPr lvl="1"/>
            <a:r>
              <a:rPr lang="en-US" sz="1200" dirty="0" smtClean="0"/>
              <a:t>904 RAN impact of FS_5MBS, RAN2</a:t>
            </a:r>
            <a:endParaRPr lang="en-US" sz="1600" dirty="0"/>
          </a:p>
          <a:p>
            <a:r>
              <a:rPr lang="en-US" sz="1600" dirty="0" smtClean="0"/>
              <a:t>Release 17 (Timeline), AI 7.3</a:t>
            </a:r>
            <a:endParaRPr lang="en-US" sz="1600" dirty="0"/>
          </a:p>
          <a:p>
            <a:pPr lvl="1"/>
            <a:r>
              <a:rPr lang="en-US" sz="1200" dirty="0" smtClean="0"/>
              <a:t>923 Proposal from TSG chairs</a:t>
            </a:r>
          </a:p>
          <a:p>
            <a:pPr lvl="1"/>
            <a:r>
              <a:rPr lang="en-US" sz="1200" dirty="0" smtClean="0"/>
              <a:t>1094 Public Safety Needs in R17, FirstNet</a:t>
            </a:r>
          </a:p>
          <a:p>
            <a:pPr lvl="1"/>
            <a:r>
              <a:rPr lang="en-US" sz="1200" dirty="0" smtClean="0"/>
              <a:t>Note: RAN endorsed 6 month shift on Monday</a:t>
            </a:r>
          </a:p>
          <a:p>
            <a:r>
              <a:rPr lang="en-US" sz="1600" dirty="0"/>
              <a:t>documenting edge computing, AI 3.5 </a:t>
            </a:r>
          </a:p>
          <a:p>
            <a:pPr lvl="1"/>
            <a:r>
              <a:rPr lang="en-US" sz="1200" dirty="0" smtClean="0"/>
              <a:t>1098 </a:t>
            </a:r>
            <a:r>
              <a:rPr lang="en-US" sz="1200" dirty="0"/>
              <a:t>Vodafone, discussion paper</a:t>
            </a:r>
          </a:p>
          <a:p>
            <a:r>
              <a:rPr lang="en-US" sz="1600" dirty="0" smtClean="0"/>
              <a:t>General Cross-TSG Issues, AI 5.1</a:t>
            </a:r>
          </a:p>
          <a:p>
            <a:pPr lvl="1"/>
            <a:r>
              <a:rPr lang="en-US" sz="1200" dirty="0" smtClean="0"/>
              <a:t>1042 Inclusive Language, discussion, all TSG &amp; WG chairs</a:t>
            </a:r>
            <a:br>
              <a:rPr lang="en-US" sz="1200" dirty="0" smtClean="0"/>
            </a:br>
            <a:r>
              <a:rPr lang="en-US" sz="1200" dirty="0" smtClean="0"/>
              <a:t>also: 1002 (AI 20.4) 21.801 CR, MCC specs manager</a:t>
            </a:r>
          </a:p>
          <a:p>
            <a:pPr lvl="1"/>
            <a:endParaRPr lang="en-US" sz="1200" dirty="0" smtClean="0"/>
          </a:p>
          <a:p>
            <a:endParaRPr lang="en-US" sz="1600" dirty="0" smtClean="0"/>
          </a:p>
          <a:p>
            <a:pPr lvl="1"/>
            <a:endParaRPr lang="en-US" sz="1200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630779" y="1450912"/>
            <a:ext cx="5666072" cy="3090214"/>
          </a:xfrm>
        </p:spPr>
        <p:txBody>
          <a:bodyPr>
            <a:noAutofit/>
          </a:bodyPr>
          <a:lstStyle/>
          <a:p>
            <a:r>
              <a:rPr lang="en-US" sz="1400" dirty="0"/>
              <a:t>Rel-18 Planning, AI 7.4</a:t>
            </a:r>
          </a:p>
          <a:p>
            <a:pPr lvl="1"/>
            <a:r>
              <a:rPr lang="en-US" sz="1100" dirty="0"/>
              <a:t>1024 SA1 chairs view</a:t>
            </a:r>
          </a:p>
          <a:p>
            <a:pPr lvl="1"/>
            <a:r>
              <a:rPr lang="en-US" sz="1100" dirty="0"/>
              <a:t>1097 Input to R18 Prioritization, Reliance</a:t>
            </a:r>
          </a:p>
          <a:p>
            <a:r>
              <a:rPr lang="en-US" sz="1400" dirty="0" smtClean="0"/>
              <a:t>Rel-15 CRs, AI 15</a:t>
            </a:r>
          </a:p>
          <a:p>
            <a:pPr lvl="1"/>
            <a:r>
              <a:rPr lang="en-US" sz="1100" dirty="0" smtClean="0"/>
              <a:t>1100 rev of </a:t>
            </a:r>
            <a:r>
              <a:rPr lang="en-US" sz="1100" dirty="0"/>
              <a:t>23.502 CR2439R1 in </a:t>
            </a:r>
            <a:r>
              <a:rPr lang="en-US" sz="1100" dirty="0" smtClean="0"/>
              <a:t>SP-200945, SMSF </a:t>
            </a:r>
            <a:r>
              <a:rPr lang="en-US" sz="1100" dirty="0" err="1" smtClean="0"/>
              <a:t>reg</a:t>
            </a:r>
            <a:r>
              <a:rPr lang="en-US" sz="1100" dirty="0" smtClean="0"/>
              <a:t> flag, NTT</a:t>
            </a:r>
          </a:p>
          <a:p>
            <a:r>
              <a:rPr lang="en-US" sz="1400" dirty="0" smtClean="0"/>
              <a:t>Rel-16 SA2 CRs, AI 16.2</a:t>
            </a:r>
          </a:p>
          <a:p>
            <a:pPr lvl="1"/>
            <a:r>
              <a:rPr lang="en-US" sz="1100" dirty="0" smtClean="0"/>
              <a:t>1105 Disc URLLC </a:t>
            </a:r>
            <a:r>
              <a:rPr lang="en-US" sz="1100" dirty="0" err="1" smtClean="0"/>
              <a:t>QoS</a:t>
            </a:r>
            <a:r>
              <a:rPr lang="en-US" sz="1100" dirty="0" smtClean="0"/>
              <a:t> Monitoring, Huawei</a:t>
            </a:r>
          </a:p>
          <a:p>
            <a:pPr lvl="1"/>
            <a:r>
              <a:rPr lang="en-US" sz="1100" dirty="0"/>
              <a:t>952 CR Pack on URLLC </a:t>
            </a:r>
            <a:r>
              <a:rPr lang="en-US" sz="1100" dirty="0" err="1"/>
              <a:t>QoS</a:t>
            </a:r>
            <a:r>
              <a:rPr lang="en-US" sz="1100" dirty="0"/>
              <a:t> Monitoring </a:t>
            </a:r>
            <a:endParaRPr lang="en-US" sz="1100" dirty="0" smtClean="0"/>
          </a:p>
          <a:p>
            <a:pPr lvl="1"/>
            <a:r>
              <a:rPr lang="en-US" sz="1100" dirty="0" smtClean="0"/>
              <a:t>1091 </a:t>
            </a:r>
            <a:r>
              <a:rPr lang="en-US" sz="1100" dirty="0"/>
              <a:t>rev of 23.502 CR2453 in SP-200960, </a:t>
            </a:r>
            <a:r>
              <a:rPr lang="en-US" sz="1100" dirty="0" err="1"/>
              <a:t>QoS</a:t>
            </a:r>
            <a:r>
              <a:rPr lang="en-US" sz="1100" dirty="0"/>
              <a:t> </a:t>
            </a:r>
            <a:r>
              <a:rPr lang="en-US" sz="1100" dirty="0" err="1"/>
              <a:t>Param</a:t>
            </a:r>
            <a:r>
              <a:rPr lang="en-US" sz="1100" dirty="0"/>
              <a:t>, Nokia</a:t>
            </a:r>
          </a:p>
          <a:p>
            <a:pPr lvl="1"/>
            <a:r>
              <a:rPr lang="en-US" sz="1100" dirty="0" smtClean="0"/>
              <a:t>1108 Disc EPS FB correction, Huawei</a:t>
            </a:r>
          </a:p>
          <a:p>
            <a:pPr lvl="1"/>
            <a:r>
              <a:rPr lang="en-US" sz="1100" dirty="0" smtClean="0"/>
              <a:t>946 CR Pack on </a:t>
            </a:r>
            <a:r>
              <a:rPr lang="en-US" sz="1100" dirty="0" err="1" smtClean="0"/>
              <a:t>eNS</a:t>
            </a:r>
            <a:r>
              <a:rPr lang="en-US" sz="1100" dirty="0" smtClean="0"/>
              <a:t>, TEI16 – objections </a:t>
            </a:r>
            <a:r>
              <a:rPr lang="en-US" sz="1100" dirty="0" smtClean="0"/>
              <a:t>received</a:t>
            </a:r>
          </a:p>
          <a:p>
            <a:pPr lvl="1"/>
            <a:endParaRPr lang="en-US" sz="1100" dirty="0" smtClean="0"/>
          </a:p>
          <a:p>
            <a:r>
              <a:rPr lang="en-US" sz="1400" dirty="0" smtClean="0"/>
              <a:t>Rel-16 SA3 CRs, AI 16.3</a:t>
            </a:r>
          </a:p>
          <a:p>
            <a:pPr lvl="1"/>
            <a:r>
              <a:rPr lang="en-US" sz="1100" dirty="0" smtClean="0"/>
              <a:t>1115 Error </a:t>
            </a:r>
            <a:r>
              <a:rPr lang="en-US" sz="1100" dirty="0" err="1" smtClean="0"/>
              <a:t>Corr</a:t>
            </a:r>
            <a:r>
              <a:rPr lang="en-US" sz="1100" dirty="0" smtClean="0"/>
              <a:t> &amp; Annex O – 33.501 CR, postponed by SA3, Cable Labs</a:t>
            </a:r>
          </a:p>
          <a:p>
            <a:pPr lvl="1"/>
            <a:r>
              <a:rPr lang="en-US" sz="1100" dirty="0" smtClean="0"/>
              <a:t>940 Lawful Interception - </a:t>
            </a:r>
            <a:r>
              <a:rPr lang="en-US" sz="1100" dirty="0"/>
              <a:t>33.128 CR0136R1 withdrawn from the CR </a:t>
            </a:r>
            <a:r>
              <a:rPr lang="en-US" sz="1100" dirty="0" smtClean="0"/>
              <a:t>Pack</a:t>
            </a:r>
          </a:p>
          <a:p>
            <a:r>
              <a:rPr lang="en-US" sz="1400" dirty="0" smtClean="0"/>
              <a:t>Rel-17 SA1 issues, AI 17.1</a:t>
            </a:r>
          </a:p>
          <a:p>
            <a:pPr lvl="1"/>
            <a:r>
              <a:rPr lang="en-US" sz="1100" dirty="0" smtClean="0"/>
              <a:t>926, 1101, 1102, 1103, 1104, 1112 – Requirements Enumeration</a:t>
            </a:r>
          </a:p>
          <a:p>
            <a:r>
              <a:rPr lang="en-US" sz="1400" dirty="0" smtClean="0"/>
              <a:t>Any Other Business, AI 21</a:t>
            </a:r>
          </a:p>
          <a:p>
            <a:pPr lvl="1"/>
            <a:r>
              <a:rPr lang="en-US" sz="1000" dirty="0" smtClean="0"/>
              <a:t>1110 E-Meeting Handling, discussion paper, Vivo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Block Approval of BA-Group 1</a:t>
            </a:r>
            <a:endParaRPr lang="en-US" sz="1400" dirty="0">
              <a:solidFill>
                <a:srgbClr val="FF0000"/>
              </a:solidFill>
            </a:endParaRPr>
          </a:p>
          <a:p>
            <a:pPr lvl="1"/>
            <a:r>
              <a:rPr lang="en-US" sz="1100" dirty="0"/>
              <a:t>AI 2.1 – LS-in, proposed </a:t>
            </a:r>
            <a:r>
              <a:rPr lang="en-US" sz="1100" dirty="0" smtClean="0"/>
              <a:t>noted</a:t>
            </a:r>
            <a:endParaRPr lang="en-US" sz="11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 rot="1792624">
            <a:off x="9174512" y="827340"/>
            <a:ext cx="29908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u="sng" dirty="0">
                <a:hlinkClick r:id="rId3"/>
              </a:rPr>
              <a:t>https://</a:t>
            </a:r>
            <a:r>
              <a:rPr lang="en-US" u="sng" dirty="0" smtClean="0">
                <a:hlinkClick r:id="rId3"/>
              </a:rPr>
              <a:t>www.3gpp.org/tohru/</a:t>
            </a:r>
            <a:endParaRPr lang="en-US" dirty="0" smtClean="0"/>
          </a:p>
          <a:p>
            <a:pPr algn="ctr"/>
            <a:r>
              <a:rPr lang="en-US" dirty="0" smtClean="0"/>
              <a:t>Meeting </a:t>
            </a:r>
            <a:r>
              <a:rPr lang="en-US" dirty="0"/>
              <a:t>ID: </a:t>
            </a:r>
            <a:r>
              <a:rPr lang="en-US" b="1" dirty="0"/>
              <a:t>SA_90e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7739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363" y="20327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SA#90-e GTM Wednesday 9 Dec</a:t>
            </a:r>
            <a:br>
              <a:rPr lang="en-US" dirty="0" smtClean="0"/>
            </a:br>
            <a:r>
              <a:rPr lang="en-GB" sz="2400" u="sng" dirty="0">
                <a:hlinkClick r:id="rId2"/>
              </a:rPr>
              <a:t>https://</a:t>
            </a:r>
            <a:r>
              <a:rPr lang="en-GB" sz="2400" u="sng" dirty="0" smtClean="0">
                <a:hlinkClick r:id="rId2"/>
              </a:rPr>
              <a:t>global.gotomeeting.com/join/799354085</a:t>
            </a:r>
            <a:r>
              <a:rPr lang="en-US" sz="2000" dirty="0" smtClean="0"/>
              <a:t> </a:t>
            </a:r>
            <a:r>
              <a:rPr lang="en-US" sz="2400" dirty="0" smtClean="0"/>
              <a:t>14:00-16:00 </a:t>
            </a:r>
            <a:r>
              <a:rPr lang="en-US" sz="2400" dirty="0"/>
              <a:t>UTC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563" y="1222392"/>
            <a:ext cx="5181600" cy="5293895"/>
          </a:xfrm>
        </p:spPr>
        <p:txBody>
          <a:bodyPr>
            <a:normAutofit/>
          </a:bodyPr>
          <a:lstStyle/>
          <a:p>
            <a:r>
              <a:rPr lang="en-US" sz="1400" dirty="0" smtClean="0"/>
              <a:t>Reports </a:t>
            </a:r>
            <a:r>
              <a:rPr lang="en-US" sz="1400" dirty="0" smtClean="0"/>
              <a:t>from WG Chairs, AI 4</a:t>
            </a:r>
            <a:endParaRPr lang="en-US" sz="1400" dirty="0"/>
          </a:p>
          <a:p>
            <a:pPr lvl="1"/>
            <a:r>
              <a:rPr lang="en-US" sz="1100" dirty="0" smtClean="0"/>
              <a:t>Each chair has max. 5 minutes time to report issues &amp; highlights</a:t>
            </a:r>
          </a:p>
          <a:p>
            <a:pPr lvl="1"/>
            <a:r>
              <a:rPr lang="en-US" sz="1100" dirty="0" smtClean="0"/>
              <a:t>Terms of Reference (</a:t>
            </a:r>
            <a:r>
              <a:rPr lang="en-US" sz="1100" dirty="0" err="1" smtClean="0"/>
              <a:t>ToR</a:t>
            </a:r>
            <a:r>
              <a:rPr lang="en-US" sz="1100" dirty="0" smtClean="0"/>
              <a:t>) are not planned to be discussed online, unless otherwise </a:t>
            </a:r>
            <a:r>
              <a:rPr lang="en-US" sz="1100" dirty="0" smtClean="0"/>
              <a:t>requested</a:t>
            </a:r>
          </a:p>
          <a:p>
            <a:pPr lvl="1"/>
            <a:r>
              <a:rPr lang="en-US" sz="1100" dirty="0" smtClean="0"/>
              <a:t>1023_rev1, SA1 </a:t>
            </a:r>
            <a:r>
              <a:rPr lang="en-US" sz="1100" dirty="0" err="1" smtClean="0"/>
              <a:t>ToR</a:t>
            </a:r>
            <a:r>
              <a:rPr lang="en-US" sz="1100" dirty="0" smtClean="0"/>
              <a:t>, revised (was proposed to be postponed now)</a:t>
            </a:r>
            <a:endParaRPr lang="en-US" sz="1400" dirty="0" smtClean="0"/>
          </a:p>
          <a:p>
            <a:r>
              <a:rPr lang="en-US" sz="1400" dirty="0" smtClean="0"/>
              <a:t>SA3 </a:t>
            </a:r>
            <a:r>
              <a:rPr lang="en-US" sz="1400" dirty="0"/>
              <a:t>Rel-17 </a:t>
            </a:r>
            <a:r>
              <a:rPr lang="en-US" sz="1400" dirty="0" err="1"/>
              <a:t>FS_eSBA</a:t>
            </a:r>
            <a:r>
              <a:rPr lang="en-US" sz="1400" dirty="0"/>
              <a:t> Security SID, AI 6.3 </a:t>
            </a:r>
          </a:p>
          <a:p>
            <a:pPr lvl="1"/>
            <a:r>
              <a:rPr lang="en-US" sz="1100" dirty="0"/>
              <a:t>2021, SA3, revised SID – received one objection, AI </a:t>
            </a:r>
            <a:r>
              <a:rPr lang="en-US" sz="1100" dirty="0" smtClean="0"/>
              <a:t>6.3</a:t>
            </a:r>
            <a:endParaRPr lang="en-US" sz="1100" dirty="0"/>
          </a:p>
          <a:p>
            <a:r>
              <a:rPr lang="en-US" sz="1400" dirty="0" smtClean="0"/>
              <a:t>SA2 </a:t>
            </a:r>
            <a:r>
              <a:rPr lang="en-US" sz="1400" dirty="0"/>
              <a:t>Rel-17 WID revisions, AI 6.4</a:t>
            </a:r>
          </a:p>
          <a:p>
            <a:pPr lvl="1"/>
            <a:r>
              <a:rPr lang="en-US" sz="1100" dirty="0"/>
              <a:t>1096 (rev of 972) </a:t>
            </a:r>
            <a:r>
              <a:rPr lang="en-US" sz="1100" dirty="0" err="1"/>
              <a:t>ProSe</a:t>
            </a:r>
            <a:r>
              <a:rPr lang="en-US" sz="1100" dirty="0"/>
              <a:t> WID, </a:t>
            </a:r>
            <a:r>
              <a:rPr lang="en-US" sz="1100" dirty="0" smtClean="0"/>
              <a:t>CATT, OPPO</a:t>
            </a:r>
            <a:endParaRPr lang="en-US" sz="1100" dirty="0"/>
          </a:p>
          <a:p>
            <a:pPr lvl="1"/>
            <a:r>
              <a:rPr lang="en-US" sz="1100" dirty="0"/>
              <a:t>1106 (rev of 974) 5G_MBS WID, Huawei</a:t>
            </a:r>
          </a:p>
          <a:p>
            <a:pPr lvl="1"/>
            <a:r>
              <a:rPr lang="en-US" sz="1100" dirty="0"/>
              <a:t>1099 (rev of 975), </a:t>
            </a:r>
            <a:r>
              <a:rPr lang="en-US" sz="1100" dirty="0" err="1"/>
              <a:t>eNA</a:t>
            </a:r>
            <a:r>
              <a:rPr lang="en-US" sz="1100" dirty="0"/>
              <a:t> WID, China Mobile</a:t>
            </a:r>
          </a:p>
          <a:p>
            <a:pPr lvl="1"/>
            <a:r>
              <a:rPr lang="en-US" sz="1100" dirty="0"/>
              <a:t>1107 (rev of 981), Edge Computing WID, </a:t>
            </a:r>
            <a:r>
              <a:rPr lang="en-US" sz="1100" dirty="0" smtClean="0"/>
              <a:t>Huawei</a:t>
            </a:r>
          </a:p>
          <a:p>
            <a:r>
              <a:rPr lang="en-US" sz="1400" dirty="0"/>
              <a:t>SA1 Rel-18 WIDs / CR packs, AI 6.7</a:t>
            </a:r>
          </a:p>
          <a:p>
            <a:pPr lvl="1"/>
            <a:r>
              <a:rPr lang="en-US" sz="1100" dirty="0" smtClean="0"/>
              <a:t>1109_rev1 </a:t>
            </a:r>
            <a:r>
              <a:rPr lang="en-US" sz="1100" dirty="0"/>
              <a:t>(rev of 1040) SFC mini-WID, Nokia</a:t>
            </a:r>
          </a:p>
          <a:p>
            <a:pPr lvl="1"/>
            <a:r>
              <a:rPr lang="en-US" sz="1100" dirty="0" smtClean="0"/>
              <a:t>1090_rev1 </a:t>
            </a:r>
            <a:r>
              <a:rPr lang="en-US" sz="1100" dirty="0"/>
              <a:t>(rev of 1041, 22.261 CR0478R2) SFC </a:t>
            </a:r>
            <a:r>
              <a:rPr lang="en-US" sz="1100" dirty="0" smtClean="0"/>
              <a:t>CR</a:t>
            </a:r>
          </a:p>
          <a:p>
            <a:r>
              <a:rPr lang="en-US" sz="1400" dirty="0"/>
              <a:t>Small revisions of WID/SID due to MCC request</a:t>
            </a:r>
          </a:p>
          <a:p>
            <a:pPr lvl="1"/>
            <a:r>
              <a:rPr lang="en-US" sz="1100" dirty="0" smtClean="0"/>
              <a:t>1019_rev1, AKMA, AI 6.1, SA3</a:t>
            </a:r>
          </a:p>
          <a:p>
            <a:pPr lvl="1"/>
            <a:r>
              <a:rPr lang="en-US" sz="1100" dirty="0" smtClean="0"/>
              <a:t>1018_rev4, MUSIM sec, AI 6.2, SA3</a:t>
            </a:r>
          </a:p>
          <a:p>
            <a:pPr lvl="1"/>
            <a:r>
              <a:rPr lang="en-US" sz="1100" dirty="0" smtClean="0"/>
              <a:t>1021_rev1, SBA sec, AI 6.2, SA3</a:t>
            </a:r>
          </a:p>
          <a:p>
            <a:pPr lvl="1"/>
            <a:r>
              <a:rPr lang="en-US" sz="1100" dirty="0" smtClean="0"/>
              <a:t>1020_rev1, BEST, AI 6.4, SA3</a:t>
            </a:r>
          </a:p>
          <a:p>
            <a:pPr lvl="1"/>
            <a:endParaRPr lang="en-US" sz="1200" dirty="0" smtClean="0"/>
          </a:p>
          <a:p>
            <a:pPr lvl="1"/>
            <a:endParaRPr lang="en-US" sz="1200" dirty="0" smtClean="0"/>
          </a:p>
          <a:p>
            <a:endParaRPr lang="en-US" sz="1600" dirty="0" smtClean="0"/>
          </a:p>
          <a:p>
            <a:pPr lvl="1"/>
            <a:endParaRPr lang="en-US" sz="1200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630779" y="1173763"/>
            <a:ext cx="5666072" cy="3090214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en-US" sz="1100" dirty="0"/>
          </a:p>
          <a:p>
            <a:r>
              <a:rPr lang="en-US" sz="1400" dirty="0"/>
              <a:t>Rel-16 SA2 CRs, AI 16.2</a:t>
            </a:r>
          </a:p>
          <a:p>
            <a:pPr lvl="1"/>
            <a:r>
              <a:rPr lang="en-US" sz="1100" dirty="0"/>
              <a:t>1105 Disc URLLC </a:t>
            </a:r>
            <a:r>
              <a:rPr lang="en-US" sz="1100" dirty="0" err="1"/>
              <a:t>QoS</a:t>
            </a:r>
            <a:r>
              <a:rPr lang="en-US" sz="1100" dirty="0"/>
              <a:t> Monitoring, Huawei</a:t>
            </a:r>
          </a:p>
          <a:p>
            <a:pPr lvl="1"/>
            <a:r>
              <a:rPr lang="en-US" sz="1100" dirty="0"/>
              <a:t>952 CR Pack on URLLC </a:t>
            </a:r>
            <a:r>
              <a:rPr lang="en-US" sz="1100" dirty="0" err="1"/>
              <a:t>QoS</a:t>
            </a:r>
            <a:r>
              <a:rPr lang="en-US" sz="1100" dirty="0"/>
              <a:t> Monitoring </a:t>
            </a:r>
          </a:p>
          <a:p>
            <a:pPr lvl="1"/>
            <a:r>
              <a:rPr lang="en-US" sz="1100" dirty="0"/>
              <a:t>1091 rev of 23.502 CR2453 in SP-200960, </a:t>
            </a:r>
            <a:r>
              <a:rPr lang="en-US" sz="1100" dirty="0" err="1"/>
              <a:t>QoS</a:t>
            </a:r>
            <a:r>
              <a:rPr lang="en-US" sz="1100" dirty="0"/>
              <a:t> </a:t>
            </a:r>
            <a:r>
              <a:rPr lang="en-US" sz="1100" dirty="0" err="1"/>
              <a:t>Param</a:t>
            </a:r>
            <a:r>
              <a:rPr lang="en-US" sz="1100" dirty="0"/>
              <a:t>, Nokia</a:t>
            </a:r>
          </a:p>
          <a:p>
            <a:pPr lvl="1"/>
            <a:r>
              <a:rPr lang="en-US" sz="1100" dirty="0"/>
              <a:t>1108 Disc EPS FB correction, Huawei</a:t>
            </a:r>
          </a:p>
          <a:p>
            <a:pPr lvl="1"/>
            <a:r>
              <a:rPr lang="en-US" sz="1100" dirty="0"/>
              <a:t>946 CR Pack on </a:t>
            </a:r>
            <a:r>
              <a:rPr lang="en-US" sz="1100" dirty="0" err="1"/>
              <a:t>eNS</a:t>
            </a:r>
            <a:r>
              <a:rPr lang="en-US" sz="1100" dirty="0"/>
              <a:t>, TEI16 – objections received</a:t>
            </a:r>
          </a:p>
          <a:p>
            <a:r>
              <a:rPr lang="en-US" sz="1400" dirty="0" smtClean="0"/>
              <a:t>Rel-16 </a:t>
            </a:r>
            <a:r>
              <a:rPr lang="en-US" sz="1400" dirty="0"/>
              <a:t>SA3 CRs, AI 16.3</a:t>
            </a:r>
          </a:p>
          <a:p>
            <a:pPr lvl="1"/>
            <a:r>
              <a:rPr lang="en-US" sz="1100" dirty="0"/>
              <a:t>1115 Error </a:t>
            </a:r>
            <a:r>
              <a:rPr lang="en-US" sz="1100" dirty="0" err="1"/>
              <a:t>Corr</a:t>
            </a:r>
            <a:r>
              <a:rPr lang="en-US" sz="1100" dirty="0"/>
              <a:t> &amp; Annex O – 33.501 CR, postponed by SA3, Cable Labs</a:t>
            </a:r>
          </a:p>
          <a:p>
            <a:pPr lvl="1"/>
            <a:r>
              <a:rPr lang="en-US" sz="1100" dirty="0"/>
              <a:t>940 Lawful Interception - 33.128 CR0136R1 withdrawn from the CR Pack</a:t>
            </a:r>
          </a:p>
          <a:p>
            <a:r>
              <a:rPr lang="en-US" sz="1400" dirty="0"/>
              <a:t>Rel-17 SA1 issues, AI 17.1</a:t>
            </a:r>
          </a:p>
          <a:p>
            <a:pPr lvl="1"/>
            <a:r>
              <a:rPr lang="en-US" sz="1100" dirty="0"/>
              <a:t>926, 1101, 1102, 1103, 1104, 1112 – Requirements Enumeration</a:t>
            </a:r>
          </a:p>
          <a:p>
            <a:r>
              <a:rPr lang="en-US" sz="1400" dirty="0"/>
              <a:t>Any Other Business, AI 21</a:t>
            </a:r>
          </a:p>
          <a:p>
            <a:pPr lvl="1"/>
            <a:r>
              <a:rPr lang="en-US" sz="1000" dirty="0"/>
              <a:t>1110 E-Meeting Handling, discussion paper, Vivo</a:t>
            </a:r>
          </a:p>
          <a:p>
            <a:r>
              <a:rPr lang="en-US" sz="1600" dirty="0" smtClean="0"/>
              <a:t>Already </a:t>
            </a:r>
            <a:r>
              <a:rPr lang="en-US" sz="1600" dirty="0" smtClean="0"/>
              <a:t>available revisions / new </a:t>
            </a:r>
            <a:r>
              <a:rPr lang="en-US" sz="1600" dirty="0" smtClean="0"/>
              <a:t>documents / open issues</a:t>
            </a:r>
            <a:endParaRPr lang="en-US" sz="1600" dirty="0" smtClean="0"/>
          </a:p>
          <a:p>
            <a:pPr lvl="1"/>
            <a:r>
              <a:rPr lang="en-US" sz="1050" dirty="0" smtClean="0"/>
              <a:t>if available: 1120, </a:t>
            </a:r>
            <a:r>
              <a:rPr lang="en-US" sz="1050" dirty="0" err="1" smtClean="0"/>
              <a:t>LSout</a:t>
            </a:r>
            <a:r>
              <a:rPr lang="en-US" sz="1050" dirty="0" smtClean="0"/>
              <a:t>, inclusive language to WGs, Puneet</a:t>
            </a:r>
          </a:p>
          <a:p>
            <a:pPr lvl="1"/>
            <a:r>
              <a:rPr lang="en-US" sz="1050" dirty="0" smtClean="0"/>
              <a:t>if available: 1121, </a:t>
            </a:r>
            <a:r>
              <a:rPr lang="en-US" sz="1050" dirty="0" err="1" smtClean="0"/>
              <a:t>LSout</a:t>
            </a:r>
            <a:r>
              <a:rPr lang="en-US" sz="1050" dirty="0" smtClean="0"/>
              <a:t>, inclusive language to external bodies, Puneet</a:t>
            </a:r>
            <a:endParaRPr lang="en-US" sz="1050" dirty="0" smtClean="0"/>
          </a:p>
          <a:p>
            <a:r>
              <a:rPr lang="en-US" sz="1600" dirty="0" smtClean="0">
                <a:solidFill>
                  <a:srgbClr val="FF0000"/>
                </a:solidFill>
              </a:rPr>
              <a:t>Block </a:t>
            </a:r>
            <a:r>
              <a:rPr lang="en-US" sz="1600" dirty="0">
                <a:solidFill>
                  <a:srgbClr val="FF0000"/>
                </a:solidFill>
              </a:rPr>
              <a:t>Approval of BA-Group </a:t>
            </a:r>
            <a:r>
              <a:rPr lang="en-US" sz="1600" dirty="0" smtClean="0">
                <a:solidFill>
                  <a:srgbClr val="FF0000"/>
                </a:solidFill>
              </a:rPr>
              <a:t>2 and BA-Group 3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US" sz="1200" dirty="0"/>
              <a:t>AI </a:t>
            </a:r>
            <a:r>
              <a:rPr lang="en-US" sz="1200" dirty="0" smtClean="0"/>
              <a:t>2.2 </a:t>
            </a:r>
            <a:r>
              <a:rPr lang="en-US" sz="1200" dirty="0"/>
              <a:t>– </a:t>
            </a:r>
            <a:r>
              <a:rPr lang="en-US" sz="1200" dirty="0" smtClean="0"/>
              <a:t>LS-in which need action, </a:t>
            </a:r>
            <a:r>
              <a:rPr lang="en-US" sz="1200" dirty="0"/>
              <a:t>proposed </a:t>
            </a:r>
            <a:r>
              <a:rPr lang="en-US" sz="1200" dirty="0" smtClean="0"/>
              <a:t>noted (all already handled)</a:t>
            </a:r>
            <a:endParaRPr lang="en-US" sz="1200" dirty="0" smtClean="0"/>
          </a:p>
          <a:p>
            <a:pPr lvl="1"/>
            <a:r>
              <a:rPr lang="en-US" sz="1200" dirty="0" smtClean="0"/>
              <a:t>AI </a:t>
            </a:r>
            <a:r>
              <a:rPr lang="en-US" sz="1200" dirty="0" smtClean="0"/>
              <a:t>4 – WG Reports, </a:t>
            </a:r>
            <a:r>
              <a:rPr lang="en-US" sz="1200" dirty="0" err="1" smtClean="0"/>
              <a:t>ToRs</a:t>
            </a:r>
            <a:endParaRPr lang="en-US" sz="1200" dirty="0"/>
          </a:p>
          <a:p>
            <a:endParaRPr lang="en-US" sz="15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792624">
            <a:off x="9174512" y="827340"/>
            <a:ext cx="29908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u="sng" dirty="0">
                <a:hlinkClick r:id="rId3"/>
              </a:rPr>
              <a:t>https://</a:t>
            </a:r>
            <a:r>
              <a:rPr lang="en-US" u="sng" dirty="0" smtClean="0">
                <a:hlinkClick r:id="rId3"/>
              </a:rPr>
              <a:t>www.3gpp.org/tohru/</a:t>
            </a:r>
            <a:endParaRPr lang="en-US" dirty="0" smtClean="0"/>
          </a:p>
          <a:p>
            <a:pPr algn="ctr"/>
            <a:r>
              <a:rPr lang="en-US" dirty="0" smtClean="0"/>
              <a:t>Meeting </a:t>
            </a:r>
            <a:r>
              <a:rPr lang="en-US" dirty="0"/>
              <a:t>ID: </a:t>
            </a:r>
            <a:r>
              <a:rPr lang="en-US" b="1" dirty="0"/>
              <a:t>SA_90e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7608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363" y="20327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SA#90-e GTM Thursday 10 Dec</a:t>
            </a:r>
            <a:br>
              <a:rPr lang="en-US" dirty="0" smtClean="0"/>
            </a:br>
            <a:r>
              <a:rPr lang="en-GB" sz="2400" u="sng" dirty="0">
                <a:hlinkClick r:id="rId2"/>
              </a:rPr>
              <a:t>https://</a:t>
            </a:r>
            <a:r>
              <a:rPr lang="en-GB" sz="2400" u="sng" dirty="0" smtClean="0">
                <a:hlinkClick r:id="rId2"/>
              </a:rPr>
              <a:t>global.gotomeeting.com/join/630014981</a:t>
            </a:r>
            <a:r>
              <a:rPr lang="en-US" sz="2000" dirty="0" smtClean="0"/>
              <a:t> </a:t>
            </a:r>
            <a:r>
              <a:rPr lang="en-US" sz="2400" dirty="0" smtClean="0"/>
              <a:t>13:00-15:00 </a:t>
            </a:r>
            <a:r>
              <a:rPr lang="en-US" sz="2400" dirty="0"/>
              <a:t>UTC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563" y="1443790"/>
            <a:ext cx="5181600" cy="5293895"/>
          </a:xfrm>
        </p:spPr>
        <p:txBody>
          <a:bodyPr>
            <a:normAutofit/>
          </a:bodyPr>
          <a:lstStyle/>
          <a:p>
            <a:r>
              <a:rPr lang="en-US" sz="1600" dirty="0" smtClean="0"/>
              <a:t>Election Test Run – Part 1</a:t>
            </a:r>
          </a:p>
          <a:p>
            <a:pPr lvl="1"/>
            <a:r>
              <a:rPr lang="en-US" sz="1200" dirty="0" smtClean="0"/>
              <a:t>1033 Tool &amp; Process </a:t>
            </a:r>
            <a:r>
              <a:rPr lang="en-US" sz="1200" dirty="0" err="1" smtClean="0"/>
              <a:t>Introducion</a:t>
            </a:r>
            <a:r>
              <a:rPr lang="en-US" sz="1200" dirty="0" smtClean="0"/>
              <a:t>, MCC Director</a:t>
            </a:r>
          </a:p>
          <a:p>
            <a:pPr lvl="1"/>
            <a:r>
              <a:rPr lang="en-US" sz="1200" dirty="0" smtClean="0"/>
              <a:t>Start of first ballot, duration: 50 minutes</a:t>
            </a:r>
          </a:p>
          <a:p>
            <a:endParaRPr lang="en-US" sz="1600" dirty="0" smtClean="0"/>
          </a:p>
          <a:p>
            <a:r>
              <a:rPr lang="en-US" sz="1600" dirty="0" smtClean="0"/>
              <a:t>… Issues shifted from yesterday’s session …</a:t>
            </a:r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Already </a:t>
            </a:r>
            <a:r>
              <a:rPr lang="en-US" sz="1600" dirty="0"/>
              <a:t>available revisions / new documents</a:t>
            </a:r>
          </a:p>
          <a:p>
            <a:pPr lvl="1"/>
            <a:r>
              <a:rPr lang="en-US" sz="1050" dirty="0" smtClean="0"/>
              <a:t>…</a:t>
            </a:r>
          </a:p>
          <a:p>
            <a:endParaRPr lang="en-US" sz="1600" dirty="0" smtClean="0"/>
          </a:p>
          <a:p>
            <a:r>
              <a:rPr lang="en-US" sz="1600" dirty="0" smtClean="0"/>
              <a:t>Any other issues</a:t>
            </a:r>
          </a:p>
          <a:p>
            <a:pPr lvl="1"/>
            <a:r>
              <a:rPr lang="en-US" sz="1050" dirty="0" smtClean="0"/>
              <a:t>…</a:t>
            </a:r>
            <a:endParaRPr lang="en-US" sz="1050" dirty="0"/>
          </a:p>
          <a:p>
            <a:pPr lvl="1"/>
            <a:endParaRPr lang="en-US" sz="1200" dirty="0" smtClean="0"/>
          </a:p>
          <a:p>
            <a:endParaRPr lang="en-US" sz="1600" dirty="0" smtClean="0"/>
          </a:p>
          <a:p>
            <a:pPr lvl="1"/>
            <a:endParaRPr lang="en-US" sz="1200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630779" y="1385535"/>
            <a:ext cx="5666072" cy="3090214"/>
          </a:xfrm>
        </p:spPr>
        <p:txBody>
          <a:bodyPr>
            <a:no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Block </a:t>
            </a:r>
            <a:r>
              <a:rPr lang="en-US" sz="1600" dirty="0">
                <a:solidFill>
                  <a:srgbClr val="FF0000"/>
                </a:solidFill>
              </a:rPr>
              <a:t>Approval of BA-Group </a:t>
            </a:r>
            <a:r>
              <a:rPr lang="en-US" sz="1600" dirty="0" smtClean="0">
                <a:solidFill>
                  <a:srgbClr val="FF0000"/>
                </a:solidFill>
              </a:rPr>
              <a:t>4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US" sz="1200" dirty="0"/>
              <a:t>AI </a:t>
            </a:r>
            <a:r>
              <a:rPr lang="en-US" sz="1200" dirty="0" smtClean="0"/>
              <a:t>6 </a:t>
            </a:r>
            <a:r>
              <a:rPr lang="en-US" sz="1200" dirty="0"/>
              <a:t>– </a:t>
            </a:r>
            <a:r>
              <a:rPr lang="en-US" sz="1200" dirty="0" smtClean="0"/>
              <a:t>Study/Work Items of all releases, Specifications for information/approval</a:t>
            </a:r>
          </a:p>
          <a:p>
            <a:endParaRPr lang="en-US" sz="1600" dirty="0" smtClean="0">
              <a:solidFill>
                <a:srgbClr val="FF0000"/>
              </a:solidFill>
            </a:endParaRPr>
          </a:p>
          <a:p>
            <a:r>
              <a:rPr lang="en-US" sz="1600" dirty="0" smtClean="0">
                <a:solidFill>
                  <a:srgbClr val="FF0000"/>
                </a:solidFill>
              </a:rPr>
              <a:t>Block </a:t>
            </a:r>
            <a:r>
              <a:rPr lang="en-US" sz="1600" dirty="0">
                <a:solidFill>
                  <a:srgbClr val="FF0000"/>
                </a:solidFill>
              </a:rPr>
              <a:t>Approval of BA-Group </a:t>
            </a:r>
            <a:r>
              <a:rPr lang="en-US" sz="1600" dirty="0" smtClean="0">
                <a:solidFill>
                  <a:srgbClr val="FF0000"/>
                </a:solidFill>
              </a:rPr>
              <a:t>5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US" sz="1200" dirty="0"/>
              <a:t>all CR-Packs in AIs 8, 9, 10, 11, 12, 13, 14, 15, 16, 17, 18 and 19 for which no unresolved comments or untreated revisions have been received by Thursday July 2 12:00 </a:t>
            </a:r>
            <a:endParaRPr lang="en-US" sz="1600" dirty="0"/>
          </a:p>
          <a:p>
            <a:endParaRPr lang="en-US" sz="1600" dirty="0" smtClean="0">
              <a:solidFill>
                <a:srgbClr val="FF0000"/>
              </a:solidFill>
            </a:endParaRPr>
          </a:p>
          <a:p>
            <a:r>
              <a:rPr lang="en-US" sz="1600" dirty="0" smtClean="0">
                <a:solidFill>
                  <a:srgbClr val="FF0000"/>
                </a:solidFill>
              </a:rPr>
              <a:t>Block </a:t>
            </a:r>
            <a:r>
              <a:rPr lang="en-US" sz="1600" dirty="0">
                <a:solidFill>
                  <a:srgbClr val="FF0000"/>
                </a:solidFill>
              </a:rPr>
              <a:t>Approval of BA-Group </a:t>
            </a:r>
            <a:r>
              <a:rPr lang="en-US" sz="1600" dirty="0" smtClean="0">
                <a:solidFill>
                  <a:srgbClr val="FF0000"/>
                </a:solidFill>
              </a:rPr>
              <a:t>6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US" sz="1200" dirty="0" smtClean="0"/>
              <a:t>AI 20 – Project </a:t>
            </a:r>
            <a:r>
              <a:rPr lang="en-US" sz="1200" dirty="0" err="1" smtClean="0"/>
              <a:t>Managenet</a:t>
            </a:r>
            <a:r>
              <a:rPr lang="en-US" sz="1200" dirty="0" smtClean="0"/>
              <a:t> </a:t>
            </a:r>
            <a:endParaRPr lang="en-US" sz="1600" dirty="0"/>
          </a:p>
          <a:p>
            <a:endParaRPr lang="en-US" sz="1600" dirty="0"/>
          </a:p>
          <a:p>
            <a:endParaRPr lang="en-US" sz="15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792624">
            <a:off x="9174512" y="827340"/>
            <a:ext cx="29908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u="sng" dirty="0">
                <a:hlinkClick r:id="rId3"/>
              </a:rPr>
              <a:t>https://</a:t>
            </a:r>
            <a:r>
              <a:rPr lang="en-US" u="sng" dirty="0" smtClean="0">
                <a:hlinkClick r:id="rId3"/>
              </a:rPr>
              <a:t>www.3gpp.org/tohru/</a:t>
            </a:r>
            <a:endParaRPr lang="en-US" dirty="0" smtClean="0"/>
          </a:p>
          <a:p>
            <a:pPr algn="ctr"/>
            <a:r>
              <a:rPr lang="en-US" dirty="0" smtClean="0"/>
              <a:t>Meeting </a:t>
            </a:r>
            <a:r>
              <a:rPr lang="en-US" dirty="0"/>
              <a:t>ID: </a:t>
            </a:r>
            <a:r>
              <a:rPr lang="en-US" b="1" dirty="0"/>
              <a:t>SA_90e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0320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363" y="20327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SA#90-e GTM Friday 11 Dec</a:t>
            </a:r>
            <a:br>
              <a:rPr lang="en-US" dirty="0" smtClean="0"/>
            </a:br>
            <a:r>
              <a:rPr lang="en-GB" sz="2400" u="sng" dirty="0">
                <a:hlinkClick r:id="rId2"/>
              </a:rPr>
              <a:t>https://</a:t>
            </a:r>
            <a:r>
              <a:rPr lang="en-GB" sz="2400" u="sng" dirty="0" smtClean="0">
                <a:hlinkClick r:id="rId2"/>
              </a:rPr>
              <a:t>global.gotomeeting.com/join/350942005</a:t>
            </a:r>
            <a:r>
              <a:rPr lang="en-US" sz="2000" dirty="0" smtClean="0"/>
              <a:t> </a:t>
            </a:r>
            <a:r>
              <a:rPr lang="en-US" sz="2400" dirty="0" smtClean="0"/>
              <a:t>14:00-16:00 </a:t>
            </a:r>
            <a:r>
              <a:rPr lang="en-US" sz="2400" dirty="0"/>
              <a:t>UTC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563" y="1434164"/>
            <a:ext cx="5181600" cy="5293895"/>
          </a:xfrm>
        </p:spPr>
        <p:txBody>
          <a:bodyPr>
            <a:normAutofit/>
          </a:bodyPr>
          <a:lstStyle/>
          <a:p>
            <a:r>
              <a:rPr lang="en-US" sz="1600" dirty="0" smtClean="0"/>
              <a:t>Already </a:t>
            </a:r>
            <a:r>
              <a:rPr lang="en-US" sz="1600" dirty="0"/>
              <a:t>available revisions / new documents</a:t>
            </a:r>
          </a:p>
          <a:p>
            <a:pPr lvl="1"/>
            <a:r>
              <a:rPr lang="en-US" sz="1050" dirty="0" smtClean="0"/>
              <a:t>…</a:t>
            </a:r>
          </a:p>
          <a:p>
            <a:pPr marL="457200" lvl="1" indent="0">
              <a:buNone/>
            </a:pPr>
            <a:endParaRPr lang="en-US" sz="1050" dirty="0"/>
          </a:p>
          <a:p>
            <a:r>
              <a:rPr lang="en-US" sz="1600" dirty="0"/>
              <a:t>Any other issues</a:t>
            </a:r>
          </a:p>
          <a:p>
            <a:pPr lvl="1"/>
            <a:r>
              <a:rPr lang="en-US" sz="1050" dirty="0" smtClean="0"/>
              <a:t>…</a:t>
            </a:r>
          </a:p>
          <a:p>
            <a:pPr marL="457200" lvl="1" indent="0">
              <a:buNone/>
            </a:pPr>
            <a:endParaRPr lang="en-US" sz="1050" dirty="0"/>
          </a:p>
          <a:p>
            <a:r>
              <a:rPr lang="en-US" sz="1800" dirty="0">
                <a:solidFill>
                  <a:srgbClr val="FF0000"/>
                </a:solidFill>
              </a:rPr>
              <a:t>Close of Technical Part of the Meeting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sz="1600" dirty="0" smtClean="0"/>
          </a:p>
          <a:p>
            <a:endParaRPr lang="en-US" sz="1600" dirty="0" smtClean="0"/>
          </a:p>
          <a:p>
            <a:pPr lvl="1"/>
            <a:endParaRPr lang="en-US" sz="1200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630779" y="1385535"/>
            <a:ext cx="5666072" cy="3090214"/>
          </a:xfrm>
        </p:spPr>
        <p:txBody>
          <a:bodyPr>
            <a:noAutofit/>
          </a:bodyPr>
          <a:lstStyle/>
          <a:p>
            <a:endParaRPr lang="en-US" sz="15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792624">
            <a:off x="9174512" y="827340"/>
            <a:ext cx="29908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u="sng" dirty="0">
                <a:hlinkClick r:id="rId3"/>
              </a:rPr>
              <a:t>https://</a:t>
            </a:r>
            <a:r>
              <a:rPr lang="en-US" u="sng" dirty="0" smtClean="0">
                <a:hlinkClick r:id="rId3"/>
              </a:rPr>
              <a:t>www.3gpp.org/tohru/</a:t>
            </a:r>
            <a:endParaRPr lang="en-US" dirty="0" smtClean="0"/>
          </a:p>
          <a:p>
            <a:pPr algn="ctr"/>
            <a:r>
              <a:rPr lang="en-US" dirty="0" smtClean="0"/>
              <a:t>Meeting </a:t>
            </a:r>
            <a:r>
              <a:rPr lang="en-US" dirty="0"/>
              <a:t>ID: </a:t>
            </a:r>
            <a:r>
              <a:rPr lang="en-US" b="1" dirty="0"/>
              <a:t>SA_90e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575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363" y="20327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SA#90-e GTM Monday 14 Dec</a:t>
            </a:r>
            <a:br>
              <a:rPr lang="en-US" dirty="0" smtClean="0"/>
            </a:br>
            <a:r>
              <a:rPr lang="en-GB" sz="2400" u="sng" dirty="0">
                <a:hlinkClick r:id="rId2"/>
              </a:rPr>
              <a:t>https://global.gotomeeting.com/join/280443069</a:t>
            </a:r>
            <a:r>
              <a:rPr lang="en-GB" sz="2400" dirty="0"/>
              <a:t> </a:t>
            </a:r>
            <a:r>
              <a:rPr lang="en-US" sz="2400" dirty="0" smtClean="0"/>
              <a:t>13:00-15:00 </a:t>
            </a:r>
            <a:r>
              <a:rPr lang="en-US" sz="2400" dirty="0"/>
              <a:t>UTC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563" y="1434164"/>
            <a:ext cx="5181600" cy="5293895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/>
              <a:t>Election Test Run – Part 2</a:t>
            </a:r>
          </a:p>
          <a:p>
            <a:pPr lvl="1"/>
            <a:r>
              <a:rPr lang="en-US" sz="1400" dirty="0" smtClean="0"/>
              <a:t>Start of first ballot, duration: 30 minutes</a:t>
            </a:r>
          </a:p>
          <a:p>
            <a:endParaRPr lang="en-US" sz="1600" dirty="0" smtClean="0"/>
          </a:p>
          <a:p>
            <a:r>
              <a:rPr lang="en-US" sz="1600" dirty="0" smtClean="0"/>
              <a:t>Report from TSG CT</a:t>
            </a:r>
            <a:endParaRPr lang="en-US" sz="1600" dirty="0"/>
          </a:p>
          <a:p>
            <a:pPr lvl="1"/>
            <a:r>
              <a:rPr lang="en-US" sz="1400" dirty="0"/>
              <a:t>CT Report</a:t>
            </a:r>
          </a:p>
          <a:p>
            <a:pPr lvl="1"/>
            <a:r>
              <a:rPr lang="en-US" sz="1400" dirty="0"/>
              <a:t>IETF reporting</a:t>
            </a:r>
          </a:p>
          <a:p>
            <a:endParaRPr lang="en-US" sz="1600" dirty="0" smtClean="0"/>
          </a:p>
          <a:p>
            <a:r>
              <a:rPr lang="en-US" sz="1600" dirty="0" smtClean="0"/>
              <a:t>Report from TSG RAN</a:t>
            </a:r>
            <a:endParaRPr lang="en-US" sz="1600" dirty="0"/>
          </a:p>
          <a:p>
            <a:pPr lvl="1"/>
            <a:r>
              <a:rPr lang="en-US" sz="1400" dirty="0" smtClean="0"/>
              <a:t>RAN </a:t>
            </a:r>
            <a:r>
              <a:rPr lang="en-US" sz="1400" dirty="0"/>
              <a:t>Report</a:t>
            </a:r>
          </a:p>
          <a:p>
            <a:endParaRPr lang="en-US" sz="1600" dirty="0" smtClean="0"/>
          </a:p>
          <a:p>
            <a:r>
              <a:rPr lang="en-US" sz="1600" dirty="0" err="1" smtClean="0"/>
              <a:t>Workplan</a:t>
            </a:r>
            <a:r>
              <a:rPr lang="en-US" sz="1600" dirty="0" smtClean="0"/>
              <a:t> Review, AI 20.1</a:t>
            </a:r>
          </a:p>
          <a:p>
            <a:pPr lvl="1"/>
            <a:r>
              <a:rPr lang="en-US" sz="1400" dirty="0" smtClean="0"/>
              <a:t>1116 Work Plan, WP manager</a:t>
            </a:r>
            <a:endParaRPr lang="en-US" sz="1400" dirty="0"/>
          </a:p>
          <a:p>
            <a:endParaRPr lang="en-US" sz="1600" dirty="0" smtClean="0"/>
          </a:p>
          <a:p>
            <a:r>
              <a:rPr lang="en-US" sz="1600" dirty="0" smtClean="0"/>
              <a:t>MCC Report</a:t>
            </a:r>
          </a:p>
          <a:p>
            <a:pPr lvl="1"/>
            <a:r>
              <a:rPr lang="en-US" sz="1400" dirty="0" smtClean="0"/>
              <a:t>942 MCC support team report, MCC Director</a:t>
            </a:r>
          </a:p>
          <a:p>
            <a:endParaRPr lang="en-US" sz="1600" dirty="0" smtClean="0"/>
          </a:p>
          <a:p>
            <a:r>
              <a:rPr lang="en-US" sz="1600" dirty="0" smtClean="0"/>
              <a:t>Closing of Meeting</a:t>
            </a:r>
          </a:p>
          <a:p>
            <a:pPr lvl="1"/>
            <a:endParaRPr lang="en-US" sz="1200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630779" y="1385535"/>
            <a:ext cx="5666072" cy="3090214"/>
          </a:xfrm>
        </p:spPr>
        <p:txBody>
          <a:bodyPr>
            <a:noAutofit/>
          </a:bodyPr>
          <a:lstStyle/>
          <a:p>
            <a:endParaRPr lang="en-US" sz="1500" dirty="0"/>
          </a:p>
          <a:p>
            <a:endParaRPr lang="en-US" sz="15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792624">
            <a:off x="9174512" y="827340"/>
            <a:ext cx="29908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u="sng" dirty="0">
                <a:hlinkClick r:id="rId3"/>
              </a:rPr>
              <a:t>https://</a:t>
            </a:r>
            <a:r>
              <a:rPr lang="en-US" u="sng" dirty="0" smtClean="0">
                <a:hlinkClick r:id="rId3"/>
              </a:rPr>
              <a:t>www.3gpp.org/tohru/</a:t>
            </a:r>
            <a:endParaRPr lang="en-US" dirty="0" smtClean="0"/>
          </a:p>
          <a:p>
            <a:pPr algn="ctr"/>
            <a:r>
              <a:rPr lang="en-US" dirty="0" smtClean="0"/>
              <a:t>Meeting </a:t>
            </a:r>
            <a:r>
              <a:rPr lang="en-US" dirty="0"/>
              <a:t>ID: </a:t>
            </a:r>
            <a:r>
              <a:rPr lang="en-US" b="1" dirty="0"/>
              <a:t>SA_90e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533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3979</TotalTime>
  <Words>1117</Words>
  <Application>Microsoft Office PowerPoint</Application>
  <PresentationFormat>Widescreen</PresentationFormat>
  <Paragraphs>257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TSG SA#90-e  GoToMeeting Sessions  Agenda &amp; Details</vt:lpstr>
      <vt:lpstr>SA#90-e GTM Cheat Sheet</vt:lpstr>
      <vt:lpstr>GTM Sessions Agenda Overview</vt:lpstr>
      <vt:lpstr>SA#90-e GTM Tuesday 8 Dec https://global.gotomeeting.com/join/300251493 13:00-15:00 UTC</vt:lpstr>
      <vt:lpstr>SA#90-e GTM Wednesday 9 Dec https://global.gotomeeting.com/join/799354085 14:00-16:00 UTC</vt:lpstr>
      <vt:lpstr>SA#90-e GTM Thursday 10 Dec https://global.gotomeeting.com/join/630014981 13:00-15:00 UTC</vt:lpstr>
      <vt:lpstr>SA#90-e GTM Friday 11 Dec https://global.gotomeeting.com/join/350942005 14:00-16:00 UTC</vt:lpstr>
      <vt:lpstr>SA#90-e GTM Monday 14 Dec https://global.gotomeeting.com/join/280443069 13:00-15:00 UTC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 Mayer</dc:creator>
  <cp:lastModifiedBy>Georg Mayer</cp:lastModifiedBy>
  <cp:revision>56</cp:revision>
  <dcterms:created xsi:type="dcterms:W3CDTF">2020-11-24T12:35:48Z</dcterms:created>
  <dcterms:modified xsi:type="dcterms:W3CDTF">2020-12-09T09:06:53Z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1603110266</vt:lpwstr>
  </property>
</Properties>
</file>