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  <p:sldMasterId id="2147485165" r:id="rId5"/>
  </p:sldMasterIdLst>
  <p:notesMasterIdLst>
    <p:notesMasterId r:id="rId13"/>
  </p:notesMasterIdLst>
  <p:handoutMasterIdLst>
    <p:handoutMasterId r:id="rId14"/>
  </p:handoutMasterIdLst>
  <p:sldIdLst>
    <p:sldId id="303" r:id="rId6"/>
    <p:sldId id="1135" r:id="rId7"/>
    <p:sldId id="2147377730" r:id="rId8"/>
    <p:sldId id="2147377729" r:id="rId9"/>
    <p:sldId id="2147377731" r:id="rId10"/>
    <p:sldId id="2147377732" r:id="rId11"/>
    <p:sldId id="2147377733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EA0484-F180-6EBC-0E55-1F0FC298DB68}" name="QC(MK)" initials="QC" userId="QC(MK)" providerId="None"/>
  <p188:author id="{A82A7EEB-9B7B-E2C7-6F91-659F2C138F8B}" name="Rajeev-QC" initials="RK" userId="Rajeev-QC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65" autoAdjust="0"/>
    <p:restoredTop sz="94679" autoAdjust="0"/>
  </p:normalViewPr>
  <p:slideViewPr>
    <p:cSldViewPr snapToGrid="0">
      <p:cViewPr varScale="1">
        <p:scale>
          <a:sx n="76" d="100"/>
          <a:sy n="76" d="100"/>
        </p:scale>
        <p:origin x="636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784" y="34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9977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2449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1643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5349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0249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64" y="1426464"/>
            <a:ext cx="11432977" cy="5128447"/>
          </a:xfrm>
        </p:spPr>
        <p:txBody>
          <a:bodyPr/>
          <a:lstStyle>
            <a:lvl1pPr>
              <a:defRPr>
                <a:latin typeface="Qualcomm Office Regular" pitchFamily="34" charset="0"/>
              </a:defRPr>
            </a:lvl1pPr>
            <a:lvl2pPr>
              <a:defRPr>
                <a:latin typeface="Qualcomm Office Regular" pitchFamily="34" charset="0"/>
              </a:defRPr>
            </a:lvl2pPr>
            <a:lvl3pPr>
              <a:defRPr>
                <a:latin typeface="Qualcomm Office Regular" pitchFamily="34" charset="0"/>
              </a:defRPr>
            </a:lvl3pPr>
            <a:lvl4pP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538" y="761239"/>
            <a:ext cx="11432977" cy="45858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>
                <a:latin typeface="Qualcomm Office Regular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6">
            <a:extLst>
              <a:ext uri="{FF2B5EF4-FFF2-40B4-BE49-F238E27FC236}">
                <a16:creationId xmlns:a16="http://schemas.microsoft.com/office/drawing/2014/main" id="{1075C39A-F04D-237C-AD3F-FB8F3DD9963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18701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</p:spTree>
    <p:extLst>
      <p:ext uri="{BB962C8B-B14F-4D97-AF65-F5344CB8AC3E}">
        <p14:creationId xmlns:p14="http://schemas.microsoft.com/office/powerpoint/2010/main" val="7123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18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solidFill>
                  <a:srgbClr val="0000FF"/>
                </a:solidFill>
                <a:latin typeface="Arial "/>
              </a:rPr>
              <a:t>TSG SA Meeting #SP-101</a:t>
            </a:r>
          </a:p>
          <a:p>
            <a:pPr eaLnBrk="1" hangingPunct="1">
              <a:defRPr/>
            </a:pPr>
            <a:r>
              <a:rPr lang="sv-SE" altLang="en-US" sz="1200" b="1" dirty="0">
                <a:solidFill>
                  <a:srgbClr val="0000FF"/>
                </a:solidFill>
                <a:latin typeface="Arial "/>
              </a:rPr>
              <a:t>11 - 15 Sep 2023, Bengaluru, India</a:t>
            </a: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7472725" y="324481"/>
            <a:ext cx="19515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SP-2301135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95304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92484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9260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4665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</a:t>
            </a:r>
          </a:p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11 - 15 Sep 2023, Bengaluru, India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308757" y="133350"/>
            <a:ext cx="20450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SP-230760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1" y="6373813"/>
            <a:ext cx="8225367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4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118" y="415925"/>
            <a:ext cx="174413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03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66" r:id="rId1"/>
    <p:sldLayoutId id="2147485167" r:id="rId2"/>
    <p:sldLayoutId id="21474851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2"/>
            <a:ext cx="6400800" cy="163320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Puneet Jain </a:t>
            </a:r>
          </a:p>
          <a:p>
            <a:pPr marL="0" indent="0" algn="ctr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 Chair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963501" y="1575655"/>
            <a:ext cx="611109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5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SA Rel-19 Content Definition : Next Steps</a:t>
            </a:r>
            <a:br>
              <a:rPr lang="en-GB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en-US" sz="2000" dirty="0">
              <a:solidFill>
                <a:srgbClr val="948A5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114">
            <a:extLst>
              <a:ext uri="{FF2B5EF4-FFF2-40B4-BE49-F238E27FC236}">
                <a16:creationId xmlns:a16="http://schemas.microsoft.com/office/drawing/2014/main" id="{C6EF3036-DE08-85CE-76E5-5F9EAB20A1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98241" y="1935165"/>
            <a:ext cx="0" cy="380682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6" name="Straight Connector 114">
            <a:extLst>
              <a:ext uri="{FF2B5EF4-FFF2-40B4-BE49-F238E27FC236}">
                <a16:creationId xmlns:a16="http://schemas.microsoft.com/office/drawing/2014/main" id="{A54E6831-227B-6506-FFB2-53B7D714B02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99861" y="1985510"/>
            <a:ext cx="3175" cy="380523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D09DAD2-7A6D-8F04-DD2D-7656B0835144}"/>
              </a:ext>
            </a:extLst>
          </p:cNvPr>
          <p:cNvCxnSpPr>
            <a:cxnSpLocks/>
          </p:cNvCxnSpPr>
          <p:nvPr/>
        </p:nvCxnSpPr>
        <p:spPr bwMode="auto">
          <a:xfrm>
            <a:off x="1524002" y="1587500"/>
            <a:ext cx="866616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266" name="Straight Connector 114">
            <a:extLst>
              <a:ext uri="{FF2B5EF4-FFF2-40B4-BE49-F238E27FC236}">
                <a16:creationId xmlns:a16="http://schemas.microsoft.com/office/drawing/2014/main" id="{DC6D4FDE-7441-3EF9-51E3-EAACD8A8146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015413" y="2039938"/>
            <a:ext cx="0" cy="3624262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cxnSp>
        <p:nvCxnSpPr>
          <p:cNvPr id="9273" name="Straight Connector 114">
            <a:extLst>
              <a:ext uri="{FF2B5EF4-FFF2-40B4-BE49-F238E27FC236}">
                <a16:creationId xmlns:a16="http://schemas.microsoft.com/office/drawing/2014/main" id="{B465211A-1029-3984-862A-00D5ADB1F04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96025" y="2000250"/>
            <a:ext cx="0" cy="3663950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cxnSp>
        <p:nvCxnSpPr>
          <p:cNvPr id="9298" name="Straight Connector 114">
            <a:extLst>
              <a:ext uri="{FF2B5EF4-FFF2-40B4-BE49-F238E27FC236}">
                <a16:creationId xmlns:a16="http://schemas.microsoft.com/office/drawing/2014/main" id="{4062F56C-96A3-7534-48AF-DB2D47D808F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552825" y="2001838"/>
            <a:ext cx="14288" cy="3662362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sp>
        <p:nvSpPr>
          <p:cNvPr id="6151" name="TextBox 86">
            <a:extLst>
              <a:ext uri="{FF2B5EF4-FFF2-40B4-BE49-F238E27FC236}">
                <a16:creationId xmlns:a16="http://schemas.microsoft.com/office/drawing/2014/main" id="{82FB2F4D-0A09-F1BE-B97B-9A5C94D7E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1925" y="1701802"/>
            <a:ext cx="5461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TSG#101</a:t>
            </a:r>
          </a:p>
        </p:txBody>
      </p:sp>
      <p:cxnSp>
        <p:nvCxnSpPr>
          <p:cNvPr id="9263" name="Straight Connector 115">
            <a:extLst>
              <a:ext uri="{FF2B5EF4-FFF2-40B4-BE49-F238E27FC236}">
                <a16:creationId xmlns:a16="http://schemas.microsoft.com/office/drawing/2014/main" id="{3A42794B-75B3-2C5E-9FCD-23026C33200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40213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4" name="Straight Connector 114">
            <a:extLst>
              <a:ext uri="{FF2B5EF4-FFF2-40B4-BE49-F238E27FC236}">
                <a16:creationId xmlns:a16="http://schemas.microsoft.com/office/drawing/2014/main" id="{0F81156B-4D80-3E24-A219-1CA031C2CF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17688" y="2063750"/>
            <a:ext cx="0" cy="38036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5" name="Straight Connector 114">
            <a:extLst>
              <a:ext uri="{FF2B5EF4-FFF2-40B4-BE49-F238E27FC236}">
                <a16:creationId xmlns:a16="http://schemas.microsoft.com/office/drawing/2014/main" id="{BC02EECF-289D-3E59-9EC9-B0DFB537B25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66567" y="2063751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7" name="Straight Connector 114">
            <a:extLst>
              <a:ext uri="{FF2B5EF4-FFF2-40B4-BE49-F238E27FC236}">
                <a16:creationId xmlns:a16="http://schemas.microsoft.com/office/drawing/2014/main" id="{FED55689-65EB-FCB9-93ED-98FA11DBE02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593263" y="2039940"/>
            <a:ext cx="0" cy="380682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8" name="Straight Connector 114">
            <a:extLst>
              <a:ext uri="{FF2B5EF4-FFF2-40B4-BE49-F238E27FC236}">
                <a16:creationId xmlns:a16="http://schemas.microsoft.com/office/drawing/2014/main" id="{465DC557-3B6C-367B-98F8-DE8B7C5D8C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50250" y="2039938"/>
            <a:ext cx="0" cy="37528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9" name="Straight Connector 114">
            <a:extLst>
              <a:ext uri="{FF2B5EF4-FFF2-40B4-BE49-F238E27FC236}">
                <a16:creationId xmlns:a16="http://schemas.microsoft.com/office/drawing/2014/main" id="{B42BE5BF-D5A6-56B6-B49A-488EB7E71B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958013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0" name="Straight Connector 114">
            <a:extLst>
              <a:ext uri="{FF2B5EF4-FFF2-40B4-BE49-F238E27FC236}">
                <a16:creationId xmlns:a16="http://schemas.microsoft.com/office/drawing/2014/main" id="{E7E6284B-BC93-786F-9F05-BBAAA43C48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54925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1" name="Straight Connector 114">
            <a:extLst>
              <a:ext uri="{FF2B5EF4-FFF2-40B4-BE49-F238E27FC236}">
                <a16:creationId xmlns:a16="http://schemas.microsoft.com/office/drawing/2014/main" id="{F33FB2DC-F98D-58D2-2F4E-E16AB1FA7D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00713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2" name="Straight Connector 114">
            <a:extLst>
              <a:ext uri="{FF2B5EF4-FFF2-40B4-BE49-F238E27FC236}">
                <a16:creationId xmlns:a16="http://schemas.microsoft.com/office/drawing/2014/main" id="{C09A21EC-12A1-A4EB-635E-98AF89B5E5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35538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9" name="Straight Connector 114">
            <a:extLst>
              <a:ext uri="{FF2B5EF4-FFF2-40B4-BE49-F238E27FC236}">
                <a16:creationId xmlns:a16="http://schemas.microsoft.com/office/drawing/2014/main" id="{0A853769-83C5-89E1-FD24-789CA49F31F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126663" y="2043113"/>
            <a:ext cx="0" cy="38036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sp>
        <p:nvSpPr>
          <p:cNvPr id="6163" name="TextBox 86">
            <a:extLst>
              <a:ext uri="{FF2B5EF4-FFF2-40B4-BE49-F238E27FC236}">
                <a16:creationId xmlns:a16="http://schemas.microsoft.com/office/drawing/2014/main" id="{88410D57-A65E-F6DD-6F0E-7ACBB88F3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3" y="1701802"/>
            <a:ext cx="563562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TSG#102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4" name="TextBox 86">
            <a:extLst>
              <a:ext uri="{FF2B5EF4-FFF2-40B4-BE49-F238E27FC236}">
                <a16:creationId xmlns:a16="http://schemas.microsoft.com/office/drawing/2014/main" id="{9EEB49AA-8E75-9372-DEAB-03FEB3CF3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1701802"/>
            <a:ext cx="5651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TSG#103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5" name="TextBox 86">
            <a:extLst>
              <a:ext uri="{FF2B5EF4-FFF2-40B4-BE49-F238E27FC236}">
                <a16:creationId xmlns:a16="http://schemas.microsoft.com/office/drawing/2014/main" id="{2636F013-D29F-027D-69FC-9AF0BAB4B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675" y="1701802"/>
            <a:ext cx="5715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TSG#104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6" name="TextBox 86">
            <a:extLst>
              <a:ext uri="{FF2B5EF4-FFF2-40B4-BE49-F238E27FC236}">
                <a16:creationId xmlns:a16="http://schemas.microsoft.com/office/drawing/2014/main" id="{8ACC3ED8-54C1-48D5-2CD0-1F4673530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138" y="1701802"/>
            <a:ext cx="5651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TSG#105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7" name="TextBox 86">
            <a:extLst>
              <a:ext uri="{FF2B5EF4-FFF2-40B4-BE49-F238E27FC236}">
                <a16:creationId xmlns:a16="http://schemas.microsoft.com/office/drawing/2014/main" id="{A0615FAB-AD27-FE5A-2143-CF9FC78C6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40" y="1701802"/>
            <a:ext cx="5683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TSG#106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8" name="TextBox 86">
            <a:extLst>
              <a:ext uri="{FF2B5EF4-FFF2-40B4-BE49-F238E27FC236}">
                <a16:creationId xmlns:a16="http://schemas.microsoft.com/office/drawing/2014/main" id="{85B8E3DC-AE46-5084-5E32-0EE0F5973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4325" y="1701802"/>
            <a:ext cx="56673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TSG#107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9" name="TextBox 86">
            <a:extLst>
              <a:ext uri="{FF2B5EF4-FFF2-40B4-BE49-F238E27FC236}">
                <a16:creationId xmlns:a16="http://schemas.microsoft.com/office/drawing/2014/main" id="{C451C90A-6EBB-F9E0-8B85-D8E0F3561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550" y="1701802"/>
            <a:ext cx="5715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TSG#108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0" name="TextBox 86">
            <a:extLst>
              <a:ext uri="{FF2B5EF4-FFF2-40B4-BE49-F238E27FC236}">
                <a16:creationId xmlns:a16="http://schemas.microsoft.com/office/drawing/2014/main" id="{D7872B10-FFB5-C9EC-AFA6-5A717C29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2" y="1701802"/>
            <a:ext cx="5683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TSG#109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1" name="TextBox 86">
            <a:extLst>
              <a:ext uri="{FF2B5EF4-FFF2-40B4-BE49-F238E27FC236}">
                <a16:creationId xmlns:a16="http://schemas.microsoft.com/office/drawing/2014/main" id="{42F17ECC-D5EF-4397-82D8-48B1957BC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1563" y="1701802"/>
            <a:ext cx="5461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TSG#110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2" name="TextBox 86">
            <a:extLst>
              <a:ext uri="{FF2B5EF4-FFF2-40B4-BE49-F238E27FC236}">
                <a16:creationId xmlns:a16="http://schemas.microsoft.com/office/drawing/2014/main" id="{419DEB82-DC4D-0958-3892-E0E2EE4A5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27" y="1701802"/>
            <a:ext cx="5175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TSG#111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3" name="TextBox 86">
            <a:extLst>
              <a:ext uri="{FF2B5EF4-FFF2-40B4-BE49-F238E27FC236}">
                <a16:creationId xmlns:a16="http://schemas.microsoft.com/office/drawing/2014/main" id="{2FD0923A-A8B3-230D-3A5B-B9376E7B0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7738" y="1701802"/>
            <a:ext cx="538162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TSG#112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4" name="TextBox 86">
            <a:extLst>
              <a:ext uri="{FF2B5EF4-FFF2-40B4-BE49-F238E27FC236}">
                <a16:creationId xmlns:a16="http://schemas.microsoft.com/office/drawing/2014/main" id="{3B82D8EB-2BB0-623C-D14D-BFB6B1F67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465" y="1716090"/>
            <a:ext cx="5302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TSG#99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65F224-433B-B44B-BE7F-71106B3BCDAC}"/>
              </a:ext>
            </a:extLst>
          </p:cNvPr>
          <p:cNvSpPr txBox="1"/>
          <p:nvPr/>
        </p:nvSpPr>
        <p:spPr>
          <a:xfrm>
            <a:off x="4686302" y="1465263"/>
            <a:ext cx="498475" cy="2460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prstClr val="white"/>
                </a:solidFill>
                <a:latin typeface="Montserrat" panose="00000500000000000000" pitchFamily="50" charset="0"/>
              </a:rPr>
              <a:t>2024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5E14FDD-0DA9-AEB2-7351-B2CBCFCB98FD}"/>
              </a:ext>
            </a:extLst>
          </p:cNvPr>
          <p:cNvSpPr txBox="1"/>
          <p:nvPr/>
        </p:nvSpPr>
        <p:spPr>
          <a:xfrm>
            <a:off x="7389815" y="1465263"/>
            <a:ext cx="485775" cy="2460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prstClr val="white"/>
                </a:solidFill>
                <a:latin typeface="Montserrat" panose="00000500000000000000" pitchFamily="50" charset="0"/>
              </a:rPr>
              <a:t>2025</a:t>
            </a:r>
          </a:p>
        </p:txBody>
      </p:sp>
      <p:sp>
        <p:nvSpPr>
          <p:cNvPr id="6179" name="TextBox 2">
            <a:extLst>
              <a:ext uri="{FF2B5EF4-FFF2-40B4-BE49-F238E27FC236}">
                <a16:creationId xmlns:a16="http://schemas.microsoft.com/office/drawing/2014/main" id="{B9151B65-610C-70C7-06DF-80F1D55AC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1300" y="1804990"/>
            <a:ext cx="3190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Sep.</a:t>
            </a:r>
          </a:p>
        </p:txBody>
      </p:sp>
      <p:sp>
        <p:nvSpPr>
          <p:cNvPr id="6180" name="TextBox 59">
            <a:extLst>
              <a:ext uri="{FF2B5EF4-FFF2-40B4-BE49-F238E27FC236}">
                <a16:creationId xmlns:a16="http://schemas.microsoft.com/office/drawing/2014/main" id="{14150F4D-880C-1728-B15F-70EAEEE0A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5113" y="1792288"/>
            <a:ext cx="32385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Mar.</a:t>
            </a:r>
          </a:p>
        </p:txBody>
      </p:sp>
      <p:sp>
        <p:nvSpPr>
          <p:cNvPr id="6181" name="TextBox 60">
            <a:extLst>
              <a:ext uri="{FF2B5EF4-FFF2-40B4-BE49-F238E27FC236}">
                <a16:creationId xmlns:a16="http://schemas.microsoft.com/office/drawing/2014/main" id="{53DB262D-12F3-A94D-AEFD-F88331F7E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2763" y="1804988"/>
            <a:ext cx="32226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Mar.</a:t>
            </a:r>
          </a:p>
        </p:txBody>
      </p:sp>
      <p:sp>
        <p:nvSpPr>
          <p:cNvPr id="6182" name="TextBox 61">
            <a:extLst>
              <a:ext uri="{FF2B5EF4-FFF2-40B4-BE49-F238E27FC236}">
                <a16:creationId xmlns:a16="http://schemas.microsoft.com/office/drawing/2014/main" id="{7C5669FE-496D-8741-CD5A-95E30D5F0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7" y="1804988"/>
            <a:ext cx="322263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Mar.</a:t>
            </a:r>
          </a:p>
        </p:txBody>
      </p:sp>
      <p:sp>
        <p:nvSpPr>
          <p:cNvPr id="6183" name="TextBox 62">
            <a:extLst>
              <a:ext uri="{FF2B5EF4-FFF2-40B4-BE49-F238E27FC236}">
                <a16:creationId xmlns:a16="http://schemas.microsoft.com/office/drawing/2014/main" id="{A8D6DC85-DCE5-7CAC-488B-9A8B4D21C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2" y="1804990"/>
            <a:ext cx="3159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Jun.</a:t>
            </a:r>
          </a:p>
        </p:txBody>
      </p:sp>
      <p:sp>
        <p:nvSpPr>
          <p:cNvPr id="6184" name="TextBox 63">
            <a:extLst>
              <a:ext uri="{FF2B5EF4-FFF2-40B4-BE49-F238E27FC236}">
                <a16:creationId xmlns:a16="http://schemas.microsoft.com/office/drawing/2014/main" id="{3777CE6C-E825-0748-251A-D3F871C3D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5538" y="1804988"/>
            <a:ext cx="31591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Jun.</a:t>
            </a:r>
          </a:p>
        </p:txBody>
      </p:sp>
      <p:sp>
        <p:nvSpPr>
          <p:cNvPr id="6185" name="TextBox 64">
            <a:extLst>
              <a:ext uri="{FF2B5EF4-FFF2-40B4-BE49-F238E27FC236}">
                <a16:creationId xmlns:a16="http://schemas.microsoft.com/office/drawing/2014/main" id="{22C68ED0-7D77-8199-FC82-1979B7814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77438" y="1804988"/>
            <a:ext cx="31591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Jun.</a:t>
            </a:r>
          </a:p>
        </p:txBody>
      </p:sp>
      <p:sp>
        <p:nvSpPr>
          <p:cNvPr id="6186" name="TextBox 65">
            <a:extLst>
              <a:ext uri="{FF2B5EF4-FFF2-40B4-BE49-F238E27FC236}">
                <a16:creationId xmlns:a16="http://schemas.microsoft.com/office/drawing/2014/main" id="{8A37F3C3-F03C-1309-9B9B-4C703248A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7200" y="1804988"/>
            <a:ext cx="319088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Sep.</a:t>
            </a:r>
          </a:p>
        </p:txBody>
      </p:sp>
      <p:sp>
        <p:nvSpPr>
          <p:cNvPr id="6187" name="TextBox 66">
            <a:extLst>
              <a:ext uri="{FF2B5EF4-FFF2-40B4-BE49-F238E27FC236}">
                <a16:creationId xmlns:a16="http://schemas.microsoft.com/office/drawing/2014/main" id="{F658DA5B-7C0F-807D-8E36-A1F872528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6740" y="1804988"/>
            <a:ext cx="319087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Sep.</a:t>
            </a:r>
          </a:p>
        </p:txBody>
      </p:sp>
      <p:sp>
        <p:nvSpPr>
          <p:cNvPr id="6188" name="TextBox 67">
            <a:extLst>
              <a:ext uri="{FF2B5EF4-FFF2-40B4-BE49-F238E27FC236}">
                <a16:creationId xmlns:a16="http://schemas.microsoft.com/office/drawing/2014/main" id="{381D0B12-7755-877F-A0B0-61816C15E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40" y="1825627"/>
            <a:ext cx="320675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Sep.</a:t>
            </a:r>
          </a:p>
        </p:txBody>
      </p:sp>
      <p:sp>
        <p:nvSpPr>
          <p:cNvPr id="6189" name="TextBox 69">
            <a:extLst>
              <a:ext uri="{FF2B5EF4-FFF2-40B4-BE49-F238E27FC236}">
                <a16:creationId xmlns:a16="http://schemas.microsoft.com/office/drawing/2014/main" id="{D18BCBA2-1F13-397F-9693-706C812D8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200" y="1804990"/>
            <a:ext cx="3254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Dec.</a:t>
            </a:r>
          </a:p>
        </p:txBody>
      </p:sp>
      <p:sp>
        <p:nvSpPr>
          <p:cNvPr id="6190" name="TextBox 70">
            <a:extLst>
              <a:ext uri="{FF2B5EF4-FFF2-40B4-BE49-F238E27FC236}">
                <a16:creationId xmlns:a16="http://schemas.microsoft.com/office/drawing/2014/main" id="{296DB56F-D44C-4793-712F-0AC0F20EC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340" y="1804988"/>
            <a:ext cx="325437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Dec.</a:t>
            </a:r>
          </a:p>
        </p:txBody>
      </p:sp>
      <p:sp>
        <p:nvSpPr>
          <p:cNvPr id="6191" name="TextBox 71">
            <a:extLst>
              <a:ext uri="{FF2B5EF4-FFF2-40B4-BE49-F238E27FC236}">
                <a16:creationId xmlns:a16="http://schemas.microsoft.com/office/drawing/2014/main" id="{319A649F-DBD5-8ABF-CF24-4811F9A67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8090" y="1804988"/>
            <a:ext cx="325437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Dec.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F223568-56D7-AF1D-5DE9-90FDF267419F}"/>
              </a:ext>
            </a:extLst>
          </p:cNvPr>
          <p:cNvSpPr txBox="1"/>
          <p:nvPr/>
        </p:nvSpPr>
        <p:spPr>
          <a:xfrm>
            <a:off x="9883777" y="1446213"/>
            <a:ext cx="492125" cy="2460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prstClr val="white"/>
                </a:solidFill>
                <a:latin typeface="Montserrat" panose="00000500000000000000" pitchFamily="50" charset="0"/>
              </a:rPr>
              <a:t>2026</a:t>
            </a:r>
          </a:p>
        </p:txBody>
      </p:sp>
      <p:sp>
        <p:nvSpPr>
          <p:cNvPr id="6196" name="Diamond 16">
            <a:extLst>
              <a:ext uri="{FF2B5EF4-FFF2-40B4-BE49-F238E27FC236}">
                <a16:creationId xmlns:a16="http://schemas.microsoft.com/office/drawing/2014/main" id="{D159AFE1-BF82-497A-4E5D-E6BE09FCF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690" y="2741375"/>
            <a:ext cx="866775" cy="368300"/>
          </a:xfrm>
          <a:prstGeom prst="diamond">
            <a:avLst/>
          </a:prstGeom>
          <a:solidFill>
            <a:srgbClr val="31859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1000" dirty="0">
              <a:solidFill>
                <a:prstClr val="black"/>
              </a:solidFill>
            </a:endParaRPr>
          </a:p>
        </p:txBody>
      </p:sp>
      <p:sp>
        <p:nvSpPr>
          <p:cNvPr id="16" name="Chevron 58">
            <a:extLst>
              <a:ext uri="{FF2B5EF4-FFF2-40B4-BE49-F238E27FC236}">
                <a16:creationId xmlns:a16="http://schemas.microsoft.com/office/drawing/2014/main" id="{55C3C310-6B65-1BF9-3A9B-6F269AC80136}"/>
              </a:ext>
            </a:extLst>
          </p:cNvPr>
          <p:cNvSpPr/>
          <p:nvPr/>
        </p:nvSpPr>
        <p:spPr bwMode="auto">
          <a:xfrm>
            <a:off x="4537076" y="4970213"/>
            <a:ext cx="3881435" cy="225425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Stage-3 (CT &amp; SA) </a:t>
            </a:r>
          </a:p>
        </p:txBody>
      </p:sp>
      <p:sp>
        <p:nvSpPr>
          <p:cNvPr id="18" name="Chevron 60">
            <a:extLst>
              <a:ext uri="{FF2B5EF4-FFF2-40B4-BE49-F238E27FC236}">
                <a16:creationId xmlns:a16="http://schemas.microsoft.com/office/drawing/2014/main" id="{435381A1-9482-7EEA-3B97-321C5D709D43}"/>
              </a:ext>
            </a:extLst>
          </p:cNvPr>
          <p:cNvSpPr/>
          <p:nvPr/>
        </p:nvSpPr>
        <p:spPr bwMode="auto">
          <a:xfrm>
            <a:off x="2944784" y="4409868"/>
            <a:ext cx="3381406" cy="222250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Stage-2 </a:t>
            </a:r>
            <a:r>
              <a:rPr lang="fr-FR" sz="800" b="1" dirty="0" err="1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/Work Phase</a:t>
            </a:r>
          </a:p>
        </p:txBody>
      </p:sp>
      <p:sp>
        <p:nvSpPr>
          <p:cNvPr id="25" name="Chevron 58">
            <a:extLst>
              <a:ext uri="{FF2B5EF4-FFF2-40B4-BE49-F238E27FC236}">
                <a16:creationId xmlns:a16="http://schemas.microsoft.com/office/drawing/2014/main" id="{EB9DB462-C1DC-12C6-9F08-8C252CBB2D19}"/>
              </a:ext>
            </a:extLst>
          </p:cNvPr>
          <p:cNvSpPr/>
          <p:nvPr/>
        </p:nvSpPr>
        <p:spPr bwMode="auto">
          <a:xfrm>
            <a:off x="8281988" y="4963068"/>
            <a:ext cx="742950" cy="23971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endParaRPr lang="fr-FR" sz="800" b="1" dirty="0">
              <a:solidFill>
                <a:prstClr val="black"/>
              </a:solidFill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3" name="Chevron 60">
            <a:extLst>
              <a:ext uri="{FF2B5EF4-FFF2-40B4-BE49-F238E27FC236}">
                <a16:creationId xmlns:a16="http://schemas.microsoft.com/office/drawing/2014/main" id="{5FF73C6F-B5FD-E239-A6B8-FF2F11D6C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879" y="2776302"/>
            <a:ext cx="999009" cy="304801"/>
          </a:xfrm>
          <a:prstGeom prst="chevron">
            <a:avLst>
              <a:gd name="adj" fmla="val 49975"/>
            </a:avLst>
          </a:prstGeom>
          <a:gradFill flip="none" rotWithShape="1">
            <a:gsLst>
              <a:gs pos="12000">
                <a:schemeClr val="bg1"/>
              </a:gs>
              <a:gs pos="60000">
                <a:srgbClr val="31859C"/>
              </a:gs>
              <a:gs pos="83000">
                <a:srgbClr val="31859C"/>
              </a:gs>
              <a:gs pos="100000">
                <a:srgbClr val="31859C"/>
              </a:gs>
            </a:gsLst>
            <a:lin ang="3600000" scaled="0"/>
            <a:tileRect/>
          </a:gradFill>
          <a:ln>
            <a:noFill/>
          </a:ln>
        </p:spPr>
        <p:txBody>
          <a:bodyPr lIns="0" rIns="0"/>
          <a:lstStyle/>
          <a:p>
            <a:pPr algn="ctr">
              <a:defRPr/>
            </a:pPr>
            <a:r>
              <a:rPr lang="fr-FR" altLang="en-US" sz="700" b="1" dirty="0">
                <a:solidFill>
                  <a:prstClr val="black"/>
                </a:solidFill>
                <a:latin typeface="Montserrat" panose="00000500000000000000" pitchFamily="50" charset="0"/>
              </a:rPr>
              <a:t>Rel-19 Content </a:t>
            </a:r>
            <a:r>
              <a:rPr lang="fr-FR" altLang="en-US" sz="700" b="1" dirty="0" err="1">
                <a:solidFill>
                  <a:prstClr val="black"/>
                </a:solidFill>
                <a:latin typeface="Montserrat" panose="00000500000000000000" pitchFamily="50" charset="0"/>
              </a:rPr>
              <a:t>Approval</a:t>
            </a:r>
            <a:endParaRPr lang="fr-FR" altLang="en-US" sz="700" b="1" dirty="0">
              <a:solidFill>
                <a:prstClr val="black"/>
              </a:solidFill>
              <a:latin typeface="Montserrat" panose="00000500000000000000" pitchFamily="50" charset="0"/>
            </a:endParaRPr>
          </a:p>
        </p:txBody>
      </p:sp>
      <p:sp>
        <p:nvSpPr>
          <p:cNvPr id="6204" name="TextBox 7">
            <a:extLst>
              <a:ext uri="{FF2B5EF4-FFF2-40B4-BE49-F238E27FC236}">
                <a16:creationId xmlns:a16="http://schemas.microsoft.com/office/drawing/2014/main" id="{314947EC-9D17-2005-9D06-4881E3037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717" y="2793397"/>
            <a:ext cx="60465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en-US" sz="600" b="1" dirty="0">
                <a:solidFill>
                  <a:prstClr val="black"/>
                </a:solidFill>
                <a:latin typeface="Montserrat" panose="00000500000000000000" pitchFamily="2" charset="0"/>
              </a:rPr>
              <a:t>SA Rel-19 </a:t>
            </a:r>
          </a:p>
          <a:p>
            <a:pPr algn="ctr"/>
            <a:r>
              <a:rPr lang="fr-FR" altLang="en-US" sz="600" b="1" dirty="0">
                <a:solidFill>
                  <a:prstClr val="black"/>
                </a:solidFill>
                <a:latin typeface="Montserrat" panose="00000500000000000000" pitchFamily="2" charset="0"/>
              </a:rPr>
              <a:t>Workshop</a:t>
            </a:r>
          </a:p>
        </p:txBody>
      </p:sp>
      <p:sp>
        <p:nvSpPr>
          <p:cNvPr id="6205" name="TextBox 86">
            <a:extLst>
              <a:ext uri="{FF2B5EF4-FFF2-40B4-BE49-F238E27FC236}">
                <a16:creationId xmlns:a16="http://schemas.microsoft.com/office/drawing/2014/main" id="{994C961A-1AA8-E5D3-DDF8-ACD14588C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8675" y="1719265"/>
            <a:ext cx="5715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TSG#100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206" name="TextBox 60">
            <a:extLst>
              <a:ext uri="{FF2B5EF4-FFF2-40B4-BE49-F238E27FC236}">
                <a16:creationId xmlns:a16="http://schemas.microsoft.com/office/drawing/2014/main" id="{A91F0116-218D-F6E1-00ED-F49942906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0" y="1822452"/>
            <a:ext cx="3429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June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5EAFEEE-E00B-DDFF-CA20-6488D191A00E}"/>
              </a:ext>
            </a:extLst>
          </p:cNvPr>
          <p:cNvSpPr txBox="1"/>
          <p:nvPr/>
        </p:nvSpPr>
        <p:spPr>
          <a:xfrm>
            <a:off x="2427290" y="1468438"/>
            <a:ext cx="485775" cy="2460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prstClr val="white"/>
                </a:solidFill>
                <a:latin typeface="Montserrat" panose="00000500000000000000" pitchFamily="50" charset="0"/>
              </a:rPr>
              <a:t>2023</a:t>
            </a:r>
          </a:p>
        </p:txBody>
      </p:sp>
      <p:sp>
        <p:nvSpPr>
          <p:cNvPr id="6209" name="Rectangle 12">
            <a:extLst>
              <a:ext uri="{FF2B5EF4-FFF2-40B4-BE49-F238E27FC236}">
                <a16:creationId xmlns:a16="http://schemas.microsoft.com/office/drawing/2014/main" id="{917CA1D6-9337-CEDF-F4F4-00ADD75AA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052" y="5776916"/>
            <a:ext cx="869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Now</a:t>
            </a:r>
          </a:p>
        </p:txBody>
      </p:sp>
      <p:sp>
        <p:nvSpPr>
          <p:cNvPr id="4" name="Chevron 60">
            <a:extLst>
              <a:ext uri="{FF2B5EF4-FFF2-40B4-BE49-F238E27FC236}">
                <a16:creationId xmlns:a16="http://schemas.microsoft.com/office/drawing/2014/main" id="{56EBA401-3067-1D96-F24A-7AECEF7FEDF5}"/>
              </a:ext>
            </a:extLst>
          </p:cNvPr>
          <p:cNvSpPr/>
          <p:nvPr/>
        </p:nvSpPr>
        <p:spPr bwMode="auto">
          <a:xfrm>
            <a:off x="2844800" y="2221278"/>
            <a:ext cx="731838" cy="222250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100%</a:t>
            </a:r>
          </a:p>
        </p:txBody>
      </p:sp>
      <p:sp>
        <p:nvSpPr>
          <p:cNvPr id="14" name="Chevron 60">
            <a:extLst>
              <a:ext uri="{FF2B5EF4-FFF2-40B4-BE49-F238E27FC236}">
                <a16:creationId xmlns:a16="http://schemas.microsoft.com/office/drawing/2014/main" id="{233509FF-A14F-D021-183D-4E7011F5019B}"/>
              </a:ext>
            </a:extLst>
          </p:cNvPr>
          <p:cNvSpPr/>
          <p:nvPr/>
        </p:nvSpPr>
        <p:spPr bwMode="auto">
          <a:xfrm>
            <a:off x="1577977" y="2218103"/>
            <a:ext cx="1395413" cy="222250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SA1 Stage-1        80%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7DFE602-F191-397C-16E4-A6D835120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460" y="345565"/>
            <a:ext cx="6827838" cy="818147"/>
          </a:xfrm>
        </p:spPr>
        <p:txBody>
          <a:bodyPr/>
          <a:lstStyle/>
          <a:p>
            <a:pPr eaLnBrk="1" hangingPunct="1"/>
            <a:r>
              <a:rPr lang="de-DE" altLang="de-DE" b="1" dirty="0"/>
              <a:t>Rel-19 Content Definition Process (From SA#100)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DC2172CA-2BF5-9DE6-9DB9-7D67129AA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1838" y="4944424"/>
            <a:ext cx="6334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en-US" sz="600" b="1" dirty="0">
                <a:solidFill>
                  <a:prstClr val="black"/>
                </a:solidFill>
                <a:latin typeface="Montserrat" panose="00000500000000000000" pitchFamily="2" charset="0"/>
              </a:rPr>
              <a:t>ASN.1 / Open API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9560AE3C-7637-82E6-3FE4-969D2B665A9A}"/>
              </a:ext>
            </a:extLst>
          </p:cNvPr>
          <p:cNvSpPr/>
          <p:nvPr/>
        </p:nvSpPr>
        <p:spPr bwMode="auto">
          <a:xfrm>
            <a:off x="3703638" y="2360247"/>
            <a:ext cx="622301" cy="352685"/>
          </a:xfrm>
          <a:prstGeom prst="wedgeRoundRectCallout">
            <a:avLst>
              <a:gd name="adj1" fmla="val -67449"/>
              <a:gd name="adj2" fmla="val -54946"/>
              <a:gd name="adj3" fmla="val 16667"/>
            </a:avLst>
          </a:prstGeom>
          <a:solidFill>
            <a:srgbClr val="B1D25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Stage-1 Freeze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5D873314-DF5D-D8B3-570E-09DC0CBEDB74}"/>
              </a:ext>
            </a:extLst>
          </p:cNvPr>
          <p:cNvSpPr/>
          <p:nvPr/>
        </p:nvSpPr>
        <p:spPr bwMode="auto">
          <a:xfrm>
            <a:off x="1577977" y="3386780"/>
            <a:ext cx="764703" cy="597641"/>
          </a:xfrm>
          <a:prstGeom prst="wedgeRoundRectCallout">
            <a:avLst>
              <a:gd name="adj1" fmla="val 59395"/>
              <a:gd name="adj2" fmla="val -100595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800" b="1" dirty="0">
              <a:solidFill>
                <a:srgbClr val="FF0000"/>
              </a:solidFill>
              <a:latin typeface="Montserrat" panose="00000500000000000000" pitchFamily="2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69F1A7DF-1A7A-26DC-01C0-EDB50E672FB9}"/>
              </a:ext>
            </a:extLst>
          </p:cNvPr>
          <p:cNvSpPr/>
          <p:nvPr/>
        </p:nvSpPr>
        <p:spPr bwMode="auto">
          <a:xfrm>
            <a:off x="2485554" y="3386780"/>
            <a:ext cx="833891" cy="598259"/>
          </a:xfrm>
          <a:prstGeom prst="wedgeRoundRectCallout">
            <a:avLst>
              <a:gd name="adj1" fmla="val 7775"/>
              <a:gd name="adj2" fmla="val -103478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Selected Rel-19 SID/WID Approval  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E888E8FF-C006-92F9-2775-DB62F9223E8A}"/>
              </a:ext>
            </a:extLst>
          </p:cNvPr>
          <p:cNvSpPr/>
          <p:nvPr/>
        </p:nvSpPr>
        <p:spPr bwMode="auto">
          <a:xfrm>
            <a:off x="3372984" y="3386780"/>
            <a:ext cx="833891" cy="580796"/>
          </a:xfrm>
          <a:prstGeom prst="wedgeRoundRectCallout">
            <a:avLst>
              <a:gd name="adj1" fmla="val -26226"/>
              <a:gd name="adj2" fmla="val -105731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Rel-19 Final Package Approval  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362B5600-3BBE-0A29-57B3-C36E2C6CF155}"/>
              </a:ext>
            </a:extLst>
          </p:cNvPr>
          <p:cNvSpPr/>
          <p:nvPr/>
        </p:nvSpPr>
        <p:spPr bwMode="auto">
          <a:xfrm>
            <a:off x="6438900" y="4542728"/>
            <a:ext cx="638177" cy="352685"/>
          </a:xfrm>
          <a:prstGeom prst="wedgeRoundRectCallout">
            <a:avLst>
              <a:gd name="adj1" fmla="val -67449"/>
              <a:gd name="adj2" fmla="val -54946"/>
              <a:gd name="adj3" fmla="val 16667"/>
            </a:avLst>
          </a:prstGeom>
          <a:solidFill>
            <a:srgbClr val="B1D25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Stage-2 Freeze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D81B9598-5E1C-3CFF-49D6-57B82B897EC5}"/>
              </a:ext>
            </a:extLst>
          </p:cNvPr>
          <p:cNvSpPr/>
          <p:nvPr/>
        </p:nvSpPr>
        <p:spPr bwMode="auto">
          <a:xfrm>
            <a:off x="7664452" y="5319585"/>
            <a:ext cx="638177" cy="352685"/>
          </a:xfrm>
          <a:prstGeom prst="wedgeRoundRectCallout">
            <a:avLst>
              <a:gd name="adj1" fmla="val 57464"/>
              <a:gd name="adj2" fmla="val -83754"/>
              <a:gd name="adj3" fmla="val 16667"/>
            </a:avLst>
          </a:prstGeom>
          <a:solidFill>
            <a:srgbClr val="B1D25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Stage-3 Freeze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50D330D1-3616-3EEA-D6FE-9BF649CDB812}"/>
              </a:ext>
            </a:extLst>
          </p:cNvPr>
          <p:cNvSpPr/>
          <p:nvPr/>
        </p:nvSpPr>
        <p:spPr bwMode="auto">
          <a:xfrm>
            <a:off x="9056687" y="5318863"/>
            <a:ext cx="754062" cy="352685"/>
          </a:xfrm>
          <a:prstGeom prst="wedgeRoundRectCallout">
            <a:avLst>
              <a:gd name="adj1" fmla="val -55014"/>
              <a:gd name="adj2" fmla="val -83753"/>
              <a:gd name="adj3" fmla="val 16667"/>
            </a:avLst>
          </a:prstGeom>
          <a:solidFill>
            <a:srgbClr val="B1D25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Rel-19 complete</a:t>
            </a:r>
          </a:p>
        </p:txBody>
      </p:sp>
      <p:sp>
        <p:nvSpPr>
          <p:cNvPr id="19" name="Arrow: Left-Right 18">
            <a:extLst>
              <a:ext uri="{FF2B5EF4-FFF2-40B4-BE49-F238E27FC236}">
                <a16:creationId xmlns:a16="http://schemas.microsoft.com/office/drawing/2014/main" id="{D00A5066-7C6B-4E37-3D69-B78CEF330DE7}"/>
              </a:ext>
            </a:extLst>
          </p:cNvPr>
          <p:cNvSpPr/>
          <p:nvPr/>
        </p:nvSpPr>
        <p:spPr bwMode="auto">
          <a:xfrm>
            <a:off x="2398241" y="4110893"/>
            <a:ext cx="568326" cy="240604"/>
          </a:xfrm>
          <a:prstGeom prst="leftRightArrow">
            <a:avLst>
              <a:gd name="adj1" fmla="val 6948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700" b="1" dirty="0">
                <a:solidFill>
                  <a:prstClr val="black"/>
                </a:solidFill>
                <a:latin typeface="Arial" charset="0"/>
              </a:rPr>
              <a:t>MED</a:t>
            </a: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9721862B-0050-CB01-64F3-BCCCD3FFB69B}"/>
              </a:ext>
            </a:extLst>
          </p:cNvPr>
          <p:cNvSpPr/>
          <p:nvPr/>
        </p:nvSpPr>
        <p:spPr bwMode="auto">
          <a:xfrm>
            <a:off x="1872217" y="4766897"/>
            <a:ext cx="699989" cy="406917"/>
          </a:xfrm>
          <a:prstGeom prst="wedgeRoundRectCallout">
            <a:avLst>
              <a:gd name="adj1" fmla="val 116232"/>
              <a:gd name="adj2" fmla="val -157679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800" b="1" dirty="0">
              <a:solidFill>
                <a:srgbClr val="FF0000"/>
              </a:solidFill>
              <a:latin typeface="Montserrat" panose="00000500000000000000" pitchFamily="2" charset="0"/>
            </a:endParaRP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6BC6B778-FD1B-083E-016D-49835EB16182}"/>
              </a:ext>
            </a:extLst>
          </p:cNvPr>
          <p:cNvSpPr/>
          <p:nvPr/>
        </p:nvSpPr>
        <p:spPr bwMode="auto">
          <a:xfrm>
            <a:off x="1602155" y="4621985"/>
            <a:ext cx="865276" cy="485609"/>
          </a:xfrm>
          <a:prstGeom prst="wedgeRoundRectCallout">
            <a:avLst>
              <a:gd name="adj1" fmla="val 79680"/>
              <a:gd name="adj2" fmla="val -112669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Moderated Email Discussions </a:t>
            </a:r>
          </a:p>
        </p:txBody>
      </p:sp>
      <p:sp>
        <p:nvSpPr>
          <p:cNvPr id="30" name="Arrow: Left-Right 29">
            <a:extLst>
              <a:ext uri="{FF2B5EF4-FFF2-40B4-BE49-F238E27FC236}">
                <a16:creationId xmlns:a16="http://schemas.microsoft.com/office/drawing/2014/main" id="{1C524DAD-648E-A4A6-9BB1-11232EBF73B8}"/>
              </a:ext>
            </a:extLst>
          </p:cNvPr>
          <p:cNvSpPr/>
          <p:nvPr/>
        </p:nvSpPr>
        <p:spPr bwMode="auto">
          <a:xfrm>
            <a:off x="2972593" y="4105557"/>
            <a:ext cx="568326" cy="240604"/>
          </a:xfrm>
          <a:prstGeom prst="leftRightArrow">
            <a:avLst>
              <a:gd name="adj1" fmla="val 6948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700" b="1" dirty="0">
                <a:solidFill>
                  <a:prstClr val="black"/>
                </a:solidFill>
                <a:latin typeface="Arial" charset="0"/>
              </a:rPr>
              <a:t>MED</a:t>
            </a:r>
          </a:p>
        </p:txBody>
      </p:sp>
      <p:sp>
        <p:nvSpPr>
          <p:cNvPr id="32" name="Speech Bubble: Rectangle with Corners Rounded 31">
            <a:extLst>
              <a:ext uri="{FF2B5EF4-FFF2-40B4-BE49-F238E27FC236}">
                <a16:creationId xmlns:a16="http://schemas.microsoft.com/office/drawing/2014/main" id="{69986FAA-E337-157A-AFAF-84E8BB75ECFD}"/>
              </a:ext>
            </a:extLst>
          </p:cNvPr>
          <p:cNvSpPr/>
          <p:nvPr/>
        </p:nvSpPr>
        <p:spPr bwMode="auto">
          <a:xfrm>
            <a:off x="2581731" y="5141776"/>
            <a:ext cx="1121907" cy="704621"/>
          </a:xfrm>
          <a:prstGeom prst="wedgeRoundRectCallout">
            <a:avLst>
              <a:gd name="adj1" fmla="val -2471"/>
              <a:gd name="adj2" fmla="val -119530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WG starts working  on Rel-19 SID/WID approved at SA#101</a:t>
            </a:r>
          </a:p>
        </p:txBody>
      </p:sp>
      <p:sp>
        <p:nvSpPr>
          <p:cNvPr id="33" name="TextBox 7">
            <a:extLst>
              <a:ext uri="{FF2B5EF4-FFF2-40B4-BE49-F238E27FC236}">
                <a16:creationId xmlns:a16="http://schemas.microsoft.com/office/drawing/2014/main" id="{5DC81E2D-5650-3405-9C8A-260B56764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0772" y="3399646"/>
            <a:ext cx="8509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Rel-19 Scope Discussion / Guidance to WG  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B8CEDFFF-0DFC-A3ED-DB6E-310B763251BD}"/>
              </a:ext>
            </a:extLst>
          </p:cNvPr>
          <p:cNvSpPr txBox="1">
            <a:spLocks/>
          </p:cNvSpPr>
          <p:nvPr/>
        </p:nvSpPr>
        <p:spPr bwMode="auto">
          <a:xfrm>
            <a:off x="9810749" y="57785"/>
            <a:ext cx="212916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Qualcomm Office Regular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1800" b="1" dirty="0">
                <a:solidFill>
                  <a:srgbClr val="0000FF"/>
                </a:solidFill>
              </a:rPr>
              <a:t>Source: SP-230720</a:t>
            </a:r>
          </a:p>
        </p:txBody>
      </p:sp>
      <p:sp>
        <p:nvSpPr>
          <p:cNvPr id="21" name="Text Box 14">
            <a:extLst>
              <a:ext uri="{FF2B5EF4-FFF2-40B4-BE49-F238E27FC236}">
                <a16:creationId xmlns:a16="http://schemas.microsoft.com/office/drawing/2014/main" id="{3021B602-D5B7-0A61-5A5E-E0AFAC629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650" y="295464"/>
            <a:ext cx="8216774" cy="590931"/>
          </a:xfrm>
        </p:spPr>
        <p:txBody>
          <a:bodyPr/>
          <a:lstStyle/>
          <a:p>
            <a:r>
              <a:rPr lang="en-US" sz="3600" dirty="0"/>
              <a:t>SA2 Rel-19 candidate topics (from SA#100)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A4F1154C-F897-9D4D-75ED-FED5C37E80B8}"/>
              </a:ext>
            </a:extLst>
          </p:cNvPr>
          <p:cNvSpPr txBox="1">
            <a:spLocks/>
          </p:cNvSpPr>
          <p:nvPr/>
        </p:nvSpPr>
        <p:spPr bwMode="auto">
          <a:xfrm>
            <a:off x="9806731" y="124648"/>
            <a:ext cx="212916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Qualcomm Office Regular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1800" b="1" dirty="0">
                <a:solidFill>
                  <a:srgbClr val="0000FF"/>
                </a:solidFill>
              </a:rPr>
              <a:t>Source: SP-230759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7049F520-979D-435A-683D-4B4FD1A94D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7253827"/>
              </p:ext>
            </p:extLst>
          </p:nvPr>
        </p:nvGraphicFramePr>
        <p:xfrm>
          <a:off x="1068636" y="1002535"/>
          <a:ext cx="9851156" cy="5409261"/>
        </p:xfrm>
        <a:graphic>
          <a:graphicData uri="http://schemas.openxmlformats.org/drawingml/2006/table">
            <a:tbl>
              <a:tblPr firstRow="1" firstCol="1" bandRow="1"/>
              <a:tblGrid>
                <a:gridCol w="689043">
                  <a:extLst>
                    <a:ext uri="{9D8B030D-6E8A-4147-A177-3AD203B41FA5}">
                      <a16:colId xmlns:a16="http://schemas.microsoft.com/office/drawing/2014/main" val="916565847"/>
                    </a:ext>
                  </a:extLst>
                </a:gridCol>
                <a:gridCol w="4584081">
                  <a:extLst>
                    <a:ext uri="{9D8B030D-6E8A-4147-A177-3AD203B41FA5}">
                      <a16:colId xmlns:a16="http://schemas.microsoft.com/office/drawing/2014/main" val="4024250307"/>
                    </a:ext>
                  </a:extLst>
                </a:gridCol>
                <a:gridCol w="4578032">
                  <a:extLst>
                    <a:ext uri="{9D8B030D-6E8A-4147-A177-3AD203B41FA5}">
                      <a16:colId xmlns:a16="http://schemas.microsoft.com/office/drawing/2014/main" val="2364213400"/>
                    </a:ext>
                  </a:extLst>
                </a:gridCol>
              </a:tblGrid>
              <a:tr h="2700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S.No.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613" marR="596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Rel-19 Core Topics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Rel-19 Miscellaneous Topics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533696"/>
                  </a:ext>
                </a:extLst>
              </a:tr>
              <a:tr h="4200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Satellite Architecture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SBA framework enhancement / 5GS enhancement for Cloud Native Deployment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025710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XRM Enhancements and Metaverse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Network Slicing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21023"/>
                  </a:ext>
                </a:extLst>
              </a:tr>
              <a:tr h="4200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AI/ML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5G SA Roaming services and Intermediaries (GSMA 5MRR request)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513619"/>
                  </a:ext>
                </a:extLst>
              </a:tr>
              <a:tr h="40611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Multi-access (Dual 3GPP + ATSSS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Traffic Management  (Monitoring + MASQUE + QUIC)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615037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Integrated Sensing and Communication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Enhancements in handling of Radio Capabilities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4484772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Ambient IoT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5GC enhancements for IP routing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436927"/>
                  </a:ext>
                </a:extLst>
              </a:tr>
              <a:tr h="4200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Energy Efficiency / Energy Saving as a Service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Enhancing Emergency Services when Zero CS network coverage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078898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IMS and NG_RTC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NPN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889781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Edge Computing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Ranging Phase 2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387418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Proximity Services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LCS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095788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TSC/URLLC/TRS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Mobile VPN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959499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12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Network Sharing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Architecture Enhancements for Energy Utilities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154185"/>
                  </a:ext>
                </a:extLst>
              </a:tr>
              <a:tr h="40611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13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User identities + identification of device behind RG/AP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eUEPO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(UE Policy)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133748"/>
                  </a:ext>
                </a:extLst>
              </a:tr>
              <a:tr h="5892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14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5G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Femto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Interworking of Non-3GPP Digital Terrestrial Broadcast Networks with 5GS Multicast Broadcast Services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073848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15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UAS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RVAS (Roaming Value-Added Services)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104707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16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VMR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666373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17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UPEAS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91852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88C9B020-8A12-837A-3E54-49EF5B7E6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2962219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10D5F-4976-D423-8C1A-7126DDA4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87" y="1549329"/>
            <a:ext cx="10114420" cy="4975841"/>
          </a:xfrm>
        </p:spPr>
        <p:txBody>
          <a:bodyPr>
            <a:normAutofit fontScale="92500" lnSpcReduction="20000"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All “core” topics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(see SP-230759)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will have moderated discussion during Q3 2023. The list of work task under “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Brief Description and Key Objectives”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SP-230759 serves as a starting point for the moderated discussion and can be updated during the process.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It is proposed to endorse the following list of “core” topics (see SP-230759) as candidates in SA#100 for which SA2 should strive to submit SID in SA#101 (as per normal consensus). Remaining topics may also be submitted to SA#101 for approval if agreed. If SA2 cannot come to an agreement on these items for SA#101 then they can come for approval at SA#102. 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Satellite Access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 IoT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AI/ML enhancements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Multi-access (Dual 3GPP + ATSSS </a:t>
            </a:r>
            <a:r>
              <a:rPr lang="en-US" sz="14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Efficiency / Energy Saving as a Service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XRM and Metaverse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IMS and NG_RTC enhancements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approval of the resulting SIDs is possible in SA#101 then work can start on them in Q4 2023.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SA2 should not allocate more than 50% of over all Rel-19 TU budget (for selected SIDs shown in bullet #2).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remaining “core” topics (not covered in bullet #2) will also have moderated discussion during Q3, 2023 and any resulting SIDs are targeted for approval in SA#102.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miscellaneous topics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(see SP-230759)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will be candidate for moderated discussion during Q4 2023.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final decision on the complete set of SIDs for Rel-19 (and the work tasks and TU budget of each SID) will be taken in SA#102.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957" y="766729"/>
            <a:ext cx="8216774" cy="590931"/>
          </a:xfrm>
        </p:spPr>
        <p:txBody>
          <a:bodyPr/>
          <a:lstStyle/>
          <a:p>
            <a:r>
              <a:rPr lang="en-US" sz="3600" dirty="0"/>
              <a:t>Guidance to SA2 on Rel-19 work planning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A4F1154C-F897-9D4D-75ED-FED5C37E80B8}"/>
              </a:ext>
            </a:extLst>
          </p:cNvPr>
          <p:cNvSpPr txBox="1">
            <a:spLocks/>
          </p:cNvSpPr>
          <p:nvPr/>
        </p:nvSpPr>
        <p:spPr bwMode="auto">
          <a:xfrm>
            <a:off x="9926198" y="124648"/>
            <a:ext cx="2009696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Qualcomm Office Regular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1800" b="1" dirty="0">
                <a:solidFill>
                  <a:srgbClr val="0000FF"/>
                </a:solidFill>
              </a:rPr>
              <a:t>Source: SP-230765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527CC7C1-255B-6D60-8549-BE64A9DEF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2171290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10D5F-4976-D423-8C1A-7126DDA4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87" y="1549329"/>
            <a:ext cx="10114420" cy="4975841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SA2#158 has allocated considerable time and resources for discussion on following topics and endorsed SIDs for further work -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Satellite Access - Julius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 IoT - Tricci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AI/ML enhancements – Haris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Multi-access (Dual 3GPP + ATSSS </a:t>
            </a:r>
            <a:r>
              <a:rPr lang="en-US" sz="14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- Krisztian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Efficiency / Energy Saving as a Service - </a:t>
            </a:r>
            <a:r>
              <a:rPr lang="en-GB" sz="14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Jungshin</a:t>
            </a:r>
            <a:endParaRPr lang="en-GB" sz="1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XRM and Metaverse 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Devaki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IMS and NG_RTC enhancements 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Michele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SA#101 will further discussed the SIDs submitted by the moderator. Goal is to approve the SIDs for inclusion to Rel-19 content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Work can be scheduled by SA2 during Q4. We may have drafting sessions, if needed.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Objective is to allocate ~50% (or less) of available SA2 Rel-19 TU budget.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No blanket/placeholders kind of WT that has either no TU estimates, or unrealistic/unknown TU estimates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due to the RAN dependencies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WT should have clear and realistic TU estimates. 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There is no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downscoping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deprioitization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of WT from these SIDs. WT that are removed from SA#101 can be added in SA#102 to the SA#101 approved SIDs.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957" y="766729"/>
            <a:ext cx="8216774" cy="590931"/>
          </a:xfrm>
        </p:spPr>
        <p:txBody>
          <a:bodyPr/>
          <a:lstStyle/>
          <a:p>
            <a:r>
              <a:rPr lang="en-US" sz="3600" dirty="0"/>
              <a:t>SA2 Technically Endorsed Rel-19 SIDs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527CC7C1-255B-6D60-8549-BE64A9DEF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2157631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10D5F-4976-D423-8C1A-7126DDA4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87" y="1549329"/>
            <a:ext cx="10114420" cy="4975841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SA2#158 has good discussion on following topics but could not technically endorsed anything -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Integrated Sensing and Communication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Edge Computing Enhancements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Proximity Services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TSC/URLLC/TRS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Network Sharing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User identities + identification of device behind RG/AP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5G </a:t>
            </a:r>
            <a:r>
              <a:rPr lang="en-US" sz="1600" b="0" i="0" u="none" strike="noStrike" kern="1200" dirty="0" err="1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Femto</a:t>
            </a: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UAS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VMR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UPEAS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SA#101 will further discussed the SIDs submitted by the moderator. Goal is to see if we can create a baseline version for further discussion at SA2. Stretch goal will be to approve one or more of these SIDs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Objective is to allocate ~50% (or less) of available SA2 Rel-19 TU budget.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No blanket/placeholders kind of WT that has either no TU estimates, or unrealistic/unknown TU estimates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due to the RAN dependencies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WT should have clear and realistic TU estimates. 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There is no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downscoping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of WT from these SIDs. More WT can be added in SA#102 to the SA#101 approved SIDs. </a:t>
            </a:r>
          </a:p>
          <a:p>
            <a:pPr lvl="1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For further discussion:  whether the WT can divided into 2 categories – a) WT can be brought back at SA#102; b) WT that are deprioritized and will not come back at next meeting. 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22" y="459800"/>
            <a:ext cx="10855355" cy="1089529"/>
          </a:xfrm>
        </p:spPr>
        <p:txBody>
          <a:bodyPr/>
          <a:lstStyle/>
          <a:p>
            <a:r>
              <a:rPr lang="en-US" sz="3600" dirty="0"/>
              <a:t>SIDs not Endorsed and had limited discussion at SA2#158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527CC7C1-255B-6D60-8549-BE64A9DEF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3160427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10D5F-4976-D423-8C1A-7126DDA4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87" y="1845578"/>
            <a:ext cx="10114420" cy="4679592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These encompass 15 miscellaneous Rel-19 topics, as indicated in the slide #2.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If there are items that have garnered increased interest, they may be discussed and added to the miscellaneous list.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select number of items from miscellaneous list will be designated for Moderated Email Discussion (MED) in Q4. A specific cap "X" will be determined at SA#101 for the number of miscellaneous items eligible for MED in Q4, “X” is expected to be a low single-digit number.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SA2 will undertake MED on these “X” topics in Q4 and submit SA2 agreed SID for approval at SA#102.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22" y="459800"/>
            <a:ext cx="10855355" cy="1089529"/>
          </a:xfrm>
        </p:spPr>
        <p:txBody>
          <a:bodyPr/>
          <a:lstStyle/>
          <a:p>
            <a:r>
              <a:rPr lang="en-US" sz="3600" dirty="0"/>
              <a:t>Topics for which no Moderated Email Discussion (MED) occurred in Q3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527CC7C1-255B-6D60-8549-BE64A9DEF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3770072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280d8efa-eff2-4910-88d2-79ca146720c4"/>
    <ds:schemaRef ds:uri="679a257e-872f-4c98-9e8a-0a9c104f72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79a257e-872f-4c98-9e8a-0a9c104f72cd"/>
    <ds:schemaRef ds:uri="280d8efa-eff2-4910-88d2-79ca146720c4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9141</TotalTime>
  <Words>1327</Words>
  <Application>Microsoft Office PowerPoint</Application>
  <PresentationFormat>Widescreen</PresentationFormat>
  <Paragraphs>175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</vt:lpstr>
      <vt:lpstr>Calibri</vt:lpstr>
      <vt:lpstr>Calibri Light</vt:lpstr>
      <vt:lpstr>Montserrat</vt:lpstr>
      <vt:lpstr>Qualcomm Office Regular</vt:lpstr>
      <vt:lpstr>Qualcomm Regular</vt:lpstr>
      <vt:lpstr>Times New Roman</vt:lpstr>
      <vt:lpstr>Office Theme</vt:lpstr>
      <vt:lpstr>1_Office Theme</vt:lpstr>
      <vt:lpstr>PowerPoint Presentation</vt:lpstr>
      <vt:lpstr>Rel-19 Content Definition Process (From SA#100)</vt:lpstr>
      <vt:lpstr>SA2 Rel-19 candidate topics (from SA#100)</vt:lpstr>
      <vt:lpstr>Guidance to SA2 on Rel-19 work planning</vt:lpstr>
      <vt:lpstr>SA2 Technically Endorsed Rel-19 SIDs</vt:lpstr>
      <vt:lpstr>SIDs not Endorsed and had limited discussion at SA2#158</vt:lpstr>
      <vt:lpstr>Topics for which no Moderated Email Discussion (MED) occurred in Q3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Jain, Puneet</cp:lastModifiedBy>
  <cp:revision>639</cp:revision>
  <dcterms:created xsi:type="dcterms:W3CDTF">2010-02-05T13:52:04Z</dcterms:created>
  <dcterms:modified xsi:type="dcterms:W3CDTF">2023-09-11T12:26:21Z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