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49"/>
  </p:notesMasterIdLst>
  <p:handoutMasterIdLst>
    <p:handoutMasterId r:id="rId50"/>
  </p:handoutMasterIdLst>
  <p:sldIdLst>
    <p:sldId id="445" r:id="rId5"/>
    <p:sldId id="493" r:id="rId6"/>
    <p:sldId id="444" r:id="rId7"/>
    <p:sldId id="543" r:id="rId8"/>
    <p:sldId id="544" r:id="rId9"/>
    <p:sldId id="545" r:id="rId10"/>
    <p:sldId id="546" r:id="rId11"/>
    <p:sldId id="547" r:id="rId12"/>
    <p:sldId id="449" r:id="rId13"/>
    <p:sldId id="451" r:id="rId14"/>
    <p:sldId id="452" r:id="rId15"/>
    <p:sldId id="453" r:id="rId16"/>
    <p:sldId id="457" r:id="rId17"/>
    <p:sldId id="481" r:id="rId18"/>
    <p:sldId id="450" r:id="rId19"/>
    <p:sldId id="572" r:id="rId20"/>
    <p:sldId id="573" r:id="rId21"/>
    <p:sldId id="574" r:id="rId22"/>
    <p:sldId id="459" r:id="rId23"/>
    <p:sldId id="462" r:id="rId24"/>
    <p:sldId id="553" r:id="rId25"/>
    <p:sldId id="504" r:id="rId26"/>
    <p:sldId id="555" r:id="rId27"/>
    <p:sldId id="558" r:id="rId28"/>
    <p:sldId id="559" r:id="rId29"/>
    <p:sldId id="560" r:id="rId30"/>
    <p:sldId id="557" r:id="rId31"/>
    <p:sldId id="561" r:id="rId32"/>
    <p:sldId id="556" r:id="rId33"/>
    <p:sldId id="562" r:id="rId34"/>
    <p:sldId id="551" r:id="rId35"/>
    <p:sldId id="563" r:id="rId36"/>
    <p:sldId id="550" r:id="rId37"/>
    <p:sldId id="552" r:id="rId38"/>
    <p:sldId id="564" r:id="rId39"/>
    <p:sldId id="565" r:id="rId40"/>
    <p:sldId id="566" r:id="rId41"/>
    <p:sldId id="567" r:id="rId42"/>
    <p:sldId id="568" r:id="rId43"/>
    <p:sldId id="570" r:id="rId44"/>
    <p:sldId id="569" r:id="rId45"/>
    <p:sldId id="571" r:id="rId46"/>
    <p:sldId id="526" r:id="rId47"/>
    <p:sldId id="439" r:id="rId4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43"/>
            <p14:sldId id="544"/>
            <p14:sldId id="545"/>
            <p14:sldId id="546"/>
            <p14:sldId id="547"/>
            <p14:sldId id="449"/>
            <p14:sldId id="451"/>
            <p14:sldId id="452"/>
            <p14:sldId id="453"/>
            <p14:sldId id="457"/>
            <p14:sldId id="481"/>
            <p14:sldId id="450"/>
            <p14:sldId id="572"/>
            <p14:sldId id="573"/>
            <p14:sldId id="574"/>
          </p14:sldIdLst>
        </p14:section>
        <p14:section name="Rel-17 WI Status" id="{1EF8425E-62E1-48F1-8D8C-D9544C24DB83}">
          <p14:sldIdLst>
            <p14:sldId id="459"/>
            <p14:sldId id="462"/>
            <p14:sldId id="553"/>
            <p14:sldId id="504"/>
            <p14:sldId id="555"/>
            <p14:sldId id="558"/>
          </p14:sldIdLst>
        </p14:section>
        <p14:section name=" Studies (Rel-17)" id="{A00AF6B0-C339-4E4D-998C-6EB3E7048D5B}">
          <p14:sldIdLst>
            <p14:sldId id="559"/>
            <p14:sldId id="560"/>
            <p14:sldId id="557"/>
            <p14:sldId id="561"/>
            <p14:sldId id="556"/>
            <p14:sldId id="562"/>
            <p14:sldId id="551"/>
            <p14:sldId id="563"/>
            <p14:sldId id="550"/>
            <p14:sldId id="552"/>
            <p14:sldId id="564"/>
            <p14:sldId id="565"/>
            <p14:sldId id="566"/>
            <p14:sldId id="567"/>
            <p14:sldId id="568"/>
            <p14:sldId id="570"/>
            <p14:sldId id="569"/>
            <p14:sldId id="571"/>
          </p14:sldIdLst>
        </p14:section>
        <p14:section name="Rel-18" id="{1D6B97A2-37D8-4B45-A389-2C4920FA6FDF}">
          <p14:sldIdLst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EAEFF7"/>
    <a:srgbClr val="2A6EA8"/>
    <a:srgbClr val="FF6600"/>
    <a:srgbClr val="0F5C77"/>
    <a:srgbClr val="EDEDED"/>
    <a:srgbClr val="B1D254"/>
    <a:srgbClr val="FFFFFF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940" y="4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Tdocs</a:t>
            </a:r>
            <a:r>
              <a:rPr lang="en-US" baseline="0" dirty="0"/>
              <a:t> and CRs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Sheet1!$A$5:$A$42</c:f>
              <c:strCache>
                <c:ptCount val="38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SA3#84Bis224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  <c:pt idx="36">
                  <c:v>SA3#104e Ad-hoc</c:v>
                </c:pt>
                <c:pt idx="37">
                  <c:v>SA3#105e</c:v>
                </c:pt>
              </c:strCache>
            </c:strRef>
          </c:cat>
          <c:val>
            <c:numRef>
              <c:f>Sheet1!$B$5:$B$42</c:f>
              <c:numCache>
                <c:formatCode>General</c:formatCode>
                <c:ptCount val="38"/>
                <c:pt idx="0">
                  <c:v>418</c:v>
                </c:pt>
                <c:pt idx="1">
                  <c:v>396</c:v>
                </c:pt>
                <c:pt idx="2">
                  <c:v>329</c:v>
                </c:pt>
                <c:pt idx="3">
                  <c:v>441</c:v>
                </c:pt>
                <c:pt idx="4">
                  <c:v>390</c:v>
                </c:pt>
                <c:pt idx="5">
                  <c:v>224</c:v>
                </c:pt>
                <c:pt idx="6">
                  <c:v>509</c:v>
                </c:pt>
                <c:pt idx="7">
                  <c:v>495</c:v>
                </c:pt>
                <c:pt idx="8">
                  <c:v>340</c:v>
                </c:pt>
                <c:pt idx="9">
                  <c:v>557</c:v>
                </c:pt>
                <c:pt idx="10">
                  <c:v>477</c:v>
                </c:pt>
                <c:pt idx="11">
                  <c:v>376</c:v>
                </c:pt>
                <c:pt idx="12">
                  <c:v>507</c:v>
                </c:pt>
                <c:pt idx="13">
                  <c:v>445</c:v>
                </c:pt>
                <c:pt idx="14">
                  <c:v>446</c:v>
                </c:pt>
                <c:pt idx="15">
                  <c:v>481</c:v>
                </c:pt>
                <c:pt idx="16">
                  <c:v>477</c:v>
                </c:pt>
                <c:pt idx="17">
                  <c:v>585</c:v>
                </c:pt>
                <c:pt idx="18">
                  <c:v>370</c:v>
                </c:pt>
                <c:pt idx="19">
                  <c:v>616</c:v>
                </c:pt>
                <c:pt idx="20">
                  <c:v>548</c:v>
                </c:pt>
                <c:pt idx="21">
                  <c:v>436</c:v>
                </c:pt>
                <c:pt idx="22">
                  <c:v>685</c:v>
                </c:pt>
                <c:pt idx="23">
                  <c:v>683</c:v>
                </c:pt>
                <c:pt idx="24">
                  <c:v>550</c:v>
                </c:pt>
                <c:pt idx="25">
                  <c:v>772</c:v>
                </c:pt>
                <c:pt idx="26">
                  <c:v>481</c:v>
                </c:pt>
                <c:pt idx="27">
                  <c:v>235</c:v>
                </c:pt>
                <c:pt idx="28">
                  <c:v>580</c:v>
                </c:pt>
                <c:pt idx="29">
                  <c:v>747</c:v>
                </c:pt>
                <c:pt idx="30">
                  <c:v>493</c:v>
                </c:pt>
                <c:pt idx="31">
                  <c:v>753</c:v>
                </c:pt>
                <c:pt idx="32">
                  <c:v>789</c:v>
                </c:pt>
                <c:pt idx="33">
                  <c:v>532</c:v>
                </c:pt>
                <c:pt idx="34">
                  <c:v>988</c:v>
                </c:pt>
                <c:pt idx="35">
                  <c:v>862</c:v>
                </c:pt>
                <c:pt idx="36">
                  <c:v>390</c:v>
                </c:pt>
                <c:pt idx="37">
                  <c:v>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EE-4F27-B55E-ACB7F78BF2C1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Sheet1!$A$5:$A$42</c:f>
              <c:strCache>
                <c:ptCount val="38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SA3#84Bis224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  <c:pt idx="36">
                  <c:v>SA3#104e Ad-hoc</c:v>
                </c:pt>
                <c:pt idx="37">
                  <c:v>SA3#105e</c:v>
                </c:pt>
              </c:strCache>
            </c:strRef>
          </c:cat>
          <c:val>
            <c:numRef>
              <c:f>Sheet1!$C$5:$C$42</c:f>
              <c:numCache>
                <c:formatCode>General</c:formatCode>
                <c:ptCount val="38"/>
                <c:pt idx="0">
                  <c:v>42</c:v>
                </c:pt>
                <c:pt idx="1">
                  <c:v>52</c:v>
                </c:pt>
                <c:pt idx="2">
                  <c:v>26</c:v>
                </c:pt>
                <c:pt idx="3">
                  <c:v>59</c:v>
                </c:pt>
                <c:pt idx="4">
                  <c:v>17</c:v>
                </c:pt>
                <c:pt idx="6">
                  <c:v>26</c:v>
                </c:pt>
                <c:pt idx="7">
                  <c:v>14</c:v>
                </c:pt>
                <c:pt idx="9">
                  <c:v>24</c:v>
                </c:pt>
                <c:pt idx="10">
                  <c:v>26</c:v>
                </c:pt>
                <c:pt idx="11">
                  <c:v>17</c:v>
                </c:pt>
                <c:pt idx="12">
                  <c:v>23</c:v>
                </c:pt>
                <c:pt idx="13">
                  <c:v>10</c:v>
                </c:pt>
                <c:pt idx="14">
                  <c:v>14</c:v>
                </c:pt>
                <c:pt idx="15">
                  <c:v>58</c:v>
                </c:pt>
                <c:pt idx="16">
                  <c:v>68</c:v>
                </c:pt>
                <c:pt idx="17">
                  <c:v>116</c:v>
                </c:pt>
                <c:pt idx="19">
                  <c:v>110</c:v>
                </c:pt>
                <c:pt idx="20">
                  <c:v>64</c:v>
                </c:pt>
                <c:pt idx="22">
                  <c:v>44</c:v>
                </c:pt>
                <c:pt idx="23">
                  <c:v>54</c:v>
                </c:pt>
                <c:pt idx="25">
                  <c:v>67</c:v>
                </c:pt>
                <c:pt idx="26">
                  <c:v>44</c:v>
                </c:pt>
                <c:pt idx="28">
                  <c:v>67</c:v>
                </c:pt>
                <c:pt idx="29">
                  <c:v>98</c:v>
                </c:pt>
                <c:pt idx="31">
                  <c:v>55</c:v>
                </c:pt>
                <c:pt idx="32">
                  <c:v>61</c:v>
                </c:pt>
                <c:pt idx="34">
                  <c:v>72</c:v>
                </c:pt>
                <c:pt idx="35">
                  <c:v>34</c:v>
                </c:pt>
                <c:pt idx="37">
                  <c:v>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EE-4F27-B55E-ACB7F78BF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6259624"/>
        <c:axId val="1176261920"/>
      </c:barChart>
      <c:catAx>
        <c:axId val="1176259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6261920"/>
        <c:crosses val="autoZero"/>
        <c:auto val="1"/>
        <c:lblAlgn val="ctr"/>
        <c:lblOffset val="100"/>
        <c:noMultiLvlLbl val="0"/>
      </c:catAx>
      <c:valAx>
        <c:axId val="1176261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6259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Sheet2!$A$5:$A$42</c:f>
              <c:strCache>
                <c:ptCount val="38"/>
                <c:pt idx="0">
                  <c:v>SA3#80</c:v>
                </c:pt>
                <c:pt idx="1">
                  <c:v>SA3#81</c:v>
                </c:pt>
                <c:pt idx="2">
                  <c:v>SA3#82</c:v>
                </c:pt>
                <c:pt idx="3">
                  <c:v>SA3#83</c:v>
                </c:pt>
                <c:pt idx="4">
                  <c:v>SA3#84</c:v>
                </c:pt>
                <c:pt idx="5">
                  <c:v>SA3#84Bis</c:v>
                </c:pt>
                <c:pt idx="6">
                  <c:v>SA3#85</c:v>
                </c:pt>
                <c:pt idx="7">
                  <c:v>SA3#86</c:v>
                </c:pt>
                <c:pt idx="8">
                  <c:v>SA3#86 Ad-hoc</c:v>
                </c:pt>
                <c:pt idx="9">
                  <c:v>SA3#87</c:v>
                </c:pt>
                <c:pt idx="10">
                  <c:v>SA3#88</c:v>
                </c:pt>
                <c:pt idx="11">
                  <c:v>SA3#88 Ad-hoc</c:v>
                </c:pt>
                <c:pt idx="12">
                  <c:v>SA3#89</c:v>
                </c:pt>
                <c:pt idx="13">
                  <c:v>SA3#90</c:v>
                </c:pt>
                <c:pt idx="14">
                  <c:v>SA3#90 Bis</c:v>
                </c:pt>
                <c:pt idx="15">
                  <c:v>SA3#91</c:v>
                </c:pt>
                <c:pt idx="16">
                  <c:v>SA3#91Bis</c:v>
                </c:pt>
                <c:pt idx="17">
                  <c:v>SA3#92</c:v>
                </c:pt>
                <c:pt idx="18">
                  <c:v>SA3#92 Ad-hoc</c:v>
                </c:pt>
                <c:pt idx="19">
                  <c:v>SA3#93</c:v>
                </c:pt>
                <c:pt idx="20">
                  <c:v>SA3#94</c:v>
                </c:pt>
                <c:pt idx="21">
                  <c:v>SA3#94 Ad-hoc</c:v>
                </c:pt>
                <c:pt idx="22">
                  <c:v>SA3#95</c:v>
                </c:pt>
                <c:pt idx="23">
                  <c:v>SA3#96</c:v>
                </c:pt>
                <c:pt idx="24">
                  <c:v>SA3#96 Ad-hoc</c:v>
                </c:pt>
                <c:pt idx="25">
                  <c:v>SA3#97</c:v>
                </c:pt>
                <c:pt idx="26">
                  <c:v>SA3#98e</c:v>
                </c:pt>
                <c:pt idx="27">
                  <c:v>SA3#98Bise</c:v>
                </c:pt>
                <c:pt idx="28">
                  <c:v>SA3#99e</c:v>
                </c:pt>
                <c:pt idx="29">
                  <c:v>SA3#100e</c:v>
                </c:pt>
                <c:pt idx="30">
                  <c:v>SA3#100Bise</c:v>
                </c:pt>
                <c:pt idx="31">
                  <c:v>SA3#101e</c:v>
                </c:pt>
                <c:pt idx="32">
                  <c:v>SA3#102e</c:v>
                </c:pt>
                <c:pt idx="33">
                  <c:v>SA3#102Bise</c:v>
                </c:pt>
                <c:pt idx="34">
                  <c:v>SA3#103e</c:v>
                </c:pt>
                <c:pt idx="35">
                  <c:v>SA3#104e</c:v>
                </c:pt>
                <c:pt idx="36">
                  <c:v>SA3#104eAd-hoc</c:v>
                </c:pt>
                <c:pt idx="37">
                  <c:v>SA3#105e</c:v>
                </c:pt>
              </c:strCache>
            </c:strRef>
          </c:cat>
          <c:val>
            <c:numRef>
              <c:f>Sheet2!$B$5:$B$42</c:f>
              <c:numCache>
                <c:formatCode>General</c:formatCode>
                <c:ptCount val="38"/>
                <c:pt idx="0">
                  <c:v>58</c:v>
                </c:pt>
                <c:pt idx="1">
                  <c:v>52</c:v>
                </c:pt>
                <c:pt idx="2">
                  <c:v>54</c:v>
                </c:pt>
                <c:pt idx="3">
                  <c:v>48</c:v>
                </c:pt>
                <c:pt idx="4">
                  <c:v>51</c:v>
                </c:pt>
                <c:pt idx="5">
                  <c:v>53</c:v>
                </c:pt>
                <c:pt idx="6">
                  <c:v>65</c:v>
                </c:pt>
                <c:pt idx="7">
                  <c:v>61</c:v>
                </c:pt>
                <c:pt idx="8">
                  <c:v>58</c:v>
                </c:pt>
                <c:pt idx="9">
                  <c:v>57</c:v>
                </c:pt>
                <c:pt idx="10">
                  <c:v>66</c:v>
                </c:pt>
                <c:pt idx="11">
                  <c:v>54</c:v>
                </c:pt>
                <c:pt idx="12">
                  <c:v>125</c:v>
                </c:pt>
                <c:pt idx="13">
                  <c:v>95</c:v>
                </c:pt>
                <c:pt idx="14">
                  <c:v>52</c:v>
                </c:pt>
                <c:pt idx="15">
                  <c:v>67</c:v>
                </c:pt>
                <c:pt idx="16">
                  <c:v>58</c:v>
                </c:pt>
                <c:pt idx="17">
                  <c:v>68</c:v>
                </c:pt>
                <c:pt idx="18">
                  <c:v>59</c:v>
                </c:pt>
                <c:pt idx="19">
                  <c:v>106</c:v>
                </c:pt>
                <c:pt idx="20">
                  <c:v>73</c:v>
                </c:pt>
                <c:pt idx="21">
                  <c:v>67</c:v>
                </c:pt>
                <c:pt idx="22">
                  <c:v>67</c:v>
                </c:pt>
                <c:pt idx="23">
                  <c:v>97</c:v>
                </c:pt>
                <c:pt idx="24">
                  <c:v>57</c:v>
                </c:pt>
                <c:pt idx="25">
                  <c:v>175</c:v>
                </c:pt>
                <c:pt idx="26">
                  <c:v>92</c:v>
                </c:pt>
                <c:pt idx="27">
                  <c:v>35</c:v>
                </c:pt>
                <c:pt idx="28">
                  <c:v>92</c:v>
                </c:pt>
                <c:pt idx="29">
                  <c:v>117</c:v>
                </c:pt>
                <c:pt idx="30">
                  <c:v>114</c:v>
                </c:pt>
                <c:pt idx="31">
                  <c:v>119</c:v>
                </c:pt>
                <c:pt idx="32">
                  <c:v>135</c:v>
                </c:pt>
                <c:pt idx="33">
                  <c:v>121</c:v>
                </c:pt>
                <c:pt idx="34">
                  <c:v>261</c:v>
                </c:pt>
                <c:pt idx="35">
                  <c:v>155</c:v>
                </c:pt>
                <c:pt idx="36">
                  <c:v>111</c:v>
                </c:pt>
                <c:pt idx="37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A2-4BBD-B691-DEE58AD65B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2006224"/>
        <c:axId val="1132005240"/>
      </c:barChart>
      <c:catAx>
        <c:axId val="113200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005240"/>
        <c:crosses val="autoZero"/>
        <c:auto val="1"/>
        <c:lblAlgn val="ctr"/>
        <c:lblOffset val="100"/>
        <c:noMultiLvlLbl val="0"/>
      </c:catAx>
      <c:valAx>
        <c:axId val="1132005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200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TSG SA WG3 Report to SA#94-e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TSG SA WG3 Report to SA#94-e</a:t>
            </a:r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6ABC4-1E21-4935-9E86-E450506DAA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3549874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59E2A-0A6A-4562-9688-C0BD6CD811F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1658692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A31D8-E8CE-492F-ABDE-0EF7ADD7DB5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3109978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78E37C-D816-48B9-BB38-2EFEABA3FD0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4103152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098FD-E288-4C19-B233-61CEA16E8B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2858439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570E-F485-41AC-96DD-4AEF19EBCC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893334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EBCF5-B08D-4295-987C-EADDE08BBA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2225740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E042A-B03A-4763-B45B-55525AA305F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438179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C088E-8402-4471-BCE4-952309A471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91BA6-9D51-43CB-AA48-DB2C68A20EE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277824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A8762-D0FE-43E2-9696-60455F38BC7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229421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AB8FC-C5FA-45A1-8424-B8C649FEB5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728432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66335-039F-4625-BAAE-59CBA0030C4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1881094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A3C2C-A1F7-49AA-B06E-AA9F8C5BA4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2137443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1411C-6D0E-42CB-8995-8F7C5715A7A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TSG SA WG3 Report to SA#94-e</a:t>
            </a:r>
          </a:p>
        </p:txBody>
      </p:sp>
    </p:spTree>
    <p:extLst>
      <p:ext uri="{BB962C8B-B14F-4D97-AF65-F5344CB8AC3E}">
        <p14:creationId xmlns:p14="http://schemas.microsoft.com/office/powerpoint/2010/main" val="4273584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 TSG SA WG3 Report to TSG SA#94-e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50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508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523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521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511.zip" TargetMode="External"/><Relationship Id="rId2" Type="http://schemas.openxmlformats.org/officeDocument/2006/relationships/hyperlink" Target="https://www.3gpp.org/ftp/TSG_SA/WG3_Security/TSGS3_105e/Docs/S3-214510.zip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459.zip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539.zip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406.zip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402.zip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413.zip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404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409.zip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5e/Docs/S3-214199.zip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68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356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62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64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357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7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41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411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403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353.zip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69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ortal.3gpp.org/ngppapp/CreateTdoc.aspx?mode=view&amp;contributionId=1281724" TargetMode="External"/><Relationship Id="rId4" Type="http://schemas.openxmlformats.org/officeDocument/2006/relationships/hyperlink" Target="https://www.3gpp.org/ftp/TSG_SA/WG3_Security/TSGS3_105e/Docs/S3-214198.zi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373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3gpp.org/ftp/TSG_SA/WG3_Security/TSGS3_105e/Docs/S3-214460.zip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5e/Docs/S3-214405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ortal.3gpp.org/ngppapp/CreateTdoc.aspx?mode=view&amp;contributionId=1280278" TargetMode="External"/><Relationship Id="rId4" Type="http://schemas.openxmlformats.org/officeDocument/2006/relationships/hyperlink" Target="https://portal.3gpp.org/ngppapp/CreateTdoc.aspx?mode=view&amp;contributionId=1280279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SA3#104e Ad-hoc:	27</a:t>
            </a:r>
            <a:r>
              <a:rPr lang="en-US" altLang="en-US" baseline="30000" dirty="0"/>
              <a:t>th</a:t>
            </a:r>
            <a:r>
              <a:rPr lang="en-US" altLang="en-US" dirty="0"/>
              <a:t> – 30</a:t>
            </a:r>
            <a:r>
              <a:rPr lang="en-US" altLang="en-US" baseline="30000" dirty="0"/>
              <a:t>th</a:t>
            </a:r>
            <a:r>
              <a:rPr lang="en-US" altLang="en-US" dirty="0"/>
              <a:t> September 2021, Online.</a:t>
            </a:r>
          </a:p>
          <a:p>
            <a:pPr lvl="1"/>
            <a:r>
              <a:rPr lang="en-US" altLang="en-US" dirty="0"/>
              <a:t>SA3#105e:		8</a:t>
            </a:r>
            <a:r>
              <a:rPr lang="en-US" altLang="en-US" baseline="30000" dirty="0"/>
              <a:t>th</a:t>
            </a:r>
            <a:r>
              <a:rPr lang="en-US" altLang="en-US" dirty="0"/>
              <a:t>-19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2021,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SA3#83-LI-e-b:                  01st - 03rd  Sep 2021, Online</a:t>
            </a:r>
          </a:p>
          <a:p>
            <a:pPr lvl="1"/>
            <a:r>
              <a:rPr lang="sv-SE" altLang="ja-JP" dirty="0"/>
              <a:t>SA3#82-LI-e-a:		</a:t>
            </a:r>
            <a:r>
              <a:rPr lang="en-US" altLang="en-US" dirty="0"/>
              <a:t>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July 2021, Online</a:t>
            </a:r>
            <a:r>
              <a:rPr lang="sv-SE" altLang="ja-JP" dirty="0"/>
              <a:t>.</a:t>
            </a:r>
          </a:p>
          <a:p>
            <a:pPr lvl="1"/>
            <a:endParaRPr lang="sv-SE" altLang="ja-JP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 #106-e		14</a:t>
            </a:r>
            <a:r>
              <a:rPr lang="en-US" altLang="en-US" baseline="30000" dirty="0"/>
              <a:t>th</a:t>
            </a:r>
            <a:r>
              <a:rPr lang="en-US" altLang="en-US" dirty="0"/>
              <a:t> - 25</a:t>
            </a:r>
            <a:r>
              <a:rPr lang="en-US" altLang="en-US" baseline="30000" dirty="0"/>
              <a:t>th</a:t>
            </a:r>
            <a:r>
              <a:rPr lang="en-US" altLang="en-US" dirty="0"/>
              <a:t>  February 2022, Online</a:t>
            </a:r>
          </a:p>
          <a:p>
            <a:pPr lvl="1"/>
            <a:r>
              <a:rPr lang="en-US" altLang="en-US" dirty="0"/>
              <a:t>SA3#106Bis-e                   04</a:t>
            </a:r>
            <a:r>
              <a:rPr lang="en-US" altLang="en-US" baseline="30000" dirty="0"/>
              <a:t>th</a:t>
            </a:r>
            <a:r>
              <a:rPr lang="en-US" altLang="en-US" dirty="0"/>
              <a:t>- 08</a:t>
            </a:r>
            <a:r>
              <a:rPr lang="en-US" altLang="en-US" baseline="30000" dirty="0"/>
              <a:t>th</a:t>
            </a:r>
            <a:r>
              <a:rPr lang="en-US" altLang="en-US" dirty="0"/>
              <a:t> April 2022, Online.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SA3#84-LI-e-a:                  24th – 28th  Jan 2022, Online</a:t>
            </a:r>
          </a:p>
          <a:p>
            <a:pPr lvl="1"/>
            <a:r>
              <a:rPr lang="sv-SE" altLang="ja-JP" dirty="0"/>
              <a:t>SA3#84-LI-e-b:		2nd  – 4th  Mar 2022, Online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72853A-E0DA-4E4A-AD9D-BA4AF2D86A3A}"/>
              </a:ext>
            </a:extLst>
          </p:cNvPr>
          <p:cNvSpPr txBox="1">
            <a:spLocks/>
          </p:cNvSpPr>
          <p:nvPr/>
        </p:nvSpPr>
        <p:spPr bwMode="auto">
          <a:xfrm>
            <a:off x="578708" y="1887409"/>
            <a:ext cx="105155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SA3#104adHoc-e: 27</a:t>
            </a:r>
            <a:r>
              <a:rPr lang="en-US" altLang="en-US" baseline="30000" dirty="0"/>
              <a:t>th</a:t>
            </a:r>
            <a:r>
              <a:rPr lang="en-US" altLang="en-US" dirty="0"/>
              <a:t> – 30</a:t>
            </a:r>
            <a:r>
              <a:rPr lang="en-US" altLang="en-US" baseline="30000" dirty="0"/>
              <a:t>th</a:t>
            </a:r>
            <a:r>
              <a:rPr lang="en-US" altLang="en-US" dirty="0"/>
              <a:t> September 2021, Online</a:t>
            </a:r>
          </a:p>
          <a:p>
            <a:pPr lvl="1"/>
            <a:r>
              <a:rPr lang="en-US" altLang="zh-CN" dirty="0"/>
              <a:t>Registered 111 delegates </a:t>
            </a:r>
          </a:p>
          <a:p>
            <a:pPr lvl="1"/>
            <a:r>
              <a:rPr lang="en-US" altLang="zh-CN" dirty="0"/>
              <a:t>390 temporary documents </a:t>
            </a:r>
          </a:p>
          <a:p>
            <a:pPr lvl="1"/>
            <a:r>
              <a:rPr lang="en-US" altLang="zh-CN" dirty="0"/>
              <a:t>13 incoming LS</a:t>
            </a:r>
          </a:p>
          <a:p>
            <a:pPr lvl="1"/>
            <a:r>
              <a:rPr lang="en-US" altLang="zh-CN" dirty="0"/>
              <a:t>3 outgoing LS </a:t>
            </a:r>
          </a:p>
          <a:p>
            <a:r>
              <a:rPr lang="sv-SE" altLang="sv-SE" dirty="0"/>
              <a:t>SA3#105-e: 8th – 19th November 2021, Online</a:t>
            </a:r>
          </a:p>
          <a:p>
            <a:pPr lvl="1"/>
            <a:r>
              <a:rPr lang="sv-SE" altLang="sv-SE" dirty="0"/>
              <a:t>Registered 194 delegates</a:t>
            </a:r>
          </a:p>
          <a:p>
            <a:pPr lvl="1"/>
            <a:r>
              <a:rPr lang="sv-SE" altLang="sv-SE" dirty="0"/>
              <a:t>736 temporary documents</a:t>
            </a:r>
          </a:p>
          <a:p>
            <a:pPr lvl="1"/>
            <a:r>
              <a:rPr lang="sv-SE" altLang="sv-SE" dirty="0"/>
              <a:t>55 incoming LS</a:t>
            </a:r>
          </a:p>
          <a:p>
            <a:pPr lvl="1"/>
            <a:r>
              <a:rPr lang="sv-SE" altLang="sv-SE" dirty="0"/>
              <a:t>20 outgoing LS</a:t>
            </a:r>
          </a:p>
          <a:p>
            <a:pPr lvl="1"/>
            <a:endParaRPr lang="sv-SE" altLang="sv-SE" sz="28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F5DAA7C-74F9-4902-88E5-090991D323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377961"/>
              </p:ext>
            </p:extLst>
          </p:nvPr>
        </p:nvGraphicFramePr>
        <p:xfrm>
          <a:off x="432486" y="1791731"/>
          <a:ext cx="10921314" cy="4460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2052147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F68FF8E-0386-4042-BBBE-BFC266AD97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8579138"/>
              </p:ext>
            </p:extLst>
          </p:nvPr>
        </p:nvGraphicFramePr>
        <p:xfrm>
          <a:off x="1116227" y="2203735"/>
          <a:ext cx="9959545" cy="388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 R17 in progress</a:t>
            </a:r>
          </a:p>
          <a:p>
            <a:pPr lvl="2"/>
            <a:r>
              <a:rPr lang="en-GB" altLang="en-US" sz="1600" dirty="0"/>
              <a:t>100% Complete.</a:t>
            </a:r>
          </a:p>
          <a:p>
            <a:pPr lvl="1"/>
            <a:r>
              <a:rPr lang="en-GB" altLang="en-US" sz="2000" dirty="0"/>
              <a:t>R18 Work item open.</a:t>
            </a:r>
          </a:p>
          <a:p>
            <a:pPr lvl="2"/>
            <a:r>
              <a:rPr lang="en-GB" altLang="en-US" sz="1600" dirty="0"/>
              <a:t>0% Complete.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100% complete at SA#94e</a:t>
            </a:r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R17</a:t>
            </a:r>
          </a:p>
          <a:p>
            <a:pPr lvl="2"/>
            <a:r>
              <a:rPr lang="en-GB" altLang="en-US" sz="1600" dirty="0"/>
              <a:t>80% complete at SA#94e.</a:t>
            </a:r>
            <a:endParaRPr lang="en-GB" altLang="en-US" sz="2400" dirty="0"/>
          </a:p>
          <a:p>
            <a:pPr lvl="2"/>
            <a:endParaRPr lang="en-GB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SA#94-e: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SP-211408 Rel-16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SP-211409</a:t>
            </a:r>
            <a:r>
              <a:rPr lang="en-US" altLang="en-US" dirty="0">
                <a:sym typeface="Wingdings" panose="05000000000000000000" pitchFamily="2" charset="2"/>
              </a:rPr>
              <a:t> Rel-17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TR 33.929 v0.0.9,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>
                <a:sym typeface="Wingdings" panose="05000000000000000000" pitchFamily="2" charset="2"/>
              </a:rPr>
              <a:t>To </a:t>
            </a:r>
            <a:r>
              <a:rPr lang="fr-FR" altLang="ja-JP" i="1" dirty="0" err="1">
                <a:sym typeface="Wingdings" panose="05000000000000000000" pitchFamily="2" charset="2"/>
              </a:rPr>
              <a:t>be</a:t>
            </a:r>
            <a:r>
              <a:rPr lang="fr-FR" altLang="ja-JP" i="1" dirty="0">
                <a:sym typeface="Wingdings" panose="05000000000000000000" pitchFamily="2" charset="2"/>
              </a:rPr>
              <a:t> </a:t>
            </a:r>
            <a:r>
              <a:rPr lang="fr-FR" altLang="ja-JP" i="1" dirty="0" err="1">
                <a:sym typeface="Wingdings" panose="05000000000000000000" pitchFamily="2" charset="2"/>
              </a:rPr>
              <a:t>held</a:t>
            </a:r>
            <a:r>
              <a:rPr lang="fr-FR" altLang="ja-JP" i="1" dirty="0">
                <a:sym typeface="Wingdings" panose="05000000000000000000" pitchFamily="2" charset="2"/>
              </a:rPr>
              <a:t> open </a:t>
            </a:r>
            <a:r>
              <a:rPr lang="fr-FR" altLang="ja-JP" i="1" dirty="0" err="1">
                <a:sym typeface="Wingdings" panose="05000000000000000000" pitchFamily="2" charset="2"/>
              </a:rPr>
              <a:t>into</a:t>
            </a:r>
            <a:r>
              <a:rPr lang="fr-FR" altLang="ja-JP" i="1" dirty="0">
                <a:sym typeface="Wingdings" panose="05000000000000000000" pitchFamily="2" charset="2"/>
              </a:rPr>
              <a:t> R18.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 @SA#94-e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3GPP Forge Ready for SA Approval.</a:t>
            </a:r>
          </a:p>
          <a:p>
            <a:pPr lvl="1"/>
            <a:r>
              <a:rPr lang="en-GB" altLang="en-US" sz="1200" dirty="0"/>
              <a:t>Has been approved by both SA3-LI and SA3.</a:t>
            </a:r>
          </a:p>
          <a:p>
            <a:pPr lvl="1"/>
            <a:r>
              <a:rPr lang="en-GB" altLang="en-US" sz="1400" b="1" u="sng" dirty="0"/>
              <a:t>Details and full CR  process contained in SP-211535.</a:t>
            </a:r>
          </a:p>
          <a:p>
            <a:pPr lvl="1"/>
            <a:r>
              <a:rPr lang="en-GB" altLang="en-US" sz="1200" dirty="0"/>
              <a:t>Approval request has been delayed by 18 months awaiting wider 3GPP forge discussions which have not resulted in a single approach for all groups to date.</a:t>
            </a:r>
          </a:p>
          <a:p>
            <a:r>
              <a:rPr lang="en-GB" altLang="en-US" sz="2000" dirty="0"/>
              <a:t>3GPP Forge will become the normative repository for all SA3-LI ASN.1 and XML.</a:t>
            </a:r>
          </a:p>
          <a:p>
            <a:pPr lvl="1"/>
            <a:r>
              <a:rPr lang="en-GB" altLang="en-US" sz="1200" dirty="0"/>
              <a:t>ASN.1 and XML will be deprecated from R16 and R17 33.108/128 versions. TSs will instead include a link to Forge code for that specific version.</a:t>
            </a:r>
          </a:p>
          <a:p>
            <a:r>
              <a:rPr lang="en-GB" altLang="en-US" sz="2000" dirty="0"/>
              <a:t>SA3-LI CRs to SA Plenary would in future contain a reference link to the 3GPP forge ASN.1 / XML in other comments on the cover page.</a:t>
            </a:r>
          </a:p>
          <a:p>
            <a:pPr lvl="1"/>
            <a:r>
              <a:rPr lang="en-GB" altLang="en-US" sz="1200" dirty="0"/>
              <a:t>ASN.1 / XML would also be copied into the CR body as per general 3GPP CR processes (See SP-211535 section 3.3) in short term.</a:t>
            </a:r>
          </a:p>
          <a:p>
            <a:pPr lvl="1"/>
            <a:r>
              <a:rPr lang="en-GB" altLang="en-US" sz="1200" dirty="0"/>
              <a:t>Any updates to CRs would start with a change in the forge (i.e. copy of ASN.1 in MS Word based CR cannot be revised directly).</a:t>
            </a:r>
          </a:p>
          <a:p>
            <a:pPr lvl="1"/>
            <a:r>
              <a:rPr lang="en-GB" altLang="en-US" sz="1200" dirty="0"/>
              <a:t>In future SA3-LI will request SA to consider removing ASN.1 / XML from MS Word doc CRs entirely with only the Forge link on the coversheet included.</a:t>
            </a:r>
            <a:endParaRPr lang="en-GB" altLang="en-US" sz="1600" dirty="0"/>
          </a:p>
          <a:p>
            <a:r>
              <a:rPr lang="en-GB" altLang="en-US" sz="2000" dirty="0"/>
              <a:t>Open Issues for further discussion in SA</a:t>
            </a:r>
          </a:p>
          <a:p>
            <a:pPr lvl="1"/>
            <a:r>
              <a:rPr lang="en-GB" altLang="en-US" sz="1600" dirty="0"/>
              <a:t>Where should the process in SP-211535 be formally recorded.</a:t>
            </a:r>
          </a:p>
          <a:p>
            <a:pPr lvl="2"/>
            <a:r>
              <a:rPr lang="en-GB" altLang="en-US" sz="1200" dirty="0"/>
              <a:t>Update to 3GPP working procedures </a:t>
            </a:r>
            <a:r>
              <a:rPr lang="en-GB" altLang="en-US" sz="1200" u="sng" dirty="0"/>
              <a:t>OR</a:t>
            </a:r>
            <a:r>
              <a:rPr lang="en-GB" altLang="en-US" sz="1200" dirty="0"/>
              <a:t> SA3 pages within 3GPP website </a:t>
            </a:r>
            <a:r>
              <a:rPr lang="en-GB" altLang="en-US" sz="1200" u="sng" dirty="0"/>
              <a:t>OR</a:t>
            </a:r>
            <a:r>
              <a:rPr lang="en-GB" altLang="en-US" sz="1200" dirty="0"/>
              <a:t> SA3-LI provide locally as part of Agenda and other procedures for each meeting?</a:t>
            </a:r>
          </a:p>
        </p:txBody>
      </p:sp>
    </p:spTree>
    <p:extLst>
      <p:ext uri="{BB962C8B-B14F-4D97-AF65-F5344CB8AC3E}">
        <p14:creationId xmlns:p14="http://schemas.microsoft.com/office/powerpoint/2010/main" val="141930730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46" y="1825625"/>
            <a:ext cx="4798671" cy="4351338"/>
          </a:xfrm>
        </p:spPr>
        <p:txBody>
          <a:bodyPr/>
          <a:lstStyle/>
          <a:p>
            <a:r>
              <a:rPr lang="en-US" altLang="ja-JP" sz="2400" dirty="0"/>
              <a:t> </a:t>
            </a:r>
            <a:r>
              <a:rPr lang="en-US" altLang="ja-JP" sz="2400" b="1" dirty="0"/>
              <a:t>Overall progress </a:t>
            </a:r>
            <a:r>
              <a:rPr lang="en-US" altLang="ja-JP" sz="2400" dirty="0"/>
              <a:t>in all SID/WID from SA3#104 ad-hoc and SA3#105</a:t>
            </a:r>
          </a:p>
          <a:p>
            <a:pPr marL="0" indent="0">
              <a:buNone/>
            </a:pPr>
            <a:r>
              <a:rPr lang="en-US" altLang="ja-JP" sz="2400" dirty="0"/>
              <a:t>	</a:t>
            </a:r>
            <a:r>
              <a:rPr lang="en-US" altLang="ja-JP" sz="2000" dirty="0"/>
              <a:t>All Rel-17 WIDs/SIDs have been presented for approval/information. Exception sought for three topics:</a:t>
            </a:r>
          </a:p>
          <a:p>
            <a:pPr lvl="2"/>
            <a:r>
              <a:rPr lang="en-US" altLang="ja-JP" sz="1800" dirty="0"/>
              <a:t> Security Aspects of Enhancement of Support for Edge Computing in 5GC (eEDGE_5GC)</a:t>
            </a:r>
          </a:p>
          <a:p>
            <a:pPr lvl="2"/>
            <a:r>
              <a:rPr lang="en-US" altLang="ja-JP" sz="1800" dirty="0"/>
              <a:t> Security aspects of Uncrewed Aerial Systems  (ID_UAS)</a:t>
            </a:r>
          </a:p>
          <a:p>
            <a:pPr lvl="2"/>
            <a:r>
              <a:rPr lang="en-US" altLang="ja-JP" sz="1800" dirty="0"/>
              <a:t>Security Aspects of Proximity based services in 5GS ProSe(5G_ProSe) </a:t>
            </a:r>
            <a:endParaRPr lang="en-US" altLang="ja-JP" sz="2000" dirty="0"/>
          </a:p>
          <a:p>
            <a:pPr marL="457200" lvl="1" indent="0">
              <a:buNone/>
            </a:pPr>
            <a:endParaRPr lang="en-US" altLang="ja-JP" sz="2000" dirty="0"/>
          </a:p>
          <a:p>
            <a:pPr marL="0" indent="0">
              <a:buNone/>
            </a:pP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535827" y="1825625"/>
            <a:ext cx="6474941" cy="4080905"/>
          </a:xfrm>
        </p:spPr>
        <p:txBody>
          <a:bodyPr/>
          <a:lstStyle/>
          <a:p>
            <a:r>
              <a:rPr lang="sv-SE" sz="2400" dirty="0"/>
              <a:t>  </a:t>
            </a:r>
            <a:r>
              <a:rPr lang="sv-SE" sz="2400" b="1" dirty="0"/>
              <a:t>Completed WIDs: </a:t>
            </a:r>
            <a:r>
              <a:rPr lang="sv-SE" sz="2400" dirty="0"/>
              <a:t>11 WIDs completed the work (100%), 3 more WIDs 95%+.</a:t>
            </a:r>
          </a:p>
          <a:p>
            <a:r>
              <a:rPr lang="sv-SE" sz="2400" dirty="0"/>
              <a:t> Stage 3 work can begin on all feature building block topics</a:t>
            </a:r>
          </a:p>
          <a:p>
            <a:r>
              <a:rPr lang="sv-SE" sz="2400" dirty="0"/>
              <a:t>May of the pending issues are related to SA3 specific issues.</a:t>
            </a:r>
          </a:p>
          <a:p>
            <a:r>
              <a:rPr lang="sv-SE" sz="2400" b="1" dirty="0"/>
              <a:t>Rel-18:</a:t>
            </a:r>
            <a:r>
              <a:rPr lang="en-US" sz="2400" dirty="0"/>
              <a:t>1 new Rel-18 study and 3 new work items agreed, 1 study extended to Rel-18</a:t>
            </a:r>
          </a:p>
          <a:p>
            <a:r>
              <a:rPr lang="en-US" sz="2400" dirty="0"/>
              <a:t>Workshop second week in January 2022</a:t>
            </a:r>
          </a:p>
          <a:p>
            <a:r>
              <a:rPr lang="en-US" sz="2400" dirty="0"/>
              <a:t>(1 WID already  approved at SA#92)</a:t>
            </a:r>
          </a:p>
          <a:p>
            <a:pPr marL="0" indent="0">
              <a:buNone/>
            </a:pPr>
            <a:endParaRPr lang="en-US" sz="2400" dirty="0"/>
          </a:p>
          <a:p>
            <a:endParaRPr lang="sv-SE" sz="2400" dirty="0"/>
          </a:p>
          <a:p>
            <a:endParaRPr lang="sv-SE" sz="24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206" y="279400"/>
            <a:ext cx="9922476" cy="1325563"/>
          </a:xfrm>
        </p:spPr>
        <p:txBody>
          <a:bodyPr/>
          <a:lstStyle/>
          <a:p>
            <a:r>
              <a:rPr lang="en-US" altLang="sv-SE" sz="4000" dirty="0"/>
              <a:t> Security Aspects of Enhancement of Support for Edge Computing in 5GC</a:t>
            </a:r>
            <a:r>
              <a:rPr lang="sv-SE" altLang="sv-SE" sz="4000" dirty="0"/>
              <a:t> </a:t>
            </a:r>
            <a:r>
              <a:rPr lang="sv-SE" altLang="sv-SE" sz="3200" dirty="0"/>
              <a:t>(eEDGE_5GC)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WI 50% complete, with exception sheet </a:t>
            </a:r>
            <a:r>
              <a:rPr lang="en-US" sz="2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S3-214509</a:t>
            </a: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Draft TS 33.558 in </a:t>
            </a:r>
            <a:r>
              <a:rPr lang="en-US" sz="24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4"/>
              </a:rPr>
              <a:t>S3-214508</a:t>
            </a: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Clauses, Authentication and Authorization between EEC and ECS is to be added.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Authentication and Authorization between EEC and EES is to be added.</a:t>
            </a:r>
          </a:p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Authentication and Authorization between EES and ECS, details of identities in certificates are to be resolved.</a:t>
            </a:r>
          </a:p>
          <a:p>
            <a:pPr lvl="1"/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Security aspects of Uncrewed Aerial Systems</a:t>
            </a:r>
            <a:br>
              <a:rPr lang="en-US" altLang="sv-SE" sz="4000" dirty="0"/>
            </a:br>
            <a:r>
              <a:rPr lang="en-US" altLang="sv-SE" sz="4000" dirty="0"/>
              <a:t>( ID_UAS) 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WI 50% complete with Exception sheet </a:t>
            </a:r>
            <a:r>
              <a:rPr lang="en-US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3"/>
              </a:rPr>
              <a:t>S3-214523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 TS 33.256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S3-214521</a:t>
            </a:r>
            <a:r>
              <a:rPr lang="en-US" dirty="0"/>
              <a:t> </a:t>
            </a:r>
            <a:endParaRPr lang="en-US" altLang="en-US" dirty="0"/>
          </a:p>
          <a:p>
            <a:r>
              <a:rPr lang="en-US" altLang="en-US" dirty="0"/>
              <a:t>Still to complete some 5GS procedure and adding similar procedures for EPS as are available for 5GS. 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9266685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Proximity based </a:t>
            </a:r>
            <a:br>
              <a:rPr lang="en-US" altLang="ja-JP" dirty="0"/>
            </a:br>
            <a:r>
              <a:rPr lang="en-US" altLang="ja-JP" dirty="0"/>
              <a:t>services in 5GS ProSe (5G_ProSe)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ym typeface="Wingdings" panose="05000000000000000000" pitchFamily="2" charset="2"/>
              </a:rPr>
              <a:t>WI 45% complete with exception sheet </a:t>
            </a:r>
            <a:r>
              <a:rPr lang="en-US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S3-214510</a:t>
            </a:r>
            <a:endParaRPr lang="en-US" sz="1800" u="sng" dirty="0">
              <a:solidFill>
                <a:srgbClr val="00000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ja-JP" sz="240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TS 33.503 in </a:t>
            </a:r>
            <a:r>
              <a:rPr lang="en-US" sz="2400" i="0" u="sng" strike="noStrike" dirty="0">
                <a:solidFill>
                  <a:srgbClr val="0000FF"/>
                </a:solidFill>
                <a:effectLst/>
                <a:hlinkClick r:id="rId3"/>
              </a:rPr>
              <a:t>S3-214511</a:t>
            </a:r>
            <a:r>
              <a:rPr lang="en-US" sz="2400" dirty="0"/>
              <a:t> </a:t>
            </a:r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User Plane-based security procedure and Control Plane-based security procedure defined for 5G ProSe Communication via 5G ProSe Layer-3 UE-to-Network Relay are under development.</a:t>
            </a: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User Consent for </a:t>
            </a:r>
            <a:br>
              <a:rPr lang="en-US" altLang="ja-JP" dirty="0"/>
            </a:br>
            <a:r>
              <a:rPr lang="en-US" altLang="ja-JP" dirty="0"/>
              <a:t>3GPP services (UC3S_SEC)</a:t>
            </a:r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ym typeface="Wingdings" panose="05000000000000000000" pitchFamily="2" charset="2"/>
              </a:rPr>
              <a:t> WI 85% complete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CR to TS 33.501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S3-214459</a:t>
            </a:r>
            <a:r>
              <a:rPr lang="en-US" dirty="0"/>
              <a:t> </a:t>
            </a:r>
          </a:p>
          <a:p>
            <a:r>
              <a:rPr lang="en-US" dirty="0"/>
              <a:t> Adds Annex X (normative):User consent requirements and mechanisms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49303012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General WI status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All other Rel-17 WI completion rate 90-100% </a:t>
            </a:r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65970174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	Study on 5G security enhancement against false base stations(FS_5GFBS)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Study 90% complete, TR 33.809 </a:t>
            </a:r>
          </a:p>
          <a:p>
            <a:pPr lvl="1"/>
            <a:r>
              <a:rPr lang="en-US" altLang="sv-SE" dirty="0" err="1"/>
              <a:t>RRCResumeRequest</a:t>
            </a:r>
            <a:r>
              <a:rPr lang="en-US" altLang="sv-SE" dirty="0"/>
              <a:t> protection pending, LS Reply to RAN2 on security protection on </a:t>
            </a:r>
            <a:r>
              <a:rPr lang="en-US" altLang="sv-SE" dirty="0" err="1"/>
              <a:t>RRCResumeRequest</a:t>
            </a:r>
            <a:r>
              <a:rPr lang="en-US" altLang="sv-SE" dirty="0"/>
              <a:t> message</a:t>
            </a:r>
            <a:r>
              <a:rPr lang="sv-SE" altLang="sv-SE" dirty="0"/>
              <a:t>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S3-214539</a:t>
            </a:r>
            <a:r>
              <a:rPr lang="en-US" dirty="0"/>
              <a:t> .</a:t>
            </a:r>
            <a:endParaRPr lang="sv-SE" altLang="sv-SE" dirty="0"/>
          </a:p>
          <a:p>
            <a:pPr lvl="1"/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94581421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Study on User Plane Integrity Protection </a:t>
            </a:r>
            <a:br>
              <a:rPr lang="en-US" altLang="ja-JP" dirty="0"/>
            </a:br>
            <a:r>
              <a:rPr lang="en-US" altLang="ja-JP" dirty="0"/>
              <a:t>(</a:t>
            </a:r>
            <a:r>
              <a:rPr lang="en-US" altLang="ja-JP" dirty="0" err="1"/>
              <a:t>FS_UP_IP_Sec</a:t>
            </a:r>
            <a:r>
              <a:rPr lang="en-US" altLang="ja-JP" dirty="0"/>
              <a:t>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Study complete 100%</a:t>
            </a:r>
          </a:p>
          <a:p>
            <a:pPr lvl="1"/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0502505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 err="1"/>
              <a:t>Virtualisation</a:t>
            </a:r>
            <a:r>
              <a:rPr lang="en-US" altLang="ja-JP" dirty="0"/>
              <a:t>(FS_SIV)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sz="2400" dirty="0"/>
              <a:t>TR 33.848 studies the consequences of </a:t>
            </a:r>
            <a:r>
              <a:rPr lang="en-US" altLang="sv-SE" sz="2400" dirty="0" err="1"/>
              <a:t>virtualisation</a:t>
            </a:r>
            <a:r>
              <a:rPr lang="en-US" altLang="sv-SE" sz="2400" dirty="0"/>
              <a:t> on 3GPP architectures, in order to identify threats and subsequent security requirements in </a:t>
            </a:r>
            <a:r>
              <a:rPr lang="en-US" sz="240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S3-214406</a:t>
            </a:r>
            <a:r>
              <a:rPr lang="en-US" altLang="sv-SE" sz="2400" dirty="0"/>
              <a:t> </a:t>
            </a:r>
            <a:endParaRPr lang="sv-SE" altLang="sv-SE" sz="2400" dirty="0"/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80065721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76841"/>
            <a:ext cx="11111696" cy="1325563"/>
          </a:xfrm>
        </p:spPr>
        <p:txBody>
          <a:bodyPr/>
          <a:lstStyle/>
          <a:p>
            <a:r>
              <a:rPr lang="en-US" altLang="ja-JP" dirty="0"/>
              <a:t>Study on authentication enhancements I</a:t>
            </a:r>
            <a:br>
              <a:rPr lang="en-US" altLang="ja-JP" dirty="0"/>
            </a:br>
            <a:r>
              <a:rPr lang="en-US" altLang="ja-JP" dirty="0"/>
              <a:t>n 5GS (FS_AUTH_ENH 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altLang="sv-SE" dirty="0"/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Study concluded, draft TR 33.846 v0.14.0 Study on authentication enhancements in the 5G System (5GS)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S3-214402</a:t>
            </a:r>
            <a:r>
              <a:rPr lang="en-US" dirty="0"/>
              <a:t> .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Study is 98% completed.</a:t>
            </a:r>
          </a:p>
        </p:txBody>
      </p:sp>
    </p:spTree>
    <p:extLst>
      <p:ext uri="{BB962C8B-B14F-4D97-AF65-F5344CB8AC3E}">
        <p14:creationId xmlns:p14="http://schemas.microsoft.com/office/powerpoint/2010/main" val="1349770461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Unmanned Aerial Systems (FS_UAS_SEC 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UAS study captured in TR33.854.</a:t>
            </a:r>
          </a:p>
          <a:p>
            <a:r>
              <a:rPr lang="en-US" altLang="sv-SE" dirty="0"/>
              <a:t>Study 100% complete.</a:t>
            </a:r>
            <a:endParaRPr lang="sv-SE" altLang="sv-SE" dirty="0"/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51042322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177" y="0"/>
            <a:ext cx="10515600" cy="1273215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7" y="1825625"/>
            <a:ext cx="11354765" cy="4216829"/>
          </a:xfrm>
        </p:spPr>
        <p:txBody>
          <a:bodyPr/>
          <a:lstStyle/>
          <a:p>
            <a:r>
              <a:rPr lang="en-GB" altLang="ja-JP" sz="2400" dirty="0"/>
              <a:t>Specifications/Reports for approval</a:t>
            </a:r>
          </a:p>
          <a:p>
            <a:endParaRPr lang="en-US" altLang="ja-JP" sz="2000" dirty="0"/>
          </a:p>
          <a:p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E255EAC-7DE5-43D9-8A46-C655961962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537461"/>
              </p:ext>
            </p:extLst>
          </p:nvPr>
        </p:nvGraphicFramePr>
        <p:xfrm>
          <a:off x="653852" y="2246291"/>
          <a:ext cx="10722250" cy="368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3083">
                  <a:extLst>
                    <a:ext uri="{9D8B030D-6E8A-4147-A177-3AD203B41FA5}">
                      <a16:colId xmlns:a16="http://schemas.microsoft.com/office/drawing/2014/main" val="2315474127"/>
                    </a:ext>
                  </a:extLst>
                </a:gridCol>
                <a:gridCol w="9409167">
                  <a:extLst>
                    <a:ext uri="{9D8B030D-6E8A-4147-A177-3AD203B41FA5}">
                      <a16:colId xmlns:a16="http://schemas.microsoft.com/office/drawing/2014/main" val="4132732490"/>
                    </a:ext>
                  </a:extLst>
                </a:gridCol>
              </a:tblGrid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SP-211393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TR 33.881 Study on Non-Seamless WLAN Offload (NSWO) in 5G System (5GS) using 3GPP credentials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0289215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33.851 Study on security for enhanced support of Industrial Internet of Things (</a:t>
                      </a:r>
                      <a:r>
                        <a:rPr lang="en-US" sz="1600" u="none" strike="noStrike" dirty="0" err="1">
                          <a:effectLst/>
                        </a:rPr>
                        <a:t>IIoT</a:t>
                      </a:r>
                      <a:r>
                        <a:rPr lang="en-US" sz="1600" u="none" strike="noStrike" dirty="0">
                          <a:effectLst/>
                        </a:rPr>
                        <a:t>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3576005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TS 33.522 5G Security Assurance Specification (SCAS); Service Communication Proxy (SECOP)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3892356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33.857 Study on enhanced security support for Non-Public Networks (NPN)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8258927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33.846 Study on authentication enhancements in the 5G System (5GS)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6638954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33.864 Study on the security of Access and Mobility Management Function (AMF) re-allocation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805492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SP-211399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33.850 Study on security aspects of enhancements for 5G Multicast-Broadcast Services (MBS)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041054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33.867 Study on user consent for 3GPP services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9026011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33.875 Study on enhanced security aspects of the 5G Service Based Architecture (</a:t>
                      </a:r>
                      <a:r>
                        <a:rPr lang="en-US" sz="1600" u="none" strike="noStrike" dirty="0" err="1">
                          <a:effectLst/>
                        </a:rPr>
                        <a:t>eSBA</a:t>
                      </a:r>
                      <a:r>
                        <a:rPr lang="en-US" sz="1600" u="none" strike="noStrike" dirty="0">
                          <a:effectLst/>
                        </a:rPr>
                        <a:t>) – </a:t>
                      </a:r>
                      <a:r>
                        <a:rPr lang="en-US" sz="16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for information</a:t>
                      </a:r>
                      <a:endParaRPr lang="en-US" sz="16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54973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33.862 Study on security aspects of the Message Service for </a:t>
                      </a:r>
                      <a:r>
                        <a:rPr lang="en-US" sz="1600" u="none" strike="noStrike" dirty="0" err="1">
                          <a:effectLst/>
                        </a:rPr>
                        <a:t>MIoT</a:t>
                      </a:r>
                      <a:r>
                        <a:rPr lang="en-US" sz="1600" u="none" strike="noStrike" dirty="0">
                          <a:effectLst/>
                        </a:rPr>
                        <a:t> over the 5G System (MSGin5G)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7440883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33.839 Study on security aspects of enhancement of support for edge computing in 5G Core (5GC)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8009846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33.847 Study on security aspects of enhancement for proximity based services in the 5G System (5GS)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991598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TR 33.866 Study on security aspects of enablers for Network Automation (</a:t>
                      </a:r>
                      <a:r>
                        <a:rPr lang="en-US" sz="1600" u="none" strike="noStrike" dirty="0" err="1">
                          <a:effectLst/>
                        </a:rPr>
                        <a:t>eNA</a:t>
                      </a:r>
                      <a:r>
                        <a:rPr lang="en-US" sz="1600" u="none" strike="noStrike" dirty="0">
                          <a:effectLst/>
                        </a:rPr>
                        <a:t>) for the 5G system (5GS) Phase 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8187549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SP-211406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TS 33.256 Security aspects of Uncrewed Aerial Systems (UAS)- </a:t>
                      </a:r>
                      <a:r>
                        <a:rPr lang="en-US" sz="16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for information</a:t>
                      </a:r>
                      <a:endParaRPr lang="en-US" sz="16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4187777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11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Enhancement of Support for Edge Computing in 5GC (</a:t>
            </a:r>
            <a:r>
              <a:rPr lang="en-US" altLang="ja-JP" dirty="0" err="1"/>
              <a:t>FS_eEDGE_SEC</a:t>
            </a:r>
            <a:r>
              <a:rPr lang="en-US" altLang="ja-JP" dirty="0"/>
              <a:t> 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 draft TR 33.839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S3-214413</a:t>
            </a:r>
            <a:r>
              <a:rPr lang="en-US" dirty="0"/>
              <a:t> </a:t>
            </a:r>
          </a:p>
          <a:p>
            <a:r>
              <a:rPr lang="en-US" altLang="sv-SE" dirty="0"/>
              <a:t>Study complete 90%</a:t>
            </a:r>
          </a:p>
          <a:p>
            <a:pPr lvl="1"/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Presented to plenary for approval </a:t>
            </a:r>
          </a:p>
          <a:p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0566261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	Study on Security Aspects of Enhancement for Proximity Based Services in 5GS (FS_5G_ProSe_Sec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TR 33.847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 S3-214404</a:t>
            </a:r>
            <a:r>
              <a:rPr lang="en-US" dirty="0"/>
              <a:t> </a:t>
            </a:r>
          </a:p>
          <a:p>
            <a:r>
              <a:rPr lang="en-US" dirty="0"/>
              <a:t>Support secondary authentication and NSSAA aspects need more discussion</a:t>
            </a:r>
          </a:p>
          <a:p>
            <a:r>
              <a:rPr lang="en-US" altLang="en-US" dirty="0"/>
              <a:t>Study complete 90% , approval in 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S3-214409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971102176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11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support of Industrial IoT(</a:t>
            </a:r>
            <a:r>
              <a:rPr lang="en-US" altLang="ja-JP" dirty="0" err="1"/>
              <a:t>FS_IIoT_SEC</a:t>
            </a:r>
            <a:r>
              <a:rPr lang="en-US" altLang="ja-JP" dirty="0"/>
              <a:t>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dirty="0"/>
              <a:t> TR 33.851, study complete 100%</a:t>
            </a:r>
          </a:p>
          <a:p>
            <a:r>
              <a:rPr lang="en-US" altLang="sv-SE" dirty="0">
                <a:sym typeface="Wingdings" panose="05000000000000000000" pitchFamily="2" charset="2"/>
              </a:rPr>
              <a:t> Presented to plenary </a:t>
            </a:r>
            <a:r>
              <a:rPr lang="en-US" sz="18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S3-214199</a:t>
            </a:r>
            <a:endParaRPr lang="sv-SE" altLang="sv-SE" dirty="0"/>
          </a:p>
          <a:p>
            <a:pPr marL="0" indent="0">
              <a:buNone/>
            </a:pP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05209231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Security Aspects of Enhancements for 5G Multicast-Broadcast Services (FS_5MBS_SEC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Study captured in TR33.850 (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S3-214368</a:t>
            </a:r>
            <a:r>
              <a:rPr lang="en-US" altLang="en-US" dirty="0"/>
              <a:t>), complete 95%</a:t>
            </a:r>
          </a:p>
          <a:p>
            <a:r>
              <a:rPr lang="en-US" altLang="en-US" dirty="0"/>
              <a:t>Presented to plenary for approval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S3-214356</a:t>
            </a:r>
            <a:r>
              <a:rPr lang="en-US" dirty="0"/>
              <a:t> .</a:t>
            </a:r>
            <a:endParaRPr lang="en-US" altLang="en-US" dirty="0"/>
          </a:p>
          <a:p>
            <a:endParaRPr lang="en-US" altLang="en-US" dirty="0"/>
          </a:p>
          <a:p>
            <a:pPr marL="457200" lvl="1" indent="0">
              <a:buNone/>
            </a:pP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94096798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enhanced security support for Non-Public Networks (</a:t>
            </a:r>
            <a:r>
              <a:rPr lang="en-US" altLang="sv-SE" sz="4000" dirty="0" err="1"/>
              <a:t>FS_eNPN_SEC</a:t>
            </a:r>
            <a:r>
              <a:rPr lang="en-US" altLang="sv-SE" sz="4000" dirty="0"/>
              <a:t>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TR 33.857 v0.9.0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S3-214362</a:t>
            </a:r>
            <a:r>
              <a:rPr lang="en-US" dirty="0"/>
              <a:t> </a:t>
            </a:r>
          </a:p>
          <a:p>
            <a:r>
              <a:rPr lang="en-US" altLang="en-US" dirty="0"/>
              <a:t> Study complete 100%</a:t>
            </a:r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52798486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User Consent for 3GPP services</a:t>
            </a:r>
            <a:br>
              <a:rPr lang="en-US" altLang="sv-SE" sz="4000" dirty="0"/>
            </a:br>
            <a:r>
              <a:rPr lang="en-US" altLang="sv-SE" sz="4000" dirty="0"/>
              <a:t>(FS_UC3S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TR 33.867 v0.9.0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S3-214364</a:t>
            </a:r>
            <a:r>
              <a:rPr lang="en-US" altLang="en-US" dirty="0"/>
              <a:t> </a:t>
            </a:r>
          </a:p>
          <a:p>
            <a:r>
              <a:rPr lang="en-US" altLang="en-US" dirty="0"/>
              <a:t>Study complete 100%</a:t>
            </a:r>
          </a:p>
          <a:p>
            <a:r>
              <a:rPr lang="en-US" altLang="en-US" dirty="0"/>
              <a:t>Presented to plenary for approval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S3-214357</a:t>
            </a:r>
            <a:r>
              <a:rPr lang="en-US" dirty="0"/>
              <a:t> </a:t>
            </a: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51529072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security aspects of the 5GMSG </a:t>
            </a:r>
            <a:br>
              <a:rPr lang="en-US" altLang="sv-SE" sz="4000" dirty="0"/>
            </a:br>
            <a:r>
              <a:rPr lang="en-US" altLang="sv-SE" sz="4000" dirty="0"/>
              <a:t>Service (FS_SEC_5GMSG)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Study captured in TR 33.862 </a:t>
            </a:r>
          </a:p>
          <a:p>
            <a:r>
              <a:rPr lang="en-US" altLang="en-US" dirty="0"/>
              <a:t>Study complete 95%</a:t>
            </a:r>
          </a:p>
          <a:p>
            <a:r>
              <a:rPr lang="en-US" altLang="en-US" dirty="0"/>
              <a:t>Presented to plenary for approval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S3-214370</a:t>
            </a:r>
            <a:r>
              <a:rPr lang="en-US" dirty="0"/>
              <a:t> </a:t>
            </a:r>
            <a:endParaRPr lang="en-US" altLang="en-US" dirty="0"/>
          </a:p>
          <a:p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1007060296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security aspects of enablers for Network Automation (</a:t>
            </a:r>
            <a:r>
              <a:rPr lang="en-US" altLang="sv-SE" sz="4000" dirty="0" err="1"/>
              <a:t>eNA</a:t>
            </a:r>
            <a:r>
              <a:rPr lang="en-US" altLang="sv-SE" sz="4000" dirty="0"/>
              <a:t>) for the 5G system (5GS) Phase 2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Study captured in TR 33.866 (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S3-214410</a:t>
            </a:r>
            <a:r>
              <a:rPr lang="en-US" dirty="0"/>
              <a:t> </a:t>
            </a:r>
            <a:r>
              <a:rPr lang="en-US" altLang="en-US" dirty="0"/>
              <a:t>)</a:t>
            </a:r>
          </a:p>
          <a:p>
            <a:r>
              <a:rPr lang="en-US" altLang="en-US" dirty="0"/>
              <a:t>Study complete 90%</a:t>
            </a:r>
          </a:p>
          <a:p>
            <a:r>
              <a:rPr lang="en-US" altLang="en-US" dirty="0"/>
              <a:t>Presented to plenary for approval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S3-214411</a:t>
            </a:r>
            <a:r>
              <a:rPr lang="en-US" sz="1200" dirty="0"/>
              <a:t> 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672729098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the security of AMF re-allocation (FS_AMFREAL_SEC)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Study captured in TR 33.864 (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S3-214403</a:t>
            </a:r>
            <a:r>
              <a:rPr lang="en-US" dirty="0"/>
              <a:t> </a:t>
            </a:r>
            <a:r>
              <a:rPr lang="en-US" altLang="en-US" dirty="0"/>
              <a:t>)</a:t>
            </a:r>
          </a:p>
          <a:p>
            <a:r>
              <a:rPr lang="en-US" altLang="en-US" dirty="0"/>
              <a:t>Study complete 98%</a:t>
            </a:r>
          </a:p>
          <a:p>
            <a:r>
              <a:rPr lang="en-US" altLang="en-US" dirty="0"/>
              <a:t>Presented to plenary for approval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S3-214353</a:t>
            </a:r>
            <a:r>
              <a:rPr lang="en-US" sz="1200" dirty="0"/>
              <a:t> </a:t>
            </a:r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373199825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Security for NR Integrated Access and Backhaul(</a:t>
            </a:r>
            <a:r>
              <a:rPr lang="en-US" altLang="sv-SE" sz="4000" dirty="0" err="1"/>
              <a:t>FS_NR_IAB_Sec</a:t>
            </a:r>
            <a:r>
              <a:rPr lang="en-US" altLang="sv-SE" sz="4000" dirty="0"/>
              <a:t>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 Study captured in TR 33.8xx</a:t>
            </a:r>
          </a:p>
          <a:p>
            <a:r>
              <a:rPr lang="en-US" altLang="en-US" dirty="0"/>
              <a:t>Study complete 79%</a:t>
            </a:r>
          </a:p>
        </p:txBody>
      </p:sp>
    </p:spTree>
    <p:extLst>
      <p:ext uri="{BB962C8B-B14F-4D97-AF65-F5344CB8AC3E}">
        <p14:creationId xmlns:p14="http://schemas.microsoft.com/office/powerpoint/2010/main" val="37189376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544084"/>
              </p:ext>
            </p:extLst>
          </p:nvPr>
        </p:nvGraphicFramePr>
        <p:xfrm>
          <a:off x="414144" y="1779205"/>
          <a:ext cx="10939656" cy="4569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22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LI18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23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18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Dec 21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Adapting BEST for use in 5G networks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Iko Keesmaat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(KPN)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BEST_5G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SP-201135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33.163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4146530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enhanced Security Aspects of the 5G Service Based Architecture(</a:t>
            </a:r>
            <a:r>
              <a:rPr lang="en-US" altLang="sv-SE" sz="4000" dirty="0" err="1"/>
              <a:t>FS_eSBA_SEC</a:t>
            </a:r>
            <a:r>
              <a:rPr lang="en-US" altLang="sv-SE" sz="4000" dirty="0"/>
              <a:t> 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54" y="1380782"/>
            <a:ext cx="11689492" cy="4760526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 Study captured in TR 33.875 in 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S3-214369</a:t>
            </a:r>
            <a:r>
              <a:rPr lang="en-US" dirty="0"/>
              <a:t> </a:t>
            </a:r>
            <a:endParaRPr lang="en-US" altLang="en-US" dirty="0"/>
          </a:p>
          <a:p>
            <a:r>
              <a:rPr lang="en-US" altLang="en-US" dirty="0"/>
              <a:t>Study complete 70%, Presented to plenary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S3-214198</a:t>
            </a:r>
            <a:r>
              <a:rPr lang="en-US" dirty="0"/>
              <a:t> </a:t>
            </a:r>
          </a:p>
          <a:p>
            <a:r>
              <a:rPr lang="en-US" altLang="en-US" dirty="0"/>
              <a:t>From the 9 key issues identified and 10 solutions documented so far, no conclusion was reached for Rel-17. Outstanding issues are: </a:t>
            </a:r>
          </a:p>
          <a:p>
            <a:pPr lvl="1"/>
            <a:r>
              <a:rPr lang="en-US" altLang="en-US" dirty="0"/>
              <a:t>-	Missing solutions at KI#2, KI#3, and KI#9 </a:t>
            </a:r>
          </a:p>
          <a:p>
            <a:pPr lvl="1"/>
            <a:r>
              <a:rPr lang="en-US" altLang="en-US" dirty="0"/>
              <a:t>-	Refinement of solutions with resolution of editor’s notes </a:t>
            </a:r>
          </a:p>
          <a:p>
            <a:pPr lvl="1"/>
            <a:r>
              <a:rPr lang="en-US" altLang="en-US" dirty="0"/>
              <a:t>-	Missing details at evaluation of solutions</a:t>
            </a:r>
          </a:p>
          <a:p>
            <a:pPr lvl="1"/>
            <a:r>
              <a:rPr lang="en-US" altLang="en-US" dirty="0"/>
              <a:t>-	Conclusions with explanation on whether solutions should be adopted or not adopted, i.e., with decision documentation</a:t>
            </a:r>
          </a:p>
          <a:p>
            <a:pPr lvl="1"/>
            <a:r>
              <a:rPr lang="en-US" altLang="en-US" dirty="0"/>
              <a:t>SID revised and extended to Rel-18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5"/>
              </a:rPr>
              <a:t>S3-214535</a:t>
            </a:r>
            <a:r>
              <a:rPr lang="en-US" dirty="0"/>
              <a:t> 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3234557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enhanced security for network slicing </a:t>
            </a:r>
            <a:br>
              <a:rPr lang="en-US" altLang="sv-SE" sz="4000" dirty="0"/>
            </a:br>
            <a:r>
              <a:rPr lang="en-US" altLang="sv-SE" sz="4000" dirty="0"/>
              <a:t>Phase 2(FS_eNS2_SEC)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54" y="1380782"/>
            <a:ext cx="11689492" cy="4351338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 Study captured in TR 33.874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S3-214373</a:t>
            </a:r>
            <a:r>
              <a:rPr lang="en-US" dirty="0"/>
              <a:t> </a:t>
            </a:r>
            <a:endParaRPr lang="en-US" altLang="en-US" dirty="0"/>
          </a:p>
          <a:p>
            <a:r>
              <a:rPr lang="en-US" altLang="en-US" dirty="0"/>
              <a:t>Study complete 60%, WID for normative work agreed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S3-214460</a:t>
            </a:r>
            <a:r>
              <a:rPr lang="en-US" dirty="0"/>
              <a:t> 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4029530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54" y="279400"/>
            <a:ext cx="11254946" cy="1325563"/>
          </a:xfrm>
        </p:spPr>
        <p:txBody>
          <a:bodyPr/>
          <a:lstStyle/>
          <a:p>
            <a:r>
              <a:rPr lang="en-US" altLang="sv-SE" sz="4000" dirty="0"/>
              <a:t>Study on non-seamless WLAN Offload in 5GS using 3GPP credentials(FS_NSWO_5G)</a:t>
            </a:r>
            <a:endParaRPr lang="sv-SE" altLang="sv-SE" sz="3200" dirty="0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54" y="1380782"/>
            <a:ext cx="11689492" cy="4351338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 Study captured in TR 33.881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S3-214405</a:t>
            </a:r>
            <a:r>
              <a:rPr lang="en-US" sz="1200" dirty="0"/>
              <a:t> </a:t>
            </a:r>
            <a:r>
              <a:rPr lang="en-US" dirty="0"/>
              <a:t> </a:t>
            </a:r>
            <a:endParaRPr lang="en-US" altLang="en-US" dirty="0"/>
          </a:p>
          <a:p>
            <a:r>
              <a:rPr lang="en-US" altLang="en-US" sz="2400" dirty="0"/>
              <a:t>WID for normative work agreed in </a:t>
            </a:r>
            <a:r>
              <a:rPr lang="en-US" sz="2400" i="0" u="sng" strike="noStrike" dirty="0">
                <a:solidFill>
                  <a:srgbClr val="0000FF"/>
                </a:solidFill>
                <a:effectLst/>
                <a:hlinkClick r:id="rId4"/>
              </a:rPr>
              <a:t>S3-214433</a:t>
            </a:r>
            <a:r>
              <a:rPr lang="en-US" sz="2400" dirty="0"/>
              <a:t>  along with CR </a:t>
            </a:r>
            <a:r>
              <a:rPr lang="en-US" sz="2400" i="0" u="sng" strike="noStrike" dirty="0">
                <a:solidFill>
                  <a:srgbClr val="0000FF"/>
                </a:solidFill>
                <a:effectLst/>
                <a:hlinkClick r:id="rId5"/>
              </a:rPr>
              <a:t>S3-214432</a:t>
            </a:r>
            <a:r>
              <a:rPr lang="en-US" sz="2400" dirty="0"/>
              <a:t> </a:t>
            </a:r>
          </a:p>
          <a:p>
            <a:r>
              <a:rPr lang="en-US" altLang="en-US" sz="2400" dirty="0"/>
              <a:t>Study complete 98%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8672231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 Rel-18 SIDs/WIDs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67" y="1825625"/>
            <a:ext cx="11973697" cy="4351338"/>
          </a:xfrm>
        </p:spPr>
        <p:txBody>
          <a:bodyPr/>
          <a:lstStyle/>
          <a:p>
            <a:r>
              <a:rPr lang="en-US" altLang="ja-JP" dirty="0"/>
              <a:t>New SIDs for Rel-18:</a:t>
            </a:r>
          </a:p>
          <a:p>
            <a:pPr lvl="1"/>
            <a:r>
              <a:rPr lang="en-US" altLang="ja-JP" dirty="0"/>
              <a:t>SP-211364	New SID on privacy of identifiers over radio access</a:t>
            </a:r>
          </a:p>
          <a:p>
            <a:pPr lvl="1"/>
            <a:r>
              <a:rPr lang="en-US" altLang="ja-JP" dirty="0"/>
              <a:t>SP-211368	Revised Study on enhanced Security Aspects of the 5G Service Based Architecture</a:t>
            </a:r>
          </a:p>
          <a:p>
            <a:r>
              <a:rPr lang="en-US" altLang="ja-JP" dirty="0"/>
              <a:t> New WIDs for Rel-18:</a:t>
            </a:r>
          </a:p>
          <a:p>
            <a:pPr lvl="1"/>
            <a:r>
              <a:rPr lang="en-US" altLang="ja-JP" dirty="0"/>
              <a:t>SP-211362	New WID on Security Assurance Specification for Management Function (</a:t>
            </a:r>
            <a:r>
              <a:rPr lang="en-US" altLang="ja-JP" dirty="0" err="1"/>
              <a:t>MnF</a:t>
            </a:r>
            <a:r>
              <a:rPr lang="en-US" altLang="ja-JP" dirty="0"/>
              <a:t>)</a:t>
            </a:r>
          </a:p>
          <a:p>
            <a:pPr lvl="1"/>
            <a:r>
              <a:rPr lang="en-US" altLang="ja-JP" dirty="0"/>
              <a:t>SP-211363	New WID on Mission critical security enhancements phase 3</a:t>
            </a:r>
          </a:p>
          <a:p>
            <a:pPr lvl="1"/>
            <a:r>
              <a:rPr lang="en-US" altLang="ja-JP" dirty="0"/>
              <a:t>SP-211365	New WID on SECAM and SCAS for 3GPP virtualized network products</a:t>
            </a:r>
          </a:p>
          <a:p>
            <a:pPr marL="457200" lvl="1" indent="0">
              <a:buNone/>
            </a:pPr>
            <a:r>
              <a:rPr lang="en-US" altLang="ja-JP" b="1" dirty="0">
                <a:solidFill>
                  <a:srgbClr val="127092"/>
                </a:solidFill>
              </a:rPr>
              <a:t>Security workshop Rel-18 topics is planned  in 2</a:t>
            </a:r>
            <a:r>
              <a:rPr lang="en-US" altLang="ja-JP" b="1" baseline="30000" dirty="0">
                <a:solidFill>
                  <a:srgbClr val="127092"/>
                </a:solidFill>
              </a:rPr>
              <a:t>nd</a:t>
            </a:r>
            <a:r>
              <a:rPr lang="en-US" altLang="ja-JP" b="1" dirty="0">
                <a:solidFill>
                  <a:srgbClr val="127092"/>
                </a:solidFill>
              </a:rPr>
              <a:t> week of Jan 2022.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suresh.p.nair@nokia.com</a:t>
            </a:r>
            <a:r>
              <a:rPr lang="sv-SE" altLang="en-US" sz="1600" dirty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722433"/>
              </p:ext>
            </p:extLst>
          </p:nvPr>
        </p:nvGraphicFramePr>
        <p:xfrm>
          <a:off x="259492" y="1779372"/>
          <a:ext cx="10946026" cy="4531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70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81640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on 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SECAM and SCAS for 3GPP virtualized network products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VNP_SECAM_SCAS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SP-180696</a:t>
                      </a:r>
                      <a:endParaRPr lang="en-US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206512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</a:rPr>
                        <a:t>TLS protocols profiles for AKMA </a:t>
                      </a:r>
                      <a:endParaRPr lang="en-US" sz="10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Adrian Escott (Qualcomm)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AKMA_TLS</a:t>
                      </a:r>
                      <a:endParaRPr lang="en-US" sz="10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</a:rPr>
                        <a:t>80%</a:t>
                      </a:r>
                      <a:endParaRPr lang="en-US" sz="10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987067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Security aspects of Uncrewed Aerial Systems 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Adrian Escott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(Qualcomm)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ID_UAS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40%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7273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035456"/>
              </p:ext>
            </p:extLst>
          </p:nvPr>
        </p:nvGraphicFramePr>
        <p:xfrm>
          <a:off x="401843" y="1837001"/>
          <a:ext cx="11559497" cy="426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939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326413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5180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5854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8444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948179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6286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910002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201985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37993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Proximity based services in 5GS ProSe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33.503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0466202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04334"/>
              </p:ext>
            </p:extLst>
          </p:nvPr>
        </p:nvGraphicFramePr>
        <p:xfrm>
          <a:off x="518984" y="1690688"/>
          <a:ext cx="10951958" cy="4570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545299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82%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non-seamless WLAN Offload in 5GS using 3GPP credentials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Mavureddi Dhanasekaran, Ranganathan (Nokia)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FS_NSWO_5G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SP-210262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33.881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67628063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User Consent for 3GPP services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UC3S_SEC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60325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3623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0347"/>
            <a:ext cx="10515600" cy="1325563"/>
          </a:xfrm>
        </p:spPr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237879"/>
              </p:ext>
            </p:extLst>
          </p:nvPr>
        </p:nvGraphicFramePr>
        <p:xfrm>
          <a:off x="265920" y="1812287"/>
          <a:ext cx="10951958" cy="4542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User Plane Integrity Protection for LTE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UPIP_SEC_LTE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Security Aspects of Enhancement of Support for Edge Computing in 5GC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Bo Zhang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(Huawei)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eEDGE_5GC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920026</a:t>
                      </a:r>
                    </a:p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38600354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Security Aspects of eNPN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Christine Jost (Ericsson)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057409280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aspects of enablers for Network Automation (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eNA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 for the 5G system (5GS)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Xiaoting Huang (China Mobile)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eNA_Ph2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70405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51448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Suresh Nair(Nokia)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48907A-6C24-42F3-8B9B-B6DDBA4F5C30}"/>
              </a:ext>
            </a:extLst>
          </p:cNvPr>
          <p:cNvSpPr txBox="1"/>
          <p:nvPr/>
        </p:nvSpPr>
        <p:spPr>
          <a:xfrm>
            <a:off x="5787081" y="2864877"/>
            <a:ext cx="525780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Rajavel (for 3</a:t>
            </a:r>
            <a:r>
              <a:rPr lang="en-US" baseline="30000" dirty="0"/>
              <a:t>rd</a:t>
            </a:r>
            <a:r>
              <a:rPr lang="en-US" dirty="0"/>
              <a:t> term) and Minpeng (2</a:t>
            </a:r>
            <a:r>
              <a:rPr lang="en-US" baseline="30000" dirty="0"/>
              <a:t>nd</a:t>
            </a:r>
            <a:r>
              <a:rPr lang="en-US" dirty="0"/>
              <a:t> term), were re-elected by acclamation during SA3#105e, Congratulations !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3557</Words>
  <Application>Microsoft Office PowerPoint</Application>
  <PresentationFormat>Widescreen</PresentationFormat>
  <Paragraphs>751</Paragraphs>
  <Slides>44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Documents</vt:lpstr>
      <vt:lpstr>SA3-LI Processes Update @SA#94-e</vt:lpstr>
      <vt:lpstr>Status Report on SA3 Work Items</vt:lpstr>
      <vt:lpstr> Security Aspects of Enhancement of Support for Edge Computing in 5GC (eEDGE_5GC)</vt:lpstr>
      <vt:lpstr>Security aspects of Uncrewed Aerial Systems ( ID_UAS) </vt:lpstr>
      <vt:lpstr>Security Aspects of Proximity based  services in 5GS ProSe (5G_ProSe)</vt:lpstr>
      <vt:lpstr>Security Aspects of User Consent for  3GPP services (UC3S_SEC)</vt:lpstr>
      <vt:lpstr>General WI status</vt:lpstr>
      <vt:lpstr> Study on 5G security enhancement against false base stations(FS_5GFBS)</vt:lpstr>
      <vt:lpstr>Study on User Plane Integrity Protection  (FS_UP_IP_Sec)</vt:lpstr>
      <vt:lpstr>Study on Security Impacts of  Virtualisation(FS_SIV)</vt:lpstr>
      <vt:lpstr>Study on authentication enhancements I n 5GS (FS_AUTH_ENH )</vt:lpstr>
      <vt:lpstr>Study on security aspects of Unmanned Aerial Systems (FS_UAS_SEC )</vt:lpstr>
      <vt:lpstr>Study on Security Aspects of Enhancement of Support for Edge Computing in 5GC (FS_eEDGE_SEC )</vt:lpstr>
      <vt:lpstr> Study on Security Aspects of Enhancement for Proximity Based Services in 5GS (FS_5G_ProSe_Sec )</vt:lpstr>
      <vt:lpstr>Study on security for enhanced support of Industrial IoT(FS_IIoT_SEC)</vt:lpstr>
      <vt:lpstr>Study on Security Aspects of Enhancements for 5G Multicast-Broadcast Services (FS_5MBS_SEC )</vt:lpstr>
      <vt:lpstr>Study on enhanced security support for Non-Public Networks (FS_eNPN_SEC)</vt:lpstr>
      <vt:lpstr>Study on User Consent for 3GPP services (FS_UC3S )</vt:lpstr>
      <vt:lpstr>Study on security aspects of the 5GMSG  Service (FS_SEC_5GMSG)</vt:lpstr>
      <vt:lpstr>Study on security aspects of enablers for Network Automation (eNA) for the 5G system (5GS) Phase 2</vt:lpstr>
      <vt:lpstr>Study on the security of AMF re-allocation (FS_AMFREAL_SEC)</vt:lpstr>
      <vt:lpstr>Study on Security for NR Integrated Access and Backhaul(FS_NR_IAB_Sec)</vt:lpstr>
      <vt:lpstr>Study on enhanced Security Aspects of the 5G Service Based Architecture(FS_eSBA_SEC )</vt:lpstr>
      <vt:lpstr>Study on enhanced security for network slicing  Phase 2(FS_eNS2_SEC)</vt:lpstr>
      <vt:lpstr>Study on non-seamless WLAN Offload in 5GS using 3GPP credentials(FS_NSWO_5G)</vt:lpstr>
      <vt:lpstr> Rel-18 SIDs/WIDs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2021-12-07T21:00:38Z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