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528" r:id="rId2"/>
    <p:sldId id="529" r:id="rId3"/>
    <p:sldId id="530" r:id="rId4"/>
    <p:sldId id="531" r:id="rId5"/>
    <p:sldId id="546" r:id="rId6"/>
    <p:sldId id="548" r:id="rId7"/>
    <p:sldId id="549" r:id="rId8"/>
    <p:sldId id="533" r:id="rId9"/>
    <p:sldId id="563" r:id="rId10"/>
    <p:sldId id="564" r:id="rId11"/>
    <p:sldId id="565" r:id="rId12"/>
    <p:sldId id="566" r:id="rId13"/>
    <p:sldId id="567" r:id="rId14"/>
    <p:sldId id="568" r:id="rId15"/>
    <p:sldId id="536" r:id="rId16"/>
    <p:sldId id="537" r:id="rId17"/>
    <p:sldId id="538" r:id="rId18"/>
    <p:sldId id="555" r:id="rId19"/>
    <p:sldId id="545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resh" initials="SC" lastIdx="1" clrIdx="0">
    <p:extLst>
      <p:ext uri="{19B8F6BF-5375-455C-9EA6-DF929625EA0E}">
        <p15:presenceInfo xmlns:p15="http://schemas.microsoft.com/office/powerpoint/2012/main" userId="Sure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66FF"/>
    <a:srgbClr val="3399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>
        <p:scale>
          <a:sx n="90" d="100"/>
          <a:sy n="90" d="100"/>
        </p:scale>
        <p:origin x="406" y="2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9-07T17:22:43.676" idx="1">
    <p:pos x="10" y="10"/>
    <p:text/>
    <p:extLst>
      <p:ext uri="{C676402C-5697-4E1C-873F-D02D1690AC5C}">
        <p15:threadingInfo xmlns:p15="http://schemas.microsoft.com/office/powerpoint/2012/main" timeZoneBias="-33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1887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288214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8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15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222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1938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SA#94-e,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14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-20 December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37145" y="1149991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SP-211507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  <p:sldLayoutId id="2147485169" r:id="rId5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6_MissionCritical/TSGS6_046-e/Docs/S6-212840.zip" TargetMode="External"/><Relationship Id="rId2" Type="http://schemas.openxmlformats.org/officeDocument/2006/relationships/hyperlink" Target="https://www.3gpp.org/ftp/tsg_sa/WG6_MissionCritical/TSGS6_045-bis-e/Docs/S6-212437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76625" y="2338950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/>
              <a:t/>
            </a:r>
            <a:br>
              <a:rPr lang="en-GB" sz="2900" dirty="0"/>
            </a:br>
            <a:r>
              <a:rPr lang="en-GB" sz="5300" b="1" dirty="0"/>
              <a:t> </a:t>
            </a:r>
            <a:r>
              <a:rPr lang="en-US" sz="5300" b="1" dirty="0"/>
              <a:t>SA WG6 status report to </a:t>
            </a: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>TSG SA#94-e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latin typeface="Arial" panose="020B0604020202020204" pitchFamily="34" charset="0"/>
              </a:rPr>
              <a:t>SA6 Chair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SAMSUNG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687447"/>
              </p:ext>
            </p:extLst>
          </p:nvPr>
        </p:nvGraphicFramePr>
        <p:xfrm>
          <a:off x="521914" y="1680883"/>
          <a:ext cx="10534091" cy="44221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739279"/>
                <a:gridCol w="1210236"/>
                <a:gridCol w="1111623"/>
                <a:gridCol w="981636"/>
                <a:gridCol w="1084730"/>
                <a:gridCol w="1192306"/>
                <a:gridCol w="2214281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SA#93-e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SA#94-e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None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SP-211521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aseline="0" dirty="0" smtClean="0">
                        <a:solidFill>
                          <a:srgbClr val="0066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SP-211526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SP-211525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</a:t>
                      </a:r>
                      <a:r>
                        <a:rPr lang="en-IN" sz="1600" dirty="0" err="1" smtClean="0"/>
                        <a:t>Uncrewed</a:t>
                      </a:r>
                      <a:r>
                        <a:rPr lang="en-IN" sz="1600" dirty="0" smtClean="0"/>
                        <a:t>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SP-211528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03815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</a:t>
            </a:r>
            <a:r>
              <a:rPr lang="en-US" altLang="en-US" dirty="0" smtClean="0"/>
              <a:t>Rel-18 Studies </a:t>
            </a:r>
            <a:r>
              <a:rPr lang="en-US" altLang="en-US" dirty="0" smtClean="0"/>
              <a:t>– 1/3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820644"/>
              </p:ext>
            </p:extLst>
          </p:nvPr>
        </p:nvGraphicFramePr>
        <p:xfrm>
          <a:off x="498944" y="1611129"/>
          <a:ext cx="10785253" cy="449391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09033"/>
                <a:gridCol w="1305975"/>
                <a:gridCol w="1087141"/>
                <a:gridCol w="928231"/>
                <a:gridCol w="1001393"/>
                <a:gridCol w="1105142"/>
                <a:gridCol w="2548338"/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FS_MCOver5GS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(06/2018)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87%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91%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Interconnection and Migration Aspects for Railways</a:t>
                      </a:r>
                      <a:r>
                        <a:rPr lang="en-GB" altLang="en-US" sz="1600" dirty="0" smtClean="0"/>
                        <a:t>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FS_IRail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SA#94</a:t>
                      </a:r>
                    </a:p>
                    <a:p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FS_NSCALE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(03/2021)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Revised SID in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 SP-211509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FS_SNAAPP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TR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 for information in SP-211508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Capability Exposure for </a:t>
                      </a:r>
                      <a:r>
                        <a:rPr lang="en-IN" sz="1600" dirty="0" err="1" smtClean="0"/>
                        <a:t>IoT</a:t>
                      </a:r>
                      <a:r>
                        <a:rPr lang="en-IN" sz="1600" dirty="0" smtClean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FS_ACE_IOT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29746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</a:t>
            </a:r>
            <a:r>
              <a:rPr lang="en-US" altLang="en-US" dirty="0" smtClean="0"/>
              <a:t>Rel-18 Studies </a:t>
            </a:r>
            <a:r>
              <a:rPr lang="en-US" altLang="en-US" dirty="0" smtClean="0"/>
              <a:t>– 2/3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082462"/>
              </p:ext>
            </p:extLst>
          </p:nvPr>
        </p:nvGraphicFramePr>
        <p:xfrm>
          <a:off x="593073" y="1548876"/>
          <a:ext cx="10585913" cy="47240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6973"/>
                <a:gridCol w="1398494"/>
                <a:gridCol w="1035424"/>
                <a:gridCol w="905435"/>
                <a:gridCol w="995082"/>
                <a:gridCol w="1059652"/>
                <a:gridCol w="2494853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(06/2022)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Revised SID in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 SP-211510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FS_5GFLS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(06/2022)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Revised SID in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 SP-211512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Revised SID in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 SP-211511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FS_SEALDD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FS_eV2XAPP2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8558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</a:t>
            </a:r>
            <a:r>
              <a:rPr lang="en-US" altLang="en-US" dirty="0" smtClean="0"/>
              <a:t>Rel-18 Studies </a:t>
            </a:r>
            <a:r>
              <a:rPr lang="en-US" altLang="en-US" dirty="0" smtClean="0"/>
              <a:t>– 3/3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321865"/>
              </p:ext>
            </p:extLst>
          </p:nvPr>
        </p:nvGraphicFramePr>
        <p:xfrm>
          <a:off x="575144" y="1717928"/>
          <a:ext cx="10585913" cy="414499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20774"/>
                <a:gridCol w="1474693"/>
                <a:gridCol w="1035424"/>
                <a:gridCol w="905435"/>
                <a:gridCol w="995082"/>
                <a:gridCol w="1059652"/>
                <a:gridCol w="2494853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FS_ADAES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0%</a:t>
                      </a:r>
                    </a:p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SP-211513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 smtClean="0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FS_PIRatesAPP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0%</a:t>
                      </a:r>
                    </a:p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SP-211515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0%</a:t>
                      </a:r>
                    </a:p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SA#99 (03/2023)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SP-211514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1039848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Mission </a:t>
                      </a:r>
                      <a:r>
                        <a:rPr lang="en-IN" sz="1600" b="0" smtClean="0">
                          <a:solidFill>
                            <a:schemeClr val="tx1"/>
                          </a:solidFill>
                        </a:rPr>
                        <a:t>Critical Ad </a:t>
                      </a:r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FS_MCAHGC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0%</a:t>
                      </a:r>
                    </a:p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SP-211516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61063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471945"/>
              </p:ext>
            </p:extLst>
          </p:nvPr>
        </p:nvGraphicFramePr>
        <p:xfrm>
          <a:off x="454120" y="1552860"/>
          <a:ext cx="10751762" cy="481543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739226"/>
                <a:gridCol w="1420404"/>
                <a:gridCol w="1051646"/>
                <a:gridCol w="919620"/>
                <a:gridCol w="1010672"/>
                <a:gridCol w="1076254"/>
                <a:gridCol w="2533940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MCOver5MBS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MCGWUE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FFAPP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eSEAL2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WID in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SP-211518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enh4MCPTT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WID in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SP-211519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MCOver5GProSe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WID in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SP-211517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69587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 smtClean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(1/3)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223625" cy="4738776"/>
          </a:xfrm>
        </p:spPr>
        <p:txBody>
          <a:bodyPr/>
          <a:lstStyle/>
          <a:p>
            <a:r>
              <a:rPr lang="en-GB" altLang="fr-FR" sz="2400" dirty="0" smtClean="0"/>
              <a:t> Action</a:t>
            </a:r>
          </a:p>
          <a:p>
            <a:pPr lvl="1"/>
            <a:r>
              <a:rPr lang="en-GB" altLang="fr-FR" sz="2000" dirty="0" smtClean="0"/>
              <a:t>CRs for approval – 11 CR packs</a:t>
            </a: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SP-211520</a:t>
            </a:r>
            <a:r>
              <a:rPr lang="en-IN" altLang="en-US" dirty="0" smtClean="0"/>
              <a:t> </a:t>
            </a:r>
            <a:r>
              <a:rPr lang="en-IN" altLang="en-US" dirty="0"/>
              <a:t>Rel-16 CRs to TS23283 for </a:t>
            </a:r>
            <a:r>
              <a:rPr lang="en-IN" altLang="en-US" b="1" dirty="0" err="1"/>
              <a:t>eMCCI</a:t>
            </a:r>
            <a:endParaRPr lang="en-IN" altLang="en-US" b="1" dirty="0"/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SP-211521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TS23554 and TS23434 for </a:t>
            </a:r>
            <a:r>
              <a:rPr lang="en-IN" altLang="en-US" b="1" dirty="0"/>
              <a:t>5GMARCH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SP-211522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TS23558 for </a:t>
            </a:r>
            <a:r>
              <a:rPr lang="en-IN" altLang="en-US" b="1" dirty="0"/>
              <a:t>EDGEAPP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SP-211523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TS23282 for </a:t>
            </a:r>
            <a:r>
              <a:rPr lang="en-IN" altLang="en-US" b="1" dirty="0"/>
              <a:t>eMCData3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SP-211524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TS23280 and TS23379 for </a:t>
            </a:r>
            <a:r>
              <a:rPr lang="en-IN" altLang="en-US" b="1" dirty="0"/>
              <a:t>enh3MCPTT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SP-211525 </a:t>
            </a:r>
            <a:r>
              <a:rPr lang="en-IN" altLang="en-US" dirty="0"/>
              <a:t>Rel-17 CRs to TS23434 for </a:t>
            </a:r>
            <a:r>
              <a:rPr lang="en-IN" altLang="en-US" b="1" dirty="0" err="1"/>
              <a:t>eSEAL</a:t>
            </a:r>
            <a:endParaRPr lang="en-IN" altLang="en-US" b="1" dirty="0"/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SP-211526 </a:t>
            </a:r>
            <a:r>
              <a:rPr lang="en-IN" altLang="en-US" dirty="0"/>
              <a:t>Rel-17 CRs to TS23289 </a:t>
            </a:r>
            <a:r>
              <a:rPr lang="en-IN" altLang="en-US" b="1" dirty="0"/>
              <a:t>MCOver5GS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SP-211527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TS23283 </a:t>
            </a:r>
            <a:r>
              <a:rPr lang="en-IN" altLang="en-US" b="1" dirty="0"/>
              <a:t>TEI17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SP-211528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TS23255 for </a:t>
            </a:r>
            <a:r>
              <a:rPr lang="en-IN" altLang="en-US" b="1" dirty="0"/>
              <a:t>UASAPP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SP-211529</a:t>
            </a:r>
            <a:r>
              <a:rPr lang="en-IN" altLang="en-US" dirty="0" smtClean="0"/>
              <a:t> </a:t>
            </a:r>
            <a:r>
              <a:rPr lang="en-IN" altLang="en-US" dirty="0"/>
              <a:t>Rel-18 CRs to TS23280, TS23281, TS23282 and TS23379 for </a:t>
            </a:r>
            <a:r>
              <a:rPr lang="en-IN" altLang="en-US" b="1" dirty="0" smtClean="0"/>
              <a:t>MCGWUE</a:t>
            </a:r>
            <a:endParaRPr lang="en-IN" altLang="en-US" b="1" dirty="0"/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SP-211530</a:t>
            </a:r>
            <a:r>
              <a:rPr lang="en-IN" altLang="en-US" dirty="0"/>
              <a:t> Rel-18 CRs to TS23289 </a:t>
            </a:r>
            <a:r>
              <a:rPr lang="en-IN" altLang="en-US" b="1" dirty="0" smtClean="0"/>
              <a:t>MCOver5MBS</a:t>
            </a:r>
            <a:endParaRPr lang="en-IN" altLang="en-US" b="1" dirty="0"/>
          </a:p>
          <a:p>
            <a:pPr lvl="2"/>
            <a:endParaRPr lang="en-IN" altLang="en-US" b="1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(2/3)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86475" y="1647265"/>
            <a:ext cx="10818019" cy="4663888"/>
          </a:xfrm>
        </p:spPr>
        <p:txBody>
          <a:bodyPr/>
          <a:lstStyle/>
          <a:p>
            <a:r>
              <a:rPr lang="en-GB" altLang="fr-FR" sz="2400" dirty="0" smtClean="0"/>
              <a:t>Information</a:t>
            </a:r>
          </a:p>
          <a:p>
            <a:pPr lvl="1"/>
            <a:r>
              <a:rPr lang="en-GB" altLang="fr-FR" sz="2000" dirty="0" smtClean="0"/>
              <a:t>Technical Reports/Specifications</a:t>
            </a:r>
          </a:p>
          <a:p>
            <a:pPr lvl="2"/>
            <a:r>
              <a:rPr lang="en-IN" altLang="fr-FR" b="1" dirty="0" smtClean="0"/>
              <a:t>FS_SNAAPP</a:t>
            </a:r>
            <a:r>
              <a:rPr lang="en-IN" altLang="fr-FR" dirty="0" smtClean="0"/>
              <a:t> -</a:t>
            </a:r>
            <a:r>
              <a:rPr lang="en-IN" altLang="fr-FR" dirty="0" smtClean="0">
                <a:solidFill>
                  <a:srgbClr val="0000FF"/>
                </a:solidFill>
              </a:rPr>
              <a:t> </a:t>
            </a:r>
            <a:r>
              <a:rPr lang="en-IN" dirty="0"/>
              <a:t>Presentation of TR 23.700-95 v1.0.0 for </a:t>
            </a:r>
            <a:r>
              <a:rPr lang="en-IN" dirty="0" smtClean="0"/>
              <a:t>information </a:t>
            </a:r>
            <a:r>
              <a:rPr lang="en-IN" altLang="fr-FR" dirty="0" smtClean="0"/>
              <a:t>in </a:t>
            </a:r>
            <a:r>
              <a:rPr lang="en-IN" altLang="fr-FR" dirty="0" smtClean="0">
                <a:solidFill>
                  <a:srgbClr val="0000FF"/>
                </a:solidFill>
              </a:rPr>
              <a:t>SP-211508</a:t>
            </a:r>
          </a:p>
          <a:p>
            <a:r>
              <a:rPr lang="en-GB" altLang="fr-FR" sz="2400" dirty="0" smtClean="0"/>
              <a:t>Action</a:t>
            </a:r>
          </a:p>
          <a:p>
            <a:pPr lvl="1"/>
            <a:r>
              <a:rPr lang="en-US" altLang="en-US" sz="2000" dirty="0" smtClean="0"/>
              <a:t>Revised </a:t>
            </a:r>
            <a:r>
              <a:rPr lang="en-US" altLang="en-US" sz="2000" dirty="0"/>
              <a:t>SIDs</a:t>
            </a:r>
          </a:p>
          <a:p>
            <a:pPr lvl="2"/>
            <a:r>
              <a:rPr lang="en-IN" altLang="fr-FR" b="1" dirty="0" smtClean="0"/>
              <a:t>FS_NSCALE </a:t>
            </a:r>
            <a:r>
              <a:rPr lang="en-IN" altLang="fr-FR" b="1" dirty="0"/>
              <a:t>- </a:t>
            </a:r>
            <a:r>
              <a:rPr lang="en-IN" dirty="0"/>
              <a:t>Revised SID for Network Slice Capability Exposure for Application Layer </a:t>
            </a:r>
            <a:r>
              <a:rPr lang="en-IN" dirty="0" smtClean="0"/>
              <a:t>Enablement </a:t>
            </a:r>
            <a:r>
              <a:rPr lang="en-IN" altLang="fr-FR" dirty="0" smtClean="0"/>
              <a:t>for approval </a:t>
            </a:r>
            <a:r>
              <a:rPr lang="en-IN" altLang="fr-FR" dirty="0"/>
              <a:t>in </a:t>
            </a:r>
            <a:r>
              <a:rPr lang="en-IN" altLang="fr-FR" dirty="0" smtClean="0">
                <a:solidFill>
                  <a:srgbClr val="0000FF"/>
                </a:solidFill>
              </a:rPr>
              <a:t>SP-211509</a:t>
            </a:r>
            <a:endParaRPr lang="en-IN" altLang="fr-FR" b="1" dirty="0"/>
          </a:p>
          <a:p>
            <a:pPr lvl="2"/>
            <a:r>
              <a:rPr lang="en-GB" b="1" dirty="0" err="1" smtClean="0"/>
              <a:t>FS_eEDGEAPP</a:t>
            </a:r>
            <a:r>
              <a:rPr lang="en-GB" dirty="0" smtClean="0"/>
              <a:t> </a:t>
            </a:r>
            <a:r>
              <a:rPr lang="en-GB" dirty="0"/>
              <a:t>- </a:t>
            </a:r>
            <a:r>
              <a:rPr lang="en-IN" dirty="0"/>
              <a:t>Revised SID on Enhanced architecture for enabling Edge </a:t>
            </a:r>
            <a:r>
              <a:rPr lang="en-IN" dirty="0" smtClean="0"/>
              <a:t>Applications</a:t>
            </a:r>
            <a:r>
              <a:rPr lang="en-GB" dirty="0" smtClean="0"/>
              <a:t> </a:t>
            </a:r>
            <a:r>
              <a:rPr lang="en-GB" dirty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SP-211510</a:t>
            </a:r>
            <a:endParaRPr lang="en-GB" b="1" dirty="0"/>
          </a:p>
          <a:p>
            <a:pPr lvl="2"/>
            <a:r>
              <a:rPr lang="en-GB" b="1" dirty="0" err="1" smtClean="0"/>
              <a:t>FS_eUASAPP</a:t>
            </a:r>
            <a:r>
              <a:rPr lang="en-IN" altLang="fr-FR" b="1" dirty="0" smtClean="0"/>
              <a:t> </a:t>
            </a:r>
            <a:r>
              <a:rPr lang="en-IN" altLang="fr-FR" b="1" dirty="0"/>
              <a:t>- </a:t>
            </a:r>
            <a:r>
              <a:rPr lang="en-IN" dirty="0"/>
              <a:t>Revised SID </a:t>
            </a:r>
            <a:r>
              <a:rPr lang="en-IN" dirty="0" smtClean="0"/>
              <a:t>on Enhanced </a:t>
            </a:r>
            <a:r>
              <a:rPr lang="en-IN" dirty="0"/>
              <a:t>architecture for UAS </a:t>
            </a:r>
            <a:r>
              <a:rPr lang="en-IN" dirty="0" smtClean="0"/>
              <a:t>Applications</a:t>
            </a:r>
            <a:r>
              <a:rPr lang="en-IN" altLang="fr-FR" dirty="0" smtClean="0"/>
              <a:t> </a:t>
            </a:r>
            <a:r>
              <a:rPr lang="en-IN" altLang="fr-FR" dirty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SP-211511</a:t>
            </a:r>
          </a:p>
          <a:p>
            <a:pPr lvl="2"/>
            <a:r>
              <a:rPr lang="en-GB" b="1" dirty="0" smtClean="0"/>
              <a:t>FS_5GFLS</a:t>
            </a:r>
            <a:r>
              <a:rPr lang="en-IN" altLang="fr-FR" b="1" dirty="0" smtClean="0"/>
              <a:t> </a:t>
            </a:r>
            <a:r>
              <a:rPr lang="en-IN" altLang="fr-FR" b="1" dirty="0"/>
              <a:t>- </a:t>
            </a:r>
            <a:r>
              <a:rPr lang="en-IN" dirty="0"/>
              <a:t>Revised SID on 5G-enabled fused location service capability </a:t>
            </a:r>
            <a:r>
              <a:rPr lang="en-IN" dirty="0" smtClean="0"/>
              <a:t>exposure </a:t>
            </a:r>
            <a:r>
              <a:rPr lang="en-IN" altLang="fr-FR" dirty="0" smtClean="0"/>
              <a:t>for </a:t>
            </a:r>
            <a:r>
              <a:rPr lang="en-IN" altLang="fr-FR" dirty="0"/>
              <a:t>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SP-211512</a:t>
            </a:r>
            <a:endParaRPr lang="en-IN" altLang="fr-FR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</a:t>
            </a:r>
            <a:r>
              <a:rPr lang="en-GB" altLang="fr-FR" dirty="0"/>
              <a:t>3</a:t>
            </a:r>
            <a:r>
              <a:rPr lang="en-GB" altLang="fr-FR" dirty="0" smtClean="0"/>
              <a:t>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7" y="1512794"/>
            <a:ext cx="11631425" cy="4879040"/>
          </a:xfrm>
        </p:spPr>
        <p:txBody>
          <a:bodyPr/>
          <a:lstStyle/>
          <a:p>
            <a:r>
              <a:rPr lang="en-GB" altLang="fr-FR" sz="2400" dirty="0" smtClean="0"/>
              <a:t>Action</a:t>
            </a:r>
          </a:p>
          <a:p>
            <a:pPr lvl="1"/>
            <a:r>
              <a:rPr lang="en-US" altLang="en-US" sz="2000" dirty="0" smtClean="0"/>
              <a:t>New SIDs</a:t>
            </a:r>
          </a:p>
          <a:p>
            <a:pPr lvl="2"/>
            <a:r>
              <a:rPr lang="en-US" b="1" dirty="0"/>
              <a:t>FS_ADAES</a:t>
            </a:r>
            <a:r>
              <a:rPr lang="en-IN" altLang="fr-FR" b="1" dirty="0" smtClean="0"/>
              <a:t> - </a:t>
            </a:r>
            <a:r>
              <a:rPr lang="en-IN" dirty="0"/>
              <a:t>New </a:t>
            </a:r>
            <a:r>
              <a:rPr lang="en-IN" dirty="0" smtClean="0"/>
              <a:t>SID on </a:t>
            </a:r>
            <a:r>
              <a:rPr lang="en-IN" dirty="0"/>
              <a:t>Application Data Analytics Enablement </a:t>
            </a:r>
            <a:r>
              <a:rPr lang="en-IN" dirty="0" smtClean="0"/>
              <a:t>Service</a:t>
            </a:r>
            <a:r>
              <a:rPr lang="en-GB" dirty="0" smtClean="0"/>
              <a:t> </a:t>
            </a:r>
            <a:r>
              <a:rPr lang="en-IN" altLang="fr-FR" dirty="0" smtClean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SP-211513</a:t>
            </a:r>
            <a:endParaRPr lang="en-IN" altLang="fr-FR" b="1" dirty="0" smtClean="0"/>
          </a:p>
          <a:p>
            <a:pPr lvl="2"/>
            <a:r>
              <a:rPr lang="en-US" b="1" dirty="0" err="1" smtClean="0"/>
              <a:t>FS_MCShAC</a:t>
            </a:r>
            <a:r>
              <a:rPr lang="en-GB" dirty="0" smtClean="0"/>
              <a:t> </a:t>
            </a:r>
            <a:r>
              <a:rPr lang="en-GB" dirty="0"/>
              <a:t>- </a:t>
            </a:r>
            <a:r>
              <a:rPr lang="en-IN" dirty="0"/>
              <a:t>New SID </a:t>
            </a:r>
            <a:r>
              <a:rPr lang="en-IN" dirty="0" smtClean="0"/>
              <a:t>on Sharing </a:t>
            </a:r>
            <a:r>
              <a:rPr lang="en-IN" dirty="0"/>
              <a:t>of administrative configuration between interconnected MC service </a:t>
            </a:r>
            <a:r>
              <a:rPr lang="en-IN" dirty="0" smtClean="0"/>
              <a:t>systems </a:t>
            </a:r>
            <a:r>
              <a:rPr lang="en-GB" dirty="0" smtClean="0"/>
              <a:t>for </a:t>
            </a:r>
            <a:r>
              <a:rPr lang="en-GB" dirty="0"/>
              <a:t>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SP-211514</a:t>
            </a:r>
            <a:endParaRPr lang="en-GB" b="1" dirty="0" smtClean="0"/>
          </a:p>
          <a:p>
            <a:pPr lvl="2"/>
            <a:r>
              <a:rPr lang="en-US" b="1" dirty="0" err="1" smtClean="0"/>
              <a:t>FS_PIRatesAPP</a:t>
            </a:r>
            <a:r>
              <a:rPr lang="en-IN" altLang="fr-FR" b="1" dirty="0" smtClean="0"/>
              <a:t> </a:t>
            </a:r>
            <a:r>
              <a:rPr lang="en-IN" altLang="fr-FR" b="1" dirty="0"/>
              <a:t>- </a:t>
            </a:r>
            <a:r>
              <a:rPr lang="en-IN" dirty="0"/>
              <a:t>New SID on Application layer support for Personal </a:t>
            </a:r>
            <a:r>
              <a:rPr lang="en-IN" dirty="0" err="1"/>
              <a:t>IoT</a:t>
            </a:r>
            <a:r>
              <a:rPr lang="en-IN" dirty="0"/>
              <a:t> and Residential </a:t>
            </a:r>
            <a:r>
              <a:rPr lang="en-IN" dirty="0" smtClean="0"/>
              <a:t>Networks </a:t>
            </a:r>
            <a:r>
              <a:rPr lang="en-IN" altLang="fr-FR" dirty="0" smtClean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SP-211515</a:t>
            </a:r>
          </a:p>
          <a:p>
            <a:pPr lvl="2"/>
            <a:r>
              <a:rPr lang="en-US" b="1" dirty="0" smtClean="0"/>
              <a:t>FS_MCAHGC - </a:t>
            </a:r>
            <a:r>
              <a:rPr lang="en-IN" dirty="0" smtClean="0"/>
              <a:t>New </a:t>
            </a:r>
            <a:r>
              <a:rPr lang="en-IN" dirty="0"/>
              <a:t>SID on Mission Critical ad hoc group </a:t>
            </a:r>
            <a:r>
              <a:rPr lang="en-IN" dirty="0" smtClean="0"/>
              <a:t>communications 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SP-211516</a:t>
            </a:r>
          </a:p>
          <a:p>
            <a:pPr lvl="1"/>
            <a:r>
              <a:rPr lang="en-US" altLang="en-US" sz="2000" dirty="0"/>
              <a:t>New </a:t>
            </a:r>
            <a:r>
              <a:rPr lang="en-US" altLang="en-US" sz="2000" dirty="0" smtClean="0"/>
              <a:t>WIDs</a:t>
            </a:r>
            <a:endParaRPr lang="en-US" altLang="en-US" sz="2000" dirty="0"/>
          </a:p>
          <a:p>
            <a:pPr lvl="2"/>
            <a:r>
              <a:rPr lang="en-US" b="1" dirty="0" smtClean="0"/>
              <a:t>MCOver5GProSe </a:t>
            </a:r>
            <a:r>
              <a:rPr lang="en-IN" dirty="0" smtClean="0"/>
              <a:t>– </a:t>
            </a:r>
            <a:r>
              <a:rPr lang="en-IN" dirty="0"/>
              <a:t>New WID on Mission Critical Services over </a:t>
            </a:r>
            <a:r>
              <a:rPr lang="en-IN" dirty="0" smtClean="0"/>
              <a:t>5GProSe </a:t>
            </a:r>
            <a:r>
              <a:rPr lang="en-IN" altLang="fr-FR" dirty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SP-211517</a:t>
            </a:r>
            <a:endParaRPr lang="en-GB" b="1" dirty="0" smtClean="0"/>
          </a:p>
          <a:p>
            <a:pPr lvl="2"/>
            <a:r>
              <a:rPr lang="en-GB" b="1" dirty="0" smtClean="0"/>
              <a:t>eSEAL2</a:t>
            </a:r>
            <a:r>
              <a:rPr lang="en-IN" altLang="fr-FR" b="1" dirty="0" smtClean="0"/>
              <a:t> </a:t>
            </a:r>
            <a:r>
              <a:rPr lang="en-IN" altLang="fr-FR" b="1" dirty="0"/>
              <a:t>- </a:t>
            </a:r>
            <a:r>
              <a:rPr lang="en-IN" dirty="0"/>
              <a:t>New WID on Enhanced Service Enabler Architecture Layer for Verticals Phase </a:t>
            </a:r>
            <a:r>
              <a:rPr lang="en-IN" dirty="0" smtClean="0"/>
              <a:t>2 </a:t>
            </a:r>
            <a:r>
              <a:rPr lang="en-IN" altLang="fr-FR" dirty="0" smtClean="0"/>
              <a:t>for </a:t>
            </a:r>
            <a:r>
              <a:rPr lang="en-IN" altLang="fr-FR" dirty="0"/>
              <a:t>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SP-211518</a:t>
            </a:r>
          </a:p>
          <a:p>
            <a:pPr lvl="2"/>
            <a:r>
              <a:rPr lang="en-GB" b="1" dirty="0" smtClean="0"/>
              <a:t>enh4MCPTT – </a:t>
            </a:r>
            <a:r>
              <a:rPr lang="en-IN" dirty="0"/>
              <a:t>New WID on Enhanced Mission Critical Push-To-Talk architecture phase </a:t>
            </a:r>
            <a:r>
              <a:rPr lang="en-IN" dirty="0" smtClean="0"/>
              <a:t>4 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SP-211519</a:t>
            </a:r>
            <a:endParaRPr lang="en-IN" altLang="fr-FR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838200" y="53576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SA6 Officials</a:t>
            </a:r>
            <a:endParaRPr lang="en-GB" altLang="en-US" dirty="0" smtClean="0"/>
          </a:p>
        </p:txBody>
      </p:sp>
      <p:sp>
        <p:nvSpPr>
          <p:cNvPr id="8195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721658" y="1790420"/>
            <a:ext cx="10273554" cy="4292133"/>
          </a:xfrm>
        </p:spPr>
        <p:txBody>
          <a:bodyPr/>
          <a:lstStyle/>
          <a:p>
            <a:pPr>
              <a:defRPr/>
            </a:pPr>
            <a:r>
              <a:rPr lang="en-GB" dirty="0"/>
              <a:t> </a:t>
            </a:r>
            <a:r>
              <a:rPr lang="en-GB" dirty="0" smtClean="0"/>
              <a:t>Chair: </a:t>
            </a:r>
            <a:endParaRPr lang="en-GB" dirty="0"/>
          </a:p>
          <a:p>
            <a:pPr lvl="1">
              <a:defRPr/>
            </a:pPr>
            <a:r>
              <a:rPr lang="en-GB" dirty="0"/>
              <a:t>Mr. Suresh </a:t>
            </a:r>
            <a:r>
              <a:rPr lang="en-GB" dirty="0" err="1"/>
              <a:t>Chitturi</a:t>
            </a:r>
            <a:r>
              <a:rPr lang="en-GB" dirty="0"/>
              <a:t>	Samsung Electronics Co. Ltd / TTA</a:t>
            </a:r>
            <a:r>
              <a:rPr lang="en-GB" baseline="30000" dirty="0"/>
              <a:t>1</a:t>
            </a:r>
          </a:p>
          <a:p>
            <a:pPr>
              <a:defRPr/>
            </a:pPr>
            <a:r>
              <a:rPr lang="en-GB" dirty="0"/>
              <a:t> </a:t>
            </a:r>
            <a:r>
              <a:rPr lang="en-GB" dirty="0" smtClean="0"/>
              <a:t>Vice-chairs: </a:t>
            </a:r>
            <a:endParaRPr lang="en-GB" dirty="0"/>
          </a:p>
          <a:p>
            <a:pPr lvl="1">
              <a:defRPr/>
            </a:pPr>
            <a:r>
              <a:rPr lang="en-GB" dirty="0"/>
              <a:t>Mr. Alan Soloway	Qualcomm Incorporated / </a:t>
            </a:r>
            <a:r>
              <a:rPr lang="en-GB" dirty="0" smtClean="0"/>
              <a:t>ATIS</a:t>
            </a:r>
            <a:r>
              <a:rPr lang="en-GB" baseline="30000" dirty="0" smtClean="0"/>
              <a:t>2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Mr</a:t>
            </a:r>
            <a:r>
              <a:rPr lang="en-GB" dirty="0"/>
              <a:t>. </a:t>
            </a:r>
            <a:r>
              <a:rPr lang="en-GB" dirty="0" smtClean="0"/>
              <a:t>Jukka Vialen</a:t>
            </a:r>
            <a:r>
              <a:rPr lang="en-GB" dirty="0"/>
              <a:t>	</a:t>
            </a:r>
            <a:r>
              <a:rPr lang="en-GB" dirty="0" smtClean="0"/>
              <a:t>	Airbus DS SLC </a:t>
            </a:r>
            <a:r>
              <a:rPr lang="en-GB" dirty="0"/>
              <a:t>/ </a:t>
            </a:r>
            <a:r>
              <a:rPr lang="en-GB" dirty="0" smtClean="0"/>
              <a:t>ETSI</a:t>
            </a:r>
            <a:r>
              <a:rPr lang="en-GB" baseline="30000" dirty="0"/>
              <a:t>3</a:t>
            </a:r>
            <a:endParaRPr lang="en-GB" baseline="30000" dirty="0" smtClean="0"/>
          </a:p>
          <a:p>
            <a:pPr lvl="1">
              <a:defRPr/>
            </a:pPr>
            <a:endParaRPr lang="en-GB" baseline="30000" dirty="0" smtClean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GB" dirty="0" smtClean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smtClean="0"/>
              <a:t>Bernt </a:t>
            </a:r>
            <a:r>
              <a:rPr lang="en-GB" dirty="0"/>
              <a:t>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6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Re-elected by acclamation in February </a:t>
            </a:r>
            <a:r>
              <a:rPr lang="en-GB" sz="1800" dirty="0" smtClean="0"/>
              <a:t>2020 – </a:t>
            </a:r>
            <a:r>
              <a:rPr lang="en-GB" sz="1800" dirty="0" smtClean="0">
                <a:solidFill>
                  <a:srgbClr val="FF0000"/>
                </a:solidFill>
              </a:rPr>
              <a:t>SA6 Chair elections are scheduled in Feb 2022 (SA6#47-e)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 smtClean="0"/>
              <a:t>Re-elected by acclamation in </a:t>
            </a:r>
            <a:r>
              <a:rPr lang="en-GB" sz="1800" dirty="0"/>
              <a:t>April 2021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/>
              <a:t> Re-elected by acclamation in April 2021</a:t>
            </a:r>
          </a:p>
        </p:txBody>
      </p:sp>
    </p:spTree>
    <p:extLst>
      <p:ext uri="{BB962C8B-B14F-4D97-AF65-F5344CB8AC3E}">
        <p14:creationId xmlns:p14="http://schemas.microsoft.com/office/powerpoint/2010/main" val="7753710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 smtClean="0"/>
              <a:t>Executive Summary – Q4/2021</a:t>
            </a:r>
            <a:endParaRPr lang="en-GB" altLang="en-US" dirty="0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1634" y="1510007"/>
            <a:ext cx="11225866" cy="4854934"/>
          </a:xfrm>
        </p:spPr>
        <p:txBody>
          <a:bodyPr/>
          <a:lstStyle/>
          <a:p>
            <a:r>
              <a:rPr lang="en-US" altLang="en-US" sz="2000" dirty="0" smtClean="0"/>
              <a:t>Two e-meetings in </a:t>
            </a:r>
            <a:r>
              <a:rPr lang="en-US" altLang="en-US" sz="2000" dirty="0" smtClean="0"/>
              <a:t>Q4/2021</a:t>
            </a:r>
            <a:endParaRPr lang="en-US" altLang="en-US" sz="1800" dirty="0" smtClean="0"/>
          </a:p>
          <a:p>
            <a:pPr lvl="1"/>
            <a:r>
              <a:rPr lang="en-US" altLang="en-US" sz="1800" b="1" dirty="0" smtClean="0"/>
              <a:t>SA6#45-BIS-e, 11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– 19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October</a:t>
            </a:r>
            <a:endParaRPr lang="en-US" altLang="en-US" sz="1800" dirty="0" smtClean="0"/>
          </a:p>
          <a:p>
            <a:pPr lvl="1"/>
            <a:r>
              <a:rPr lang="en-US" altLang="en-US" sz="1800" b="1" dirty="0" smtClean="0"/>
              <a:t>SA6#46-e, 15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– 23</a:t>
            </a:r>
            <a:r>
              <a:rPr lang="en-US" altLang="en-US" sz="1800" b="1" baseline="30000" dirty="0" smtClean="0"/>
              <a:t>rd</a:t>
            </a:r>
            <a:r>
              <a:rPr lang="en-US" altLang="en-US" sz="1800" b="1" dirty="0" smtClean="0"/>
              <a:t> November</a:t>
            </a:r>
            <a:endParaRPr lang="en-US" altLang="en-US" sz="1800" dirty="0" smtClean="0"/>
          </a:p>
          <a:p>
            <a:r>
              <a:rPr lang="en-US" altLang="en-US" sz="2000" dirty="0" smtClean="0"/>
              <a:t>Rel-17 activities</a:t>
            </a:r>
          </a:p>
          <a:p>
            <a:pPr lvl="1"/>
            <a:r>
              <a:rPr lang="en-US" altLang="en-US" sz="1800" dirty="0" smtClean="0"/>
              <a:t>ALL work-items declared </a:t>
            </a:r>
            <a:r>
              <a:rPr lang="en-US" altLang="en-US" sz="1800" b="1" dirty="0" smtClean="0"/>
              <a:t>100%</a:t>
            </a:r>
          </a:p>
          <a:p>
            <a:pPr lvl="1"/>
            <a:r>
              <a:rPr lang="en-IN" altLang="ko-KR" sz="1800" dirty="0" smtClean="0"/>
              <a:t>A number of essential corrections in Q4, should reduce significantly in Q1/2022</a:t>
            </a:r>
            <a:endParaRPr lang="en-US" altLang="en-US" dirty="0" smtClean="0"/>
          </a:p>
          <a:p>
            <a:r>
              <a:rPr lang="en-US" altLang="en-US" sz="2000" dirty="0" smtClean="0"/>
              <a:t>Rel-18 activities</a:t>
            </a:r>
          </a:p>
          <a:p>
            <a:pPr lvl="1"/>
            <a:r>
              <a:rPr lang="en-GB" sz="1800" dirty="0"/>
              <a:t>Steady progress on approved Rel-18 </a:t>
            </a:r>
            <a:r>
              <a:rPr lang="en-GB" sz="1800" dirty="0" smtClean="0"/>
              <a:t>SID/WIDs (10 SIDs + 3 WIDs)</a:t>
            </a:r>
            <a:endParaRPr lang="en-GB" sz="1800" dirty="0"/>
          </a:p>
          <a:p>
            <a:pPr lvl="1"/>
            <a:r>
              <a:rPr lang="en-GB" sz="1800" dirty="0"/>
              <a:t>4</a:t>
            </a:r>
            <a:r>
              <a:rPr lang="en-GB" sz="1800" dirty="0" smtClean="0"/>
              <a:t> </a:t>
            </a:r>
            <a:r>
              <a:rPr lang="en-GB" sz="1800" dirty="0"/>
              <a:t>new </a:t>
            </a:r>
            <a:r>
              <a:rPr lang="en-GB" sz="1800" dirty="0" smtClean="0"/>
              <a:t>SIDs agreed </a:t>
            </a:r>
            <a:r>
              <a:rPr lang="en-GB" sz="1800" dirty="0"/>
              <a:t>– </a:t>
            </a:r>
            <a:r>
              <a:rPr lang="en-GB" sz="1800" dirty="0" smtClean="0"/>
              <a:t>FS_ADAES, </a:t>
            </a:r>
            <a:r>
              <a:rPr lang="en-GB" sz="1800" dirty="0" err="1" smtClean="0"/>
              <a:t>FS_PIRatesAPP</a:t>
            </a:r>
            <a:r>
              <a:rPr lang="en-GB" sz="1800" dirty="0" smtClean="0"/>
              <a:t>, </a:t>
            </a:r>
            <a:r>
              <a:rPr lang="en-GB" sz="1800" dirty="0" err="1" smtClean="0"/>
              <a:t>FS_MCSshAC</a:t>
            </a:r>
            <a:r>
              <a:rPr lang="en-GB" sz="1800" dirty="0" smtClean="0"/>
              <a:t>, FS_MCAHGC</a:t>
            </a:r>
            <a:endParaRPr lang="en-GB" sz="1800" dirty="0"/>
          </a:p>
          <a:p>
            <a:pPr lvl="1"/>
            <a:r>
              <a:rPr lang="en-GB" sz="1800" dirty="0"/>
              <a:t>3 new </a:t>
            </a:r>
            <a:r>
              <a:rPr lang="en-GB" sz="1800" dirty="0" smtClean="0"/>
              <a:t>WIDs </a:t>
            </a:r>
            <a:r>
              <a:rPr lang="en-GB" sz="1800" dirty="0"/>
              <a:t>– </a:t>
            </a:r>
            <a:r>
              <a:rPr lang="en-GB" sz="1800" dirty="0" smtClean="0"/>
              <a:t>eSEAL2, enh4MCPTT, MCOver5GS</a:t>
            </a:r>
            <a:endParaRPr lang="en-GB" sz="1800" dirty="0"/>
          </a:p>
          <a:p>
            <a:r>
              <a:rPr lang="en-GB" sz="2000" dirty="0" smtClean="0"/>
              <a:t> </a:t>
            </a:r>
            <a:r>
              <a:rPr lang="en-GB" sz="2000" b="1" dirty="0" smtClean="0"/>
              <a:t>Rel-18 work plan and endorsed principles </a:t>
            </a:r>
            <a:r>
              <a:rPr lang="en-GB" sz="2000" dirty="0" smtClean="0"/>
              <a:t>(</a:t>
            </a:r>
            <a:r>
              <a:rPr lang="en-US" sz="2000" dirty="0">
                <a:hlinkClick r:id="rId2"/>
              </a:rPr>
              <a:t>S6-212437</a:t>
            </a:r>
            <a:r>
              <a:rPr lang="en-US" sz="2000" dirty="0"/>
              <a:t> &amp; </a:t>
            </a:r>
            <a:r>
              <a:rPr lang="en-US" sz="2000" dirty="0" smtClean="0">
                <a:hlinkClick r:id="rId3"/>
              </a:rPr>
              <a:t>S6-212840</a:t>
            </a:r>
            <a:r>
              <a:rPr lang="en-US" sz="2000" dirty="0" smtClean="0"/>
              <a:t>)</a:t>
            </a:r>
            <a:endParaRPr lang="en-GB" sz="2000" dirty="0" smtClean="0"/>
          </a:p>
          <a:p>
            <a:pPr lvl="1"/>
            <a:r>
              <a:rPr lang="en-GB" sz="1800" dirty="0" smtClean="0"/>
              <a:t>No formal prioritization, workload </a:t>
            </a:r>
            <a:r>
              <a:rPr lang="en-GB" sz="1800" dirty="0" smtClean="0"/>
              <a:t>manageable (based on TU estimates), further new </a:t>
            </a:r>
            <a:r>
              <a:rPr lang="en-GB" sz="1800" dirty="0" smtClean="0"/>
              <a:t>items are not encouraged</a:t>
            </a:r>
          </a:p>
          <a:p>
            <a:pPr lvl="1"/>
            <a:r>
              <a:rPr lang="en-GB" sz="1800" dirty="0" smtClean="0"/>
              <a:t>Studies must be completed latest by June or Sep 2022</a:t>
            </a:r>
          </a:p>
          <a:p>
            <a:pPr lvl="1"/>
            <a:r>
              <a:rPr lang="en-GB" sz="1800" dirty="0" smtClean="0"/>
              <a:t>All Rel-18 WIDs/SIDs will be on the agenda, especially during e-meetings</a:t>
            </a:r>
          </a:p>
          <a:p>
            <a:pPr lvl="1"/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5229809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38200" y="1861020"/>
            <a:ext cx="9604375" cy="4311183"/>
          </a:xfrm>
        </p:spPr>
        <p:txBody>
          <a:bodyPr/>
          <a:lstStyle/>
          <a:p>
            <a:r>
              <a:rPr lang="en-GB" altLang="fr-FR" sz="20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000" b="1" dirty="0" smtClean="0"/>
              <a:t>SA6#45-BIS-e</a:t>
            </a:r>
            <a:r>
              <a:rPr lang="en-GB" altLang="fr-FR" sz="2000" b="1" dirty="0" smtClean="0"/>
              <a:t>	</a:t>
            </a:r>
            <a:r>
              <a:rPr lang="en-GB" altLang="fr-FR" sz="2000" b="1" dirty="0" smtClean="0"/>
              <a:t>11-19 October 2021</a:t>
            </a:r>
            <a:endParaRPr lang="en-GB" altLang="fr-FR" sz="2000" b="1" dirty="0" smtClean="0"/>
          </a:p>
          <a:p>
            <a:pPr lvl="1"/>
            <a:r>
              <a:rPr lang="en-GB" altLang="fr-FR" sz="1800" dirty="0" smtClean="0"/>
              <a:t>Online e-meeting</a:t>
            </a:r>
          </a:p>
          <a:p>
            <a:pPr lvl="1"/>
            <a:r>
              <a:rPr lang="en-GB" altLang="fr-FR" sz="1800" b="1" dirty="0"/>
              <a:t>4</a:t>
            </a:r>
            <a:r>
              <a:rPr lang="en-GB" altLang="fr-FR" sz="1800" b="1" dirty="0" smtClean="0"/>
              <a:t> </a:t>
            </a:r>
            <a:r>
              <a:rPr lang="en-GB" altLang="fr-FR" sz="1800" b="1" dirty="0" smtClean="0"/>
              <a:t>formal conference calls, </a:t>
            </a:r>
            <a:r>
              <a:rPr lang="en-GB" altLang="fr-FR" sz="1800" b="1" dirty="0"/>
              <a:t>8</a:t>
            </a:r>
            <a:r>
              <a:rPr lang="en-GB" altLang="fr-FR" sz="1800" b="1" dirty="0" smtClean="0"/>
              <a:t> </a:t>
            </a:r>
            <a:r>
              <a:rPr lang="en-GB" altLang="fr-FR" sz="1800" b="1" dirty="0" smtClean="0"/>
              <a:t>informal conference calls</a:t>
            </a:r>
          </a:p>
          <a:p>
            <a:r>
              <a:rPr lang="en-GB" altLang="fr-FR" sz="2000" b="1" dirty="0" smtClean="0"/>
              <a:t> Statistics at </a:t>
            </a:r>
            <a:r>
              <a:rPr lang="en-US" altLang="fr-FR" sz="2000" b="1" dirty="0" smtClean="0"/>
              <a:t>SA6#45-BIS-e</a:t>
            </a:r>
            <a:r>
              <a:rPr lang="en-GB" altLang="fr-FR" sz="2000" b="1" dirty="0" smtClean="0"/>
              <a:t>:</a:t>
            </a:r>
          </a:p>
          <a:p>
            <a:pPr lvl="1"/>
            <a:r>
              <a:rPr lang="en-GB" altLang="fr-FR" sz="1800" dirty="0" smtClean="0"/>
              <a:t>172</a:t>
            </a:r>
            <a:r>
              <a:rPr lang="en-GB" altLang="fr-FR" sz="1800" dirty="0" smtClean="0"/>
              <a:t>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initially submitted, </a:t>
            </a:r>
            <a:r>
              <a:rPr lang="en-GB" altLang="fr-FR" sz="1800" dirty="0" smtClean="0"/>
              <a:t>316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at end of meeting </a:t>
            </a:r>
            <a:r>
              <a:rPr lang="en-GB" altLang="fr-FR" sz="1800" dirty="0" smtClean="0"/>
              <a:t>(~570 </a:t>
            </a:r>
            <a:r>
              <a:rPr lang="en-GB" altLang="fr-FR" sz="1800" dirty="0" smtClean="0"/>
              <a:t>including DRAFT revisions)</a:t>
            </a:r>
          </a:p>
          <a:p>
            <a:pPr lvl="1"/>
            <a:r>
              <a:rPr lang="en-GB" altLang="fr-FR" sz="1800" dirty="0" smtClean="0"/>
              <a:t>93</a:t>
            </a:r>
            <a:r>
              <a:rPr lang="en-GB" altLang="fr-FR" sz="1800" dirty="0" smtClean="0"/>
              <a:t> </a:t>
            </a:r>
            <a:r>
              <a:rPr lang="en-GB" altLang="fr-FR" sz="1800" dirty="0" smtClean="0"/>
              <a:t>CRs (including revisions)</a:t>
            </a:r>
          </a:p>
          <a:p>
            <a:pPr lvl="2"/>
            <a:r>
              <a:rPr lang="en-GB" altLang="fr-FR" sz="1600" dirty="0" smtClean="0"/>
              <a:t>32 agreed (</a:t>
            </a:r>
            <a:r>
              <a:rPr lang="en-GB" altLang="fr-FR" sz="1600" dirty="0"/>
              <a:t>2</a:t>
            </a:r>
            <a:r>
              <a:rPr lang="en-GB" altLang="fr-FR" sz="1600" dirty="0" smtClean="0"/>
              <a:t> for Rel-16, </a:t>
            </a:r>
            <a:r>
              <a:rPr lang="en-GB" altLang="fr-FR" sz="1600" dirty="0" smtClean="0"/>
              <a:t>22</a:t>
            </a:r>
            <a:r>
              <a:rPr lang="en-GB" altLang="fr-FR" sz="1600" dirty="0" smtClean="0"/>
              <a:t> </a:t>
            </a:r>
            <a:r>
              <a:rPr lang="en-GB" altLang="fr-FR" sz="1600" dirty="0" smtClean="0"/>
              <a:t>for </a:t>
            </a:r>
            <a:r>
              <a:rPr lang="en-GB" altLang="fr-FR" sz="1600" dirty="0" smtClean="0"/>
              <a:t>Rel-17, 8 for Rel-18), 3 merged, 17 </a:t>
            </a:r>
            <a:r>
              <a:rPr lang="en-GB" altLang="fr-FR" sz="1600" dirty="0" smtClean="0"/>
              <a:t>postponed</a:t>
            </a:r>
          </a:p>
          <a:p>
            <a:pPr lvl="1"/>
            <a:r>
              <a:rPr lang="en-GB" altLang="fr-FR" sz="1800" dirty="0" smtClean="0"/>
              <a:t>164</a:t>
            </a:r>
            <a:r>
              <a:rPr lang="en-GB" altLang="fr-FR" sz="1800" dirty="0" smtClean="0"/>
              <a:t> </a:t>
            </a:r>
            <a:r>
              <a:rPr lang="en-GB" altLang="fr-FR" sz="1800" dirty="0" err="1" smtClean="0"/>
              <a:t>pCRs</a:t>
            </a:r>
            <a:r>
              <a:rPr lang="en-GB" altLang="fr-FR" sz="1800" dirty="0" smtClean="0"/>
              <a:t> (including revisions)</a:t>
            </a:r>
          </a:p>
          <a:p>
            <a:pPr lvl="2"/>
            <a:r>
              <a:rPr lang="en-GB" altLang="fr-FR" sz="1600" dirty="0" smtClean="0"/>
              <a:t>64</a:t>
            </a:r>
            <a:r>
              <a:rPr lang="en-GB" altLang="fr-FR" sz="1600" dirty="0" smtClean="0"/>
              <a:t> </a:t>
            </a:r>
            <a:r>
              <a:rPr lang="en-GB" altLang="fr-FR" sz="1600" dirty="0" smtClean="0"/>
              <a:t>approved, </a:t>
            </a:r>
            <a:r>
              <a:rPr lang="en-GB" altLang="fr-FR" sz="1600" dirty="0" smtClean="0"/>
              <a:t>11</a:t>
            </a:r>
            <a:r>
              <a:rPr lang="en-GB" altLang="fr-FR" sz="1600" dirty="0" smtClean="0"/>
              <a:t> </a:t>
            </a:r>
            <a:r>
              <a:rPr lang="en-GB" altLang="fr-FR" sz="1600" dirty="0" smtClean="0"/>
              <a:t>merged, </a:t>
            </a:r>
            <a:r>
              <a:rPr lang="en-GB" altLang="fr-FR" sz="1600" dirty="0" smtClean="0"/>
              <a:t>12</a:t>
            </a:r>
            <a:r>
              <a:rPr lang="en-GB" altLang="fr-FR" sz="1600" dirty="0" smtClean="0"/>
              <a:t> </a:t>
            </a:r>
            <a:r>
              <a:rPr lang="en-GB" altLang="fr-FR" sz="1600" dirty="0" smtClean="0"/>
              <a:t>postponed</a:t>
            </a:r>
          </a:p>
          <a:p>
            <a:pPr lvl="1"/>
            <a:r>
              <a:rPr lang="en-GB" altLang="fr-FR" sz="1800" dirty="0" smtClean="0"/>
              <a:t>13 </a:t>
            </a:r>
            <a:r>
              <a:rPr lang="en-GB" altLang="fr-FR" sz="1800" dirty="0" smtClean="0"/>
              <a:t>incoming LSs, </a:t>
            </a:r>
            <a:r>
              <a:rPr lang="en-GB" altLang="fr-FR" sz="1800" dirty="0" smtClean="0"/>
              <a:t>3 </a:t>
            </a:r>
            <a:r>
              <a:rPr lang="en-GB" altLang="fr-FR" sz="1800" dirty="0" smtClean="0"/>
              <a:t>outgoing LSs</a:t>
            </a:r>
          </a:p>
          <a:p>
            <a:pPr lvl="1"/>
            <a:r>
              <a:rPr lang="en-GB" altLang="fr-FR" sz="1800" dirty="0" smtClean="0"/>
              <a:t>Time allocation: Rel-16: ~0%; Rel-17</a:t>
            </a:r>
            <a:r>
              <a:rPr lang="en-GB" altLang="fr-FR" sz="1800" dirty="0" smtClean="0"/>
              <a:t>:~30%; Rel-18: ~70%</a:t>
            </a:r>
            <a:endParaRPr lang="en-GB" altLang="fr-FR" sz="1800" dirty="0" smtClean="0"/>
          </a:p>
          <a:p>
            <a:r>
              <a:rPr lang="en-GB" altLang="fr-FR" sz="2000" b="1" dirty="0" smtClean="0"/>
              <a:t>Conference calls (</a:t>
            </a:r>
            <a:r>
              <a:rPr lang="en-GB" altLang="fr-FR" sz="2000" b="1" dirty="0" smtClean="0"/>
              <a:t>pre-SA6#45-BIS-e</a:t>
            </a:r>
            <a:r>
              <a:rPr lang="en-GB" altLang="fr-FR" sz="2000" b="1" dirty="0" smtClean="0"/>
              <a:t>)</a:t>
            </a:r>
          </a:p>
          <a:p>
            <a:pPr lvl="1"/>
            <a:r>
              <a:rPr lang="en-GB" altLang="fr-FR" sz="1600" b="1" dirty="0"/>
              <a:t>2 informal conference calls </a:t>
            </a:r>
            <a:r>
              <a:rPr lang="en-GB" altLang="fr-FR" sz="1600" dirty="0"/>
              <a:t>(5GMARCH– 1, New WID/SIDs – 1</a:t>
            </a:r>
            <a:r>
              <a:rPr lang="en-GB" altLang="fr-FR" sz="1600" dirty="0" smtClean="0"/>
              <a:t>)</a:t>
            </a:r>
            <a:endParaRPr lang="en-GB" altLang="fr-FR" sz="16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 </a:t>
            </a:r>
            <a:r>
              <a:rPr lang="en-GB" altLang="fr-FR" dirty="0" smtClean="0"/>
              <a:t>meetings -1/2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422794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38200" y="1847574"/>
            <a:ext cx="9928412" cy="4311183"/>
          </a:xfrm>
        </p:spPr>
        <p:txBody>
          <a:bodyPr/>
          <a:lstStyle/>
          <a:p>
            <a:r>
              <a:rPr lang="en-GB" altLang="fr-FR" sz="20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000" b="1" dirty="0" smtClean="0"/>
              <a:t>SA6#46-e</a:t>
            </a:r>
            <a:r>
              <a:rPr lang="en-GB" altLang="fr-FR" sz="2000" b="1" dirty="0" smtClean="0"/>
              <a:t>	</a:t>
            </a:r>
            <a:r>
              <a:rPr lang="en-GB" altLang="fr-FR" sz="2000" b="1" dirty="0" smtClean="0"/>
              <a:t>15</a:t>
            </a:r>
            <a:r>
              <a:rPr lang="en-GB" altLang="fr-FR" sz="2000" b="1" dirty="0" smtClean="0"/>
              <a:t> – </a:t>
            </a:r>
            <a:r>
              <a:rPr lang="en-GB" altLang="fr-FR" sz="2000" b="1" dirty="0"/>
              <a:t>2</a:t>
            </a:r>
            <a:r>
              <a:rPr lang="en-GB" altLang="fr-FR" sz="2000" b="1" dirty="0" smtClean="0"/>
              <a:t>3 November 2021</a:t>
            </a:r>
            <a:endParaRPr lang="en-GB" altLang="fr-FR" sz="2000" b="1" dirty="0" smtClean="0"/>
          </a:p>
          <a:p>
            <a:pPr lvl="1"/>
            <a:r>
              <a:rPr lang="en-GB" altLang="fr-FR" sz="1800" dirty="0"/>
              <a:t>Online e-meeting</a:t>
            </a:r>
          </a:p>
          <a:p>
            <a:pPr lvl="1"/>
            <a:r>
              <a:rPr lang="en-GB" altLang="fr-FR" sz="1800" b="1" dirty="0"/>
              <a:t>4</a:t>
            </a:r>
            <a:r>
              <a:rPr lang="en-GB" altLang="fr-FR" sz="1800" b="1" dirty="0" smtClean="0"/>
              <a:t> </a:t>
            </a:r>
            <a:r>
              <a:rPr lang="en-GB" altLang="fr-FR" sz="1800" b="1" dirty="0"/>
              <a:t>formal conference calls, </a:t>
            </a:r>
            <a:r>
              <a:rPr lang="en-GB" altLang="fr-FR" sz="1800" b="1" dirty="0" smtClean="0"/>
              <a:t>9 </a:t>
            </a:r>
            <a:r>
              <a:rPr lang="en-GB" altLang="fr-FR" sz="1800" b="1" dirty="0"/>
              <a:t>informal conference calls</a:t>
            </a:r>
          </a:p>
          <a:p>
            <a:r>
              <a:rPr lang="en-GB" altLang="fr-FR" sz="2000" b="1" dirty="0" smtClean="0"/>
              <a:t> Statistics at </a:t>
            </a:r>
            <a:r>
              <a:rPr lang="en-US" altLang="fr-FR" sz="2000" b="1" dirty="0" smtClean="0"/>
              <a:t>SA6#46-e</a:t>
            </a:r>
            <a:r>
              <a:rPr lang="en-GB" altLang="fr-FR" sz="2000" b="1" dirty="0" smtClean="0"/>
              <a:t>:</a:t>
            </a:r>
          </a:p>
          <a:p>
            <a:pPr lvl="1"/>
            <a:r>
              <a:rPr lang="en-GB" altLang="fr-FR" sz="1800" dirty="0" smtClean="0"/>
              <a:t>183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initially submitted, </a:t>
            </a:r>
            <a:r>
              <a:rPr lang="en-GB" altLang="fr-FR" sz="1800" dirty="0" smtClean="0"/>
              <a:t>346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at end of meeting </a:t>
            </a:r>
            <a:r>
              <a:rPr lang="en-GB" altLang="fr-FR" sz="1800" dirty="0" smtClean="0"/>
              <a:t>(~</a:t>
            </a:r>
            <a:r>
              <a:rPr lang="en-GB" altLang="fr-FR" sz="1800" dirty="0" smtClean="0"/>
              <a:t>62</a:t>
            </a:r>
            <a:r>
              <a:rPr lang="en-GB" altLang="fr-FR" sz="1800" dirty="0" smtClean="0"/>
              <a:t>0 </a:t>
            </a:r>
            <a:r>
              <a:rPr lang="en-GB" altLang="fr-FR" sz="1800" dirty="0" smtClean="0"/>
              <a:t>including DRAFT revisions)</a:t>
            </a:r>
          </a:p>
          <a:p>
            <a:pPr lvl="1"/>
            <a:r>
              <a:rPr lang="en-GB" altLang="fr-FR" sz="1800" dirty="0" smtClean="0"/>
              <a:t> </a:t>
            </a:r>
            <a:r>
              <a:rPr lang="en-GB" altLang="fr-FR" sz="1800" dirty="0" smtClean="0"/>
              <a:t>106</a:t>
            </a:r>
            <a:r>
              <a:rPr lang="en-GB" altLang="fr-FR" sz="1800" dirty="0" smtClean="0"/>
              <a:t> </a:t>
            </a:r>
            <a:r>
              <a:rPr lang="en-GB" altLang="fr-FR" sz="1800" dirty="0" smtClean="0"/>
              <a:t>CRs (including revisions)</a:t>
            </a:r>
          </a:p>
          <a:p>
            <a:pPr lvl="2"/>
            <a:r>
              <a:rPr lang="en-GB" altLang="fr-FR" sz="1600" dirty="0" smtClean="0"/>
              <a:t>45</a:t>
            </a:r>
            <a:r>
              <a:rPr lang="en-GB" altLang="fr-FR" sz="1600" dirty="0" smtClean="0"/>
              <a:t> </a:t>
            </a:r>
            <a:r>
              <a:rPr lang="en-GB" altLang="fr-FR" sz="1600" dirty="0" smtClean="0"/>
              <a:t>agreed (0 for Rel-16, </a:t>
            </a:r>
            <a:r>
              <a:rPr lang="en-GB" altLang="fr-FR" sz="1600" dirty="0" smtClean="0"/>
              <a:t>31 </a:t>
            </a:r>
            <a:r>
              <a:rPr lang="en-GB" altLang="fr-FR" sz="1600" dirty="0" smtClean="0"/>
              <a:t>for </a:t>
            </a:r>
            <a:r>
              <a:rPr lang="en-GB" altLang="fr-FR" sz="1600" dirty="0" smtClean="0"/>
              <a:t>Rel-17, 14 for Rel-18), 5 merged, 7 </a:t>
            </a:r>
            <a:r>
              <a:rPr lang="en-GB" altLang="fr-FR" sz="1600" dirty="0" smtClean="0"/>
              <a:t>postponed</a:t>
            </a:r>
          </a:p>
          <a:p>
            <a:pPr lvl="1"/>
            <a:r>
              <a:rPr lang="en-GB" altLang="fr-FR" sz="1800" dirty="0" smtClean="0"/>
              <a:t>182 </a:t>
            </a:r>
            <a:r>
              <a:rPr lang="en-GB" altLang="fr-FR" sz="1800" dirty="0" err="1" smtClean="0"/>
              <a:t>pCRs</a:t>
            </a:r>
            <a:r>
              <a:rPr lang="en-GB" altLang="fr-FR" sz="1800" dirty="0" smtClean="0"/>
              <a:t> (including revisions)</a:t>
            </a:r>
          </a:p>
          <a:p>
            <a:pPr lvl="2"/>
            <a:r>
              <a:rPr lang="en-GB" altLang="fr-FR" sz="1600" dirty="0" smtClean="0"/>
              <a:t>60</a:t>
            </a:r>
            <a:r>
              <a:rPr lang="en-GB" altLang="fr-FR" sz="1600" dirty="0" smtClean="0"/>
              <a:t> </a:t>
            </a:r>
            <a:r>
              <a:rPr lang="en-GB" altLang="fr-FR" sz="1600" dirty="0" smtClean="0"/>
              <a:t>approved, </a:t>
            </a:r>
            <a:r>
              <a:rPr lang="en-GB" altLang="fr-FR" sz="1600" dirty="0"/>
              <a:t>3</a:t>
            </a:r>
            <a:r>
              <a:rPr lang="en-GB" altLang="fr-FR" sz="1600" dirty="0" smtClean="0"/>
              <a:t> </a:t>
            </a:r>
            <a:r>
              <a:rPr lang="en-GB" altLang="fr-FR" sz="1600" dirty="0" smtClean="0"/>
              <a:t>merged, </a:t>
            </a:r>
            <a:r>
              <a:rPr lang="en-GB" altLang="fr-FR" sz="1600" dirty="0" smtClean="0"/>
              <a:t>32</a:t>
            </a:r>
            <a:r>
              <a:rPr lang="en-GB" altLang="fr-FR" sz="1600" dirty="0" smtClean="0"/>
              <a:t> </a:t>
            </a:r>
            <a:r>
              <a:rPr lang="en-GB" altLang="fr-FR" sz="1600" dirty="0" smtClean="0"/>
              <a:t>postponed</a:t>
            </a:r>
          </a:p>
          <a:p>
            <a:pPr lvl="1"/>
            <a:r>
              <a:rPr lang="en-GB" altLang="fr-FR" sz="1800" dirty="0" smtClean="0"/>
              <a:t>12</a:t>
            </a:r>
            <a:r>
              <a:rPr lang="en-GB" altLang="fr-FR" sz="1800" dirty="0" smtClean="0"/>
              <a:t> </a:t>
            </a:r>
            <a:r>
              <a:rPr lang="en-GB" altLang="fr-FR" sz="1800" dirty="0" smtClean="0"/>
              <a:t>incoming LSs, </a:t>
            </a:r>
            <a:r>
              <a:rPr lang="en-GB" altLang="fr-FR" sz="1800" dirty="0" smtClean="0"/>
              <a:t>3 </a:t>
            </a:r>
            <a:r>
              <a:rPr lang="en-GB" altLang="fr-FR" sz="1800" dirty="0" smtClean="0"/>
              <a:t>outgoing LSs</a:t>
            </a:r>
          </a:p>
          <a:p>
            <a:pPr lvl="1"/>
            <a:r>
              <a:rPr lang="en-GB" altLang="fr-FR" sz="1800" dirty="0" smtClean="0"/>
              <a:t>Time allocation: Rel-16: ~0%; Rel-17: </a:t>
            </a:r>
            <a:r>
              <a:rPr lang="en-GB" altLang="fr-FR" sz="1800" dirty="0" smtClean="0"/>
              <a:t>~</a:t>
            </a:r>
            <a:r>
              <a:rPr lang="en-GB" altLang="fr-FR" sz="1800" dirty="0" smtClean="0"/>
              <a:t>25</a:t>
            </a:r>
            <a:r>
              <a:rPr lang="en-GB" altLang="fr-FR" sz="1800" dirty="0" smtClean="0"/>
              <a:t>%; Rel-18: ~75%</a:t>
            </a:r>
            <a:endParaRPr lang="en-GB" altLang="fr-FR" sz="1800" dirty="0" smtClean="0"/>
          </a:p>
          <a:p>
            <a:r>
              <a:rPr lang="en-GB" altLang="fr-FR" sz="2000" b="1" dirty="0" smtClean="0"/>
              <a:t>Conference calls (</a:t>
            </a:r>
            <a:r>
              <a:rPr lang="en-GB" altLang="fr-FR" sz="2000" b="1" dirty="0" smtClean="0"/>
              <a:t>pre-SA6#46-e</a:t>
            </a:r>
            <a:r>
              <a:rPr lang="en-GB" altLang="fr-FR" sz="2000" b="1" dirty="0" smtClean="0"/>
              <a:t>)</a:t>
            </a:r>
          </a:p>
          <a:p>
            <a:pPr lvl="1"/>
            <a:r>
              <a:rPr lang="en-GB" altLang="fr-FR" sz="1600" b="1" dirty="0"/>
              <a:t>1 informal conference calls </a:t>
            </a:r>
            <a:r>
              <a:rPr lang="en-GB" altLang="fr-FR" sz="1600" dirty="0"/>
              <a:t>( R18 work planning – 1)</a:t>
            </a:r>
            <a:endParaRPr lang="en-GB" altLang="fr-FR" sz="16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4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 </a:t>
            </a:r>
            <a:r>
              <a:rPr lang="en-GB" altLang="fr-FR" dirty="0" smtClean="0"/>
              <a:t>meetings -2/2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682322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dirty="0" err="1" smtClean="0"/>
              <a:t>Number</a:t>
            </a:r>
            <a:r>
              <a:rPr lang="fr-FR" altLang="fr-FR" dirty="0" smtClean="0"/>
              <a:t> of </a:t>
            </a:r>
            <a:r>
              <a:rPr lang="fr-FR" altLang="fr-FR" dirty="0" err="1" smtClean="0"/>
              <a:t>Tdocs</a:t>
            </a:r>
            <a:r>
              <a:rPr lang="fr-FR" altLang="fr-FR" dirty="0" smtClean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3241071"/>
              </p:ext>
            </p:extLst>
          </p:nvPr>
        </p:nvGraphicFramePr>
        <p:xfrm>
          <a:off x="1545163" y="2251075"/>
          <a:ext cx="8902699" cy="358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60" name="Worksheet" r:id="rId3" imgW="9121034" imgH="4785470" progId="Excel.Sheet.8">
                  <p:embed/>
                </p:oleObj>
              </mc:Choice>
              <mc:Fallback>
                <p:oleObj name="Worksheet" r:id="rId3" imgW="9121034" imgH="4785470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5163" y="2251075"/>
                        <a:ext cx="8902699" cy="358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 bwMode="auto">
          <a:xfrm>
            <a:off x="2726263" y="1941694"/>
            <a:ext cx="2044700" cy="2825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4770963" y="1941694"/>
            <a:ext cx="2057400" cy="28257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6828363" y="1941694"/>
            <a:ext cx="2446867" cy="2805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56425" y="6053591"/>
            <a:ext cx="45672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50" b="1" dirty="0">
                <a:solidFill>
                  <a:srgbClr val="FF0000"/>
                </a:solidFill>
              </a:rPr>
              <a:t>* Statistics do not account for DRAFT revisions during e-meetings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9275229" y="1941694"/>
            <a:ext cx="969433" cy="2805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 smtClean="0">
                <a:solidFill>
                  <a:schemeClr val="bg1"/>
                </a:solidFill>
                <a:latin typeface="Arial" charset="0"/>
              </a:rPr>
              <a:t>Rel-18</a:t>
            </a:r>
            <a:endParaRPr lang="en-US" sz="1050" b="1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5429957"/>
              </p:ext>
            </p:extLst>
          </p:nvPr>
        </p:nvGraphicFramePr>
        <p:xfrm>
          <a:off x="1157287" y="2347912"/>
          <a:ext cx="9613904" cy="360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84" name="Worksheet" r:id="rId3" imgW="11563545" imgH="3284204" progId="Excel.Sheet.8">
                  <p:embed/>
                </p:oleObj>
              </mc:Choice>
              <mc:Fallback>
                <p:oleObj name="Worksheet" r:id="rId3" imgW="11563545" imgH="3284204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7287" y="2347912"/>
                        <a:ext cx="9613904" cy="360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 bwMode="auto">
          <a:xfrm>
            <a:off x="2433638" y="1967834"/>
            <a:ext cx="2222499" cy="3139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656137" y="1967834"/>
            <a:ext cx="2302933" cy="31774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6959070" y="1967834"/>
            <a:ext cx="2633663" cy="3139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fr-FR" altLang="fr-FR" dirty="0" err="1" smtClean="0"/>
              <a:t>Number</a:t>
            </a:r>
            <a:r>
              <a:rPr lang="fr-FR" altLang="fr-FR" dirty="0" smtClean="0"/>
              <a:t> </a:t>
            </a:r>
            <a:r>
              <a:rPr lang="fr-FR" altLang="fr-FR" dirty="0"/>
              <a:t>of </a:t>
            </a:r>
            <a:r>
              <a:rPr lang="fr-FR" altLang="fr-FR" dirty="0" err="1"/>
              <a:t>approved</a:t>
            </a:r>
            <a:r>
              <a:rPr lang="fr-FR" altLang="fr-FR" dirty="0"/>
              <a:t> </a:t>
            </a:r>
            <a:r>
              <a:rPr lang="fr-FR" altLang="fr-FR" dirty="0" err="1"/>
              <a:t>pCRs</a:t>
            </a:r>
            <a:r>
              <a:rPr lang="fr-FR" altLang="fr-FR" dirty="0"/>
              <a:t> &amp; </a:t>
            </a:r>
            <a:r>
              <a:rPr lang="fr-FR" altLang="fr-FR" dirty="0" err="1"/>
              <a:t>agreed</a:t>
            </a:r>
            <a:r>
              <a:rPr lang="fr-FR" altLang="fr-FR" dirty="0"/>
              <a:t> </a:t>
            </a:r>
            <a:r>
              <a:rPr lang="fr-FR" altLang="fr-FR" dirty="0" err="1"/>
              <a:t>CRs</a:t>
            </a:r>
            <a:endParaRPr lang="fr-FR" altLang="fr-FR" dirty="0" smtClean="0"/>
          </a:p>
        </p:txBody>
      </p:sp>
      <p:sp>
        <p:nvSpPr>
          <p:cNvPr id="14" name="Rectangle 13"/>
          <p:cNvSpPr/>
          <p:nvPr/>
        </p:nvSpPr>
        <p:spPr bwMode="auto">
          <a:xfrm>
            <a:off x="9592733" y="1968257"/>
            <a:ext cx="956734" cy="3139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 smtClean="0">
                <a:solidFill>
                  <a:schemeClr val="bg1"/>
                </a:solidFill>
                <a:latin typeface="Arial" charset="0"/>
              </a:rPr>
              <a:t>Rel-18</a:t>
            </a:r>
            <a:endParaRPr lang="en-US" sz="1050" b="1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9619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Future SA6 meetings</a:t>
            </a:r>
            <a:endParaRPr lang="en-GB" altLang="en-US" dirty="0" smtClean="0"/>
          </a:p>
        </p:txBody>
      </p:sp>
      <p:graphicFrame>
        <p:nvGraphicFramePr>
          <p:cNvPr id="7" name="Espace réservé du contenu 4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1146606"/>
              </p:ext>
            </p:extLst>
          </p:nvPr>
        </p:nvGraphicFramePr>
        <p:xfrm>
          <a:off x="903008" y="1706322"/>
          <a:ext cx="10154958" cy="4442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623">
                  <a:extLst>
                    <a:ext uri="{9D8B030D-6E8A-4147-A177-3AD203B41FA5}"/>
                  </a:extLst>
                </a:gridCol>
                <a:gridCol w="3022841"/>
                <a:gridCol w="2179800"/>
                <a:gridCol w="2998694"/>
              </a:tblGrid>
              <a:tr h="365727">
                <a:tc>
                  <a:txBody>
                    <a:bodyPr/>
                    <a:lstStyle/>
                    <a:p>
                      <a:r>
                        <a:rPr lang="fr-FR" sz="2000" dirty="0"/>
                        <a:t>Meeting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Date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Location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 err="1" smtClean="0"/>
                        <a:t>Remarks</a:t>
                      </a:r>
                      <a:endParaRPr lang="fr-FR" sz="2000" dirty="0"/>
                    </a:p>
                  </a:txBody>
                  <a:tcPr marL="91433" marR="91433" marT="45705" marB="45705"/>
                </a:tc>
                <a:extLst>
                  <a:ext uri="{0D108BD9-81ED-4DB2-BD59-A6C34878D82A}"/>
                </a:extLst>
              </a:tr>
              <a:tr h="36786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2022 </a:t>
                      </a:r>
                      <a:r>
                        <a:rPr lang="fr-FR" sz="1800" b="1" kern="1200" dirty="0" err="1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Calendar</a:t>
                      </a:r>
                      <a:endParaRPr lang="fr-FR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SA6#47-e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–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February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SA6#48-e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05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SA6#49-e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–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May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SA6#49-BIS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 June – 01 July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Location,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TBC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converted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e-meeting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SA6#50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– 26 August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Europe,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SA6#51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– 14 October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Asia,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SA6#52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– 18 November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America,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2023 Calendar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SA6#52-BIS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16-23 January 2023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Location,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SA6#53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 February – 03 March</a:t>
                      </a:r>
                      <a:r>
                        <a:rPr lang="en-I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2023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Europe, TBC</a:t>
                      </a:r>
                      <a:endParaRPr lang="en-IN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72275"/>
              </p:ext>
            </p:extLst>
          </p:nvPr>
        </p:nvGraphicFramePr>
        <p:xfrm>
          <a:off x="537320" y="1680884"/>
          <a:ext cx="10525127" cy="440615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519645"/>
                <a:gridCol w="1483658"/>
                <a:gridCol w="1125071"/>
                <a:gridCol w="977153"/>
                <a:gridCol w="1084729"/>
                <a:gridCol w="1324530"/>
                <a:gridCol w="2010341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SA#93-e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SA#94-e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400" dirty="0" smtClean="0"/>
                        <a:t>Enhancements to Application Architecture for the Mobile Communication System for Railways Phase 2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None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MC services support on IOPS mode of operation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None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Enhanced Mission Critical Push-to-talk architecture phase 3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SP-211524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Enhancements for functional architecture and information flows for Mission Critical Data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SP-211523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73441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Architecture for enabling Edge Applications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99%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SP-211522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aseline="0" dirty="0" smtClean="0">
                        <a:solidFill>
                          <a:srgbClr val="0066FF"/>
                        </a:solidFill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2064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25183</TotalTime>
  <Words>1410</Words>
  <Application>Microsoft Office PowerPoint</Application>
  <PresentationFormat>Widescreen</PresentationFormat>
  <Paragraphs>458</Paragraphs>
  <Slides>19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맑은 고딕</vt:lpstr>
      <vt:lpstr>Arial</vt:lpstr>
      <vt:lpstr>Calibri</vt:lpstr>
      <vt:lpstr>Calibri Light</vt:lpstr>
      <vt:lpstr>Times New Roman</vt:lpstr>
      <vt:lpstr>Office Theme</vt:lpstr>
      <vt:lpstr>Microsoft Excel 97-2003 Worksheet</vt:lpstr>
      <vt:lpstr>    SA WG6 status report to  TSG SA#94-e</vt:lpstr>
      <vt:lpstr>SA6 Officials</vt:lpstr>
      <vt:lpstr>PowerPoint Presentation</vt:lpstr>
      <vt:lpstr>PowerPoint Presentation</vt:lpstr>
      <vt:lpstr>PowerPoint Presentation</vt:lpstr>
      <vt:lpstr>Number of Tdocs in SA6</vt:lpstr>
      <vt:lpstr>PowerPoint Presentation</vt:lpstr>
      <vt:lpstr>PowerPoint Presentation</vt:lpstr>
      <vt:lpstr>Overview: Rel-17 Work Items – 1/2</vt:lpstr>
      <vt:lpstr>Overview: Rel-17 Work Items – 2/2</vt:lpstr>
      <vt:lpstr>Overview: Rel-18 Studies – 1/3</vt:lpstr>
      <vt:lpstr>Overview: Rel-18 Studies – 2/3</vt:lpstr>
      <vt:lpstr>Overview: Rel-18 Studies – 3/3</vt:lpstr>
      <vt:lpstr>Overview: Rel-18 Work-Items</vt:lpstr>
      <vt:lpstr>For TSG SA information and action</vt:lpstr>
      <vt:lpstr>For TSG SA information and action (1/3)</vt:lpstr>
      <vt:lpstr>For TSG SA information and action (2/3)</vt:lpstr>
      <vt:lpstr>For TSG SA information and action (3/3)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2208</cp:revision>
  <dcterms:created xsi:type="dcterms:W3CDTF">2010-02-05T13:52:04Z</dcterms:created>
  <dcterms:modified xsi:type="dcterms:W3CDTF">2021-12-07T18:31:59Z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