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69"/>
  </p:notesMasterIdLst>
  <p:handoutMasterIdLst>
    <p:handoutMasterId r:id="rId70"/>
  </p:handoutMasterIdLst>
  <p:sldIdLst>
    <p:sldId id="303" r:id="rId2"/>
    <p:sldId id="708" r:id="rId3"/>
    <p:sldId id="709" r:id="rId4"/>
    <p:sldId id="710" r:id="rId5"/>
    <p:sldId id="711" r:id="rId6"/>
    <p:sldId id="883" r:id="rId7"/>
    <p:sldId id="884" r:id="rId8"/>
    <p:sldId id="885" r:id="rId9"/>
    <p:sldId id="886" r:id="rId10"/>
    <p:sldId id="887" r:id="rId11"/>
    <p:sldId id="718" r:id="rId12"/>
    <p:sldId id="719" r:id="rId13"/>
    <p:sldId id="720" r:id="rId14"/>
    <p:sldId id="863" r:id="rId15"/>
    <p:sldId id="724" r:id="rId16"/>
    <p:sldId id="723" r:id="rId17"/>
    <p:sldId id="783" r:id="rId18"/>
    <p:sldId id="785" r:id="rId19"/>
    <p:sldId id="786" r:id="rId20"/>
    <p:sldId id="787" r:id="rId21"/>
    <p:sldId id="789" r:id="rId22"/>
    <p:sldId id="784" r:id="rId23"/>
    <p:sldId id="733" r:id="rId24"/>
    <p:sldId id="257" r:id="rId25"/>
    <p:sldId id="765" r:id="rId26"/>
    <p:sldId id="766" r:id="rId27"/>
    <p:sldId id="791" r:id="rId28"/>
    <p:sldId id="759" r:id="rId29"/>
    <p:sldId id="788" r:id="rId30"/>
    <p:sldId id="767" r:id="rId31"/>
    <p:sldId id="773" r:id="rId32"/>
    <p:sldId id="790" r:id="rId33"/>
    <p:sldId id="732" r:id="rId34"/>
    <p:sldId id="740" r:id="rId35"/>
    <p:sldId id="769" r:id="rId36"/>
    <p:sldId id="792" r:id="rId37"/>
    <p:sldId id="818" r:id="rId38"/>
    <p:sldId id="819" r:id="rId39"/>
    <p:sldId id="820" r:id="rId40"/>
    <p:sldId id="821" r:id="rId41"/>
    <p:sldId id="822" r:id="rId42"/>
    <p:sldId id="828" r:id="rId43"/>
    <p:sldId id="829" r:id="rId44"/>
    <p:sldId id="830" r:id="rId45"/>
    <p:sldId id="837" r:id="rId46"/>
    <p:sldId id="843" r:id="rId47"/>
    <p:sldId id="849" r:id="rId48"/>
    <p:sldId id="850" r:id="rId49"/>
    <p:sldId id="851" r:id="rId50"/>
    <p:sldId id="864" r:id="rId51"/>
    <p:sldId id="872" r:id="rId52"/>
    <p:sldId id="881" r:id="rId53"/>
    <p:sldId id="873" r:id="rId54"/>
    <p:sldId id="874" r:id="rId55"/>
    <p:sldId id="876" r:id="rId56"/>
    <p:sldId id="882" r:id="rId57"/>
    <p:sldId id="877" r:id="rId58"/>
    <p:sldId id="878" r:id="rId59"/>
    <p:sldId id="742" r:id="rId60"/>
    <p:sldId id="743" r:id="rId61"/>
    <p:sldId id="744" r:id="rId62"/>
    <p:sldId id="812" r:id="rId63"/>
    <p:sldId id="745" r:id="rId64"/>
    <p:sldId id="810" r:id="rId65"/>
    <p:sldId id="747" r:id="rId66"/>
    <p:sldId id="748" r:id="rId67"/>
    <p:sldId id="866" r:id="rId68"/>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9EDF4"/>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160" autoAdjust="0"/>
    <p:restoredTop sz="94625" autoAdjust="0"/>
  </p:normalViewPr>
  <p:slideViewPr>
    <p:cSldViewPr snapToGrid="0">
      <p:cViewPr varScale="1">
        <p:scale>
          <a:sx n="88" d="100"/>
          <a:sy n="88" d="100"/>
        </p:scale>
        <p:origin x="48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6992"/>
    </p:cViewPr>
  </p:sorterViewPr>
  <p:notesViewPr>
    <p:cSldViewPr snapToGrid="0">
      <p:cViewPr varScale="1">
        <p:scale>
          <a:sx n="57" d="100"/>
          <a:sy n="57" d="100"/>
        </p:scale>
        <p:origin x="2640"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94E.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Meetings\SAWG2\STATS\SA2_STATS_DATA_SP-94E.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94E.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Meetings\SAWG2\STATS\SA2_STATS_DATA_SP-94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manualLayout>
          <c:layoutTarget val="inner"/>
          <c:xMode val="edge"/>
          <c:yMode val="edge"/>
          <c:x val="4.0624898608808004E-2"/>
          <c:y val="9.8463655064549738E-2"/>
          <c:w val="0.94115503521626476"/>
          <c:h val="0.68377354339220497"/>
        </c:manualLayout>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Attendance!$B$2:$BR$2</c:f>
              <c:strCache>
                <c:ptCount val="69"/>
                <c:pt idx="0">
                  <c:v>88</c:v>
                </c:pt>
                <c:pt idx="1">
                  <c:v>REL-11 FREEZE:  89</c:v>
                </c:pt>
                <c:pt idx="2">
                  <c:v>90</c:v>
                </c:pt>
                <c:pt idx="3">
                  <c:v>91</c:v>
                </c:pt>
                <c:pt idx="4">
                  <c:v>92</c:v>
                </c:pt>
                <c:pt idx="5">
                  <c:v>93</c:v>
                </c:pt>
                <c:pt idx="6">
                  <c:v>94</c:v>
                </c:pt>
                <c:pt idx="7">
                  <c:v>95</c:v>
                </c:pt>
                <c:pt idx="8">
                  <c:v>96</c:v>
                </c:pt>
                <c:pt idx="9">
                  <c:v>97</c:v>
                </c:pt>
                <c:pt idx="10">
                  <c:v>98</c:v>
                </c:pt>
                <c:pt idx="11">
                  <c:v>99</c:v>
                </c:pt>
                <c:pt idx="12">
                  <c:v>REL-12 FREEZE:  100 </c:v>
                </c:pt>
                <c:pt idx="13">
                  <c:v>101</c:v>
                </c:pt>
                <c:pt idx="14">
                  <c:v>102</c:v>
                </c:pt>
                <c:pt idx="15">
                  <c:v>103</c:v>
                </c:pt>
                <c:pt idx="16">
                  <c:v>104</c:v>
                </c:pt>
                <c:pt idx="17">
                  <c:v>105</c:v>
                </c:pt>
                <c:pt idx="18">
                  <c:v>106</c:v>
                </c:pt>
                <c:pt idx="19">
                  <c:v>107+E</c:v>
                </c:pt>
                <c:pt idx="20">
                  <c:v>108</c:v>
                </c:pt>
                <c:pt idx="21">
                  <c:v>REL-13 FREEZE:  109</c:v>
                </c:pt>
                <c:pt idx="22">
                  <c:v>110</c:v>
                </c:pt>
                <c:pt idx="23">
                  <c:v>111</c:v>
                </c:pt>
                <c:pt idx="24">
                  <c:v>112</c:v>
                </c:pt>
                <c:pt idx="25">
                  <c:v>113</c:v>
                </c:pt>
                <c:pt idx="26">
                  <c:v>113AH</c:v>
                </c:pt>
                <c:pt idx="27">
                  <c:v>114</c:v>
                </c:pt>
                <c:pt idx="28">
                  <c:v>115</c:v>
                </c:pt>
                <c:pt idx="29">
                  <c:v>116</c:v>
                </c:pt>
                <c:pt idx="30">
                  <c:v>REL-14 FREEZE:  116-bis</c:v>
                </c:pt>
                <c:pt idx="31">
                  <c:v>117</c:v>
                </c:pt>
                <c:pt idx="32">
                  <c:v>118</c:v>
                </c:pt>
                <c:pt idx="33">
                  <c:v>118bis</c:v>
                </c:pt>
                <c:pt idx="34">
                  <c:v>119</c:v>
                </c:pt>
                <c:pt idx="35">
                  <c:v>120</c:v>
                </c:pt>
                <c:pt idx="36">
                  <c:v>121</c:v>
                </c:pt>
                <c:pt idx="37">
                  <c:v>122</c:v>
                </c:pt>
                <c:pt idx="38">
                  <c:v>122bis</c:v>
                </c:pt>
                <c:pt idx="39">
                  <c:v>123</c:v>
                </c:pt>
                <c:pt idx="40">
                  <c:v>REL-15 FREEZE:  124</c:v>
                </c:pt>
                <c:pt idx="41">
                  <c:v>125</c:v>
                </c:pt>
                <c:pt idx="42">
                  <c:v>126</c:v>
                </c:pt>
                <c:pt idx="43">
                  <c:v>127</c:v>
                </c:pt>
                <c:pt idx="44">
                  <c:v>127bis</c:v>
                </c:pt>
                <c:pt idx="45">
                  <c:v>128</c:v>
                </c:pt>
                <c:pt idx="46">
                  <c:v>128bis</c:v>
                </c:pt>
                <c:pt idx="47">
                  <c:v>129</c:v>
                </c:pt>
                <c:pt idx="48">
                  <c:v>129bis</c:v>
                </c:pt>
                <c:pt idx="49">
                  <c:v>130</c:v>
                </c:pt>
                <c:pt idx="50">
                  <c:v>131</c:v>
                </c:pt>
                <c:pt idx="51">
                  <c:v>132</c:v>
                </c:pt>
                <c:pt idx="52">
                  <c:v>REL-16 FREEZE:  133 </c:v>
                </c:pt>
                <c:pt idx="53">
                  <c:v>134</c:v>
                </c:pt>
                <c:pt idx="54">
                  <c:v>135</c:v>
                </c:pt>
                <c:pt idx="55">
                  <c:v>136</c:v>
                </c:pt>
                <c:pt idx="56">
                  <c:v>136AH</c:v>
                </c:pt>
                <c:pt idx="57">
                  <c:v>137-e</c:v>
                </c:pt>
                <c:pt idx="58">
                  <c:v>138-e</c:v>
                </c:pt>
                <c:pt idx="59">
                  <c:v>139-e</c:v>
                </c:pt>
                <c:pt idx="60">
                  <c:v>140-e</c:v>
                </c:pt>
                <c:pt idx="61">
                  <c:v>141-e</c:v>
                </c:pt>
                <c:pt idx="62">
                  <c:v>142-e</c:v>
                </c:pt>
                <c:pt idx="63">
                  <c:v>143-e</c:v>
                </c:pt>
                <c:pt idx="64">
                  <c:v>144-e</c:v>
                </c:pt>
                <c:pt idx="65">
                  <c:v>REL-17 FREEZE:  145-e</c:v>
                </c:pt>
                <c:pt idx="66">
                  <c:v>146-e</c:v>
                </c:pt>
                <c:pt idx="67">
                  <c:v>147-e</c:v>
                </c:pt>
                <c:pt idx="68">
                  <c:v>148-e</c:v>
                </c:pt>
              </c:strCache>
            </c:strRef>
          </c:cat>
          <c:val>
            <c:numRef>
              <c:f>Attendance!$B$3:$BR$3</c:f>
              <c:numCache>
                <c:formatCode>General</c:formatCode>
                <c:ptCount val="69"/>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pt idx="20">
                  <c:v>175</c:v>
                </c:pt>
                <c:pt idx="21">
                  <c:v>182</c:v>
                </c:pt>
                <c:pt idx="22">
                  <c:v>113</c:v>
                </c:pt>
                <c:pt idx="23">
                  <c:v>137</c:v>
                </c:pt>
                <c:pt idx="24">
                  <c:v>200</c:v>
                </c:pt>
                <c:pt idx="25">
                  <c:v>137</c:v>
                </c:pt>
                <c:pt idx="26">
                  <c:v>107</c:v>
                </c:pt>
                <c:pt idx="27">
                  <c:v>157</c:v>
                </c:pt>
                <c:pt idx="28">
                  <c:v>168</c:v>
                </c:pt>
                <c:pt idx="29">
                  <c:v>169</c:v>
                </c:pt>
                <c:pt idx="30">
                  <c:v>143</c:v>
                </c:pt>
                <c:pt idx="31">
                  <c:v>157</c:v>
                </c:pt>
                <c:pt idx="32">
                  <c:v>233</c:v>
                </c:pt>
                <c:pt idx="33">
                  <c:v>182</c:v>
                </c:pt>
                <c:pt idx="34">
                  <c:v>175</c:v>
                </c:pt>
                <c:pt idx="35">
                  <c:v>191</c:v>
                </c:pt>
                <c:pt idx="36">
                  <c:v>188</c:v>
                </c:pt>
                <c:pt idx="37">
                  <c:v>156</c:v>
                </c:pt>
                <c:pt idx="38">
                  <c:v>154</c:v>
                </c:pt>
                <c:pt idx="39">
                  <c:v>156</c:v>
                </c:pt>
                <c:pt idx="40">
                  <c:v>222</c:v>
                </c:pt>
                <c:pt idx="41">
                  <c:v>196</c:v>
                </c:pt>
                <c:pt idx="42">
                  <c:v>174</c:v>
                </c:pt>
                <c:pt idx="43">
                  <c:v>149</c:v>
                </c:pt>
                <c:pt idx="44">
                  <c:v>140</c:v>
                </c:pt>
                <c:pt idx="45">
                  <c:v>152</c:v>
                </c:pt>
                <c:pt idx="46">
                  <c:v>149</c:v>
                </c:pt>
                <c:pt idx="47">
                  <c:v>165</c:v>
                </c:pt>
                <c:pt idx="48">
                  <c:v>191</c:v>
                </c:pt>
                <c:pt idx="49">
                  <c:v>153</c:v>
                </c:pt>
                <c:pt idx="50">
                  <c:v>178</c:v>
                </c:pt>
                <c:pt idx="51">
                  <c:v>279</c:v>
                </c:pt>
                <c:pt idx="52">
                  <c:v>280</c:v>
                </c:pt>
                <c:pt idx="53">
                  <c:v>229</c:v>
                </c:pt>
                <c:pt idx="54">
                  <c:v>189</c:v>
                </c:pt>
                <c:pt idx="55">
                  <c:v>241</c:v>
                </c:pt>
                <c:pt idx="56">
                  <c:v>180</c:v>
                </c:pt>
                <c:pt idx="57">
                  <c:v>124</c:v>
                </c:pt>
                <c:pt idx="58">
                  <c:v>228</c:v>
                </c:pt>
                <c:pt idx="59">
                  <c:v>326</c:v>
                </c:pt>
                <c:pt idx="60">
                  <c:v>341</c:v>
                </c:pt>
                <c:pt idx="61">
                  <c:v>327</c:v>
                </c:pt>
                <c:pt idx="62">
                  <c:v>312</c:v>
                </c:pt>
                <c:pt idx="63">
                  <c:v>349</c:v>
                </c:pt>
                <c:pt idx="64">
                  <c:v>336</c:v>
                </c:pt>
                <c:pt idx="65">
                  <c:v>366</c:v>
                </c:pt>
                <c:pt idx="66">
                  <c:v>404</c:v>
                </c:pt>
                <c:pt idx="67">
                  <c:v>379</c:v>
                </c:pt>
                <c:pt idx="68">
                  <c:v>395</c:v>
                </c:pt>
              </c:numCache>
            </c:numRef>
          </c:val>
          <c:smooth val="0"/>
          <c:extLst>
            <c:ext xmlns:c16="http://schemas.microsoft.com/office/drawing/2014/chart" uri="{C3380CC4-5D6E-409C-BE32-E72D297353CC}">
              <c16:uniqueId val="{00000001-DDE0-45BD-9D18-9E6C14F00DBD}"/>
            </c:ext>
          </c:extLst>
        </c:ser>
        <c:dLbls>
          <c:showLegendKey val="0"/>
          <c:showVal val="0"/>
          <c:showCatName val="0"/>
          <c:showSerName val="0"/>
          <c:showPercent val="0"/>
          <c:showBubbleSize val="0"/>
        </c:dLbls>
        <c:smooth val="0"/>
        <c:axId val="201066736"/>
        <c:axId val="201067296"/>
      </c:lineChart>
      <c:catAx>
        <c:axId val="201066736"/>
        <c:scaling>
          <c:orientation val="minMax"/>
        </c:scaling>
        <c:delete val="0"/>
        <c:axPos val="b"/>
        <c:numFmt formatCode="General" sourceLinked="1"/>
        <c:majorTickMark val="out"/>
        <c:minorTickMark val="none"/>
        <c:tickLblPos val="nextTo"/>
        <c:spPr>
          <a:ln/>
        </c:spPr>
        <c:crossAx val="201067296"/>
        <c:crosses val="autoZero"/>
        <c:auto val="1"/>
        <c:lblAlgn val="ctr"/>
        <c:lblOffset val="100"/>
        <c:tickLblSkip val="1"/>
        <c:tickMarkSkip val="1"/>
        <c:noMultiLvlLbl val="0"/>
      </c:catAx>
      <c:valAx>
        <c:axId val="201067296"/>
        <c:scaling>
          <c:orientation val="minMax"/>
        </c:scaling>
        <c:delete val="0"/>
        <c:axPos val="l"/>
        <c:majorGridlines/>
        <c:numFmt formatCode="General" sourceLinked="1"/>
        <c:majorTickMark val="out"/>
        <c:minorTickMark val="none"/>
        <c:tickLblPos val="nextTo"/>
        <c:crossAx val="201066736"/>
        <c:crosses val="autoZero"/>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584875808747568E-2"/>
          <c:y val="0.11795370812576944"/>
          <c:w val="0.95223389374948575"/>
          <c:h val="0.802833914563991"/>
        </c:manualLayout>
      </c:layout>
      <c:barChart>
        <c:barDir val="col"/>
        <c:grouping val="stacked"/>
        <c:varyColors val="0"/>
        <c:ser>
          <c:idx val="0"/>
          <c:order val="0"/>
          <c:tx>
            <c:strRef>
              <c:f>'Maintenance_Non Maintenance'!$B$15</c:f>
              <c:strCache>
                <c:ptCount val="1"/>
                <c:pt idx="0">
                  <c:v>maintenance</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19050" cap="flat" cmpd="sng" algn="ctr">
              <a:solidFill>
                <a:schemeClr val="accent1">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Maintenance'!$BU$5:$DF$5</c:f>
              <c:strCache>
                <c:ptCount val="38"/>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pt idx="36">
                  <c:v>147-e</c:v>
                </c:pt>
                <c:pt idx="37">
                  <c:v>148-e</c:v>
                </c:pt>
              </c:strCache>
            </c:strRef>
          </c:cat>
          <c:val>
            <c:numRef>
              <c:f>'Maintenance_Non Maintenance'!$BU$15:$DF$15</c:f>
              <c:numCache>
                <c:formatCode>0.0</c:formatCode>
                <c:ptCount val="38"/>
                <c:pt idx="0">
                  <c:v>5</c:v>
                </c:pt>
                <c:pt idx="1">
                  <c:v>6</c:v>
                </c:pt>
                <c:pt idx="2">
                  <c:v>5</c:v>
                </c:pt>
                <c:pt idx="3">
                  <c:v>6</c:v>
                </c:pt>
                <c:pt idx="4">
                  <c:v>6.7</c:v>
                </c:pt>
                <c:pt idx="5">
                  <c:v>6.5</c:v>
                </c:pt>
                <c:pt idx="6">
                  <c:v>6</c:v>
                </c:pt>
                <c:pt idx="7">
                  <c:v>3.4</c:v>
                </c:pt>
                <c:pt idx="8">
                  <c:v>5</c:v>
                </c:pt>
                <c:pt idx="9">
                  <c:v>3</c:v>
                </c:pt>
                <c:pt idx="10">
                  <c:v>4.5</c:v>
                </c:pt>
                <c:pt idx="11">
                  <c:v>3.8</c:v>
                </c:pt>
                <c:pt idx="12">
                  <c:v>4</c:v>
                </c:pt>
                <c:pt idx="13">
                  <c:v>4</c:v>
                </c:pt>
                <c:pt idx="14">
                  <c:v>1.5</c:v>
                </c:pt>
                <c:pt idx="15">
                  <c:v>1.2</c:v>
                </c:pt>
                <c:pt idx="16">
                  <c:v>3</c:v>
                </c:pt>
                <c:pt idx="17">
                  <c:v>1.5</c:v>
                </c:pt>
                <c:pt idx="18">
                  <c:v>0.9</c:v>
                </c:pt>
                <c:pt idx="19">
                  <c:v>0.9</c:v>
                </c:pt>
                <c:pt idx="20">
                  <c:v>2</c:v>
                </c:pt>
                <c:pt idx="21">
                  <c:v>0.9</c:v>
                </c:pt>
                <c:pt idx="22">
                  <c:v>3.5</c:v>
                </c:pt>
                <c:pt idx="23">
                  <c:v>2.1</c:v>
                </c:pt>
                <c:pt idx="24">
                  <c:v>1.6</c:v>
                </c:pt>
                <c:pt idx="25">
                  <c:v>2</c:v>
                </c:pt>
                <c:pt idx="26">
                  <c:v>2</c:v>
                </c:pt>
                <c:pt idx="27">
                  <c:v>0</c:v>
                </c:pt>
                <c:pt idx="28">
                  <c:v>0</c:v>
                </c:pt>
                <c:pt idx="29">
                  <c:v>0</c:v>
                </c:pt>
                <c:pt idx="30">
                  <c:v>0</c:v>
                </c:pt>
                <c:pt idx="31">
                  <c:v>0</c:v>
                </c:pt>
                <c:pt idx="32">
                  <c:v>0</c:v>
                </c:pt>
                <c:pt idx="33">
                  <c:v>0</c:v>
                </c:pt>
                <c:pt idx="34">
                  <c:v>0</c:v>
                </c:pt>
                <c:pt idx="35">
                  <c:v>0</c:v>
                </c:pt>
                <c:pt idx="36">
                  <c:v>0</c:v>
                </c:pt>
                <c:pt idx="37">
                  <c:v>0</c:v>
                </c:pt>
              </c:numCache>
            </c:numRef>
          </c:val>
          <c:extLst>
            <c:ext xmlns:c16="http://schemas.microsoft.com/office/drawing/2014/chart" uri="{C3380CC4-5D6E-409C-BE32-E72D297353CC}">
              <c16:uniqueId val="{00000000-26A1-479C-A301-5C30BAA625E0}"/>
            </c:ext>
          </c:extLst>
        </c:ser>
        <c:ser>
          <c:idx val="2"/>
          <c:order val="1"/>
          <c:tx>
            <c:strRef>
              <c:f>'Maintenance_Non Maintenance'!$B$16</c:f>
              <c:strCache>
                <c:ptCount val="1"/>
                <c:pt idx="0">
                  <c:v>Rel-15 5GS / maintenance</c:v>
                </c:pt>
              </c:strCache>
            </c:strRef>
          </c:tx>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chemeClr>
              </a:solidFill>
              <a:round/>
            </a:ln>
            <a:effectLst>
              <a:outerShdw blurRad="40000" dist="20000" dir="5400000" rotWithShape="0">
                <a:srgbClr val="000000">
                  <a:alpha val="38000"/>
                </a:srgbClr>
              </a:outerShdw>
            </a:effectLst>
          </c:spPr>
          <c:invertIfNegative val="0"/>
          <c:dPt>
            <c:idx val="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2-26A1-479C-A301-5C30BAA625E0}"/>
              </c:ext>
            </c:extLst>
          </c:dPt>
          <c:dPt>
            <c:idx val="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4-26A1-479C-A301-5C30BAA625E0}"/>
              </c:ext>
            </c:extLst>
          </c:dPt>
          <c:dPt>
            <c:idx val="10"/>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6-26A1-479C-A301-5C30BAA625E0}"/>
              </c:ext>
            </c:extLst>
          </c:dPt>
          <c:dPt>
            <c:idx val="11"/>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8-26A1-479C-A301-5C30BAA625E0}"/>
              </c:ext>
            </c:extLst>
          </c:dPt>
          <c:dPt>
            <c:idx val="12"/>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A-26A1-479C-A301-5C30BAA625E0}"/>
              </c:ext>
            </c:extLst>
          </c:dPt>
          <c:dPt>
            <c:idx val="13"/>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C-26A1-479C-A301-5C30BAA625E0}"/>
              </c:ext>
            </c:extLst>
          </c:dPt>
          <c:dPt>
            <c:idx val="14"/>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E-26A1-479C-A301-5C30BAA625E0}"/>
              </c:ext>
            </c:extLst>
          </c:dPt>
          <c:dPt>
            <c:idx val="15"/>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0-26A1-479C-A301-5C30BAA625E0}"/>
              </c:ext>
            </c:extLst>
          </c:dPt>
          <c:dPt>
            <c:idx val="16"/>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2-26A1-479C-A301-5C30BAA625E0}"/>
              </c:ext>
            </c:extLst>
          </c:dPt>
          <c:dPt>
            <c:idx val="17"/>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4-26A1-479C-A301-5C30BAA625E0}"/>
              </c:ext>
            </c:extLst>
          </c:dPt>
          <c:dPt>
            <c:idx val="1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6-26A1-479C-A301-5C30BAA625E0}"/>
              </c:ext>
            </c:extLst>
          </c:dPt>
          <c:dPt>
            <c:idx val="1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8-26A1-479C-A301-5C30BAA625E0}"/>
              </c:ext>
            </c:extLst>
          </c:dPt>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Maintenance'!$BU$5:$DF$5</c:f>
              <c:strCache>
                <c:ptCount val="38"/>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pt idx="36">
                  <c:v>147-e</c:v>
                </c:pt>
                <c:pt idx="37">
                  <c:v>148-e</c:v>
                </c:pt>
              </c:strCache>
            </c:strRef>
          </c:cat>
          <c:val>
            <c:numRef>
              <c:f>'Maintenance_Non Maintenance'!$BU$16:$DF$16</c:f>
              <c:numCache>
                <c:formatCode>General</c:formatCode>
                <c:ptCount val="38"/>
                <c:pt idx="2" formatCode="0.0">
                  <c:v>18</c:v>
                </c:pt>
                <c:pt idx="3" formatCode="0.0">
                  <c:v>23</c:v>
                </c:pt>
                <c:pt idx="4" formatCode="0.0">
                  <c:v>24</c:v>
                </c:pt>
                <c:pt idx="5" formatCode="0.0">
                  <c:v>27</c:v>
                </c:pt>
                <c:pt idx="6" formatCode="0.0">
                  <c:v>31</c:v>
                </c:pt>
                <c:pt idx="7" formatCode="0.0">
                  <c:v>32.5</c:v>
                </c:pt>
                <c:pt idx="8" formatCode="0.0">
                  <c:v>36</c:v>
                </c:pt>
                <c:pt idx="9" formatCode="0.0">
                  <c:v>37</c:v>
                </c:pt>
                <c:pt idx="10" formatCode="0.0">
                  <c:v>24</c:v>
                </c:pt>
                <c:pt idx="11" formatCode="0.0">
                  <c:v>25</c:v>
                </c:pt>
                <c:pt idx="12" formatCode="0.0">
                  <c:v>19</c:v>
                </c:pt>
                <c:pt idx="13" formatCode="0.0">
                  <c:v>19</c:v>
                </c:pt>
                <c:pt idx="14" formatCode="0.0">
                  <c:v>15</c:v>
                </c:pt>
                <c:pt idx="15" formatCode="0.0">
                  <c:v>15</c:v>
                </c:pt>
                <c:pt idx="16" formatCode="0.0">
                  <c:v>13.7</c:v>
                </c:pt>
                <c:pt idx="17" formatCode="0.0">
                  <c:v>11.5</c:v>
                </c:pt>
                <c:pt idx="18" formatCode="0.0">
                  <c:v>9</c:v>
                </c:pt>
                <c:pt idx="19" formatCode="0.0">
                  <c:v>9.3000000000000007</c:v>
                </c:pt>
                <c:pt idx="20" formatCode="0.0">
                  <c:v>8.1999999999999993</c:v>
                </c:pt>
                <c:pt idx="21" formatCode="0.0">
                  <c:v>7.2</c:v>
                </c:pt>
                <c:pt idx="22" formatCode="0.0">
                  <c:v>6</c:v>
                </c:pt>
                <c:pt idx="23" formatCode="0.0">
                  <c:v>8.9</c:v>
                </c:pt>
                <c:pt idx="24" formatCode="0.0">
                  <c:v>7.7</c:v>
                </c:pt>
                <c:pt idx="25" formatCode="0.0">
                  <c:v>5</c:v>
                </c:pt>
                <c:pt idx="26" formatCode="0.0">
                  <c:v>6</c:v>
                </c:pt>
                <c:pt idx="27" formatCode="0.0">
                  <c:v>0</c:v>
                </c:pt>
                <c:pt idx="28" formatCode="0.0">
                  <c:v>0</c:v>
                </c:pt>
                <c:pt idx="29" formatCode="0.0">
                  <c:v>0</c:v>
                </c:pt>
                <c:pt idx="30" formatCode="0.0">
                  <c:v>0</c:v>
                </c:pt>
                <c:pt idx="31" formatCode="0.0">
                  <c:v>0</c:v>
                </c:pt>
                <c:pt idx="32" formatCode="0.0">
                  <c:v>0</c:v>
                </c:pt>
                <c:pt idx="33" formatCode="0.0">
                  <c:v>0</c:v>
                </c:pt>
                <c:pt idx="34" formatCode="0.0">
                  <c:v>0</c:v>
                </c:pt>
                <c:pt idx="35" formatCode="0.0">
                  <c:v>0</c:v>
                </c:pt>
                <c:pt idx="36" formatCode="0.0">
                  <c:v>0</c:v>
                </c:pt>
                <c:pt idx="37" formatCode="0.0">
                  <c:v>0</c:v>
                </c:pt>
              </c:numCache>
            </c:numRef>
          </c:val>
          <c:extLst>
            <c:ext xmlns:c16="http://schemas.microsoft.com/office/drawing/2014/chart" uri="{C3380CC4-5D6E-409C-BE32-E72D297353CC}">
              <c16:uniqueId val="{00000019-26A1-479C-A301-5C30BAA625E0}"/>
            </c:ext>
          </c:extLst>
        </c:ser>
        <c:ser>
          <c:idx val="3"/>
          <c:order val="2"/>
          <c:tx>
            <c:strRef>
              <c:f>'Maintenance_Non Maintenance'!$B$17</c:f>
              <c:strCache>
                <c:ptCount val="1"/>
                <c:pt idx="0">
                  <c:v>Rel-16 work</c:v>
                </c:pt>
              </c:strCache>
            </c:strRef>
          </c:tx>
          <c:spPr>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19050" cap="flat" cmpd="sng" algn="ctr">
              <a:solidFill>
                <a:schemeClr val="accent4">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Maintenance'!$BU$5:$DF$5</c:f>
              <c:strCache>
                <c:ptCount val="38"/>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pt idx="36">
                  <c:v>147-e</c:v>
                </c:pt>
                <c:pt idx="37">
                  <c:v>148-e</c:v>
                </c:pt>
              </c:strCache>
            </c:strRef>
          </c:cat>
          <c:val>
            <c:numRef>
              <c:f>'Maintenance_Non Maintenance'!$BU$17:$DF$17</c:f>
              <c:numCache>
                <c:formatCode>General</c:formatCode>
                <c:ptCount val="38"/>
                <c:pt idx="7" formatCode="0.0">
                  <c:v>3.7</c:v>
                </c:pt>
                <c:pt idx="10" formatCode="0.0">
                  <c:v>13.5</c:v>
                </c:pt>
                <c:pt idx="11" formatCode="0.0">
                  <c:v>12</c:v>
                </c:pt>
                <c:pt idx="12" formatCode="0.0">
                  <c:v>19.5</c:v>
                </c:pt>
                <c:pt idx="13" formatCode="0.0">
                  <c:v>20</c:v>
                </c:pt>
                <c:pt idx="14" formatCode="0.0">
                  <c:v>26.4</c:v>
                </c:pt>
                <c:pt idx="15" formatCode="0.0">
                  <c:v>28.6</c:v>
                </c:pt>
                <c:pt idx="16" formatCode="0.0">
                  <c:v>31.2</c:v>
                </c:pt>
                <c:pt idx="17" formatCode="0.0">
                  <c:v>34.9</c:v>
                </c:pt>
                <c:pt idx="18" formatCode="0.0">
                  <c:v>34.9</c:v>
                </c:pt>
                <c:pt idx="19" formatCode="0.0">
                  <c:v>34.4</c:v>
                </c:pt>
                <c:pt idx="20" formatCode="0.0">
                  <c:v>35.299999999999997</c:v>
                </c:pt>
                <c:pt idx="21" formatCode="0.0">
                  <c:v>37.700000000000003</c:v>
                </c:pt>
                <c:pt idx="22" formatCode="0.0">
                  <c:v>33</c:v>
                </c:pt>
                <c:pt idx="23" formatCode="0.0">
                  <c:v>21</c:v>
                </c:pt>
                <c:pt idx="24" formatCode="0.0">
                  <c:v>23.2</c:v>
                </c:pt>
                <c:pt idx="25" formatCode="0.0">
                  <c:v>14.5</c:v>
                </c:pt>
                <c:pt idx="26" formatCode="0.0">
                  <c:v>16</c:v>
                </c:pt>
                <c:pt idx="27" formatCode="0.0">
                  <c:v>0</c:v>
                </c:pt>
                <c:pt idx="28" formatCode="0.0">
                  <c:v>0</c:v>
                </c:pt>
                <c:pt idx="29" formatCode="0.0">
                  <c:v>0</c:v>
                </c:pt>
                <c:pt idx="30" formatCode="0.0">
                  <c:v>0</c:v>
                </c:pt>
                <c:pt idx="31" formatCode="0.0">
                  <c:v>0</c:v>
                </c:pt>
                <c:pt idx="32" formatCode="0.0">
                  <c:v>0</c:v>
                </c:pt>
                <c:pt idx="33" formatCode="0.0">
                  <c:v>0</c:v>
                </c:pt>
                <c:pt idx="34" formatCode="0.0">
                  <c:v>0</c:v>
                </c:pt>
                <c:pt idx="35" formatCode="0.0">
                  <c:v>0</c:v>
                </c:pt>
                <c:pt idx="36" formatCode="0.0">
                  <c:v>0</c:v>
                </c:pt>
                <c:pt idx="37" formatCode="0.0">
                  <c:v>0</c:v>
                </c:pt>
              </c:numCache>
            </c:numRef>
          </c:val>
          <c:extLst>
            <c:ext xmlns:c16="http://schemas.microsoft.com/office/drawing/2014/chart" uri="{C3380CC4-5D6E-409C-BE32-E72D297353CC}">
              <c16:uniqueId val="{0000001A-26A1-479C-A301-5C30BAA625E0}"/>
            </c:ext>
          </c:extLst>
        </c:ser>
        <c:ser>
          <c:idx val="5"/>
          <c:order val="3"/>
          <c:tx>
            <c:strRef>
              <c:f>'Maintenance_Non Maintenance'!$B$18</c:f>
              <c:strCache>
                <c:ptCount val="1"/>
                <c:pt idx="0">
                  <c:v>Rel-17 work</c:v>
                </c:pt>
              </c:strCache>
            </c:strRef>
          </c:tx>
          <c:spPr>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Maintenance'!$BU$5:$DF$5</c:f>
              <c:strCache>
                <c:ptCount val="38"/>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pt idx="36">
                  <c:v>147-e</c:v>
                </c:pt>
                <c:pt idx="37">
                  <c:v>148-e</c:v>
                </c:pt>
              </c:strCache>
            </c:strRef>
          </c:cat>
          <c:val>
            <c:numRef>
              <c:f>'Maintenance_Non Maintenance'!$BU$18:$DF$18</c:f>
              <c:numCache>
                <c:formatCode>General</c:formatCode>
                <c:ptCount val="38"/>
                <c:pt idx="23" formatCode="0.0">
                  <c:v>10.8</c:v>
                </c:pt>
                <c:pt idx="24" formatCode="0.0">
                  <c:v>11</c:v>
                </c:pt>
                <c:pt idx="25" formatCode="0.0">
                  <c:v>12.5</c:v>
                </c:pt>
                <c:pt idx="26" formatCode="0.0">
                  <c:v>0</c:v>
                </c:pt>
                <c:pt idx="27" formatCode="0.0">
                  <c:v>0</c:v>
                </c:pt>
                <c:pt idx="28" formatCode="0.0">
                  <c:v>0</c:v>
                </c:pt>
                <c:pt idx="29" formatCode="0.0">
                  <c:v>0</c:v>
                </c:pt>
                <c:pt idx="30" formatCode="0.0">
                  <c:v>0</c:v>
                </c:pt>
                <c:pt idx="31" formatCode="0.0">
                  <c:v>0</c:v>
                </c:pt>
                <c:pt idx="32" formatCode="0.0">
                  <c:v>0</c:v>
                </c:pt>
                <c:pt idx="33" formatCode="0.0">
                  <c:v>0</c:v>
                </c:pt>
                <c:pt idx="34" formatCode="0.0">
                  <c:v>0</c:v>
                </c:pt>
                <c:pt idx="35" formatCode="0.0">
                  <c:v>0</c:v>
                </c:pt>
                <c:pt idx="36" formatCode="0.0">
                  <c:v>0</c:v>
                </c:pt>
                <c:pt idx="37" formatCode="0.0">
                  <c:v>0</c:v>
                </c:pt>
              </c:numCache>
            </c:numRef>
          </c:val>
          <c:extLst>
            <c:ext xmlns:c16="http://schemas.microsoft.com/office/drawing/2014/chart" uri="{C3380CC4-5D6E-409C-BE32-E72D297353CC}">
              <c16:uniqueId val="{0000001B-26A1-479C-A301-5C30BAA625E0}"/>
            </c:ext>
          </c:extLst>
        </c:ser>
        <c:ser>
          <c:idx val="1"/>
          <c:order val="4"/>
          <c:tx>
            <c:strRef>
              <c:f>'Maintenance_Non Maintenance'!$B$19</c:f>
              <c:strCache>
                <c:ptCount val="1"/>
                <c:pt idx="0">
                  <c:v>Rel-17 exceptions</c:v>
                </c:pt>
              </c:strCache>
            </c:strRef>
          </c:tx>
          <c:spPr>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Maintenance'!$BU$5:$DF$5</c:f>
              <c:strCache>
                <c:ptCount val="38"/>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pt idx="36">
                  <c:v>147-e</c:v>
                </c:pt>
                <c:pt idx="37">
                  <c:v>148-e</c:v>
                </c:pt>
              </c:strCache>
            </c:strRef>
          </c:cat>
          <c:val>
            <c:numRef>
              <c:f>'Maintenance_Non Maintenance'!$BU$19:$DF$19</c:f>
              <c:numCache>
                <c:formatCode>General</c:formatCode>
                <c:ptCount val="38"/>
                <c:pt idx="35" formatCode="0.0">
                  <c:v>0</c:v>
                </c:pt>
                <c:pt idx="36" formatCode="0.0">
                  <c:v>0</c:v>
                </c:pt>
                <c:pt idx="37" formatCode="0.0">
                  <c:v>0</c:v>
                </c:pt>
              </c:numCache>
            </c:numRef>
          </c:val>
          <c:extLst>
            <c:ext xmlns:c16="http://schemas.microsoft.com/office/drawing/2014/chart" uri="{C3380CC4-5D6E-409C-BE32-E72D297353CC}">
              <c16:uniqueId val="{0000001C-26A1-479C-A301-5C30BAA625E0}"/>
            </c:ext>
          </c:extLst>
        </c:ser>
        <c:ser>
          <c:idx val="4"/>
          <c:order val="5"/>
          <c:tx>
            <c:strRef>
              <c:f>'Maintenance_Non Maintenance'!$B$20</c:f>
              <c:strCache>
                <c:ptCount val="1"/>
                <c:pt idx="0">
                  <c:v>Rel-18 work</c:v>
                </c:pt>
              </c:strCache>
            </c:strRef>
          </c:tx>
          <c:spPr>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Maintenance'!$BU$5:$DF$5</c:f>
              <c:strCache>
                <c:ptCount val="38"/>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pt idx="36">
                  <c:v>147-e</c:v>
                </c:pt>
                <c:pt idx="37">
                  <c:v>148-e</c:v>
                </c:pt>
              </c:strCache>
            </c:strRef>
          </c:cat>
          <c:val>
            <c:numRef>
              <c:f>'Maintenance_Non Maintenance'!$BU$20:$DF$20</c:f>
              <c:numCache>
                <c:formatCode>General</c:formatCode>
                <c:ptCount val="38"/>
                <c:pt idx="35" formatCode="0.0">
                  <c:v>0</c:v>
                </c:pt>
                <c:pt idx="36" formatCode="0.0">
                  <c:v>0</c:v>
                </c:pt>
                <c:pt idx="37" formatCode="0.0">
                  <c:v>0</c:v>
                </c:pt>
              </c:numCache>
            </c:numRef>
          </c:val>
          <c:extLst>
            <c:ext xmlns:c16="http://schemas.microsoft.com/office/drawing/2014/chart" uri="{C3380CC4-5D6E-409C-BE32-E72D297353CC}">
              <c16:uniqueId val="{0000001D-26A1-479C-A301-5C30BAA625E0}"/>
            </c:ext>
          </c:extLst>
        </c:ser>
        <c:dLbls>
          <c:dLblPos val="ctr"/>
          <c:showLegendKey val="0"/>
          <c:showVal val="1"/>
          <c:showCatName val="0"/>
          <c:showSerName val="0"/>
          <c:showPercent val="0"/>
          <c:showBubbleSize val="0"/>
        </c:dLbls>
        <c:gapWidth val="100"/>
        <c:overlap val="100"/>
        <c:axId val="333875328"/>
        <c:axId val="333875888"/>
      </c:barChart>
      <c:catAx>
        <c:axId val="333875328"/>
        <c:scaling>
          <c:orientation val="minMax"/>
        </c:scaling>
        <c:delete val="0"/>
        <c:axPos val="b"/>
        <c:numFmt formatCode="General" sourceLinked="0"/>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50000"/>
                    <a:lumOff val="50000"/>
                  </a:schemeClr>
                </a:solidFill>
                <a:latin typeface="+mn-lt"/>
                <a:ea typeface="+mn-ea"/>
                <a:cs typeface="+mn-cs"/>
              </a:defRPr>
            </a:pPr>
            <a:endParaRPr lang="en-US"/>
          </a:p>
        </c:txPr>
        <c:crossAx val="333875888"/>
        <c:crosses val="autoZero"/>
        <c:auto val="1"/>
        <c:lblAlgn val="ctr"/>
        <c:lblOffset val="100"/>
        <c:noMultiLvlLbl val="0"/>
      </c:catAx>
      <c:valAx>
        <c:axId val="33387588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333875328"/>
        <c:crosses val="autoZero"/>
        <c:crossBetween val="between"/>
      </c:valAx>
      <c:spPr>
        <a:noFill/>
        <a:ln>
          <a:noFill/>
        </a:ln>
        <a:effectLst/>
      </c:spPr>
    </c:plotArea>
    <c:legend>
      <c:legendPos val="b"/>
      <c:layout>
        <c:manualLayout>
          <c:xMode val="edge"/>
          <c:yMode val="edge"/>
          <c:x val="0.103876664348853"/>
          <c:y val="6.5854624086673086E-2"/>
          <c:w val="0.65292014943713694"/>
          <c:h val="4.197790574685627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SA2#67_on'!$AC$1:$CR$1</c:f>
              <c:strCache>
                <c:ptCount val="68"/>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strCache>
            </c:strRef>
          </c:cat>
          <c:val>
            <c:numRef>
              <c:f>'Results SA2#67_on'!$AC$2:$CR$2</c:f>
              <c:numCache>
                <c:formatCode>0</c:formatCode>
                <c:ptCount val="68"/>
                <c:pt idx="0">
                  <c:v>108</c:v>
                </c:pt>
                <c:pt idx="1">
                  <c:v>117</c:v>
                </c:pt>
                <c:pt idx="2">
                  <c:v>115</c:v>
                </c:pt>
                <c:pt idx="3">
                  <c:v>134</c:v>
                </c:pt>
                <c:pt idx="4" formatCode="General">
                  <c:v>147</c:v>
                </c:pt>
                <c:pt idx="5" formatCode="General">
                  <c:v>170</c:v>
                </c:pt>
                <c:pt idx="6">
                  <c:v>168</c:v>
                </c:pt>
                <c:pt idx="7">
                  <c:v>165</c:v>
                </c:pt>
                <c:pt idx="8">
                  <c:v>134</c:v>
                </c:pt>
                <c:pt idx="9">
                  <c:v>123</c:v>
                </c:pt>
                <c:pt idx="10">
                  <c:v>56</c:v>
                </c:pt>
                <c:pt idx="11">
                  <c:v>145</c:v>
                </c:pt>
                <c:pt idx="12">
                  <c:v>150</c:v>
                </c:pt>
                <c:pt idx="13">
                  <c:v>130</c:v>
                </c:pt>
                <c:pt idx="14">
                  <c:v>212</c:v>
                </c:pt>
                <c:pt idx="15">
                  <c:v>198</c:v>
                </c:pt>
                <c:pt idx="16">
                  <c:v>162</c:v>
                </c:pt>
                <c:pt idx="17">
                  <c:v>162</c:v>
                </c:pt>
                <c:pt idx="18">
                  <c:v>168</c:v>
                </c:pt>
                <c:pt idx="19">
                  <c:v>161</c:v>
                </c:pt>
                <c:pt idx="20">
                  <c:v>61</c:v>
                </c:pt>
                <c:pt idx="21">
                  <c:v>151</c:v>
                </c:pt>
                <c:pt idx="22">
                  <c:v>175</c:v>
                </c:pt>
                <c:pt idx="23">
                  <c:v>180</c:v>
                </c:pt>
                <c:pt idx="24">
                  <c:v>87</c:v>
                </c:pt>
                <c:pt idx="25">
                  <c:v>86</c:v>
                </c:pt>
                <c:pt idx="26">
                  <c:v>224</c:v>
                </c:pt>
                <c:pt idx="27">
                  <c:v>278</c:v>
                </c:pt>
                <c:pt idx="28">
                  <c:v>317</c:v>
                </c:pt>
                <c:pt idx="29">
                  <c:v>158</c:v>
                </c:pt>
                <c:pt idx="30">
                  <c:v>210</c:v>
                </c:pt>
                <c:pt idx="31" formatCode="General">
                  <c:v>151</c:v>
                </c:pt>
                <c:pt idx="32" formatCode="General">
                  <c:v>224</c:v>
                </c:pt>
                <c:pt idx="33" formatCode="General">
                  <c:v>269</c:v>
                </c:pt>
                <c:pt idx="34" formatCode="General">
                  <c:v>264</c:v>
                </c:pt>
                <c:pt idx="35" formatCode="General">
                  <c:v>311</c:v>
                </c:pt>
                <c:pt idx="36" formatCode="General">
                  <c:v>368</c:v>
                </c:pt>
                <c:pt idx="37" formatCode="General">
                  <c:v>67</c:v>
                </c:pt>
                <c:pt idx="38" formatCode="General">
                  <c:v>414</c:v>
                </c:pt>
                <c:pt idx="39" formatCode="General">
                  <c:v>467</c:v>
                </c:pt>
                <c:pt idx="40" formatCode="General">
                  <c:v>399</c:v>
                </c:pt>
                <c:pt idx="41" formatCode="General">
                  <c:v>516</c:v>
                </c:pt>
                <c:pt idx="42" formatCode="General">
                  <c:v>483</c:v>
                </c:pt>
                <c:pt idx="43" formatCode="General">
                  <c:v>434</c:v>
                </c:pt>
                <c:pt idx="44" formatCode="General">
                  <c:v>364</c:v>
                </c:pt>
                <c:pt idx="45" formatCode="General">
                  <c:v>423</c:v>
                </c:pt>
                <c:pt idx="46" formatCode="General">
                  <c:v>427</c:v>
                </c:pt>
                <c:pt idx="47" formatCode="General">
                  <c:v>503</c:v>
                </c:pt>
                <c:pt idx="48" formatCode="General">
                  <c:v>407</c:v>
                </c:pt>
                <c:pt idx="49" formatCode="General">
                  <c:v>432</c:v>
                </c:pt>
                <c:pt idx="50" formatCode="General">
                  <c:v>417</c:v>
                </c:pt>
                <c:pt idx="51" formatCode="General">
                  <c:v>561</c:v>
                </c:pt>
                <c:pt idx="52" formatCode="General">
                  <c:v>446</c:v>
                </c:pt>
                <c:pt idx="53" formatCode="General">
                  <c:v>508</c:v>
                </c:pt>
                <c:pt idx="54" formatCode="General">
                  <c:v>480</c:v>
                </c:pt>
                <c:pt idx="55" formatCode="General">
                  <c:v>406</c:v>
                </c:pt>
                <c:pt idx="56" formatCode="General">
                  <c:v>237</c:v>
                </c:pt>
                <c:pt idx="57" formatCode="General">
                  <c:v>318</c:v>
                </c:pt>
                <c:pt idx="58" formatCode="General">
                  <c:v>529</c:v>
                </c:pt>
                <c:pt idx="59" formatCode="General">
                  <c:v>730</c:v>
                </c:pt>
                <c:pt idx="60" formatCode="General">
                  <c:v>679</c:v>
                </c:pt>
                <c:pt idx="61" formatCode="General">
                  <c:v>494</c:v>
                </c:pt>
                <c:pt idx="62" formatCode="General">
                  <c:v>591</c:v>
                </c:pt>
                <c:pt idx="63" formatCode="General">
                  <c:v>409</c:v>
                </c:pt>
                <c:pt idx="64" formatCode="General">
                  <c:v>598</c:v>
                </c:pt>
                <c:pt idx="65" formatCode="General">
                  <c:v>760</c:v>
                </c:pt>
                <c:pt idx="66" formatCode="General">
                  <c:v>322</c:v>
                </c:pt>
                <c:pt idx="67" formatCode="General">
                  <c:v>368</c:v>
                </c:pt>
              </c:numCache>
            </c:numRef>
          </c:val>
          <c:extLst>
            <c:ext xmlns:c16="http://schemas.microsoft.com/office/drawing/2014/chart" uri="{C3380CC4-5D6E-409C-BE32-E72D297353CC}">
              <c16:uniqueId val="{00000000-F81A-4A83-BF1C-150CA011144C}"/>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SA2#67_on'!$AC$1:$CR$1</c:f>
              <c:strCache>
                <c:ptCount val="68"/>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strCache>
            </c:strRef>
          </c:cat>
          <c:val>
            <c:numRef>
              <c:f>'Results SA2#67_on'!$AC$3:$CR$3</c:f>
              <c:numCache>
                <c:formatCode>0</c:formatCode>
                <c:ptCount val="68"/>
                <c:pt idx="0">
                  <c:v>77</c:v>
                </c:pt>
                <c:pt idx="1">
                  <c:v>149</c:v>
                </c:pt>
                <c:pt idx="2">
                  <c:v>91</c:v>
                </c:pt>
                <c:pt idx="3">
                  <c:v>138</c:v>
                </c:pt>
                <c:pt idx="4">
                  <c:v>144</c:v>
                </c:pt>
                <c:pt idx="5">
                  <c:v>124</c:v>
                </c:pt>
                <c:pt idx="6">
                  <c:v>101</c:v>
                </c:pt>
                <c:pt idx="7">
                  <c:v>131</c:v>
                </c:pt>
                <c:pt idx="8">
                  <c:v>117</c:v>
                </c:pt>
                <c:pt idx="9">
                  <c:v>23</c:v>
                </c:pt>
                <c:pt idx="10">
                  <c:v>3</c:v>
                </c:pt>
                <c:pt idx="11">
                  <c:v>49</c:v>
                </c:pt>
                <c:pt idx="12">
                  <c:v>63</c:v>
                </c:pt>
                <c:pt idx="13">
                  <c:v>72</c:v>
                </c:pt>
                <c:pt idx="14">
                  <c:v>70</c:v>
                </c:pt>
                <c:pt idx="15">
                  <c:v>66</c:v>
                </c:pt>
                <c:pt idx="16">
                  <c:v>73</c:v>
                </c:pt>
                <c:pt idx="17">
                  <c:v>74</c:v>
                </c:pt>
                <c:pt idx="18">
                  <c:v>65</c:v>
                </c:pt>
                <c:pt idx="19">
                  <c:v>27</c:v>
                </c:pt>
                <c:pt idx="20">
                  <c:v>34</c:v>
                </c:pt>
                <c:pt idx="21">
                  <c:v>145</c:v>
                </c:pt>
                <c:pt idx="22">
                  <c:v>112</c:v>
                </c:pt>
                <c:pt idx="23">
                  <c:v>120</c:v>
                </c:pt>
                <c:pt idx="24">
                  <c:v>35</c:v>
                </c:pt>
                <c:pt idx="25">
                  <c:v>120</c:v>
                </c:pt>
                <c:pt idx="26">
                  <c:v>90</c:v>
                </c:pt>
                <c:pt idx="27">
                  <c:v>53</c:v>
                </c:pt>
                <c:pt idx="28">
                  <c:v>52</c:v>
                </c:pt>
                <c:pt idx="29">
                  <c:v>166</c:v>
                </c:pt>
                <c:pt idx="30">
                  <c:v>108</c:v>
                </c:pt>
                <c:pt idx="31" formatCode="General">
                  <c:v>122</c:v>
                </c:pt>
                <c:pt idx="32" formatCode="General">
                  <c:v>178</c:v>
                </c:pt>
                <c:pt idx="33" formatCode="General">
                  <c:v>254</c:v>
                </c:pt>
                <c:pt idx="34" formatCode="General">
                  <c:v>254</c:v>
                </c:pt>
                <c:pt idx="35" formatCode="General">
                  <c:v>188</c:v>
                </c:pt>
                <c:pt idx="36" formatCode="General">
                  <c:v>200</c:v>
                </c:pt>
                <c:pt idx="37" formatCode="General">
                  <c:v>2</c:v>
                </c:pt>
                <c:pt idx="38" formatCode="General">
                  <c:v>148</c:v>
                </c:pt>
                <c:pt idx="39" formatCode="General">
                  <c:v>85</c:v>
                </c:pt>
                <c:pt idx="40" formatCode="General">
                  <c:v>176</c:v>
                </c:pt>
                <c:pt idx="41" formatCode="General">
                  <c:v>154</c:v>
                </c:pt>
                <c:pt idx="42" formatCode="General">
                  <c:v>186</c:v>
                </c:pt>
                <c:pt idx="43" formatCode="General">
                  <c:v>189</c:v>
                </c:pt>
                <c:pt idx="44" formatCode="General">
                  <c:v>170</c:v>
                </c:pt>
                <c:pt idx="45" formatCode="General">
                  <c:v>185</c:v>
                </c:pt>
                <c:pt idx="46" formatCode="General">
                  <c:v>188</c:v>
                </c:pt>
                <c:pt idx="47" formatCode="General">
                  <c:v>160</c:v>
                </c:pt>
                <c:pt idx="48" formatCode="General">
                  <c:v>133</c:v>
                </c:pt>
                <c:pt idx="49" formatCode="General">
                  <c:v>193</c:v>
                </c:pt>
                <c:pt idx="50" formatCode="General">
                  <c:v>274</c:v>
                </c:pt>
                <c:pt idx="51" formatCode="General">
                  <c:v>154</c:v>
                </c:pt>
                <c:pt idx="52" formatCode="General">
                  <c:v>265</c:v>
                </c:pt>
                <c:pt idx="53" formatCode="General">
                  <c:v>473</c:v>
                </c:pt>
                <c:pt idx="54" formatCode="General">
                  <c:v>351</c:v>
                </c:pt>
                <c:pt idx="55" formatCode="General">
                  <c:v>249</c:v>
                </c:pt>
                <c:pt idx="56" formatCode="General">
                  <c:v>71</c:v>
                </c:pt>
                <c:pt idx="57" formatCode="General">
                  <c:v>33</c:v>
                </c:pt>
                <c:pt idx="58" formatCode="General">
                  <c:v>43</c:v>
                </c:pt>
                <c:pt idx="59" formatCode="General">
                  <c:v>94</c:v>
                </c:pt>
                <c:pt idx="60" formatCode="General">
                  <c:v>66</c:v>
                </c:pt>
                <c:pt idx="61" formatCode="General">
                  <c:v>65</c:v>
                </c:pt>
                <c:pt idx="62" formatCode="General">
                  <c:v>119</c:v>
                </c:pt>
                <c:pt idx="63" formatCode="General">
                  <c:v>98</c:v>
                </c:pt>
                <c:pt idx="64" formatCode="General">
                  <c:v>105</c:v>
                </c:pt>
                <c:pt idx="65" formatCode="General">
                  <c:v>83</c:v>
                </c:pt>
                <c:pt idx="66" formatCode="General">
                  <c:v>102</c:v>
                </c:pt>
                <c:pt idx="67" formatCode="General">
                  <c:v>82</c:v>
                </c:pt>
              </c:numCache>
            </c:numRef>
          </c:val>
          <c:extLst>
            <c:ext xmlns:c16="http://schemas.microsoft.com/office/drawing/2014/chart" uri="{C3380CC4-5D6E-409C-BE32-E72D297353CC}">
              <c16:uniqueId val="{00000001-F81A-4A83-BF1C-150CA011144C}"/>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SA2#67_on'!$AC$1:$CR$1</c:f>
              <c:strCache>
                <c:ptCount val="68"/>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strCache>
            </c:strRef>
          </c:cat>
          <c:val>
            <c:numRef>
              <c:f>'Results SA2#67_on'!$AC$4:$CR$4</c:f>
              <c:numCache>
                <c:formatCode>0</c:formatCode>
                <c:ptCount val="68"/>
                <c:pt idx="0">
                  <c:v>120</c:v>
                </c:pt>
                <c:pt idx="1">
                  <c:v>139</c:v>
                </c:pt>
                <c:pt idx="2">
                  <c:v>155</c:v>
                </c:pt>
                <c:pt idx="3">
                  <c:v>131</c:v>
                </c:pt>
                <c:pt idx="4">
                  <c:v>123</c:v>
                </c:pt>
                <c:pt idx="5">
                  <c:v>121</c:v>
                </c:pt>
                <c:pt idx="6">
                  <c:v>110</c:v>
                </c:pt>
                <c:pt idx="7">
                  <c:v>165</c:v>
                </c:pt>
                <c:pt idx="8">
                  <c:v>172</c:v>
                </c:pt>
                <c:pt idx="9">
                  <c:v>141</c:v>
                </c:pt>
                <c:pt idx="10">
                  <c:v>62</c:v>
                </c:pt>
                <c:pt idx="11">
                  <c:v>95</c:v>
                </c:pt>
                <c:pt idx="12">
                  <c:v>137</c:v>
                </c:pt>
                <c:pt idx="13">
                  <c:v>143</c:v>
                </c:pt>
                <c:pt idx="14">
                  <c:v>143</c:v>
                </c:pt>
                <c:pt idx="15">
                  <c:v>143</c:v>
                </c:pt>
                <c:pt idx="16">
                  <c:v>141</c:v>
                </c:pt>
                <c:pt idx="17">
                  <c:v>120</c:v>
                </c:pt>
                <c:pt idx="18">
                  <c:v>77</c:v>
                </c:pt>
                <c:pt idx="19">
                  <c:v>65</c:v>
                </c:pt>
                <c:pt idx="20">
                  <c:v>38</c:v>
                </c:pt>
                <c:pt idx="21">
                  <c:v>103</c:v>
                </c:pt>
                <c:pt idx="22">
                  <c:v>78</c:v>
                </c:pt>
                <c:pt idx="23">
                  <c:v>124</c:v>
                </c:pt>
                <c:pt idx="24">
                  <c:v>43</c:v>
                </c:pt>
                <c:pt idx="25">
                  <c:v>112</c:v>
                </c:pt>
                <c:pt idx="26">
                  <c:v>137</c:v>
                </c:pt>
                <c:pt idx="27">
                  <c:v>119</c:v>
                </c:pt>
                <c:pt idx="28">
                  <c:v>131</c:v>
                </c:pt>
                <c:pt idx="29">
                  <c:v>70</c:v>
                </c:pt>
                <c:pt idx="30">
                  <c:v>97</c:v>
                </c:pt>
                <c:pt idx="31" formatCode="General">
                  <c:v>95</c:v>
                </c:pt>
                <c:pt idx="32" formatCode="General">
                  <c:v>101</c:v>
                </c:pt>
                <c:pt idx="33" formatCode="General">
                  <c:v>138</c:v>
                </c:pt>
                <c:pt idx="34" formatCode="General">
                  <c:v>142</c:v>
                </c:pt>
                <c:pt idx="35" formatCode="General">
                  <c:v>119</c:v>
                </c:pt>
                <c:pt idx="36" formatCode="General">
                  <c:v>109</c:v>
                </c:pt>
                <c:pt idx="37" formatCode="General">
                  <c:v>7</c:v>
                </c:pt>
                <c:pt idx="38" formatCode="General">
                  <c:v>163</c:v>
                </c:pt>
                <c:pt idx="39" formatCode="General">
                  <c:v>137</c:v>
                </c:pt>
                <c:pt idx="40" formatCode="General">
                  <c:v>142</c:v>
                </c:pt>
                <c:pt idx="41" formatCode="General">
                  <c:v>137</c:v>
                </c:pt>
                <c:pt idx="42" formatCode="General">
                  <c:v>132</c:v>
                </c:pt>
                <c:pt idx="43" formatCode="General">
                  <c:v>183</c:v>
                </c:pt>
                <c:pt idx="44" formatCode="General">
                  <c:v>113</c:v>
                </c:pt>
                <c:pt idx="45" formatCode="General">
                  <c:v>90</c:v>
                </c:pt>
                <c:pt idx="46" formatCode="General">
                  <c:v>132</c:v>
                </c:pt>
                <c:pt idx="47" formatCode="General">
                  <c:v>158</c:v>
                </c:pt>
                <c:pt idx="48" formatCode="General">
                  <c:v>124</c:v>
                </c:pt>
                <c:pt idx="49" formatCode="General">
                  <c:v>138</c:v>
                </c:pt>
                <c:pt idx="50" formatCode="General">
                  <c:v>216</c:v>
                </c:pt>
                <c:pt idx="51" formatCode="General">
                  <c:v>198</c:v>
                </c:pt>
                <c:pt idx="52" formatCode="General">
                  <c:v>181</c:v>
                </c:pt>
                <c:pt idx="53" formatCode="General">
                  <c:v>177</c:v>
                </c:pt>
                <c:pt idx="54" formatCode="General">
                  <c:v>187</c:v>
                </c:pt>
                <c:pt idx="55" formatCode="General">
                  <c:v>169</c:v>
                </c:pt>
                <c:pt idx="56" formatCode="General">
                  <c:v>202</c:v>
                </c:pt>
                <c:pt idx="57" formatCode="General">
                  <c:v>196</c:v>
                </c:pt>
                <c:pt idx="58" formatCode="General">
                  <c:v>202</c:v>
                </c:pt>
                <c:pt idx="59" formatCode="General">
                  <c:v>255</c:v>
                </c:pt>
                <c:pt idx="60" formatCode="General">
                  <c:v>217</c:v>
                </c:pt>
                <c:pt idx="61" formatCode="General">
                  <c:v>213</c:v>
                </c:pt>
                <c:pt idx="62" formatCode="General">
                  <c:v>290</c:v>
                </c:pt>
                <c:pt idx="63" formatCode="General">
                  <c:v>235</c:v>
                </c:pt>
                <c:pt idx="64" formatCode="General">
                  <c:v>334</c:v>
                </c:pt>
                <c:pt idx="65" formatCode="General">
                  <c:v>398</c:v>
                </c:pt>
                <c:pt idx="66" formatCode="General">
                  <c:v>197</c:v>
                </c:pt>
                <c:pt idx="67" formatCode="General">
                  <c:v>295</c:v>
                </c:pt>
              </c:numCache>
            </c:numRef>
          </c:val>
          <c:extLst>
            <c:ext xmlns:c16="http://schemas.microsoft.com/office/drawing/2014/chart" uri="{C3380CC4-5D6E-409C-BE32-E72D297353CC}">
              <c16:uniqueId val="{00000002-F81A-4A83-BF1C-150CA011144C}"/>
            </c:ext>
          </c:extLst>
        </c:ser>
        <c:dLbls>
          <c:showLegendKey val="0"/>
          <c:showVal val="0"/>
          <c:showCatName val="0"/>
          <c:showSerName val="0"/>
          <c:showPercent val="0"/>
          <c:showBubbleSize val="0"/>
        </c:dLbls>
        <c:gapWidth val="150"/>
        <c:overlap val="100"/>
        <c:axId val="637032816"/>
        <c:axId val="1"/>
      </c:barChart>
      <c:catAx>
        <c:axId val="637032816"/>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
        <c:crosses val="autoZero"/>
        <c:auto val="1"/>
        <c:lblAlgn val="ctr"/>
        <c:lblOffset val="100"/>
        <c:tickLblSkip val="1"/>
        <c:noMultiLvlLbl val="0"/>
      </c:catAx>
      <c:valAx>
        <c:axId val="1"/>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37032816"/>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2.9260650111043812E-2"/>
          <c:y val="2.4096954969397556E-2"/>
          <c:w val="0.96805249343832023"/>
          <c:h val="0.70171505807849122"/>
        </c:manualLayout>
      </c:layout>
      <c:bar3DChart>
        <c:barDir val="col"/>
        <c:grouping val="stacked"/>
        <c:varyColors val="0"/>
        <c:ser>
          <c:idx val="0"/>
          <c:order val="0"/>
          <c:tx>
            <c:strRef>
              <c:f>'Rel-10_Rel-16 CRs'!$A$6</c:f>
              <c:strCache>
                <c:ptCount val="1"/>
                <c:pt idx="0">
                  <c:v>Rel-12 CR</c:v>
                </c:pt>
              </c:strCache>
            </c:strRef>
          </c:tx>
          <c:invertIfNegative val="0"/>
          <c:cat>
            <c:strRef>
              <c:f>'Rel-10_Rel-16 CRs'!$AA$1:$CO$1</c:f>
              <c:strCache>
                <c:ptCount val="67"/>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pt idx="65">
                  <c:v>147-e</c:v>
                </c:pt>
                <c:pt idx="66">
                  <c:v>148-e</c:v>
                </c:pt>
              </c:strCache>
            </c:strRef>
          </c:cat>
          <c:val>
            <c:numRef>
              <c:f>'Rel-10_Rel-16 CRs'!$AA$6:$CO$6</c:f>
              <c:numCache>
                <c:formatCode>0</c:formatCode>
                <c:ptCount val="67"/>
                <c:pt idx="0">
                  <c:v>2</c:v>
                </c:pt>
                <c:pt idx="1">
                  <c:v>2</c:v>
                </c:pt>
                <c:pt idx="2">
                  <c:v>4</c:v>
                </c:pt>
                <c:pt idx="3">
                  <c:v>11</c:v>
                </c:pt>
                <c:pt idx="4">
                  <c:v>8</c:v>
                </c:pt>
                <c:pt idx="5">
                  <c:v>19</c:v>
                </c:pt>
                <c:pt idx="6">
                  <c:v>21</c:v>
                </c:pt>
                <c:pt idx="7">
                  <c:v>35</c:v>
                </c:pt>
                <c:pt idx="8">
                  <c:v>50</c:v>
                </c:pt>
                <c:pt idx="9">
                  <c:v>38</c:v>
                </c:pt>
                <c:pt idx="10">
                  <c:v>64</c:v>
                </c:pt>
                <c:pt idx="11">
                  <c:v>55</c:v>
                </c:pt>
                <c:pt idx="12">
                  <c:v>39</c:v>
                </c:pt>
                <c:pt idx="13">
                  <c:v>35</c:v>
                </c:pt>
                <c:pt idx="14">
                  <c:v>34</c:v>
                </c:pt>
                <c:pt idx="15">
                  <c:v>21</c:v>
                </c:pt>
                <c:pt idx="16">
                  <c:v>11</c:v>
                </c:pt>
                <c:pt idx="17">
                  <c:v>10</c:v>
                </c:pt>
                <c:pt idx="18">
                  <c:v>9</c:v>
                </c:pt>
                <c:pt idx="19">
                  <c:v>1</c:v>
                </c:pt>
                <c:pt idx="20">
                  <c:v>9</c:v>
                </c:pt>
                <c:pt idx="21">
                  <c:v>3</c:v>
                </c:pt>
                <c:pt idx="22">
                  <c:v>3</c:v>
                </c:pt>
                <c:pt idx="24">
                  <c:v>3</c:v>
                </c:pt>
                <c:pt idx="33" formatCode="General">
                  <c:v>1</c:v>
                </c:pt>
              </c:numCache>
            </c:numRef>
          </c:val>
          <c:extLst>
            <c:ext xmlns:c16="http://schemas.microsoft.com/office/drawing/2014/chart" uri="{C3380CC4-5D6E-409C-BE32-E72D297353CC}">
              <c16:uniqueId val="{00000000-72B7-4B2A-930D-FACCEFC55F08}"/>
            </c:ext>
          </c:extLst>
        </c:ser>
        <c:ser>
          <c:idx val="1"/>
          <c:order val="1"/>
          <c:tx>
            <c:strRef>
              <c:f>'Rel-10_Rel-16 CRs'!$A$7</c:f>
              <c:strCache>
                <c:ptCount val="1"/>
                <c:pt idx="0">
                  <c:v>Rel-13 CR</c:v>
                </c:pt>
              </c:strCache>
            </c:strRef>
          </c:tx>
          <c:spPr>
            <a:solidFill>
              <a:schemeClr val="accent2">
                <a:lumMod val="50000"/>
              </a:schemeClr>
            </a:solidFill>
          </c:spPr>
          <c:invertIfNegative val="0"/>
          <c:cat>
            <c:strRef>
              <c:f>'Rel-10_Rel-16 CRs'!$AA$1:$CO$1</c:f>
              <c:strCache>
                <c:ptCount val="67"/>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pt idx="65">
                  <c:v>147-e</c:v>
                </c:pt>
                <c:pt idx="66">
                  <c:v>148-e</c:v>
                </c:pt>
              </c:strCache>
            </c:strRef>
          </c:cat>
          <c:val>
            <c:numRef>
              <c:f>'Rel-10_Rel-16 CRs'!$AA$7:$CO$7</c:f>
              <c:numCache>
                <c:formatCode>0</c:formatCode>
                <c:ptCount val="67"/>
                <c:pt idx="0">
                  <c:v>0</c:v>
                </c:pt>
                <c:pt idx="1">
                  <c:v>0</c:v>
                </c:pt>
                <c:pt idx="2">
                  <c:v>0</c:v>
                </c:pt>
                <c:pt idx="3">
                  <c:v>0</c:v>
                </c:pt>
                <c:pt idx="4">
                  <c:v>0</c:v>
                </c:pt>
                <c:pt idx="5">
                  <c:v>0</c:v>
                </c:pt>
                <c:pt idx="6">
                  <c:v>0</c:v>
                </c:pt>
                <c:pt idx="7">
                  <c:v>0</c:v>
                </c:pt>
                <c:pt idx="8">
                  <c:v>0</c:v>
                </c:pt>
                <c:pt idx="9">
                  <c:v>0</c:v>
                </c:pt>
                <c:pt idx="10">
                  <c:v>0</c:v>
                </c:pt>
                <c:pt idx="11">
                  <c:v>2</c:v>
                </c:pt>
                <c:pt idx="12">
                  <c:v>10</c:v>
                </c:pt>
                <c:pt idx="13">
                  <c:v>19</c:v>
                </c:pt>
                <c:pt idx="14">
                  <c:v>13</c:v>
                </c:pt>
                <c:pt idx="15">
                  <c:v>14</c:v>
                </c:pt>
                <c:pt idx="16">
                  <c:v>6</c:v>
                </c:pt>
                <c:pt idx="17">
                  <c:v>9</c:v>
                </c:pt>
                <c:pt idx="18">
                  <c:v>56</c:v>
                </c:pt>
                <c:pt idx="19">
                  <c:v>25</c:v>
                </c:pt>
                <c:pt idx="20">
                  <c:v>58</c:v>
                </c:pt>
                <c:pt idx="21">
                  <c:v>73</c:v>
                </c:pt>
                <c:pt idx="22">
                  <c:v>41</c:v>
                </c:pt>
                <c:pt idx="23">
                  <c:v>11</c:v>
                </c:pt>
                <c:pt idx="24">
                  <c:v>35</c:v>
                </c:pt>
                <c:pt idx="25">
                  <c:v>29</c:v>
                </c:pt>
                <c:pt idx="26">
                  <c:v>25</c:v>
                </c:pt>
                <c:pt idx="27">
                  <c:v>25</c:v>
                </c:pt>
                <c:pt idx="28">
                  <c:v>9</c:v>
                </c:pt>
                <c:pt idx="29">
                  <c:v>11</c:v>
                </c:pt>
                <c:pt idx="30">
                  <c:v>2</c:v>
                </c:pt>
                <c:pt idx="31">
                  <c:v>5</c:v>
                </c:pt>
                <c:pt idx="32">
                  <c:v>2</c:v>
                </c:pt>
                <c:pt idx="33">
                  <c:v>4</c:v>
                </c:pt>
                <c:pt idx="34">
                  <c:v>2</c:v>
                </c:pt>
                <c:pt idx="35">
                  <c:v>5</c:v>
                </c:pt>
                <c:pt idx="37">
                  <c:v>3</c:v>
                </c:pt>
                <c:pt idx="38">
                  <c:v>1</c:v>
                </c:pt>
                <c:pt idx="39">
                  <c:v>1</c:v>
                </c:pt>
                <c:pt idx="40">
                  <c:v>1</c:v>
                </c:pt>
                <c:pt idx="42">
                  <c:v>1</c:v>
                </c:pt>
                <c:pt idx="52" formatCode="General">
                  <c:v>0</c:v>
                </c:pt>
                <c:pt idx="53" formatCode="General">
                  <c:v>1</c:v>
                </c:pt>
                <c:pt idx="54" formatCode="General">
                  <c:v>0</c:v>
                </c:pt>
                <c:pt idx="55" formatCode="General">
                  <c:v>0</c:v>
                </c:pt>
                <c:pt idx="56" formatCode="General">
                  <c:v>0</c:v>
                </c:pt>
                <c:pt idx="57" formatCode="General">
                  <c:v>0</c:v>
                </c:pt>
                <c:pt idx="58" formatCode="General">
                  <c:v>0</c:v>
                </c:pt>
                <c:pt idx="59" formatCode="General">
                  <c:v>0</c:v>
                </c:pt>
                <c:pt idx="60" formatCode="General">
                  <c:v>0</c:v>
                </c:pt>
                <c:pt idx="61" formatCode="General">
                  <c:v>0</c:v>
                </c:pt>
                <c:pt idx="62" formatCode="General">
                  <c:v>0</c:v>
                </c:pt>
                <c:pt idx="63" formatCode="General">
                  <c:v>0</c:v>
                </c:pt>
                <c:pt idx="64" formatCode="General">
                  <c:v>0</c:v>
                </c:pt>
                <c:pt idx="65" formatCode="General">
                  <c:v>0</c:v>
                </c:pt>
                <c:pt idx="66" formatCode="General">
                  <c:v>0</c:v>
                </c:pt>
              </c:numCache>
            </c:numRef>
          </c:val>
          <c:extLst>
            <c:ext xmlns:c16="http://schemas.microsoft.com/office/drawing/2014/chart" uri="{C3380CC4-5D6E-409C-BE32-E72D297353CC}">
              <c16:uniqueId val="{00000001-72B7-4B2A-930D-FACCEFC55F08}"/>
            </c:ext>
          </c:extLst>
        </c:ser>
        <c:ser>
          <c:idx val="2"/>
          <c:order val="2"/>
          <c:tx>
            <c:strRef>
              <c:f>'Rel-10_Rel-16 CRs'!$A$8</c:f>
              <c:strCache>
                <c:ptCount val="1"/>
                <c:pt idx="0">
                  <c:v>Rel-14 CR</c:v>
                </c:pt>
              </c:strCache>
            </c:strRef>
          </c:tx>
          <c:spPr>
            <a:solidFill>
              <a:srgbClr val="00B050"/>
            </a:solidFill>
          </c:spPr>
          <c:invertIfNegative val="0"/>
          <c:cat>
            <c:strRef>
              <c:f>'Rel-10_Rel-16 CRs'!$AA$1:$CO$1</c:f>
              <c:strCache>
                <c:ptCount val="67"/>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pt idx="65">
                  <c:v>147-e</c:v>
                </c:pt>
                <c:pt idx="66">
                  <c:v>148-e</c:v>
                </c:pt>
              </c:strCache>
            </c:strRef>
          </c:cat>
          <c:val>
            <c:numRef>
              <c:f>'Rel-10_Rel-16 CRs'!$AA$8:$CO$8</c:f>
              <c:numCache>
                <c:formatCode>General</c:formatCode>
                <c:ptCount val="67"/>
                <c:pt idx="24">
                  <c:v>4</c:v>
                </c:pt>
                <c:pt idx="25">
                  <c:v>21</c:v>
                </c:pt>
                <c:pt idx="26">
                  <c:v>69</c:v>
                </c:pt>
                <c:pt idx="27">
                  <c:v>81</c:v>
                </c:pt>
                <c:pt idx="28">
                  <c:v>33</c:v>
                </c:pt>
                <c:pt idx="29">
                  <c:v>56</c:v>
                </c:pt>
                <c:pt idx="30">
                  <c:v>23</c:v>
                </c:pt>
                <c:pt idx="31">
                  <c:v>13</c:v>
                </c:pt>
                <c:pt idx="32">
                  <c:v>17</c:v>
                </c:pt>
                <c:pt idx="33">
                  <c:v>18</c:v>
                </c:pt>
                <c:pt idx="34">
                  <c:v>20</c:v>
                </c:pt>
                <c:pt idx="35">
                  <c:v>10</c:v>
                </c:pt>
                <c:pt idx="37">
                  <c:v>8</c:v>
                </c:pt>
                <c:pt idx="38">
                  <c:v>10</c:v>
                </c:pt>
                <c:pt idx="39">
                  <c:v>8</c:v>
                </c:pt>
                <c:pt idx="40">
                  <c:v>1</c:v>
                </c:pt>
                <c:pt idx="41">
                  <c:v>7</c:v>
                </c:pt>
                <c:pt idx="42">
                  <c:v>2</c:v>
                </c:pt>
                <c:pt idx="43">
                  <c:v>1</c:v>
                </c:pt>
                <c:pt idx="44">
                  <c:v>2</c:v>
                </c:pt>
                <c:pt idx="45">
                  <c:v>5</c:v>
                </c:pt>
                <c:pt idx="48">
                  <c:v>1</c:v>
                </c:pt>
                <c:pt idx="52">
                  <c:v>1</c:v>
                </c:pt>
                <c:pt idx="53">
                  <c:v>1</c:v>
                </c:pt>
                <c:pt idx="54">
                  <c:v>0</c:v>
                </c:pt>
                <c:pt idx="55">
                  <c:v>0</c:v>
                </c:pt>
                <c:pt idx="56">
                  <c:v>0</c:v>
                </c:pt>
                <c:pt idx="57">
                  <c:v>0</c:v>
                </c:pt>
                <c:pt idx="58">
                  <c:v>0</c:v>
                </c:pt>
                <c:pt idx="59">
                  <c:v>0</c:v>
                </c:pt>
                <c:pt idx="60">
                  <c:v>0</c:v>
                </c:pt>
                <c:pt idx="61">
                  <c:v>0</c:v>
                </c:pt>
                <c:pt idx="62">
                  <c:v>0</c:v>
                </c:pt>
                <c:pt idx="63">
                  <c:v>0</c:v>
                </c:pt>
                <c:pt idx="64">
                  <c:v>0</c:v>
                </c:pt>
                <c:pt idx="65">
                  <c:v>0</c:v>
                </c:pt>
                <c:pt idx="66">
                  <c:v>0</c:v>
                </c:pt>
              </c:numCache>
            </c:numRef>
          </c:val>
          <c:extLst>
            <c:ext xmlns:c16="http://schemas.microsoft.com/office/drawing/2014/chart" uri="{C3380CC4-5D6E-409C-BE32-E72D297353CC}">
              <c16:uniqueId val="{00000002-72B7-4B2A-930D-FACCEFC55F08}"/>
            </c:ext>
          </c:extLst>
        </c:ser>
        <c:ser>
          <c:idx val="3"/>
          <c:order val="3"/>
          <c:tx>
            <c:strRef>
              <c:f>'Rel-10_Rel-16 CRs'!$A$9</c:f>
              <c:strCache>
                <c:ptCount val="1"/>
                <c:pt idx="0">
                  <c:v>Rel-15 PCR/draftCR</c:v>
                </c:pt>
              </c:strCache>
            </c:strRef>
          </c:tx>
          <c:spPr>
            <a:solidFill>
              <a:srgbClr val="FF0000"/>
            </a:solidFill>
          </c:spPr>
          <c:invertIfNegative val="0"/>
          <c:cat>
            <c:strRef>
              <c:f>'Rel-10_Rel-16 CRs'!$AA$1:$CO$1</c:f>
              <c:strCache>
                <c:ptCount val="67"/>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pt idx="65">
                  <c:v>147-e</c:v>
                </c:pt>
                <c:pt idx="66">
                  <c:v>148-e</c:v>
                </c:pt>
              </c:strCache>
            </c:strRef>
          </c:cat>
          <c:val>
            <c:numRef>
              <c:f>'Rel-10_Rel-16 CRs'!$AA$9:$CO$9</c:f>
              <c:numCache>
                <c:formatCode>General</c:formatCode>
                <c:ptCount val="67"/>
                <c:pt idx="30">
                  <c:v>63</c:v>
                </c:pt>
                <c:pt idx="31">
                  <c:v>126</c:v>
                </c:pt>
                <c:pt idx="32">
                  <c:v>117</c:v>
                </c:pt>
                <c:pt idx="33">
                  <c:v>121</c:v>
                </c:pt>
                <c:pt idx="34">
                  <c:v>171</c:v>
                </c:pt>
                <c:pt idx="35">
                  <c:v>214</c:v>
                </c:pt>
                <c:pt idx="36">
                  <c:v>62</c:v>
                </c:pt>
                <c:pt idx="37">
                  <c:v>287</c:v>
                </c:pt>
                <c:pt idx="38">
                  <c:v>328</c:v>
                </c:pt>
                <c:pt idx="39">
                  <c:v>182</c:v>
                </c:pt>
                <c:pt idx="40">
                  <c:v>4</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numCache>
            </c:numRef>
          </c:val>
          <c:extLst>
            <c:ext xmlns:c16="http://schemas.microsoft.com/office/drawing/2014/chart" uri="{C3380CC4-5D6E-409C-BE32-E72D297353CC}">
              <c16:uniqueId val="{00000003-72B7-4B2A-930D-FACCEFC55F08}"/>
            </c:ext>
          </c:extLst>
        </c:ser>
        <c:ser>
          <c:idx val="4"/>
          <c:order val="4"/>
          <c:tx>
            <c:strRef>
              <c:f>'Rel-10_Rel-16 CRs'!$A$10</c:f>
              <c:strCache>
                <c:ptCount val="1"/>
                <c:pt idx="0">
                  <c:v>Rel-15 CR</c:v>
                </c:pt>
              </c:strCache>
            </c:strRef>
          </c:tx>
          <c:spPr>
            <a:solidFill>
              <a:srgbClr val="FFC000"/>
            </a:solidFill>
          </c:spPr>
          <c:invertIfNegative val="0"/>
          <c:cat>
            <c:strRef>
              <c:f>'Rel-10_Rel-16 CRs'!$AA$1:$CO$1</c:f>
              <c:strCache>
                <c:ptCount val="67"/>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pt idx="65">
                  <c:v>147-e</c:v>
                </c:pt>
                <c:pt idx="66">
                  <c:v>148-e</c:v>
                </c:pt>
              </c:strCache>
            </c:strRef>
          </c:cat>
          <c:val>
            <c:numRef>
              <c:f>'Rel-10_Rel-16 CRs'!$AA$10:$CO$10</c:f>
              <c:numCache>
                <c:formatCode>General</c:formatCode>
                <c:ptCount val="67"/>
                <c:pt idx="34">
                  <c:v>19</c:v>
                </c:pt>
                <c:pt idx="35">
                  <c:v>19</c:v>
                </c:pt>
                <c:pt idx="37">
                  <c:v>27</c:v>
                </c:pt>
                <c:pt idx="38">
                  <c:v>27</c:v>
                </c:pt>
                <c:pt idx="39">
                  <c:v>12</c:v>
                </c:pt>
                <c:pt idx="40">
                  <c:v>351</c:v>
                </c:pt>
                <c:pt idx="41">
                  <c:v>201</c:v>
                </c:pt>
                <c:pt idx="42">
                  <c:v>213</c:v>
                </c:pt>
                <c:pt idx="43">
                  <c:v>119</c:v>
                </c:pt>
                <c:pt idx="44">
                  <c:v>159</c:v>
                </c:pt>
                <c:pt idx="45">
                  <c:v>100</c:v>
                </c:pt>
                <c:pt idx="46">
                  <c:v>102</c:v>
                </c:pt>
                <c:pt idx="47">
                  <c:v>78</c:v>
                </c:pt>
                <c:pt idx="48">
                  <c:v>74</c:v>
                </c:pt>
                <c:pt idx="49">
                  <c:v>50</c:v>
                </c:pt>
                <c:pt idx="50">
                  <c:v>40</c:v>
                </c:pt>
                <c:pt idx="51">
                  <c:v>17</c:v>
                </c:pt>
                <c:pt idx="52">
                  <c:v>6</c:v>
                </c:pt>
                <c:pt idx="53">
                  <c:v>10</c:v>
                </c:pt>
                <c:pt idx="54">
                  <c:v>3</c:v>
                </c:pt>
                <c:pt idx="55">
                  <c:v>4</c:v>
                </c:pt>
                <c:pt idx="56">
                  <c:v>6</c:v>
                </c:pt>
                <c:pt idx="57">
                  <c:v>2</c:v>
                </c:pt>
                <c:pt idx="58">
                  <c:v>5</c:v>
                </c:pt>
                <c:pt idx="59">
                  <c:v>6</c:v>
                </c:pt>
                <c:pt idx="60">
                  <c:v>0</c:v>
                </c:pt>
                <c:pt idx="61">
                  <c:v>3</c:v>
                </c:pt>
                <c:pt idx="62">
                  <c:v>2</c:v>
                </c:pt>
                <c:pt idx="63">
                  <c:v>1</c:v>
                </c:pt>
                <c:pt idx="64">
                  <c:v>2</c:v>
                </c:pt>
                <c:pt idx="65">
                  <c:v>0</c:v>
                </c:pt>
                <c:pt idx="66">
                  <c:v>0</c:v>
                </c:pt>
              </c:numCache>
            </c:numRef>
          </c:val>
          <c:extLst>
            <c:ext xmlns:c16="http://schemas.microsoft.com/office/drawing/2014/chart" uri="{C3380CC4-5D6E-409C-BE32-E72D297353CC}">
              <c16:uniqueId val="{00000004-72B7-4B2A-930D-FACCEFC55F08}"/>
            </c:ext>
          </c:extLst>
        </c:ser>
        <c:ser>
          <c:idx val="5"/>
          <c:order val="5"/>
          <c:tx>
            <c:strRef>
              <c:f>'Rel-10_Rel-16 CRs'!$A$11</c:f>
              <c:strCache>
                <c:ptCount val="1"/>
                <c:pt idx="0">
                  <c:v>Rel-16 PCR/draftCR</c:v>
                </c:pt>
              </c:strCache>
            </c:strRef>
          </c:tx>
          <c:spPr>
            <a:solidFill>
              <a:srgbClr val="00B0F0"/>
            </a:solidFill>
          </c:spPr>
          <c:invertIfNegative val="0"/>
          <c:cat>
            <c:strRef>
              <c:f>'Rel-10_Rel-16 CRs'!$AA$1:$CO$1</c:f>
              <c:strCache>
                <c:ptCount val="67"/>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pt idx="65">
                  <c:v>147-e</c:v>
                </c:pt>
                <c:pt idx="66">
                  <c:v>148-e</c:v>
                </c:pt>
              </c:strCache>
            </c:strRef>
          </c:cat>
          <c:val>
            <c:numRef>
              <c:f>'Rel-10_Rel-16 CRs'!$AA$11:$CO$11</c:f>
              <c:numCache>
                <c:formatCode>General</c:formatCode>
                <c:ptCount val="67"/>
                <c:pt idx="39">
                  <c:v>43</c:v>
                </c:pt>
                <c:pt idx="40">
                  <c:v>80</c:v>
                </c:pt>
                <c:pt idx="41">
                  <c:v>170</c:v>
                </c:pt>
                <c:pt idx="42">
                  <c:v>147</c:v>
                </c:pt>
                <c:pt idx="43">
                  <c:v>181</c:v>
                </c:pt>
                <c:pt idx="44">
                  <c:v>171</c:v>
                </c:pt>
                <c:pt idx="45">
                  <c:v>207</c:v>
                </c:pt>
                <c:pt idx="46">
                  <c:v>250</c:v>
                </c:pt>
                <c:pt idx="47">
                  <c:v>88</c:v>
                </c:pt>
                <c:pt idx="48">
                  <c:v>87</c:v>
                </c:pt>
                <c:pt idx="49">
                  <c:v>71</c:v>
                </c:pt>
                <c:pt idx="50">
                  <c:v>103</c:v>
                </c:pt>
                <c:pt idx="51">
                  <c:v>26</c:v>
                </c:pt>
                <c:pt idx="52">
                  <c:v>39</c:v>
                </c:pt>
                <c:pt idx="53">
                  <c:v>30</c:v>
                </c:pt>
                <c:pt idx="54">
                  <c:v>21</c:v>
                </c:pt>
                <c:pt idx="55">
                  <c:v>0</c:v>
                </c:pt>
                <c:pt idx="56">
                  <c:v>0</c:v>
                </c:pt>
                <c:pt idx="57">
                  <c:v>0</c:v>
                </c:pt>
                <c:pt idx="58">
                  <c:v>0</c:v>
                </c:pt>
                <c:pt idx="59">
                  <c:v>0</c:v>
                </c:pt>
                <c:pt idx="60">
                  <c:v>0</c:v>
                </c:pt>
                <c:pt idx="61">
                  <c:v>0</c:v>
                </c:pt>
                <c:pt idx="62">
                  <c:v>0</c:v>
                </c:pt>
                <c:pt idx="63">
                  <c:v>0</c:v>
                </c:pt>
                <c:pt idx="64">
                  <c:v>0</c:v>
                </c:pt>
                <c:pt idx="65">
                  <c:v>0</c:v>
                </c:pt>
                <c:pt idx="66">
                  <c:v>0</c:v>
                </c:pt>
              </c:numCache>
            </c:numRef>
          </c:val>
          <c:extLst>
            <c:ext xmlns:c16="http://schemas.microsoft.com/office/drawing/2014/chart" uri="{C3380CC4-5D6E-409C-BE32-E72D297353CC}">
              <c16:uniqueId val="{00000005-72B7-4B2A-930D-FACCEFC55F08}"/>
            </c:ext>
          </c:extLst>
        </c:ser>
        <c:ser>
          <c:idx val="8"/>
          <c:order val="6"/>
          <c:tx>
            <c:strRef>
              <c:f>'Rel-10_Rel-16 CRs'!$A$12</c:f>
              <c:strCache>
                <c:ptCount val="1"/>
                <c:pt idx="0">
                  <c:v>Rel-16 CR</c:v>
                </c:pt>
              </c:strCache>
            </c:strRef>
          </c:tx>
          <c:invertIfNegative val="0"/>
          <c:cat>
            <c:strRef>
              <c:f>'Rel-10_Rel-16 CRs'!$AA$1:$CO$1</c:f>
              <c:strCache>
                <c:ptCount val="67"/>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pt idx="65">
                  <c:v>147-e</c:v>
                </c:pt>
                <c:pt idx="66">
                  <c:v>148-e</c:v>
                </c:pt>
              </c:strCache>
            </c:strRef>
          </c:cat>
          <c:val>
            <c:numRef>
              <c:f>'Rel-10_Rel-16 CRs'!$AA$12:$CO$12</c:f>
              <c:numCache>
                <c:formatCode>General</c:formatCode>
                <c:ptCount val="67"/>
                <c:pt idx="44">
                  <c:v>2</c:v>
                </c:pt>
                <c:pt idx="46">
                  <c:v>3</c:v>
                </c:pt>
                <c:pt idx="47">
                  <c:v>66</c:v>
                </c:pt>
                <c:pt idx="48">
                  <c:v>133</c:v>
                </c:pt>
                <c:pt idx="49">
                  <c:v>117</c:v>
                </c:pt>
                <c:pt idx="50">
                  <c:v>233</c:v>
                </c:pt>
                <c:pt idx="51">
                  <c:v>279</c:v>
                </c:pt>
                <c:pt idx="52">
                  <c:v>205</c:v>
                </c:pt>
                <c:pt idx="53">
                  <c:v>260</c:v>
                </c:pt>
                <c:pt idx="54">
                  <c:v>174</c:v>
                </c:pt>
                <c:pt idx="55">
                  <c:v>197</c:v>
                </c:pt>
                <c:pt idx="56">
                  <c:v>248</c:v>
                </c:pt>
                <c:pt idx="57">
                  <c:v>31</c:v>
                </c:pt>
                <c:pt idx="58">
                  <c:v>123</c:v>
                </c:pt>
                <c:pt idx="59">
                  <c:v>79</c:v>
                </c:pt>
                <c:pt idx="60">
                  <c:v>9</c:v>
                </c:pt>
                <c:pt idx="61">
                  <c:v>74</c:v>
                </c:pt>
                <c:pt idx="62">
                  <c:v>8</c:v>
                </c:pt>
                <c:pt idx="63">
                  <c:v>29</c:v>
                </c:pt>
                <c:pt idx="64">
                  <c:v>38</c:v>
                </c:pt>
                <c:pt idx="65">
                  <c:v>0</c:v>
                </c:pt>
                <c:pt idx="66">
                  <c:v>31</c:v>
                </c:pt>
              </c:numCache>
            </c:numRef>
          </c:val>
          <c:extLst>
            <c:ext xmlns:c16="http://schemas.microsoft.com/office/drawing/2014/chart" uri="{C3380CC4-5D6E-409C-BE32-E72D297353CC}">
              <c16:uniqueId val="{00000006-72B7-4B2A-930D-FACCEFC55F08}"/>
            </c:ext>
          </c:extLst>
        </c:ser>
        <c:ser>
          <c:idx val="6"/>
          <c:order val="7"/>
          <c:tx>
            <c:strRef>
              <c:f>'Rel-10_Rel-16 CRs'!$A$13</c:f>
              <c:strCache>
                <c:ptCount val="1"/>
                <c:pt idx="0">
                  <c:v>Rel-17 PCR/draftCR</c:v>
                </c:pt>
              </c:strCache>
            </c:strRef>
          </c:tx>
          <c:spPr>
            <a:solidFill>
              <a:schemeClr val="tx2"/>
            </a:solidFill>
          </c:spPr>
          <c:invertIfNegative val="0"/>
          <c:cat>
            <c:strRef>
              <c:f>'Rel-10_Rel-16 CRs'!$AA$1:$CO$1</c:f>
              <c:strCache>
                <c:ptCount val="67"/>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pt idx="65">
                  <c:v>147-e</c:v>
                </c:pt>
                <c:pt idx="66">
                  <c:v>148-e</c:v>
                </c:pt>
              </c:strCache>
            </c:strRef>
          </c:cat>
          <c:val>
            <c:numRef>
              <c:f>'Rel-10_Rel-16 CRs'!$AA$13:$CO$13</c:f>
              <c:numCache>
                <c:formatCode>General</c:formatCode>
                <c:ptCount val="67"/>
                <c:pt idx="52">
                  <c:v>48</c:v>
                </c:pt>
                <c:pt idx="53">
                  <c:v>55</c:v>
                </c:pt>
                <c:pt idx="54">
                  <c:v>91</c:v>
                </c:pt>
                <c:pt idx="55">
                  <c:v>0</c:v>
                </c:pt>
                <c:pt idx="56">
                  <c:v>0</c:v>
                </c:pt>
                <c:pt idx="57">
                  <c:v>348</c:v>
                </c:pt>
                <c:pt idx="58">
                  <c:v>407</c:v>
                </c:pt>
                <c:pt idx="59">
                  <c:v>356</c:v>
                </c:pt>
                <c:pt idx="60">
                  <c:v>276</c:v>
                </c:pt>
                <c:pt idx="61">
                  <c:v>158</c:v>
                </c:pt>
                <c:pt idx="62">
                  <c:v>113</c:v>
                </c:pt>
                <c:pt idx="63">
                  <c:v>146</c:v>
                </c:pt>
                <c:pt idx="64">
                  <c:v>144</c:v>
                </c:pt>
                <c:pt idx="65">
                  <c:v>0</c:v>
                </c:pt>
                <c:pt idx="66">
                  <c:v>0</c:v>
                </c:pt>
              </c:numCache>
            </c:numRef>
          </c:val>
          <c:extLst>
            <c:ext xmlns:c16="http://schemas.microsoft.com/office/drawing/2014/chart" uri="{C3380CC4-5D6E-409C-BE32-E72D297353CC}">
              <c16:uniqueId val="{00000007-72B7-4B2A-930D-FACCEFC55F08}"/>
            </c:ext>
          </c:extLst>
        </c:ser>
        <c:ser>
          <c:idx val="7"/>
          <c:order val="8"/>
          <c:tx>
            <c:strRef>
              <c:f>'Rel-10_Rel-16 CRs'!$A$14</c:f>
              <c:strCache>
                <c:ptCount val="1"/>
                <c:pt idx="0">
                  <c:v>Rel-17 CR</c:v>
                </c:pt>
              </c:strCache>
            </c:strRef>
          </c:tx>
          <c:invertIfNegative val="0"/>
          <c:cat>
            <c:strRef>
              <c:f>'Rel-10_Rel-16 CRs'!$AA$1:$CO$1</c:f>
              <c:strCache>
                <c:ptCount val="67"/>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pt idx="65">
                  <c:v>147-e</c:v>
                </c:pt>
                <c:pt idx="66">
                  <c:v>148-e</c:v>
                </c:pt>
              </c:strCache>
            </c:strRef>
          </c:cat>
          <c:val>
            <c:numRef>
              <c:f>'Rel-10_Rel-16 CRs'!$AA$14:$CO$14</c:f>
              <c:numCache>
                <c:formatCode>General</c:formatCode>
                <c:ptCount val="67"/>
                <c:pt idx="57">
                  <c:v>12</c:v>
                </c:pt>
                <c:pt idx="58">
                  <c:v>0</c:v>
                </c:pt>
                <c:pt idx="59">
                  <c:v>0</c:v>
                </c:pt>
                <c:pt idx="60">
                  <c:v>0</c:v>
                </c:pt>
                <c:pt idx="61">
                  <c:v>209</c:v>
                </c:pt>
                <c:pt idx="62">
                  <c:v>135</c:v>
                </c:pt>
                <c:pt idx="63">
                  <c:v>262</c:v>
                </c:pt>
                <c:pt idx="64">
                  <c:v>314</c:v>
                </c:pt>
                <c:pt idx="65">
                  <c:v>189</c:v>
                </c:pt>
                <c:pt idx="66">
                  <c:v>236</c:v>
                </c:pt>
              </c:numCache>
            </c:numRef>
          </c:val>
          <c:extLst>
            <c:ext xmlns:c16="http://schemas.microsoft.com/office/drawing/2014/chart" uri="{C3380CC4-5D6E-409C-BE32-E72D297353CC}">
              <c16:uniqueId val="{00000008-72B7-4B2A-930D-FACCEFC55F08}"/>
            </c:ext>
          </c:extLst>
        </c:ser>
        <c:dLbls>
          <c:showLegendKey val="0"/>
          <c:showVal val="0"/>
          <c:showCatName val="0"/>
          <c:showSerName val="0"/>
          <c:showPercent val="0"/>
          <c:showBubbleSize val="0"/>
        </c:dLbls>
        <c:gapWidth val="75"/>
        <c:gapDepth val="75"/>
        <c:shape val="box"/>
        <c:axId val="177373600"/>
        <c:axId val="177374160"/>
        <c:axId val="0"/>
      </c:bar3DChart>
      <c:catAx>
        <c:axId val="177373600"/>
        <c:scaling>
          <c:orientation val="minMax"/>
        </c:scaling>
        <c:delete val="0"/>
        <c:axPos val="b"/>
        <c:numFmt formatCode="General" sourceLinked="0"/>
        <c:majorTickMark val="none"/>
        <c:minorTickMark val="none"/>
        <c:tickLblPos val="nextTo"/>
        <c:txPr>
          <a:bodyPr/>
          <a:lstStyle/>
          <a:p>
            <a:pPr>
              <a:defRPr sz="900"/>
            </a:pPr>
            <a:endParaRPr lang="en-US"/>
          </a:p>
        </c:txPr>
        <c:crossAx val="177374160"/>
        <c:crosses val="autoZero"/>
        <c:auto val="0"/>
        <c:lblAlgn val="ctr"/>
        <c:lblOffset val="100"/>
        <c:tickLblSkip val="1"/>
        <c:noMultiLvlLbl val="0"/>
      </c:catAx>
      <c:valAx>
        <c:axId val="177374160"/>
        <c:scaling>
          <c:orientation val="minMax"/>
        </c:scaling>
        <c:delete val="0"/>
        <c:axPos val="l"/>
        <c:majorGridlines/>
        <c:minorGridlines/>
        <c:numFmt formatCode="0" sourceLinked="1"/>
        <c:majorTickMark val="out"/>
        <c:minorTickMark val="none"/>
        <c:tickLblPos val="nextTo"/>
        <c:txPr>
          <a:bodyPr/>
          <a:lstStyle/>
          <a:p>
            <a:pPr>
              <a:defRPr sz="900"/>
            </a:pPr>
            <a:endParaRPr lang="en-US"/>
          </a:p>
        </c:txPr>
        <c:crossAx val="177373600"/>
        <c:crosses val="autoZero"/>
        <c:crossBetween val="between"/>
      </c:valAx>
    </c:plotArea>
    <c:legend>
      <c:legendPos val="r"/>
      <c:layout>
        <c:manualLayout>
          <c:xMode val="edge"/>
          <c:yMode val="edge"/>
          <c:x val="6.6031092267312727E-2"/>
          <c:y val="0.10934083874997352"/>
          <c:w val="9.6439420110307691E-2"/>
          <c:h val="0.39216886843915283"/>
        </c:manualLayout>
      </c:layout>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12/8/2021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12/8/2021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23</a:t>
            </a:fld>
            <a:endParaRPr lang="en-GB" altLang="en-US"/>
          </a:p>
        </p:txBody>
      </p:sp>
    </p:spTree>
    <p:extLst>
      <p:ext uri="{BB962C8B-B14F-4D97-AF65-F5344CB8AC3E}">
        <p14:creationId xmlns:p14="http://schemas.microsoft.com/office/powerpoint/2010/main" val="2649613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24</a:t>
            </a:fld>
            <a:endParaRPr lang="en-GB" altLang="en-US"/>
          </a:p>
        </p:txBody>
      </p:sp>
    </p:spTree>
    <p:extLst>
      <p:ext uri="{BB962C8B-B14F-4D97-AF65-F5344CB8AC3E}">
        <p14:creationId xmlns:p14="http://schemas.microsoft.com/office/powerpoint/2010/main" val="664125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25</a:t>
            </a:fld>
            <a:endParaRPr lang="en-GB" altLang="en-US"/>
          </a:p>
        </p:txBody>
      </p:sp>
    </p:spTree>
    <p:extLst>
      <p:ext uri="{BB962C8B-B14F-4D97-AF65-F5344CB8AC3E}">
        <p14:creationId xmlns:p14="http://schemas.microsoft.com/office/powerpoint/2010/main" val="180268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26</a:t>
            </a:fld>
            <a:endParaRPr lang="en-GB" altLang="en-US"/>
          </a:p>
        </p:txBody>
      </p:sp>
    </p:spTree>
    <p:extLst>
      <p:ext uri="{BB962C8B-B14F-4D97-AF65-F5344CB8AC3E}">
        <p14:creationId xmlns:p14="http://schemas.microsoft.com/office/powerpoint/2010/main" val="1810812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27</a:t>
            </a:fld>
            <a:endParaRPr lang="en-GB" altLang="en-US"/>
          </a:p>
        </p:txBody>
      </p:sp>
    </p:spTree>
    <p:extLst>
      <p:ext uri="{BB962C8B-B14F-4D97-AF65-F5344CB8AC3E}">
        <p14:creationId xmlns:p14="http://schemas.microsoft.com/office/powerpoint/2010/main" val="2951807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28</a:t>
            </a:fld>
            <a:endParaRPr lang="en-GB" altLang="en-US"/>
          </a:p>
        </p:txBody>
      </p:sp>
    </p:spTree>
    <p:extLst>
      <p:ext uri="{BB962C8B-B14F-4D97-AF65-F5344CB8AC3E}">
        <p14:creationId xmlns:p14="http://schemas.microsoft.com/office/powerpoint/2010/main" val="26275616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31</a:t>
            </a:fld>
            <a:endParaRPr lang="en-GB" altLang="en-US"/>
          </a:p>
        </p:txBody>
      </p:sp>
    </p:spTree>
    <p:extLst>
      <p:ext uri="{BB962C8B-B14F-4D97-AF65-F5344CB8AC3E}">
        <p14:creationId xmlns:p14="http://schemas.microsoft.com/office/powerpoint/2010/main" val="8416340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32</a:t>
            </a:fld>
            <a:endParaRPr lang="en-GB" altLang="en-US"/>
          </a:p>
        </p:txBody>
      </p:sp>
    </p:spTree>
    <p:extLst>
      <p:ext uri="{BB962C8B-B14F-4D97-AF65-F5344CB8AC3E}">
        <p14:creationId xmlns:p14="http://schemas.microsoft.com/office/powerpoint/2010/main" val="1446037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33</a:t>
            </a:fld>
            <a:endParaRPr lang="en-GB" altLang="en-US"/>
          </a:p>
        </p:txBody>
      </p:sp>
    </p:spTree>
    <p:extLst>
      <p:ext uri="{BB962C8B-B14F-4D97-AF65-F5344CB8AC3E}">
        <p14:creationId xmlns:p14="http://schemas.microsoft.com/office/powerpoint/2010/main" val="2079246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35</a:t>
            </a:fld>
            <a:endParaRPr lang="en-GB" altLang="en-US"/>
          </a:p>
        </p:txBody>
      </p:sp>
    </p:spTree>
    <p:extLst>
      <p:ext uri="{BB962C8B-B14F-4D97-AF65-F5344CB8AC3E}">
        <p14:creationId xmlns:p14="http://schemas.microsoft.com/office/powerpoint/2010/main" val="3095230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97F3E72B-AC6E-41A0-AAB5-625C4A3D5719}" type="slidenum">
              <a:rPr lang="en-GB" altLang="de-DE" sz="1200">
                <a:latin typeface="Times New Roman" panose="02020603050405020304" pitchFamily="18" charset="0"/>
              </a:rPr>
              <a:pPr eaLnBrk="1" hangingPunct="1"/>
              <a:t>6</a:t>
            </a:fld>
            <a:endParaRPr lang="en-GB" altLang="de-DE" sz="1200">
              <a:latin typeface="Times New Roman" panose="02020603050405020304" pitchFamily="18" charset="0"/>
            </a:endParaRPr>
          </a:p>
        </p:txBody>
      </p:sp>
    </p:spTree>
    <p:extLst>
      <p:ext uri="{BB962C8B-B14F-4D97-AF65-F5344CB8AC3E}">
        <p14:creationId xmlns:p14="http://schemas.microsoft.com/office/powerpoint/2010/main" val="1034550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36</a:t>
            </a:fld>
            <a:endParaRPr lang="en-GB" altLang="en-US"/>
          </a:p>
        </p:txBody>
      </p:sp>
    </p:spTree>
    <p:extLst>
      <p:ext uri="{BB962C8B-B14F-4D97-AF65-F5344CB8AC3E}">
        <p14:creationId xmlns:p14="http://schemas.microsoft.com/office/powerpoint/2010/main" val="38278277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37</a:t>
            </a:fld>
            <a:endParaRPr lang="en-GB" altLang="en-US"/>
          </a:p>
        </p:txBody>
      </p:sp>
    </p:spTree>
    <p:extLst>
      <p:ext uri="{BB962C8B-B14F-4D97-AF65-F5344CB8AC3E}">
        <p14:creationId xmlns:p14="http://schemas.microsoft.com/office/powerpoint/2010/main" val="3031220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38</a:t>
            </a:fld>
            <a:endParaRPr lang="en-GB" altLang="en-US"/>
          </a:p>
        </p:txBody>
      </p:sp>
    </p:spTree>
    <p:extLst>
      <p:ext uri="{BB962C8B-B14F-4D97-AF65-F5344CB8AC3E}">
        <p14:creationId xmlns:p14="http://schemas.microsoft.com/office/powerpoint/2010/main" val="35550537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39</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40</a:t>
            </a:fld>
            <a:endParaRPr lang="en-GB" altLang="en-US"/>
          </a:p>
        </p:txBody>
      </p:sp>
    </p:spTree>
    <p:extLst>
      <p:ext uri="{BB962C8B-B14F-4D97-AF65-F5344CB8AC3E}">
        <p14:creationId xmlns:p14="http://schemas.microsoft.com/office/powerpoint/2010/main" val="2100907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41</a:t>
            </a:fld>
            <a:endParaRPr lang="en-GB" altLang="en-US"/>
          </a:p>
        </p:txBody>
      </p:sp>
    </p:spTree>
    <p:extLst>
      <p:ext uri="{BB962C8B-B14F-4D97-AF65-F5344CB8AC3E}">
        <p14:creationId xmlns:p14="http://schemas.microsoft.com/office/powerpoint/2010/main" val="9813019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42</a:t>
            </a:fld>
            <a:endParaRPr lang="en-GB" altLang="en-US"/>
          </a:p>
        </p:txBody>
      </p:sp>
    </p:spTree>
    <p:extLst>
      <p:ext uri="{BB962C8B-B14F-4D97-AF65-F5344CB8AC3E}">
        <p14:creationId xmlns:p14="http://schemas.microsoft.com/office/powerpoint/2010/main" val="5901062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43</a:t>
            </a:fld>
            <a:endParaRPr lang="en-GB" altLang="en-US"/>
          </a:p>
        </p:txBody>
      </p:sp>
    </p:spTree>
    <p:extLst>
      <p:ext uri="{BB962C8B-B14F-4D97-AF65-F5344CB8AC3E}">
        <p14:creationId xmlns:p14="http://schemas.microsoft.com/office/powerpoint/2010/main" val="11516264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44</a:t>
            </a:fld>
            <a:endParaRPr lang="en-GB" altLang="en-US" dirty="0"/>
          </a:p>
        </p:txBody>
      </p:sp>
    </p:spTree>
    <p:extLst>
      <p:ext uri="{BB962C8B-B14F-4D97-AF65-F5344CB8AC3E}">
        <p14:creationId xmlns:p14="http://schemas.microsoft.com/office/powerpoint/2010/main" val="39624113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45</a:t>
            </a:fld>
            <a:endParaRPr lang="en-GB" altLang="en-US"/>
          </a:p>
        </p:txBody>
      </p:sp>
    </p:spTree>
    <p:extLst>
      <p:ext uri="{BB962C8B-B14F-4D97-AF65-F5344CB8AC3E}">
        <p14:creationId xmlns:p14="http://schemas.microsoft.com/office/powerpoint/2010/main" val="3555053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14</a:t>
            </a:fld>
            <a:endParaRPr lang="en-GB" altLang="en-US"/>
          </a:p>
        </p:txBody>
      </p:sp>
    </p:spTree>
    <p:extLst>
      <p:ext uri="{BB962C8B-B14F-4D97-AF65-F5344CB8AC3E}">
        <p14:creationId xmlns:p14="http://schemas.microsoft.com/office/powerpoint/2010/main" val="349335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46</a:t>
            </a:fld>
            <a:endParaRPr lang="en-GB" altLang="en-US"/>
          </a:p>
        </p:txBody>
      </p:sp>
    </p:spTree>
    <p:extLst>
      <p:ext uri="{BB962C8B-B14F-4D97-AF65-F5344CB8AC3E}">
        <p14:creationId xmlns:p14="http://schemas.microsoft.com/office/powerpoint/2010/main" val="2158416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47</a:t>
            </a:fld>
            <a:endParaRPr lang="en-GB" altLang="en-US"/>
          </a:p>
        </p:txBody>
      </p:sp>
    </p:spTree>
    <p:extLst>
      <p:ext uri="{BB962C8B-B14F-4D97-AF65-F5344CB8AC3E}">
        <p14:creationId xmlns:p14="http://schemas.microsoft.com/office/powerpoint/2010/main" val="1845643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48</a:t>
            </a:fld>
            <a:endParaRPr lang="en-GB" altLang="en-US"/>
          </a:p>
        </p:txBody>
      </p:sp>
    </p:spTree>
    <p:extLst>
      <p:ext uri="{BB962C8B-B14F-4D97-AF65-F5344CB8AC3E}">
        <p14:creationId xmlns:p14="http://schemas.microsoft.com/office/powerpoint/2010/main" val="21672713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49</a:t>
            </a:fld>
            <a:endParaRPr lang="en-GB" altLang="en-US"/>
          </a:p>
        </p:txBody>
      </p:sp>
    </p:spTree>
    <p:extLst>
      <p:ext uri="{BB962C8B-B14F-4D97-AF65-F5344CB8AC3E}">
        <p14:creationId xmlns:p14="http://schemas.microsoft.com/office/powerpoint/2010/main" val="9433036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50</a:t>
            </a:fld>
            <a:endParaRPr lang="en-GB" altLang="en-US"/>
          </a:p>
        </p:txBody>
      </p:sp>
    </p:spTree>
    <p:extLst>
      <p:ext uri="{BB962C8B-B14F-4D97-AF65-F5344CB8AC3E}">
        <p14:creationId xmlns:p14="http://schemas.microsoft.com/office/powerpoint/2010/main" val="12906702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51</a:t>
            </a:fld>
            <a:endParaRPr lang="en-GB" altLang="en-US"/>
          </a:p>
        </p:txBody>
      </p:sp>
    </p:spTree>
    <p:extLst>
      <p:ext uri="{BB962C8B-B14F-4D97-AF65-F5344CB8AC3E}">
        <p14:creationId xmlns:p14="http://schemas.microsoft.com/office/powerpoint/2010/main" val="1631614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52</a:t>
            </a:fld>
            <a:endParaRPr lang="en-GB" altLang="en-US"/>
          </a:p>
        </p:txBody>
      </p:sp>
    </p:spTree>
    <p:extLst>
      <p:ext uri="{BB962C8B-B14F-4D97-AF65-F5344CB8AC3E}">
        <p14:creationId xmlns:p14="http://schemas.microsoft.com/office/powerpoint/2010/main" val="34549531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64</a:t>
            </a:fld>
            <a:endParaRPr lang="en-GB" altLang="en-US"/>
          </a:p>
        </p:txBody>
      </p:sp>
    </p:spTree>
    <p:extLst>
      <p:ext uri="{BB962C8B-B14F-4D97-AF65-F5344CB8AC3E}">
        <p14:creationId xmlns:p14="http://schemas.microsoft.com/office/powerpoint/2010/main" val="3977717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17</a:t>
            </a:fld>
            <a:endParaRPr lang="en-GB" altLang="en-US"/>
          </a:p>
        </p:txBody>
      </p:sp>
    </p:spTree>
    <p:extLst>
      <p:ext uri="{BB962C8B-B14F-4D97-AF65-F5344CB8AC3E}">
        <p14:creationId xmlns:p14="http://schemas.microsoft.com/office/powerpoint/2010/main" val="2385343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18</a:t>
            </a:fld>
            <a:endParaRPr lang="en-GB" altLang="en-US"/>
          </a:p>
        </p:txBody>
      </p:sp>
    </p:spTree>
    <p:extLst>
      <p:ext uri="{BB962C8B-B14F-4D97-AF65-F5344CB8AC3E}">
        <p14:creationId xmlns:p14="http://schemas.microsoft.com/office/powerpoint/2010/main" val="2748962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19</a:t>
            </a:fld>
            <a:endParaRPr lang="en-GB" altLang="en-US"/>
          </a:p>
        </p:txBody>
      </p:sp>
    </p:spTree>
    <p:extLst>
      <p:ext uri="{BB962C8B-B14F-4D97-AF65-F5344CB8AC3E}">
        <p14:creationId xmlns:p14="http://schemas.microsoft.com/office/powerpoint/2010/main" val="3256343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20</a:t>
            </a:fld>
            <a:endParaRPr lang="en-GB" altLang="en-US"/>
          </a:p>
        </p:txBody>
      </p:sp>
    </p:spTree>
    <p:extLst>
      <p:ext uri="{BB962C8B-B14F-4D97-AF65-F5344CB8AC3E}">
        <p14:creationId xmlns:p14="http://schemas.microsoft.com/office/powerpoint/2010/main" val="157340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21</a:t>
            </a:fld>
            <a:endParaRPr lang="en-GB" altLang="en-US"/>
          </a:p>
        </p:txBody>
      </p:sp>
    </p:spTree>
    <p:extLst>
      <p:ext uri="{BB962C8B-B14F-4D97-AF65-F5344CB8AC3E}">
        <p14:creationId xmlns:p14="http://schemas.microsoft.com/office/powerpoint/2010/main" val="2017256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22</a:t>
            </a:fld>
            <a:endParaRPr lang="en-GB" altLang="en-US"/>
          </a:p>
        </p:txBody>
      </p:sp>
    </p:spTree>
    <p:extLst>
      <p:ext uri="{BB962C8B-B14F-4D97-AF65-F5344CB8AC3E}">
        <p14:creationId xmlns:p14="http://schemas.microsoft.com/office/powerpoint/2010/main" val="3847216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#94-e</a:t>
            </a:r>
          </a:p>
          <a:p>
            <a:r>
              <a:rPr lang="de-DE" sz="1200" b="1" kern="1200" dirty="0">
                <a:solidFill>
                  <a:schemeClr val="tx1"/>
                </a:solidFill>
                <a:latin typeface="Arial "/>
                <a:ea typeface="+mn-ea"/>
                <a:cs typeface="Arial" panose="020B0604020202020204" pitchFamily="34" charset="0"/>
              </a:rPr>
              <a:t>14 – 20 Dec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SP-211270</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b="1" dirty="0">
                <a:solidFill>
                  <a:schemeClr val="bg1"/>
                </a:solidFill>
              </a:rPr>
              <a:t>SP-211270</a:t>
            </a:r>
            <a:r>
              <a:rPr lang="en-GB" altLang="de-DE" sz="1200" dirty="0">
                <a:solidFill>
                  <a:schemeClr val="bg1"/>
                </a:solidFill>
              </a:rPr>
              <a:t>: TSG SA#94-e, </a:t>
            </a:r>
            <a:r>
              <a:rPr lang="en-US" altLang="de-DE" sz="1200" dirty="0">
                <a:solidFill>
                  <a:schemeClr val="bg1"/>
                </a:solidFill>
              </a:rPr>
              <a:t>14 – 20 Dec 2021</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hyperlink" Target="https://www.3gpp.org/ftp/tsg_sa/WG2_Arch/TSGS2_147E_Electronic_2021-10/Docs/S2-2108167.zip" TargetMode="External"/><Relationship Id="rId3" Type="http://schemas.openxmlformats.org/officeDocument/2006/relationships/hyperlink" Target="https://www.3gpp.org/ftp/tsg_sa/WG2_Arch/TSGS2_147E_Electronic_2021-10/Docs/S2-2108178.zip" TargetMode="External"/><Relationship Id="rId7" Type="http://schemas.openxmlformats.org/officeDocument/2006/relationships/hyperlink" Target="https://www.3gpp.org/ftp/tsg_sa/WG2_Arch/TSGS2_147E_Electronic_2021-10/Docs/S2-2108164.zip" TargetMode="External"/><Relationship Id="rId2" Type="http://schemas.openxmlformats.org/officeDocument/2006/relationships/hyperlink" Target="https://www.3gpp.org/ftp/tsg_sa/WG2_Arch/TSGS2_147E_Electronic_2021-10/Docs/S2-2108154.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7E_Electronic_2021-10/Docs/S2-2108160.zip" TargetMode="External"/><Relationship Id="rId5" Type="http://schemas.openxmlformats.org/officeDocument/2006/relationships/hyperlink" Target="https://www.3gpp.org/ftp/tsg_sa/WG2_Arch/TSGS2_147E_Electronic_2021-10/Docs/S2-2108158.zip" TargetMode="External"/><Relationship Id="rId4" Type="http://schemas.openxmlformats.org/officeDocument/2006/relationships/hyperlink" Target="https://www.3gpp.org/ftp/tsg_sa/WG2_Arch/TSGS2_147E_Electronic_2021-10/Docs/S2-2108157.zip" TargetMode="External"/><Relationship Id="rId9" Type="http://schemas.openxmlformats.org/officeDocument/2006/relationships/hyperlink" Target="https://www.3gpp.org/ftp/tsg_sa/WG2_Arch/TSGS2_147E_Electronic_2021-10/Docs/S2-2108168.zip" TargetMode="External"/></Relationships>
</file>

<file path=ppt/slides/_rels/slide56.xml.rels><?xml version="1.0" encoding="UTF-8" standalone="yes"?>
<Relationships xmlns="http://schemas.openxmlformats.org/package/2006/relationships"><Relationship Id="rId8" Type="http://schemas.openxmlformats.org/officeDocument/2006/relationships/hyperlink" Target="https://www.3gpp.org/ftp/tsg_sa/WG2_Arch/TSGS2_148E_Electronic_2021-11/Docs/S2-2109324.zip" TargetMode="External"/><Relationship Id="rId3" Type="http://schemas.openxmlformats.org/officeDocument/2006/relationships/hyperlink" Target="https://www.3gpp.org/ftp/tsg_sa/WG2_Arch/TSGS2_148E_Electronic_2021-11/Docs/S2-2109353.zip" TargetMode="External"/><Relationship Id="rId7" Type="http://schemas.openxmlformats.org/officeDocument/2006/relationships/hyperlink" Target="https://www.3gpp.org/ftp/tsg_sa/WG2_Arch/TSGS2_148E_Electronic_2021-11/Docs/S2-2109362.zip" TargetMode="External"/><Relationship Id="rId2" Type="http://schemas.openxmlformats.org/officeDocument/2006/relationships/hyperlink" Target="https://www.3gpp.org/ftp/tsg_sa/WG2_Arch/TSGS2_148E_Electronic_2021-11/Docs/S2-2109323.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8E_Electronic_2021-11/Docs/S2-2109357.zip" TargetMode="External"/><Relationship Id="rId5" Type="http://schemas.openxmlformats.org/officeDocument/2006/relationships/hyperlink" Target="https://www.3gpp.org/ftp/tsg_sa/WG2_Arch/TSGS2_148E_Electronic_2021-11/Docs/S2-2109355.zip" TargetMode="External"/><Relationship Id="rId4" Type="http://schemas.openxmlformats.org/officeDocument/2006/relationships/hyperlink" Target="https://www.3gpp.org/ftp/tsg_sa/WG2_Arch/TSGS2_148E_Electronic_2021-11/Docs/S2-2109354.zip" TargetMode="External"/><Relationship Id="rId9" Type="http://schemas.openxmlformats.org/officeDocument/2006/relationships/hyperlink" Target="https://www.3gpp.org/ftp/tsg_sa/WG2_Arch/TSGS2_148E_Electronic_2021-11/Docs/S2-2109363.zip" TargetMode="External"/></Relationships>
</file>

<file path=ppt/slides/_rels/slide57.xml.rels><?xml version="1.0" encoding="UTF-8" standalone="yes"?>
<Relationships xmlns="http://schemas.openxmlformats.org/package/2006/relationships"><Relationship Id="rId8" Type="http://schemas.openxmlformats.org/officeDocument/2006/relationships/hyperlink" Target="https://www.3gpp.org/ftp/tsg_sa/WG2_Arch/TSGS2_148E_Electronic_2021-11/Docs/S2-2109328.zip" TargetMode="External"/><Relationship Id="rId3" Type="http://schemas.openxmlformats.org/officeDocument/2006/relationships/hyperlink" Target="https://www.3gpp.org/ftp/tsg_sa/WG2_Arch/TSGS2_148E_Electronic_2021-11/Docs/S2-2108904.zip" TargetMode="External"/><Relationship Id="rId7" Type="http://schemas.openxmlformats.org/officeDocument/2006/relationships/hyperlink" Target="https://www.3gpp.org/ftp/tsg_sa/WG2_Arch/TSGS2_148E_Electronic_2021-11/Docs/S2-2109327.zip" TargetMode="External"/><Relationship Id="rId2" Type="http://schemas.openxmlformats.org/officeDocument/2006/relationships/hyperlink" Target="https://www.3gpp.org/ftp/tsg_sa/WG2_Arch/TSGS2_148E_Electronic_2021-11/Docs/S2-2109325.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8E_Electronic_2021-11/Docs/S2-2109360.zip" TargetMode="External"/><Relationship Id="rId5" Type="http://schemas.openxmlformats.org/officeDocument/2006/relationships/hyperlink" Target="https://www.3gpp.org/ftp/tsg_sa/WG2_Arch/TSGS2_148E_Electronic_2021-11/Docs/S2-2108474.zip" TargetMode="External"/><Relationship Id="rId10" Type="http://schemas.openxmlformats.org/officeDocument/2006/relationships/hyperlink" Target="https://www.3gpp.org/ftp/tsg_sa/WG2_Arch/TSGS2_148E_Electronic_2021-11/Docs/S2-2109361.zip" TargetMode="External"/><Relationship Id="rId4" Type="http://schemas.openxmlformats.org/officeDocument/2006/relationships/hyperlink" Target="https://www.3gpp.org/ftp/tsg_sa/WG2_Arch/TSGS2_148E_Electronic_2021-11/Docs/S2-2109326.zip" TargetMode="External"/><Relationship Id="rId9" Type="http://schemas.openxmlformats.org/officeDocument/2006/relationships/hyperlink" Target="https://www.3gpp.org/ftp/tsg_sa/WG2_Arch/TSGS2_148E_Electronic_2021-11/Docs/S2-2109329.zip"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s://www.3gpp.org/ftp/tsg_sa/WG2_Arch/TSGS2_148E_Electronic_2021-11/Docs/S2-2109359.zip" TargetMode="External"/><Relationship Id="rId2" Type="http://schemas.openxmlformats.org/officeDocument/2006/relationships/hyperlink" Target="https://www.3gpp.org/ftp/tsg_sa/WG2_Arch/TSGS2_148E_Electronic_2021-11/Docs/S2-2109356.zip" TargetMode="External"/><Relationship Id="rId1" Type="http://schemas.openxmlformats.org/officeDocument/2006/relationships/slideLayout" Target="../slideLayouts/slideLayout2.xml"/><Relationship Id="rId4" Type="http://schemas.openxmlformats.org/officeDocument/2006/relationships/hyperlink" Target="https://www.3gpp.org/ftp/tsg_sa/WG2_Arch/TSGS2_148E_Electronic_2021-11/Docs/S2-2109358.zip" TargetMode="Externa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mailto:puneet.jain@intel.com" TargetMode="External"/><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hyperlink" Target="http://www.3gpp.org/" TargetMode="Externa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3431309"/>
            <a:ext cx="6400800" cy="2578316"/>
          </a:xfrm>
        </p:spPr>
        <p:txBody>
          <a:bodyPr/>
          <a:lstStyle/>
          <a:p>
            <a:pPr marL="0" indent="0" algn="ctr" eaLnBrk="1" hangingPunct="1">
              <a:buFontTx/>
              <a:buNone/>
            </a:pPr>
            <a:r>
              <a:rPr lang="fr-FR" altLang="de-DE" dirty="0">
                <a:effectLst>
                  <a:outerShdw blurRad="38100" dist="38100" dir="2700000" algn="tl">
                    <a:srgbClr val="000000">
                      <a:alpha val="43137"/>
                    </a:srgbClr>
                  </a:outerShdw>
                </a:effectLst>
              </a:rPr>
              <a:t>Puneet Jain</a:t>
            </a:r>
          </a:p>
          <a:p>
            <a:pPr marL="0" indent="0" algn="ctr" eaLnBrk="1" hangingPunct="1">
              <a:buFontTx/>
              <a:buNone/>
            </a:pPr>
            <a:r>
              <a:rPr lang="fr-FR" altLang="de-DE" dirty="0">
                <a:effectLst>
                  <a:outerShdw blurRad="38100" dist="38100" dir="2700000" algn="tl">
                    <a:srgbClr val="000000">
                      <a:alpha val="43137"/>
                    </a:srgbClr>
                  </a:outerShdw>
                </a:effectLst>
              </a:rPr>
              <a:t>SA2 Chair, Intel</a:t>
            </a:r>
          </a:p>
          <a:p>
            <a:pPr marL="0" indent="0" algn="ctr" eaLnBrk="1" hangingPunct="1">
              <a:buFontTx/>
              <a:buNone/>
            </a:pPr>
            <a:endParaRPr lang="fr-FR" altLang="de-DE" sz="1400" dirty="0">
              <a:effectLst>
                <a:outerShdw blurRad="38100" dist="38100" dir="2700000" algn="tl">
                  <a:srgbClr val="000000">
                    <a:alpha val="43137"/>
                  </a:srgbClr>
                </a:outerShdw>
              </a:effectLst>
            </a:endParaRPr>
          </a:p>
          <a:p>
            <a:pPr marL="0" indent="0" algn="ctr" eaLnBrk="1" hangingPunct="1">
              <a:buFontTx/>
              <a:buNone/>
            </a:pPr>
            <a:r>
              <a:rPr lang="fr-FR" altLang="de-DE" dirty="0">
                <a:effectLst>
                  <a:outerShdw blurRad="38100" dist="38100" dir="2700000" algn="tl">
                    <a:srgbClr val="000000">
                      <a:alpha val="43137"/>
                    </a:srgbClr>
                  </a:outerShdw>
                </a:effectLst>
              </a:rPr>
              <a:t>Maurice Pope</a:t>
            </a:r>
          </a:p>
          <a:p>
            <a:pPr marL="0" indent="0" algn="ctr" eaLnBrk="1" hangingPunct="1">
              <a:buFontTx/>
              <a:buNone/>
            </a:pPr>
            <a:r>
              <a:rPr lang="fr-FR" altLang="de-DE" dirty="0">
                <a:effectLst>
                  <a:outerShdw blurRad="38100" dist="38100" dir="2700000" algn="tl">
                    <a:srgbClr val="000000">
                      <a:alpha val="43137"/>
                    </a:srgbClr>
                  </a:outerShdw>
                </a:effectLst>
              </a:rPr>
              <a:t>SA2 Support, MCC</a:t>
            </a:r>
            <a:endParaRPr lang="de-DE" altLang="de-DE"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560727" y="1575654"/>
            <a:ext cx="6022546"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SA2 Status Report to </a:t>
            </a:r>
          </a:p>
          <a:p>
            <a:pPr algn="ctr">
              <a:defRPr/>
            </a:pPr>
            <a:r>
              <a:rPr lang="en-GB" sz="5200" b="1" dirty="0">
                <a:solidFill>
                  <a:srgbClr val="FF3300"/>
                </a:solidFill>
                <a:effectLst>
                  <a:outerShdw blurRad="38100" dist="38100" dir="2700000" algn="tl">
                    <a:srgbClr val="C0C0C0"/>
                  </a:outerShdw>
                </a:effectLst>
                <a:latin typeface="Calibri" pitchFamily="34" charset="0"/>
              </a:rPr>
              <a:t>TSG SA#94-e</a:t>
            </a: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de-DE" altLang="de-DE" b="1" dirty="0"/>
              <a:t>1) General Aspects (7/7)</a:t>
            </a:r>
            <a:br>
              <a:rPr lang="de-DE" altLang="de-DE" b="1" dirty="0"/>
            </a:br>
            <a:r>
              <a:rPr lang="de-DE" altLang="de-DE" b="1" dirty="0"/>
              <a:t>SA2 Agreed CRs by Release / Meeting</a:t>
            </a:r>
          </a:p>
        </p:txBody>
      </p:sp>
      <p:sp>
        <p:nvSpPr>
          <p:cNvPr id="18441" name="TextBox 12"/>
          <p:cNvSpPr txBox="1">
            <a:spLocks noChangeArrowheads="1"/>
          </p:cNvSpPr>
          <p:nvPr/>
        </p:nvSpPr>
        <p:spPr bwMode="auto">
          <a:xfrm rot="-5400000">
            <a:off x="-635658" y="5563967"/>
            <a:ext cx="1865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Number of CRs</a:t>
            </a:r>
          </a:p>
        </p:txBody>
      </p:sp>
      <p:graphicFrame>
        <p:nvGraphicFramePr>
          <p:cNvPr id="7" name="Chart 6">
            <a:extLst>
              <a:ext uri="{FF2B5EF4-FFF2-40B4-BE49-F238E27FC236}">
                <a16:creationId xmlns:a16="http://schemas.microsoft.com/office/drawing/2014/main" id="{07167792-B933-4FD9-B1DA-A4A5D376338B}"/>
              </a:ext>
            </a:extLst>
          </p:cNvPr>
          <p:cNvGraphicFramePr>
            <a:graphicFrameLocks/>
          </p:cNvGraphicFramePr>
          <p:nvPr/>
        </p:nvGraphicFramePr>
        <p:xfrm>
          <a:off x="409576" y="1371599"/>
          <a:ext cx="8622370" cy="489585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SA#93-e,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b="1" i="1" dirty="0"/>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19460" name="Text Box 3"/>
          <p:cNvSpPr txBox="1">
            <a:spLocks noChangeArrowheads="1"/>
          </p:cNvSpPr>
          <p:nvPr/>
        </p:nvSpPr>
        <p:spPr bwMode="auto">
          <a:xfrm>
            <a:off x="468557" y="210942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dirty="0"/>
              <a:t>2.1) Rel-14 and before  Maintenance (1/1)</a:t>
            </a:r>
          </a:p>
        </p:txBody>
      </p:sp>
      <p:sp>
        <p:nvSpPr>
          <p:cNvPr id="20483" name="Content Placeholder 2"/>
          <p:cNvSpPr>
            <a:spLocks noGrp="1"/>
          </p:cNvSpPr>
          <p:nvPr>
            <p:ph idx="1"/>
          </p:nvPr>
        </p:nvSpPr>
        <p:spPr>
          <a:xfrm>
            <a:off x="457201" y="2001838"/>
            <a:ext cx="7476066" cy="3425825"/>
          </a:xfrm>
        </p:spPr>
        <p:txBody>
          <a:bodyPr/>
          <a:lstStyle/>
          <a:p>
            <a:pPr eaLnBrk="1" hangingPunct="1"/>
            <a:r>
              <a:rPr lang="de-DE" altLang="de-DE" dirty="0"/>
              <a:t> Work Progress on Corrections </a:t>
            </a:r>
            <a:r>
              <a:rPr lang="de-DE" altLang="de-DE" sz="2000" dirty="0"/>
              <a:t>(</a:t>
            </a:r>
            <a:r>
              <a:rPr lang="en-US" altLang="de-DE" sz="2000" dirty="0"/>
              <a:t>Category A CRs are not counted)</a:t>
            </a:r>
            <a:endParaRPr lang="de-DE" altLang="de-DE" sz="2000" dirty="0"/>
          </a:p>
          <a:p>
            <a:pPr lvl="1" eaLnBrk="1" hangingPunct="1"/>
            <a:endParaRPr lang="de-DE" altLang="de-DE" sz="2000" dirty="0"/>
          </a:p>
          <a:p>
            <a:pPr lvl="1" eaLnBrk="1" hangingPunct="1"/>
            <a:r>
              <a:rPr lang="de-DE" altLang="de-DE" sz="2000" dirty="0"/>
              <a:t>R12:           none</a:t>
            </a:r>
          </a:p>
          <a:p>
            <a:pPr lvl="1" eaLnBrk="1" hangingPunct="1"/>
            <a:r>
              <a:rPr lang="en-GB" altLang="de-DE" sz="2000" dirty="0"/>
              <a:t>R13: 	none</a:t>
            </a:r>
          </a:p>
          <a:p>
            <a:pPr lvl="1" eaLnBrk="1" hangingPunct="1"/>
            <a:r>
              <a:rPr lang="de-DE" altLang="de-DE" sz="2000" dirty="0"/>
              <a:t>R14:  	</a:t>
            </a:r>
            <a:r>
              <a:rPr lang="en-US" altLang="de-DE" sz="2000" dirty="0"/>
              <a:t>none</a:t>
            </a:r>
            <a:endParaRPr lang="en-GB"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SA#93-e, statistics, next meetings)</a:t>
            </a:r>
          </a:p>
          <a:p>
            <a:pPr eaLnBrk="1" hangingPunct="1">
              <a:defRPr/>
            </a:pPr>
            <a:r>
              <a:rPr lang="en-GB" sz="2000" b="1" i="1" dirty="0"/>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b="1" i="1" dirty="0"/>
              <a:t>2.2  Rel-15 Work and Maintenance</a:t>
            </a:r>
          </a:p>
          <a:p>
            <a:pPr lvl="1" eaLnBrk="1" hangingPunct="1">
              <a:defRPr/>
            </a:pPr>
            <a:r>
              <a:rPr lang="en-US" sz="1800" dirty="0">
                <a:solidFill>
                  <a:schemeClr val="bg1">
                    <a:lumMod val="65000"/>
                  </a:schemeClr>
                </a:solidFill>
              </a:rPr>
              <a:t>2.3) Rel-16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Action Items</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21508" name="Text Box 3"/>
          <p:cNvSpPr txBox="1">
            <a:spLocks noChangeArrowheads="1"/>
          </p:cNvSpPr>
          <p:nvPr/>
        </p:nvSpPr>
        <p:spPr bwMode="auto">
          <a:xfrm>
            <a:off x="460741" y="241519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a:xfrm>
            <a:off x="147205" y="176305"/>
            <a:ext cx="6827838" cy="815109"/>
          </a:xfrm>
        </p:spPr>
        <p:txBody>
          <a:bodyPr/>
          <a:lstStyle/>
          <a:p>
            <a:r>
              <a:rPr lang="en-US" altLang="de-DE" sz="2800" b="1" dirty="0"/>
              <a:t>2.2) Rel-15 Work and Maintenance (1/2)</a:t>
            </a:r>
            <a:endParaRPr lang="de-DE" altLang="de-DE" sz="2800" b="1" dirty="0"/>
          </a:p>
        </p:txBody>
      </p:sp>
      <p:sp>
        <p:nvSpPr>
          <p:cNvPr id="8" name="Content Placeholder 2">
            <a:extLst>
              <a:ext uri="{FF2B5EF4-FFF2-40B4-BE49-F238E27FC236}">
                <a16:creationId xmlns:a16="http://schemas.microsoft.com/office/drawing/2014/main" id="{7C9605F4-7AD6-4B72-BA61-4ABC17FCEEC4}"/>
              </a:ext>
            </a:extLst>
          </p:cNvPr>
          <p:cNvSpPr>
            <a:spLocks noGrp="1"/>
          </p:cNvSpPr>
          <p:nvPr>
            <p:ph idx="1"/>
          </p:nvPr>
        </p:nvSpPr>
        <p:spPr>
          <a:xfrm>
            <a:off x="457201" y="2001838"/>
            <a:ext cx="7476066" cy="3425825"/>
          </a:xfrm>
        </p:spPr>
        <p:txBody>
          <a:bodyPr/>
          <a:lstStyle/>
          <a:p>
            <a:pPr eaLnBrk="1" hangingPunct="1"/>
            <a:r>
              <a:rPr lang="de-DE" altLang="de-DE" dirty="0"/>
              <a:t> Work Progress on Corrections, excluding 5GS_Ph1 </a:t>
            </a:r>
            <a:r>
              <a:rPr lang="de-DE" altLang="de-DE" sz="2000" dirty="0"/>
              <a:t>(</a:t>
            </a:r>
            <a:r>
              <a:rPr lang="en-US" altLang="de-DE" sz="2000" dirty="0"/>
              <a:t>Category A CRs are not counted)</a:t>
            </a:r>
            <a:endParaRPr lang="de-DE" altLang="de-DE" sz="2000" dirty="0"/>
          </a:p>
          <a:p>
            <a:pPr lvl="1" eaLnBrk="1" hangingPunct="1"/>
            <a:endParaRPr lang="de-DE" altLang="de-DE" sz="2000" dirty="0"/>
          </a:p>
          <a:p>
            <a:pPr lvl="1" eaLnBrk="1" hangingPunct="1"/>
            <a:r>
              <a:rPr lang="de-DE" altLang="de-DE" sz="2000" dirty="0"/>
              <a:t>R15:           </a:t>
            </a:r>
            <a:r>
              <a:rPr lang="en-US" altLang="de-DE" sz="2000" dirty="0"/>
              <a:t>None</a:t>
            </a:r>
            <a:endParaRPr lang="en-US" altLang="zh-CN" sz="1400" dirty="0"/>
          </a:p>
          <a:p>
            <a:pPr lvl="1" eaLnBrk="1" hangingPunct="1"/>
            <a:endParaRPr lang="en-US" altLang="zh-CN" sz="20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a:xfrm>
            <a:off x="105497" y="156875"/>
            <a:ext cx="6827838" cy="925512"/>
          </a:xfrm>
        </p:spPr>
        <p:txBody>
          <a:bodyPr/>
          <a:lstStyle/>
          <a:p>
            <a:r>
              <a:rPr lang="en-US" altLang="de-DE" sz="2800" b="1" dirty="0"/>
              <a:t>2.2) Rel-15 Work and Maintenance (2/2)</a:t>
            </a:r>
            <a:endParaRPr lang="de-DE" altLang="de-DE" sz="2800" b="1" dirty="0"/>
          </a:p>
        </p:txBody>
      </p:sp>
      <p:sp>
        <p:nvSpPr>
          <p:cNvPr id="23555" name="Content Placeholder 7"/>
          <p:cNvSpPr>
            <a:spLocks noGrp="1"/>
          </p:cNvSpPr>
          <p:nvPr>
            <p:ph sz="half" idx="2"/>
          </p:nvPr>
        </p:nvSpPr>
        <p:spPr>
          <a:xfrm>
            <a:off x="444501" y="2829610"/>
            <a:ext cx="8288020" cy="3609289"/>
          </a:xfrm>
        </p:spPr>
        <p:txBody>
          <a:bodyPr/>
          <a:lstStyle/>
          <a:p>
            <a:pPr>
              <a:spcBef>
                <a:spcPct val="0"/>
              </a:spcBef>
              <a:spcAft>
                <a:spcPts val="200"/>
              </a:spcAft>
            </a:pPr>
            <a:r>
              <a:rPr lang="de-DE" altLang="de-DE" sz="2000" dirty="0"/>
              <a:t>Progress since SA#93-e (</a:t>
            </a:r>
            <a:r>
              <a:rPr lang="en-US" altLang="de-DE" sz="2000" dirty="0"/>
              <a:t>Category A CRs are not counted)</a:t>
            </a:r>
            <a:r>
              <a:rPr lang="de-DE" altLang="de-DE" sz="2000" dirty="0"/>
              <a:t>:</a:t>
            </a:r>
          </a:p>
          <a:p>
            <a:pPr lvl="1">
              <a:spcBef>
                <a:spcPts val="0"/>
              </a:spcBef>
              <a:spcAft>
                <a:spcPts val="300"/>
              </a:spcAft>
            </a:pPr>
            <a:r>
              <a:rPr lang="en-US" altLang="zh-CN" sz="1600" dirty="0"/>
              <a:t>Rel-16 (TEI16): 7 CRs (3 CR to TS 23.501, 3 CRs to TS 23.502, 1 CRs to TS 23.503) were agreed. </a:t>
            </a:r>
          </a:p>
          <a:p>
            <a:pPr lvl="1">
              <a:spcBef>
                <a:spcPts val="0"/>
              </a:spcBef>
              <a:spcAft>
                <a:spcPts val="300"/>
              </a:spcAft>
            </a:pPr>
            <a:r>
              <a:rPr lang="en-US" altLang="zh-CN" sz="1600" dirty="0"/>
              <a:t>Rel-17 (TEI17): 9 CRs (2 CR to TS 23.501, 6 CRs to TS 23.502, 1 CRs to TS 23.503) were agreed</a:t>
            </a:r>
          </a:p>
          <a:p>
            <a:pPr lvl="1">
              <a:spcBef>
                <a:spcPts val="0"/>
              </a:spcBef>
              <a:spcAft>
                <a:spcPts val="300"/>
              </a:spcAft>
            </a:pPr>
            <a:endParaRPr lang="en-US" altLang="zh-CN" sz="1600" dirty="0"/>
          </a:p>
          <a:p>
            <a:pPr marL="0" lvl="0" indent="0">
              <a:buNone/>
            </a:pPr>
            <a:endParaRPr lang="de-DE" sz="2000" dirty="0"/>
          </a:p>
          <a:p>
            <a:pPr lvl="0"/>
            <a:r>
              <a:rPr lang="de-DE" sz="2000" dirty="0"/>
              <a:t>Next steps: </a:t>
            </a:r>
          </a:p>
          <a:p>
            <a:pPr lvl="1"/>
            <a:r>
              <a:rPr lang="en-US" sz="1600" dirty="0"/>
              <a:t>FASMO corrections</a:t>
            </a:r>
          </a:p>
        </p:txBody>
      </p:sp>
      <p:graphicFrame>
        <p:nvGraphicFramePr>
          <p:cNvPr id="5" name="Content Placeholder 8">
            <a:extLst>
              <a:ext uri="{FF2B5EF4-FFF2-40B4-BE49-F238E27FC236}">
                <a16:creationId xmlns:a16="http://schemas.microsoft.com/office/drawing/2014/main" id="{431EE5F7-1C8A-4E00-AA0B-81807A082AD8}"/>
              </a:ext>
            </a:extLst>
          </p:cNvPr>
          <p:cNvGraphicFramePr>
            <a:graphicFrameLocks/>
          </p:cNvGraphicFramePr>
          <p:nvPr>
            <p:extLst>
              <p:ext uri="{D42A27DB-BD31-4B8C-83A1-F6EECF244321}">
                <p14:modId xmlns:p14="http://schemas.microsoft.com/office/powerpoint/2010/main" val="215104808"/>
              </p:ext>
            </p:extLst>
          </p:nvPr>
        </p:nvGraphicFramePr>
        <p:xfrm>
          <a:off x="191572" y="1505673"/>
          <a:ext cx="8810067" cy="900651"/>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5GS_Ph1</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dirty="0">
                          <a:solidFill>
                            <a:schemeClr val="lt1"/>
                          </a:solidFill>
                          <a:effectLst/>
                          <a:latin typeface="+mn-lt"/>
                          <a:ea typeface="+mn-ea"/>
                          <a:cs typeface="+mn-cs"/>
                        </a:rPr>
                        <a:t>5G System – Phase 1</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SP-160958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SA#93-e,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Work and Maintenance</a:t>
            </a:r>
          </a:p>
          <a:p>
            <a:pPr lvl="1" eaLnBrk="1" hangingPunct="1">
              <a:defRPr/>
            </a:pPr>
            <a:r>
              <a:rPr lang="en-GB" sz="1800" b="1" i="1" dirty="0"/>
              <a:t>2.3) Rel-16 Work and Maintenance</a:t>
            </a:r>
          </a:p>
          <a:p>
            <a:pPr lvl="1" eaLnBrk="1" hangingPunct="1">
              <a:defRPr/>
            </a:pPr>
            <a:r>
              <a:rPr lang="en-GB"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endParaRPr lang="en-GB" sz="1800" dirty="0">
              <a:solidFill>
                <a:schemeClr val="bg1">
                  <a:lumMod val="65000"/>
                </a:schemeClr>
              </a:solidFill>
            </a:endParaRP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26628" name="Text Box 3"/>
          <p:cNvSpPr txBox="1">
            <a:spLocks noChangeArrowheads="1"/>
          </p:cNvSpPr>
          <p:nvPr/>
        </p:nvSpPr>
        <p:spPr bwMode="auto">
          <a:xfrm>
            <a:off x="374773" y="275553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330662682"/>
              </p:ext>
            </p:extLst>
          </p:nvPr>
        </p:nvGraphicFramePr>
        <p:xfrm>
          <a:off x="169449" y="1303706"/>
          <a:ext cx="8937859" cy="1975654"/>
        </p:xfrm>
        <a:graphic>
          <a:graphicData uri="http://schemas.openxmlformats.org/drawingml/2006/table">
            <a:tbl>
              <a:tblPr firstRow="1" bandRow="1">
                <a:tableStyleId>{8FD4443E-F989-4FC4-A0C8-D5A2AF1F390B}</a:tableStyleId>
              </a:tblPr>
              <a:tblGrid>
                <a:gridCol w="1510516">
                  <a:extLst>
                    <a:ext uri="{9D8B030D-6E8A-4147-A177-3AD203B41FA5}">
                      <a16:colId xmlns:a16="http://schemas.microsoft.com/office/drawing/2014/main" val="20000"/>
                    </a:ext>
                  </a:extLst>
                </a:gridCol>
                <a:gridCol w="3914705">
                  <a:extLst>
                    <a:ext uri="{9D8B030D-6E8A-4147-A177-3AD203B41FA5}">
                      <a16:colId xmlns:a16="http://schemas.microsoft.com/office/drawing/2014/main" val="20001"/>
                    </a:ext>
                  </a:extLst>
                </a:gridCol>
                <a:gridCol w="1164733">
                  <a:extLst>
                    <a:ext uri="{9D8B030D-6E8A-4147-A177-3AD203B41FA5}">
                      <a16:colId xmlns:a16="http://schemas.microsoft.com/office/drawing/2014/main" val="20002"/>
                    </a:ext>
                  </a:extLst>
                </a:gridCol>
                <a:gridCol w="1236885">
                  <a:extLst>
                    <a:ext uri="{9D8B030D-6E8A-4147-A177-3AD203B41FA5}">
                      <a16:colId xmlns:a16="http://schemas.microsoft.com/office/drawing/2014/main" val="20003"/>
                    </a:ext>
                  </a:extLst>
                </a:gridCol>
                <a:gridCol w="1111020">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FS_</a:t>
                      </a:r>
                      <a:r>
                        <a:rPr lang="fr-FR" sz="1400" b="1" kern="1200" dirty="0">
                          <a:solidFill>
                            <a:schemeClr val="lt1"/>
                          </a:solidFill>
                          <a:effectLst/>
                          <a:latin typeface="+mn-lt"/>
                          <a:ea typeface="+mn-ea"/>
                          <a:cs typeface="+mn-cs"/>
                        </a:rPr>
                        <a:t>PARLOS_SA2</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enhancements for Provision of Access to Restricted Local Operator Services by Unauthenticated UEs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fr-FR" sz="1400" b="1" kern="1200" dirty="0">
                          <a:solidFill>
                            <a:schemeClr val="lt1"/>
                          </a:solidFill>
                          <a:effectLst/>
                          <a:latin typeface="+mn-lt"/>
                          <a:ea typeface="+mn-ea"/>
                          <a:cs typeface="+mn-cs"/>
                        </a:rPr>
                        <a:t>PARLOS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System enhancements for Provision of Access to Restricted Local Operator Services by Unauthenticated UEs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SP-180738</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25035" y="3578641"/>
            <a:ext cx="8554480" cy="2494165"/>
          </a:xfrm>
        </p:spPr>
        <p:txBody>
          <a:bodyPr/>
          <a:lstStyle/>
          <a:p>
            <a:pPr>
              <a:spcBef>
                <a:spcPts val="0"/>
              </a:spcBef>
              <a:spcAft>
                <a:spcPts val="0"/>
              </a:spcAft>
            </a:pPr>
            <a:r>
              <a:rPr lang="de-DE" altLang="de-DE" sz="2000" dirty="0"/>
              <a:t>Progress since SA#93-e (</a:t>
            </a:r>
            <a:r>
              <a:rPr lang="en-US" altLang="de-DE" sz="2000" dirty="0"/>
              <a:t>Category A CRs are not counted) </a:t>
            </a:r>
            <a:r>
              <a:rPr lang="de-DE" altLang="de-DE" sz="2000" dirty="0"/>
              <a:t>:</a:t>
            </a:r>
          </a:p>
          <a:p>
            <a:pPr lvl="1">
              <a:spcBef>
                <a:spcPts val="0"/>
              </a:spcBef>
              <a:spcAft>
                <a:spcPts val="0"/>
              </a:spcAft>
            </a:pPr>
            <a:r>
              <a:rPr lang="en-US" altLang="zh-CN" sz="1400" dirty="0"/>
              <a:t>No change.</a:t>
            </a:r>
          </a:p>
          <a:p>
            <a:pPr marL="457200" lvl="1" indent="0">
              <a:spcBef>
                <a:spcPts val="0"/>
              </a:spcBef>
              <a:spcAft>
                <a:spcPts val="0"/>
              </a:spcAft>
              <a:buNone/>
            </a:pPr>
            <a:endParaRPr lang="en-US" sz="1800" dirty="0"/>
          </a:p>
          <a:p>
            <a:pPr marL="457200" lvl="1" indent="-457200">
              <a:spcBef>
                <a:spcPts val="0"/>
              </a:spcBef>
              <a:spcAft>
                <a:spcPts val="0"/>
              </a:spcAft>
              <a:buBlip>
                <a:blip r:embed="rId3"/>
              </a:buBlip>
            </a:pPr>
            <a:r>
              <a:rPr lang="en-US" sz="2000" dirty="0">
                <a:ea typeface="+mn-ea"/>
                <a:cs typeface="+mn-cs"/>
              </a:rPr>
              <a:t>RAN impacts or dependencies:</a:t>
            </a:r>
            <a:endParaRPr lang="de-DE" sz="2000" dirty="0">
              <a:ea typeface="+mn-ea"/>
              <a:cs typeface="+mn-cs"/>
            </a:endParaRPr>
          </a:p>
          <a:p>
            <a:pPr lvl="1">
              <a:spcBef>
                <a:spcPts val="0"/>
              </a:spcBef>
              <a:spcAft>
                <a:spcPts val="600"/>
              </a:spcAft>
            </a:pPr>
            <a:r>
              <a:rPr lang="en-US" sz="1400" dirty="0"/>
              <a:t> </a:t>
            </a:r>
            <a:r>
              <a:rPr lang="en-US" altLang="zh-CN" sz="1400" dirty="0"/>
              <a:t>None </a:t>
            </a:r>
            <a:r>
              <a:rPr lang="en-US" sz="1400" dirty="0"/>
              <a:t>identified</a:t>
            </a:r>
          </a:p>
          <a:p>
            <a:pPr marL="457200" lvl="1" indent="0">
              <a:spcBef>
                <a:spcPts val="0"/>
              </a:spcBef>
              <a:spcAft>
                <a:spcPts val="600"/>
              </a:spcAft>
              <a:buNone/>
            </a:pPr>
            <a:endParaRPr lang="de-DE" sz="1400" dirty="0"/>
          </a:p>
          <a:p>
            <a:pPr lvl="0">
              <a:spcBef>
                <a:spcPts val="0"/>
              </a:spcBef>
              <a:spcAft>
                <a:spcPts val="0"/>
              </a:spcAft>
            </a:pPr>
            <a:r>
              <a:rPr lang="de-DE" sz="2000" dirty="0"/>
              <a:t>Next steps:</a:t>
            </a:r>
          </a:p>
          <a:p>
            <a:pPr lvl="1"/>
            <a:r>
              <a:rPr lang="en-US" altLang="zh-CN" sz="1400" dirty="0"/>
              <a:t>  </a:t>
            </a:r>
            <a:r>
              <a:rPr lang="en-US" sz="1400" dirty="0"/>
              <a:t>FASMO corrections</a:t>
            </a:r>
          </a:p>
          <a:p>
            <a:pPr lvl="1"/>
            <a:endParaRPr lang="en-US" altLang="zh-CN" sz="1400" dirty="0"/>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(2/17)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45147513"/>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FS_5WWC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the Wireless and Wireline Convergence for the 5G system architecture </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SP-170380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5WWC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Wireless and Wireline Convergence for the 5G system architecture </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SP-181117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SA#93-e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3 CRs (1 CR to TS 23.502, 2 CR to TS 23.316) were agreed.</a:t>
            </a:r>
          </a:p>
          <a:p>
            <a:pPr lvl="1">
              <a:spcBef>
                <a:spcPts val="0"/>
              </a:spcBef>
              <a:spcAft>
                <a:spcPts val="0"/>
              </a:spcAft>
            </a:pPr>
            <a:endParaRPr lang="en-US" altLang="zh-CN" sz="1400" dirty="0"/>
          </a:p>
          <a:p>
            <a:pPr marL="457200" lvl="1" indent="-457200">
              <a:spcBef>
                <a:spcPts val="0"/>
              </a:spcBef>
              <a:spcAft>
                <a:spcPts val="0"/>
              </a:spcAft>
              <a:buBlip>
                <a:blip r:embed="rId3"/>
              </a:buBlip>
            </a:pPr>
            <a:r>
              <a:rPr lang="en-US" sz="2000" dirty="0">
                <a:ea typeface="+mn-ea"/>
                <a:cs typeface="+mn-cs"/>
              </a:rPr>
              <a:t>RAN impacts or dependencies:</a:t>
            </a:r>
            <a:endParaRPr lang="de-DE" sz="2000" dirty="0">
              <a:ea typeface="+mn-ea"/>
              <a:cs typeface="+mn-cs"/>
            </a:endParaRPr>
          </a:p>
          <a:p>
            <a:pPr lvl="1">
              <a:spcBef>
                <a:spcPts val="0"/>
              </a:spcBef>
              <a:spcAft>
                <a:spcPts val="600"/>
              </a:spcAft>
            </a:pPr>
            <a:r>
              <a:rPr lang="en-US" sz="1400" dirty="0"/>
              <a:t> None Identified</a:t>
            </a:r>
          </a:p>
          <a:p>
            <a:pPr lvl="1">
              <a:spcBef>
                <a:spcPts val="0"/>
              </a:spcBef>
              <a:spcAft>
                <a:spcPts val="600"/>
              </a:spcAft>
            </a:pPr>
            <a:endParaRPr lang="en-US" sz="1400" dirty="0"/>
          </a:p>
          <a:p>
            <a:pPr lvl="0">
              <a:spcBef>
                <a:spcPts val="0"/>
              </a:spcBef>
              <a:spcAft>
                <a:spcPts val="0"/>
              </a:spcAft>
            </a:pPr>
            <a:r>
              <a:rPr lang="de-DE" sz="2000" dirty="0"/>
              <a:t>Next steps:</a:t>
            </a:r>
          </a:p>
          <a:p>
            <a:pPr lvl="1"/>
            <a:r>
              <a:rPr lang="en-US" sz="1400" dirty="0"/>
              <a:t>FASMO corrections</a:t>
            </a:r>
          </a:p>
          <a:p>
            <a:pPr lvl="1"/>
            <a:endParaRPr lang="en-US" altLang="zh-CN" sz="1400" dirty="0"/>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(3/17)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557860762"/>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FS_ATSSS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Access Traffic Steering, Switch and Splitting support in the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ATSSS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Access Traffic Steering, Switch and Splitting support in the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SP-181124</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465835" cy="3159761"/>
          </a:xfrm>
        </p:spPr>
        <p:txBody>
          <a:bodyPr/>
          <a:lstStyle/>
          <a:p>
            <a:pPr>
              <a:spcBef>
                <a:spcPts val="0"/>
              </a:spcBef>
              <a:spcAft>
                <a:spcPts val="0"/>
              </a:spcAft>
            </a:pPr>
            <a:r>
              <a:rPr lang="de-DE" altLang="de-DE" sz="2000" dirty="0"/>
              <a:t>Progress since SA#93-e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1 CR to TS 23.501 was agreed.</a:t>
            </a:r>
          </a:p>
          <a:p>
            <a:pPr lvl="1">
              <a:spcBef>
                <a:spcPts val="0"/>
              </a:spcBef>
              <a:spcAft>
                <a:spcPts val="0"/>
              </a:spcAft>
            </a:pPr>
            <a:endParaRPr lang="en-US" altLang="zh-CN" sz="1400" dirty="0"/>
          </a:p>
          <a:p>
            <a:pPr lvl="1">
              <a:spcBef>
                <a:spcPts val="0"/>
              </a:spcBef>
              <a:spcAft>
                <a:spcPts val="0"/>
              </a:spcAft>
            </a:pPr>
            <a:endParaRPr lang="en-US" altLang="zh-CN"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 None identified</a:t>
            </a:r>
          </a:p>
          <a:p>
            <a:pPr lvl="1">
              <a:spcBef>
                <a:spcPts val="0"/>
              </a:spcBef>
              <a:spcAft>
                <a:spcPts val="600"/>
              </a:spcAft>
            </a:pPr>
            <a:endParaRPr lang="en-US" sz="1400" dirty="0"/>
          </a:p>
          <a:p>
            <a:pPr lvl="0">
              <a:spcBef>
                <a:spcPts val="0"/>
              </a:spcBef>
              <a:spcAft>
                <a:spcPts val="0"/>
              </a:spcAft>
            </a:pPr>
            <a:r>
              <a:rPr lang="de-DE" sz="2000" dirty="0"/>
              <a:t>Next steps:</a:t>
            </a:r>
          </a:p>
          <a:p>
            <a:pPr lvl="1"/>
            <a:r>
              <a:rPr lang="en-US" sz="1400" dirty="0"/>
              <a:t>FASMO corrections</a:t>
            </a:r>
            <a:endParaRPr lang="en-US" altLang="zh-CN" sz="1400" dirty="0"/>
          </a:p>
          <a:p>
            <a:pPr marL="457200" lvl="1" indent="0">
              <a:buNone/>
            </a:pPr>
            <a:r>
              <a:rPr lang="en-US" altLang="zh-CN" sz="1400" dirty="0"/>
              <a:t> </a:t>
            </a:r>
          </a:p>
        </p:txBody>
      </p:sp>
    </p:spTree>
    <p:extLst>
      <p:ext uri="{BB962C8B-B14F-4D97-AF65-F5344CB8AC3E}">
        <p14:creationId xmlns:p14="http://schemas.microsoft.com/office/powerpoint/2010/main" val="275492358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1"/>
            <a:ext cx="8229600" cy="4826976"/>
          </a:xfrm>
        </p:spPr>
        <p:txBody>
          <a:bodyPr/>
          <a:lstStyle/>
          <a:p>
            <a:pPr eaLnBrk="1" hangingPunct="1">
              <a:defRPr/>
            </a:pPr>
            <a:r>
              <a:rPr lang="en-GB" sz="2000" dirty="0"/>
              <a:t> 1) General aspects (events since SA#93-e, statistics, next meetings)</a:t>
            </a:r>
          </a:p>
          <a:p>
            <a:pPr eaLnBrk="1" hangingPunct="1">
              <a:defRPr/>
            </a:pPr>
            <a:r>
              <a:rPr lang="en-GB" sz="2000" dirty="0"/>
              <a:t> 2) SA Work Report</a:t>
            </a:r>
          </a:p>
          <a:p>
            <a:pPr lvl="1" eaLnBrk="1" hangingPunct="1">
              <a:defRPr/>
            </a:pPr>
            <a:r>
              <a:rPr lang="en-GB" sz="1800" dirty="0"/>
              <a:t>2.1) Rel-14 and before Maintenance</a:t>
            </a:r>
          </a:p>
          <a:p>
            <a:pPr lvl="1" eaLnBrk="1" hangingPunct="1">
              <a:defRPr/>
            </a:pPr>
            <a:r>
              <a:rPr lang="en-GB" sz="1800" dirty="0"/>
              <a:t>2.2) Rel-15 Work and Maintenance </a:t>
            </a:r>
          </a:p>
          <a:p>
            <a:pPr lvl="1" eaLnBrk="1" hangingPunct="1">
              <a:defRPr/>
            </a:pPr>
            <a:r>
              <a:rPr lang="en-GB" sz="1800" dirty="0"/>
              <a:t>2.3) Rel-16 Work and Maintenance</a:t>
            </a:r>
          </a:p>
          <a:p>
            <a:pPr lvl="1" eaLnBrk="1" hangingPunct="1">
              <a:defRPr/>
            </a:pPr>
            <a:r>
              <a:rPr lang="en-GB" sz="1800" dirty="0"/>
              <a:t>2.4) Rel-17 Study/Work</a:t>
            </a:r>
          </a:p>
          <a:p>
            <a:pPr lvl="1" eaLnBrk="1" hangingPunct="1">
              <a:defRPr/>
            </a:pPr>
            <a:r>
              <a:rPr lang="en-GB" sz="1800" dirty="0"/>
              <a:t>2.5) Rel-18 Study/Work</a:t>
            </a:r>
          </a:p>
          <a:p>
            <a:pPr lvl="1" eaLnBrk="1" hangingPunct="1">
              <a:defRPr/>
            </a:pPr>
            <a:r>
              <a:rPr lang="en-GB" sz="1800" dirty="0"/>
              <a:t>2.6) IETF Dependency Update</a:t>
            </a:r>
          </a:p>
          <a:p>
            <a:pPr eaLnBrk="1" hangingPunct="1">
              <a:defRPr/>
            </a:pPr>
            <a:r>
              <a:rPr lang="en-GB" sz="2000" dirty="0"/>
              <a:t> 3) SA2 Work Planning</a:t>
            </a:r>
          </a:p>
          <a:p>
            <a:pPr eaLnBrk="1" hangingPunct="1">
              <a:defRPr/>
            </a:pPr>
            <a:r>
              <a:rPr lang="en-GB" sz="2000" dirty="0"/>
              <a:t> 4) Documents for Information and Approval</a:t>
            </a:r>
          </a:p>
          <a:p>
            <a:pPr eaLnBrk="1" hangingPunct="1">
              <a:defRPr/>
            </a:pPr>
            <a:r>
              <a:rPr lang="en-GB" sz="20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US" altLang="de-DE" sz="2800" b="1" dirty="0"/>
              <a:t>2.3) Rel-16 Work and Maintenance (4/17)</a:t>
            </a:r>
            <a:endParaRPr lang="de-DE" altLang="de-DE" sz="2800" b="1" dirty="0"/>
          </a:p>
        </p:txBody>
      </p:sp>
      <p:sp>
        <p:nvSpPr>
          <p:cNvPr id="31764" name="Content Placeholder 7"/>
          <p:cNvSpPr>
            <a:spLocks noGrp="1"/>
          </p:cNvSpPr>
          <p:nvPr>
            <p:ph sz="half" idx="2"/>
          </p:nvPr>
        </p:nvSpPr>
        <p:spPr>
          <a:xfrm>
            <a:off x="468313" y="3112851"/>
            <a:ext cx="8404754" cy="3345098"/>
          </a:xfrm>
        </p:spPr>
        <p:txBody>
          <a:bodyPr/>
          <a:lstStyle/>
          <a:p>
            <a:pPr>
              <a:spcBef>
                <a:spcPts val="0"/>
              </a:spcBef>
              <a:spcAft>
                <a:spcPts val="400"/>
              </a:spcAft>
            </a:pPr>
            <a:r>
              <a:rPr lang="de-DE" altLang="de-DE" sz="2000" dirty="0"/>
              <a:t>Progress since SA#93-e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2 CRs (1 CR to TS 23.287, 1 CR to TS 23.502) were agreed.</a:t>
            </a:r>
          </a:p>
          <a:p>
            <a:pPr marL="457200" lvl="1" indent="0">
              <a:spcBef>
                <a:spcPts val="0"/>
              </a:spcBef>
              <a:spcAft>
                <a:spcPts val="400"/>
              </a:spcAft>
              <a:buNone/>
            </a:pPr>
            <a:endParaRPr lang="en-US" altLang="ko-KR" sz="1400" dirty="0"/>
          </a:p>
          <a:p>
            <a:pPr>
              <a:spcBef>
                <a:spcPts val="0"/>
              </a:spcBef>
              <a:spcAft>
                <a:spcPts val="400"/>
              </a:spcAft>
            </a:pPr>
            <a:r>
              <a:rPr lang="de-DE" altLang="de-DE" sz="2000" dirty="0"/>
              <a:t>RAN impacts or dependencies:</a:t>
            </a:r>
          </a:p>
          <a:p>
            <a:pPr lvl="1">
              <a:spcBef>
                <a:spcPts val="0"/>
              </a:spcBef>
              <a:spcAft>
                <a:spcPts val="400"/>
              </a:spcAft>
            </a:pPr>
            <a:r>
              <a:rPr lang="en-US" altLang="de-DE" sz="1400" dirty="0"/>
              <a:t>Nothing new identified.</a:t>
            </a:r>
          </a:p>
          <a:p>
            <a:pPr marL="457200" lvl="1" indent="0">
              <a:spcBef>
                <a:spcPts val="0"/>
              </a:spcBef>
              <a:spcAft>
                <a:spcPts val="400"/>
              </a:spcAft>
              <a:buNone/>
            </a:pPr>
            <a:endParaRPr lang="de-DE" altLang="de-DE" sz="1400" dirty="0">
              <a:solidFill>
                <a:srgbClr val="FF0000"/>
              </a:solidFill>
            </a:endParaRPr>
          </a:p>
          <a:p>
            <a:pPr>
              <a:spcBef>
                <a:spcPts val="0"/>
              </a:spcBef>
              <a:spcAft>
                <a:spcPts val="400"/>
              </a:spcAft>
            </a:pPr>
            <a:r>
              <a:rPr lang="de-DE" altLang="de-DE" sz="2000" dirty="0"/>
              <a:t>Next steps:</a:t>
            </a:r>
          </a:p>
          <a:p>
            <a:pPr lvl="1">
              <a:spcBef>
                <a:spcPts val="0"/>
              </a:spcBef>
              <a:spcAft>
                <a:spcPts val="400"/>
              </a:spcAft>
            </a:pPr>
            <a:r>
              <a:rPr lang="en-US" sz="1400" dirty="0"/>
              <a:t>FASMO corrections</a:t>
            </a:r>
          </a:p>
          <a:p>
            <a:pPr lvl="1">
              <a:spcBef>
                <a:spcPts val="0"/>
              </a:spcBef>
              <a:spcAft>
                <a:spcPts val="400"/>
              </a:spcAft>
            </a:pPr>
            <a:endParaRPr lang="de-DE" altLang="de-DE" sz="1400" dirty="0"/>
          </a:p>
          <a:p>
            <a:pPr lvl="1">
              <a:spcBef>
                <a:spcPts val="0"/>
              </a:spcBef>
              <a:spcAft>
                <a:spcPts val="400"/>
              </a:spcAft>
            </a:pPr>
            <a:endParaRPr lang="de-DE" altLang="zh-CN" sz="1400" dirty="0"/>
          </a:p>
          <a:p>
            <a:pPr lvl="1">
              <a:spcBef>
                <a:spcPts val="0"/>
              </a:spcBef>
              <a:spcAft>
                <a:spcPts val="400"/>
              </a:spcAft>
            </a:pPr>
            <a:endParaRPr lang="de-DE" dirty="0"/>
          </a:p>
          <a:p>
            <a:pPr marL="457200" lvl="1" indent="0">
              <a:spcBef>
                <a:spcPts val="0"/>
              </a:spcBef>
              <a:spcAft>
                <a:spcPts val="400"/>
              </a:spcAft>
              <a:buNone/>
            </a:pPr>
            <a:endParaRPr lang="de-DE" altLang="de-DE" sz="1600" dirty="0"/>
          </a:p>
        </p:txBody>
      </p:sp>
      <p:graphicFrame>
        <p:nvGraphicFramePr>
          <p:cNvPr id="5" name="Content Placeholder 8"/>
          <p:cNvGraphicFramePr>
            <a:graphicFrameLocks/>
          </p:cNvGraphicFramePr>
          <p:nvPr>
            <p:extLst>
              <p:ext uri="{D42A27DB-BD31-4B8C-83A1-F6EECF244321}">
                <p14:modId xmlns:p14="http://schemas.microsoft.com/office/powerpoint/2010/main" val="2171975297"/>
              </p:ext>
            </p:extLst>
          </p:nvPr>
        </p:nvGraphicFramePr>
        <p:xfrm>
          <a:off x="271598" y="1376362"/>
          <a:ext cx="8634196"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altLang="ko-KR" sz="1400" b="1" kern="1200">
                          <a:solidFill>
                            <a:schemeClr val="lt1"/>
                          </a:solidFill>
                          <a:effectLst/>
                          <a:latin typeface="+mn-lt"/>
                          <a:ea typeface="+mn-ea"/>
                          <a:cs typeface="+mn-cs"/>
                        </a:rPr>
                        <a:t>FS_eV2XARC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ko-KR" sz="1400" b="1" kern="1200">
                          <a:solidFill>
                            <a:schemeClr val="lt1"/>
                          </a:solidFill>
                          <a:effectLst/>
                          <a:latin typeface="+mn-lt"/>
                          <a:ea typeface="+mn-ea"/>
                          <a:cs typeface="+mn-cs"/>
                        </a:rPr>
                        <a:t>Study on architecture enhancements for 3GPP support of advanced V2X services (FS_eV2XARC)</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a:ln>
                            <a:noFill/>
                          </a:ln>
                          <a:solidFill>
                            <a:prstClr val="white"/>
                          </a:solidFill>
                          <a:effectLst/>
                          <a:uLnTx/>
                          <a:uFillTx/>
                          <a:latin typeface="+mn-lt"/>
                          <a:ea typeface="+mn-ea"/>
                          <a:cs typeface="+mn-cs"/>
                        </a:rPr>
                        <a:t>SP-180733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altLang="ko-KR" sz="1400" b="1" kern="1200">
                          <a:solidFill>
                            <a:schemeClr val="lt1"/>
                          </a:solidFill>
                          <a:effectLst/>
                          <a:latin typeface="+mn-lt"/>
                          <a:ea typeface="+mn-ea"/>
                          <a:cs typeface="+mn-cs"/>
                        </a:rPr>
                        <a:t>eV2XARC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ko-KR" sz="1400" b="1" kern="1200" dirty="0">
                          <a:solidFill>
                            <a:schemeClr val="lt1"/>
                          </a:solidFill>
                          <a:effectLst/>
                          <a:latin typeface="+mn-lt"/>
                          <a:ea typeface="+mn-ea"/>
                          <a:cs typeface="+mn-cs"/>
                        </a:rPr>
                        <a:t>Architecture enhancements for 3GPP support of advanced V2X services (eV2XARC)</a:t>
                      </a:r>
                      <a:endParaRPr lang="de-DE" altLang="ko-KR"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SP-181121</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5"/>
          <p:cNvSpPr>
            <a:spLocks noGrp="1"/>
          </p:cNvSpPr>
          <p:nvPr>
            <p:ph type="title"/>
          </p:nvPr>
        </p:nvSpPr>
        <p:spPr>
          <a:xfrm>
            <a:off x="96260" y="103011"/>
            <a:ext cx="7112000" cy="1143000"/>
          </a:xfrm>
        </p:spPr>
        <p:txBody>
          <a:bodyPr/>
          <a:lstStyle/>
          <a:p>
            <a:r>
              <a:rPr lang="en-US" altLang="de-DE" sz="2800" b="1" dirty="0"/>
              <a:t>2.3) Rel-16 Work and Maintenance (5/17)</a:t>
            </a:r>
            <a:endParaRPr lang="de-DE" altLang="de-DE" sz="2800" b="1" dirty="0"/>
          </a:p>
        </p:txBody>
      </p:sp>
      <p:sp>
        <p:nvSpPr>
          <p:cNvPr id="17428" name="Content Placeholder 7"/>
          <p:cNvSpPr>
            <a:spLocks noGrp="1"/>
          </p:cNvSpPr>
          <p:nvPr>
            <p:ph sz="half" idx="2"/>
          </p:nvPr>
        </p:nvSpPr>
        <p:spPr>
          <a:xfrm>
            <a:off x="434975" y="2991679"/>
            <a:ext cx="8099425" cy="3311150"/>
          </a:xfrm>
        </p:spPr>
        <p:txBody>
          <a:bodyPr/>
          <a:lstStyle/>
          <a:p>
            <a:pPr>
              <a:spcBef>
                <a:spcPts val="0"/>
              </a:spcBef>
              <a:defRPr/>
            </a:pPr>
            <a:r>
              <a:rPr lang="de-DE" altLang="de-DE" sz="2000" dirty="0"/>
              <a:t>Progress since SA#93-e</a:t>
            </a:r>
            <a:r>
              <a:rPr lang="en-US" altLang="de-DE" sz="2000" dirty="0"/>
              <a:t>(Category A CRs are not counted)</a:t>
            </a:r>
            <a:r>
              <a:rPr lang="de-DE" altLang="de-DE" sz="2000" dirty="0"/>
              <a:t>:</a:t>
            </a:r>
          </a:p>
          <a:p>
            <a:pPr lvl="1">
              <a:spcBef>
                <a:spcPts val="0"/>
              </a:spcBef>
              <a:defRPr/>
            </a:pPr>
            <a:r>
              <a:rPr lang="en-US" altLang="zh-CN" sz="1400" dirty="0"/>
              <a:t>Maintenance work ongoing, 1 CRs to TS 23.288 was agreed.</a:t>
            </a:r>
          </a:p>
          <a:p>
            <a:pPr>
              <a:defRPr/>
            </a:pPr>
            <a:endParaRPr lang="de-DE" altLang="de-DE" sz="2000" dirty="0"/>
          </a:p>
          <a:p>
            <a:pPr>
              <a:defRPr/>
            </a:pPr>
            <a:r>
              <a:rPr lang="de-DE" altLang="de-DE" sz="2000" dirty="0"/>
              <a:t>RAN impacts or dependences:</a:t>
            </a:r>
          </a:p>
          <a:p>
            <a:pPr lvl="1">
              <a:defRPr/>
            </a:pPr>
            <a:r>
              <a:rPr lang="en-US" altLang="de-DE" sz="1400" dirty="0"/>
              <a:t>None identified</a:t>
            </a:r>
          </a:p>
          <a:p>
            <a:pPr lvl="1">
              <a:defRPr/>
            </a:pPr>
            <a:endParaRPr lang="en-US" altLang="de-DE" sz="1400" dirty="0"/>
          </a:p>
          <a:p>
            <a:pPr>
              <a:defRPr/>
            </a:pPr>
            <a:r>
              <a:rPr lang="de-DE" altLang="de-DE" sz="2000" dirty="0"/>
              <a:t>Next steps:</a:t>
            </a:r>
          </a:p>
          <a:p>
            <a:pPr lvl="1">
              <a:defRPr/>
            </a:pPr>
            <a:r>
              <a:rPr lang="en-US" sz="1400" dirty="0"/>
              <a:t>FASMO corrections</a:t>
            </a:r>
          </a:p>
          <a:p>
            <a:pPr lvl="1">
              <a:defRPr/>
            </a:pPr>
            <a:endParaRPr lang="en-GB" altLang="zh-CN" sz="1400" dirty="0"/>
          </a:p>
        </p:txBody>
      </p:sp>
      <p:graphicFrame>
        <p:nvGraphicFramePr>
          <p:cNvPr id="7" name="Content Placeholder 8">
            <a:extLst>
              <a:ext uri="{FF2B5EF4-FFF2-40B4-BE49-F238E27FC236}">
                <a16:creationId xmlns:a16="http://schemas.microsoft.com/office/drawing/2014/main" id="{DAA7420C-8E9F-4B98-92CA-01B050A58DD4}"/>
              </a:ext>
            </a:extLst>
          </p:cNvPr>
          <p:cNvGraphicFramePr>
            <a:graphicFrameLocks/>
          </p:cNvGraphicFramePr>
          <p:nvPr>
            <p:extLst>
              <p:ext uri="{D42A27DB-BD31-4B8C-83A1-F6EECF244321}">
                <p14:modId xmlns:p14="http://schemas.microsoft.com/office/powerpoint/2010/main" val="3585847650"/>
              </p:ext>
            </p:extLst>
          </p:nvPr>
        </p:nvGraphicFramePr>
        <p:xfrm>
          <a:off x="271598" y="1356484"/>
          <a:ext cx="8634196"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FS_eNA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of enablers for Network Automation for 5G</a:t>
                      </a:r>
                      <a:endParaRPr lang="de-DE"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SP-180792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altLang="zh-CN" sz="1400" b="1" i="0" u="none" strike="noStrike" kern="1200" cap="none" normalizeH="0" baseline="0" dirty="0" err="1">
                          <a:ln>
                            <a:noFill/>
                          </a:ln>
                          <a:solidFill>
                            <a:schemeClr val="bg1"/>
                          </a:solidFill>
                          <a:effectLst/>
                          <a:latin typeface="+mn-lt"/>
                          <a:ea typeface="+mn-ea"/>
                          <a:cs typeface="+mn-cs"/>
                        </a:rPr>
                        <a:t>eNA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Enablers for Network Automation for 5G</a:t>
                      </a:r>
                      <a:endParaRPr lang="de-DE" altLang="zh-CN"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kern="1200" dirty="0">
                          <a:solidFill>
                            <a:srgbClr val="7030A0"/>
                          </a:solidFill>
                          <a:latin typeface="+mn-lt"/>
                          <a:ea typeface="+mn-ea"/>
                          <a:cs typeface="+mn-cs"/>
                        </a:rPr>
                        <a:t>100 -&gt; 100%</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SP-181123</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2308986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(6/17)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224864463"/>
              </p:ext>
            </p:extLst>
          </p:nvPr>
        </p:nvGraphicFramePr>
        <p:xfrm>
          <a:off x="179388" y="1376363"/>
          <a:ext cx="8810067" cy="1548858"/>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FS_CIoT_5G</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Cellular IoT support and evolution for the 5G System</a:t>
                      </a:r>
                      <a:endParaRPr lang="de-DE" sz="1400" b="1" kern="1200" dirty="0">
                        <a:solidFill>
                          <a:schemeClr val="lt1"/>
                        </a:solidFill>
                        <a:effectLst/>
                        <a:latin typeface="+mn-lt"/>
                        <a:ea typeface="+mn-ea"/>
                        <a:cs typeface="+mn-cs"/>
                      </a:endParaRPr>
                    </a:p>
                  </a:txBody>
                  <a:tcPr marL="118800" marR="118800" marT="90001" marB="900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SP-180614</a:t>
                      </a:r>
                      <a:endParaRPr lang="en-US" sz="1400" b="1" i="0" dirty="0">
                        <a:solidFill>
                          <a:srgbClr val="7030A0"/>
                        </a:solidFill>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20892595"/>
                  </a:ext>
                </a:extLst>
              </a:tr>
              <a:tr h="565313">
                <a:tc>
                  <a:txBody>
                    <a:bodyPr/>
                    <a:lstStyle/>
                    <a:p>
                      <a:r>
                        <a:rPr kumimoji="0" lang="en-US" sz="1400" b="1" i="0" u="none" strike="noStrike" kern="1200" cap="none" normalizeH="0" baseline="0" dirty="0">
                          <a:ln>
                            <a:noFill/>
                          </a:ln>
                          <a:solidFill>
                            <a:schemeClr val="bg1"/>
                          </a:solidFill>
                          <a:effectLst/>
                          <a:latin typeface="+mn-lt"/>
                          <a:ea typeface="+mn-ea"/>
                          <a:cs typeface="+mn-cs"/>
                        </a:rPr>
                        <a:t>5G_CIoT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Cellular IoT support and evolution for the 5G System</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179388" y="3066397"/>
            <a:ext cx="8554480" cy="3159761"/>
          </a:xfrm>
        </p:spPr>
        <p:txBody>
          <a:bodyPr/>
          <a:lstStyle/>
          <a:p>
            <a:pPr>
              <a:spcBef>
                <a:spcPts val="0"/>
              </a:spcBef>
              <a:spcAft>
                <a:spcPts val="0"/>
              </a:spcAft>
            </a:pPr>
            <a:r>
              <a:rPr lang="de-DE" altLang="de-DE" sz="2000" dirty="0"/>
              <a:t>Progress since SA#93-e</a:t>
            </a:r>
            <a:r>
              <a:rPr lang="en-US" altLang="de-DE" sz="2000" dirty="0"/>
              <a:t>(Category A CRs are not counted)</a:t>
            </a:r>
            <a:r>
              <a:rPr lang="de-DE" altLang="de-DE" sz="2000" dirty="0"/>
              <a:t>:</a:t>
            </a:r>
          </a:p>
          <a:p>
            <a:pPr lvl="1">
              <a:spcBef>
                <a:spcPts val="0"/>
              </a:spcBef>
              <a:spcAft>
                <a:spcPts val="0"/>
              </a:spcAft>
            </a:pPr>
            <a:r>
              <a:rPr lang="en-US" altLang="zh-CN" sz="1400" dirty="0"/>
              <a:t>No Change.</a:t>
            </a:r>
          </a:p>
          <a:p>
            <a:pPr marL="457200" lvl="1" indent="0">
              <a:spcBef>
                <a:spcPts val="0"/>
              </a:spcBef>
              <a:spcAft>
                <a:spcPts val="0"/>
              </a:spcAft>
              <a:buNone/>
            </a:pPr>
            <a:endParaRPr lang="en-US" altLang="zh-CN" sz="1400" dirty="0"/>
          </a:p>
          <a:p>
            <a:pPr marL="457200" lvl="1" indent="-457200">
              <a:spcBef>
                <a:spcPts val="0"/>
              </a:spcBef>
              <a:spcAft>
                <a:spcPts val="0"/>
              </a:spcAft>
              <a:buBlip>
                <a:blip r:embed="rId3"/>
              </a:buBlip>
            </a:pPr>
            <a:r>
              <a:rPr lang="en-US" sz="2000" dirty="0">
                <a:ea typeface="+mn-ea"/>
                <a:cs typeface="+mn-cs"/>
              </a:rPr>
              <a:t>RAN impacts </a:t>
            </a:r>
            <a:r>
              <a:rPr lang="en-US" altLang="zh-CN" sz="2000" dirty="0"/>
              <a:t>or dependencies:</a:t>
            </a:r>
            <a:endParaRPr lang="de-DE" sz="2000" dirty="0">
              <a:ea typeface="+mn-ea"/>
              <a:cs typeface="+mn-cs"/>
            </a:endParaRPr>
          </a:p>
          <a:p>
            <a:pPr lvl="1">
              <a:spcBef>
                <a:spcPts val="0"/>
              </a:spcBef>
              <a:spcAft>
                <a:spcPts val="600"/>
              </a:spcAft>
            </a:pPr>
            <a:r>
              <a:rPr lang="en-US" sz="1400" dirty="0"/>
              <a:t>None identified</a:t>
            </a:r>
          </a:p>
          <a:p>
            <a:pPr marL="457200" lvl="1" indent="0">
              <a:spcBef>
                <a:spcPts val="0"/>
              </a:spcBef>
              <a:spcAft>
                <a:spcPts val="600"/>
              </a:spcAft>
              <a:buNone/>
            </a:pPr>
            <a:endParaRPr lang="en-US" sz="1400" dirty="0"/>
          </a:p>
          <a:p>
            <a:pPr lvl="0">
              <a:spcBef>
                <a:spcPts val="0"/>
              </a:spcBef>
              <a:spcAft>
                <a:spcPts val="0"/>
              </a:spcAft>
            </a:pPr>
            <a:r>
              <a:rPr lang="de-DE" sz="2000" dirty="0"/>
              <a:t>Next steps:</a:t>
            </a:r>
          </a:p>
          <a:p>
            <a:pPr lvl="1">
              <a:spcBef>
                <a:spcPts val="0"/>
              </a:spcBef>
              <a:spcAft>
                <a:spcPts val="0"/>
              </a:spcAft>
            </a:pPr>
            <a:r>
              <a:rPr lang="en-US" sz="1400" dirty="0"/>
              <a:t>FASMO corrections</a:t>
            </a:r>
          </a:p>
          <a:p>
            <a:pPr lvl="1">
              <a:spcBef>
                <a:spcPts val="0"/>
              </a:spcBef>
              <a:spcAft>
                <a:spcPts val="0"/>
              </a:spcAft>
            </a:pPr>
            <a:endParaRPr lang="en-US" altLang="zh-CN" sz="1400" dirty="0"/>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(7/17)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051298690"/>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FS_ETSUN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Enhancing Topology of SMF and UPF in 5G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ETSUN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Enhancing Topology of SMF and UPF in 5G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SP-181116</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210128"/>
            <a:ext cx="8554480" cy="3017952"/>
          </a:xfrm>
        </p:spPr>
        <p:txBody>
          <a:bodyPr/>
          <a:lstStyle/>
          <a:p>
            <a:pPr>
              <a:spcBef>
                <a:spcPts val="0"/>
              </a:spcBef>
              <a:spcAft>
                <a:spcPts val="0"/>
              </a:spcAft>
            </a:pPr>
            <a:r>
              <a:rPr lang="de-DE" altLang="de-DE" sz="2000" dirty="0"/>
              <a:t>Progress since SA#93-e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2 CRs ( 1 CR to TS 23.501, 1 CR to TS 23.502) were agreed.</a:t>
            </a:r>
          </a:p>
          <a:p>
            <a:pPr marL="457200" lvl="1" indent="-457200">
              <a:spcBef>
                <a:spcPts val="0"/>
              </a:spcBef>
              <a:spcAft>
                <a:spcPts val="0"/>
              </a:spcAft>
              <a:buBlip>
                <a:blip r:embed="rId3"/>
              </a:buBlip>
            </a:pPr>
            <a:endParaRPr lang="en-US" sz="2000" dirty="0">
              <a:ea typeface="+mn-ea"/>
              <a:cs typeface="+mn-cs"/>
            </a:endParaRPr>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200" dirty="0"/>
              <a:t> </a:t>
            </a:r>
            <a:r>
              <a:rPr lang="en-US" sz="1400" dirty="0"/>
              <a:t>None identified</a:t>
            </a:r>
          </a:p>
          <a:p>
            <a:pPr lvl="1">
              <a:spcBef>
                <a:spcPts val="0"/>
              </a:spcBef>
              <a:spcAft>
                <a:spcPts val="600"/>
              </a:spcAft>
            </a:pPr>
            <a:endParaRPr lang="en-US" sz="1200" dirty="0"/>
          </a:p>
          <a:p>
            <a:pPr lvl="0">
              <a:spcBef>
                <a:spcPts val="0"/>
              </a:spcBef>
              <a:spcAft>
                <a:spcPts val="0"/>
              </a:spcAft>
            </a:pPr>
            <a:r>
              <a:rPr lang="de-DE" sz="2000" dirty="0"/>
              <a:t>Next steps:</a:t>
            </a:r>
          </a:p>
          <a:p>
            <a:pPr lvl="1"/>
            <a:r>
              <a:rPr lang="en-US" sz="1400" dirty="0"/>
              <a:t>FASMO corrections</a:t>
            </a:r>
          </a:p>
          <a:p>
            <a:pPr lvl="1"/>
            <a:endParaRPr lang="en-US" altLang="zh-CN" sz="1400" dirty="0"/>
          </a:p>
          <a:p>
            <a:pPr lvl="1"/>
            <a:endParaRPr lang="en-US" altLang="zh-CN" sz="1200" dirty="0"/>
          </a:p>
          <a:p>
            <a:pPr lvl="1"/>
            <a:endParaRPr lang="en-US" altLang="zh-CN" sz="1400" dirty="0"/>
          </a:p>
        </p:txBody>
      </p:sp>
    </p:spTree>
    <p:extLst>
      <p:ext uri="{BB962C8B-B14F-4D97-AF65-F5344CB8AC3E}">
        <p14:creationId xmlns:p14="http://schemas.microsoft.com/office/powerpoint/2010/main" val="375946130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5"/>
          <p:cNvSpPr>
            <a:spLocks noGrp="1"/>
          </p:cNvSpPr>
          <p:nvPr>
            <p:ph type="title"/>
          </p:nvPr>
        </p:nvSpPr>
        <p:spPr>
          <a:xfrm>
            <a:off x="157175" y="132388"/>
            <a:ext cx="7112000" cy="1143000"/>
          </a:xfrm>
        </p:spPr>
        <p:txBody>
          <a:bodyPr/>
          <a:lstStyle/>
          <a:p>
            <a:r>
              <a:rPr lang="en-US" altLang="de-DE" sz="2800" b="1" dirty="0"/>
              <a:t>2.3) Rel-16 Work and Maintenance (8/17)</a:t>
            </a:r>
            <a:endParaRPr lang="de-DE" altLang="de-DE" sz="2800" b="1" dirty="0"/>
          </a:p>
        </p:txBody>
      </p:sp>
      <p:sp>
        <p:nvSpPr>
          <p:cNvPr id="36884" name="Content Placeholder 7"/>
          <p:cNvSpPr>
            <a:spLocks noGrp="1"/>
          </p:cNvSpPr>
          <p:nvPr>
            <p:ph sz="half" idx="2"/>
          </p:nvPr>
        </p:nvSpPr>
        <p:spPr>
          <a:xfrm>
            <a:off x="637673" y="3272588"/>
            <a:ext cx="8112787" cy="3070337"/>
          </a:xfrm>
        </p:spPr>
        <p:txBody>
          <a:bodyPr>
            <a:normAutofit/>
          </a:bodyPr>
          <a:lstStyle/>
          <a:p>
            <a:r>
              <a:rPr lang="de-DE" altLang="de-DE" sz="2000" dirty="0"/>
              <a:t>Progress since SA#93-e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7 CRs (6 CRs to 23.273, 1 CRs to 23.502) were agreed.</a:t>
            </a:r>
          </a:p>
          <a:p>
            <a:r>
              <a:rPr lang="de-DE" altLang="de-DE" sz="2000" dirty="0"/>
              <a:t>RAN impacts or dependencies:</a:t>
            </a:r>
          </a:p>
          <a:p>
            <a:pPr lvl="1"/>
            <a:r>
              <a:rPr lang="en-GB" altLang="zh-CN" sz="1400" dirty="0"/>
              <a:t>None identified.</a:t>
            </a:r>
          </a:p>
          <a:p>
            <a:r>
              <a:rPr lang="de-DE" altLang="de-DE" sz="2000" dirty="0"/>
              <a:t>Next steps:</a:t>
            </a:r>
          </a:p>
          <a:p>
            <a:pPr lvl="1"/>
            <a:r>
              <a:rPr lang="en-US" sz="1400" dirty="0"/>
              <a:t>FASMO corrections</a:t>
            </a:r>
          </a:p>
          <a:p>
            <a:pPr lvl="1"/>
            <a:endParaRPr lang="en-GB" altLang="zh-CN" sz="1400" dirty="0"/>
          </a:p>
        </p:txBody>
      </p:sp>
      <p:graphicFrame>
        <p:nvGraphicFramePr>
          <p:cNvPr id="7" name="Content Placeholder 8">
            <a:extLst>
              <a:ext uri="{FF2B5EF4-FFF2-40B4-BE49-F238E27FC236}">
                <a16:creationId xmlns:a16="http://schemas.microsoft.com/office/drawing/2014/main" id="{EC16BA97-982A-4B9C-9EB0-49AB0F10EF38}"/>
              </a:ext>
            </a:extLst>
          </p:cNvPr>
          <p:cNvGraphicFramePr>
            <a:graphicFrameLocks noGrp="1"/>
          </p:cNvGraphicFramePr>
          <p:nvPr>
            <p:ph sz="half" idx="1"/>
            <p:extLst>
              <p:ext uri="{D42A27DB-BD31-4B8C-83A1-F6EECF244321}">
                <p14:modId xmlns:p14="http://schemas.microsoft.com/office/powerpoint/2010/main" val="1216559928"/>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FS_eLCS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Enhancement to Service Based Architecture for Location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SP-180734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5G_eLCS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Enhancement to Service Based Architecture for Location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rPr>
                        <a:t>SP-181119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0062505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0"/>
            <a:ext cx="7112000" cy="1143000"/>
          </a:xfrm>
        </p:spPr>
        <p:txBody>
          <a:bodyPr/>
          <a:lstStyle/>
          <a:p>
            <a:r>
              <a:rPr lang="en-US" altLang="de-DE" sz="2800" b="1" dirty="0"/>
              <a:t>2.3) Rel-16 Work and Maintenance (9/17)</a:t>
            </a:r>
            <a:endParaRPr lang="de-DE" altLang="de-DE" sz="2800" b="1" dirty="0"/>
          </a:p>
        </p:txBody>
      </p:sp>
      <p:sp>
        <p:nvSpPr>
          <p:cNvPr id="17428" name="Content Placeholder 7"/>
          <p:cNvSpPr>
            <a:spLocks noGrp="1"/>
          </p:cNvSpPr>
          <p:nvPr>
            <p:ph sz="half" idx="2"/>
          </p:nvPr>
        </p:nvSpPr>
        <p:spPr>
          <a:xfrm>
            <a:off x="361507" y="2991677"/>
            <a:ext cx="8387206" cy="3339549"/>
          </a:xfrm>
        </p:spPr>
        <p:txBody>
          <a:bodyPr/>
          <a:lstStyle/>
          <a:p>
            <a:pPr>
              <a:spcBef>
                <a:spcPts val="0"/>
              </a:spcBef>
              <a:defRPr/>
            </a:pPr>
            <a:r>
              <a:rPr lang="de-DE" altLang="de-DE" sz="2000" dirty="0"/>
              <a:t>Progress since SA#93-e</a:t>
            </a:r>
            <a:r>
              <a:rPr lang="en-US" altLang="de-DE" sz="2000" dirty="0"/>
              <a:t>(Category A CRs are not counted)</a:t>
            </a:r>
            <a:r>
              <a:rPr lang="de-DE" altLang="de-DE" sz="2000" dirty="0"/>
              <a:t>:</a:t>
            </a:r>
          </a:p>
          <a:p>
            <a:pPr lvl="1">
              <a:spcBef>
                <a:spcPts val="0"/>
              </a:spcBef>
              <a:defRPr/>
            </a:pPr>
            <a:r>
              <a:rPr lang="en-US" altLang="zh-CN" sz="1400" dirty="0"/>
              <a:t>Maintenance work ongoing, 2 CRs (1 CR to 23.401, 1 CR to 23.501) were agreed. </a:t>
            </a:r>
          </a:p>
          <a:p>
            <a:pPr lvl="1">
              <a:spcBef>
                <a:spcPts val="0"/>
              </a:spcBef>
              <a:defRPr/>
            </a:pPr>
            <a:endParaRPr lang="en-US" altLang="zh-CN" sz="1400" dirty="0"/>
          </a:p>
          <a:p>
            <a:pPr>
              <a:defRPr/>
            </a:pPr>
            <a:r>
              <a:rPr lang="de-DE" altLang="de-DE" sz="2000" dirty="0"/>
              <a:t>RAN impacts or dependencies:</a:t>
            </a:r>
          </a:p>
          <a:p>
            <a:pPr lvl="1">
              <a:defRPr/>
            </a:pPr>
            <a:r>
              <a:rPr lang="en-US" altLang="zh-CN" sz="1400" dirty="0"/>
              <a:t>None Identified. </a:t>
            </a:r>
          </a:p>
          <a:p>
            <a:pPr lvl="1">
              <a:defRPr/>
            </a:pPr>
            <a:endParaRPr lang="en-US" altLang="zh-CN" sz="1400" dirty="0"/>
          </a:p>
          <a:p>
            <a:pPr>
              <a:defRPr/>
            </a:pPr>
            <a:r>
              <a:rPr lang="de-DE" altLang="de-DE" sz="2000" dirty="0"/>
              <a:t>Next steps:</a:t>
            </a:r>
          </a:p>
          <a:p>
            <a:pPr lvl="1"/>
            <a:r>
              <a:rPr lang="en-US" sz="1400" dirty="0"/>
              <a:t>FASMO corrections</a:t>
            </a:r>
          </a:p>
          <a:p>
            <a:pPr lvl="1"/>
            <a:endParaRPr lang="de-DE" sz="1400" dirty="0"/>
          </a:p>
        </p:txBody>
      </p:sp>
      <p:graphicFrame>
        <p:nvGraphicFramePr>
          <p:cNvPr id="6" name="Content Placeholder 8">
            <a:extLst>
              <a:ext uri="{FF2B5EF4-FFF2-40B4-BE49-F238E27FC236}">
                <a16:creationId xmlns:a16="http://schemas.microsoft.com/office/drawing/2014/main" id="{202A0C0D-09DA-4A68-87B9-097651F1E2BC}"/>
              </a:ext>
            </a:extLst>
          </p:cNvPr>
          <p:cNvGraphicFramePr>
            <a:graphicFrameLocks/>
          </p:cNvGraphicFramePr>
          <p:nvPr>
            <p:extLst>
              <p:ext uri="{D42A27DB-BD31-4B8C-83A1-F6EECF244321}">
                <p14:modId xmlns:p14="http://schemas.microsoft.com/office/powerpoint/2010/main" val="700600073"/>
              </p:ext>
            </p:extLst>
          </p:nvPr>
        </p:nvGraphicFramePr>
        <p:xfrm>
          <a:off x="179388" y="1376363"/>
          <a:ext cx="8810067" cy="1507449"/>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a:solidFill>
                            <a:schemeClr val="lt1"/>
                          </a:solidFill>
                          <a:effectLst/>
                          <a:latin typeface="+mn-lt"/>
                          <a:ea typeface="+mn-ea"/>
                          <a:cs typeface="+mn-cs"/>
                        </a:rPr>
                        <a:t>FS_RACS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optimisations on UE radio capability signalling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SP-180599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a:solidFill>
                            <a:schemeClr val="lt1"/>
                          </a:solidFill>
                          <a:effectLst/>
                          <a:latin typeface="+mn-lt"/>
                          <a:ea typeface="+mn-ea"/>
                          <a:cs typeface="+mn-cs"/>
                        </a:rPr>
                        <a:t>RACS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Optimisations on UE radio capability signalling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SP-190180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0548598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01376" y="74509"/>
            <a:ext cx="7112000" cy="857748"/>
          </a:xfrm>
        </p:spPr>
        <p:txBody>
          <a:bodyPr/>
          <a:lstStyle/>
          <a:p>
            <a:r>
              <a:rPr lang="en-US" altLang="de-DE" sz="2800" b="1" dirty="0"/>
              <a:t>2.3) Rel-16 Work and Maintenance (10/17)</a:t>
            </a:r>
            <a:endParaRPr lang="de-DE" altLang="de-DE" sz="2800" b="1" dirty="0"/>
          </a:p>
        </p:txBody>
      </p:sp>
      <p:sp>
        <p:nvSpPr>
          <p:cNvPr id="17428" name="Content Placeholder 7"/>
          <p:cNvSpPr>
            <a:spLocks noGrp="1"/>
          </p:cNvSpPr>
          <p:nvPr>
            <p:ph sz="half" idx="2"/>
          </p:nvPr>
        </p:nvSpPr>
        <p:spPr>
          <a:xfrm>
            <a:off x="203994" y="3052658"/>
            <a:ext cx="8736011" cy="3301959"/>
          </a:xfrm>
        </p:spPr>
        <p:txBody>
          <a:bodyPr/>
          <a:lstStyle/>
          <a:p>
            <a:pPr>
              <a:spcBef>
                <a:spcPts val="0"/>
              </a:spcBef>
              <a:spcAft>
                <a:spcPts val="300"/>
              </a:spcAft>
              <a:defRPr/>
            </a:pPr>
            <a:r>
              <a:rPr lang="de-DE" altLang="de-DE" sz="1800" dirty="0"/>
              <a:t>Progress since SA#93-e</a:t>
            </a:r>
            <a:r>
              <a:rPr lang="en-US" altLang="de-DE" sz="1800" dirty="0"/>
              <a:t>(Category A CRs are not counted)</a:t>
            </a:r>
            <a:r>
              <a:rPr lang="de-DE" altLang="de-DE" sz="1800" dirty="0"/>
              <a:t>:</a:t>
            </a:r>
          </a:p>
          <a:p>
            <a:pPr lvl="1">
              <a:spcBef>
                <a:spcPts val="0"/>
              </a:spcBef>
              <a:spcAft>
                <a:spcPts val="300"/>
              </a:spcAft>
            </a:pPr>
            <a:r>
              <a:rPr lang="en-US" altLang="zh-CN" sz="1400" dirty="0"/>
              <a:t>Maintenance work ongoing, 7 CRs (4 CRs to TS 23.501, 3 CRs to 23.502) were agreed.</a:t>
            </a:r>
          </a:p>
          <a:p>
            <a:pPr lvl="1">
              <a:spcBef>
                <a:spcPts val="0"/>
              </a:spcBef>
              <a:spcAft>
                <a:spcPts val="300"/>
              </a:spcAft>
            </a:pPr>
            <a:endParaRPr lang="en-US" altLang="zh-CN" sz="1400" dirty="0">
              <a:solidFill>
                <a:srgbClr val="FF0000"/>
              </a:solidFill>
            </a:endParaRPr>
          </a:p>
          <a:p>
            <a:pPr>
              <a:spcBef>
                <a:spcPts val="0"/>
              </a:spcBef>
              <a:spcAft>
                <a:spcPts val="0"/>
              </a:spcAft>
              <a:defRPr/>
            </a:pPr>
            <a:r>
              <a:rPr lang="de-DE" sz="1800" dirty="0"/>
              <a:t>RAN impacts or dependencies:</a:t>
            </a:r>
            <a:endParaRPr lang="de-DE" altLang="de-DE" sz="1600" dirty="0"/>
          </a:p>
          <a:p>
            <a:pPr lvl="1">
              <a:spcBef>
                <a:spcPts val="0"/>
              </a:spcBef>
              <a:spcAft>
                <a:spcPts val="600"/>
              </a:spcAft>
            </a:pPr>
            <a:r>
              <a:rPr lang="en-US" sz="1400" dirty="0"/>
              <a:t>None</a:t>
            </a:r>
          </a:p>
          <a:p>
            <a:pPr lvl="1">
              <a:spcBef>
                <a:spcPts val="0"/>
              </a:spcBef>
              <a:spcAft>
                <a:spcPts val="600"/>
              </a:spcAft>
            </a:pPr>
            <a:endParaRPr lang="en-US" sz="1400" dirty="0"/>
          </a:p>
          <a:p>
            <a:pPr>
              <a:spcBef>
                <a:spcPts val="0"/>
              </a:spcBef>
              <a:spcAft>
                <a:spcPts val="0"/>
              </a:spcAft>
            </a:pPr>
            <a:r>
              <a:rPr lang="de-DE" altLang="de-DE" sz="1800" dirty="0"/>
              <a:t>Next steps:</a:t>
            </a:r>
          </a:p>
          <a:p>
            <a:pPr lvl="1">
              <a:spcBef>
                <a:spcPts val="0"/>
              </a:spcBef>
              <a:spcAft>
                <a:spcPts val="0"/>
              </a:spcAft>
            </a:pPr>
            <a:r>
              <a:rPr lang="en-US" sz="1400" dirty="0"/>
              <a:t>FASMO corrections</a:t>
            </a:r>
          </a:p>
          <a:p>
            <a:pPr lvl="1">
              <a:spcBef>
                <a:spcPts val="0"/>
              </a:spcBef>
              <a:spcAft>
                <a:spcPts val="0"/>
              </a:spcAft>
            </a:pPr>
            <a:endParaRPr lang="en-US" sz="1400" dirty="0"/>
          </a:p>
        </p:txBody>
      </p:sp>
      <p:graphicFrame>
        <p:nvGraphicFramePr>
          <p:cNvPr id="5" name="Content Placeholder 8">
            <a:extLst>
              <a:ext uri="{FF2B5EF4-FFF2-40B4-BE49-F238E27FC236}">
                <a16:creationId xmlns:a16="http://schemas.microsoft.com/office/drawing/2014/main" id="{ED57DA89-397D-4956-9E61-8069651CED18}"/>
              </a:ext>
            </a:extLst>
          </p:cNvPr>
          <p:cNvGraphicFramePr>
            <a:graphicFrameLocks/>
          </p:cNvGraphicFramePr>
          <p:nvPr>
            <p:extLst>
              <p:ext uri="{D42A27DB-BD31-4B8C-83A1-F6EECF244321}">
                <p14:modId xmlns:p14="http://schemas.microsoft.com/office/powerpoint/2010/main" val="1364787174"/>
              </p:ext>
            </p:extLst>
          </p:nvPr>
        </p:nvGraphicFramePr>
        <p:xfrm>
          <a:off x="101376" y="1238733"/>
          <a:ext cx="8941247" cy="1507449"/>
        </p:xfrm>
        <a:graphic>
          <a:graphicData uri="http://schemas.openxmlformats.org/drawingml/2006/table">
            <a:tbl>
              <a:tblPr firstRow="1" bandRow="1">
                <a:tableStyleId>{8FD4443E-F989-4FC4-A0C8-D5A2AF1F390B}</a:tableStyleId>
              </a:tblPr>
              <a:tblGrid>
                <a:gridCol w="1411357">
                  <a:extLst>
                    <a:ext uri="{9D8B030D-6E8A-4147-A177-3AD203B41FA5}">
                      <a16:colId xmlns:a16="http://schemas.microsoft.com/office/drawing/2014/main" val="20000"/>
                    </a:ext>
                  </a:extLst>
                </a:gridCol>
                <a:gridCol w="4037643">
                  <a:extLst>
                    <a:ext uri="{9D8B030D-6E8A-4147-A177-3AD203B41FA5}">
                      <a16:colId xmlns:a16="http://schemas.microsoft.com/office/drawing/2014/main" val="20001"/>
                    </a:ext>
                  </a:extLst>
                </a:gridCol>
                <a:gridCol w="1169838">
                  <a:extLst>
                    <a:ext uri="{9D8B030D-6E8A-4147-A177-3AD203B41FA5}">
                      <a16:colId xmlns:a16="http://schemas.microsoft.com/office/drawing/2014/main" val="20002"/>
                    </a:ext>
                  </a:extLst>
                </a:gridCol>
                <a:gridCol w="1242306">
                  <a:extLst>
                    <a:ext uri="{9D8B030D-6E8A-4147-A177-3AD203B41FA5}">
                      <a16:colId xmlns:a16="http://schemas.microsoft.com/office/drawing/2014/main" val="20003"/>
                    </a:ext>
                  </a:extLst>
                </a:gridCol>
                <a:gridCol w="1080103">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FS_Vertical_LAN</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i="0" kern="1200" dirty="0">
                          <a:solidFill>
                            <a:schemeClr val="lt1"/>
                          </a:solidFill>
                          <a:effectLst/>
                          <a:latin typeface="+mn-lt"/>
                          <a:ea typeface="+mn-ea"/>
                          <a:cs typeface="+mn-cs"/>
                        </a:rPr>
                        <a:t>Study on 5GS Enhanced support of Vertical and LAN Services</a:t>
                      </a:r>
                      <a:endParaRPr lang="de-DE" sz="1400" b="1" i="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0"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err="1">
                          <a:solidFill>
                            <a:schemeClr val="lt1"/>
                          </a:solidFill>
                          <a:effectLst/>
                          <a:latin typeface="+mn-lt"/>
                          <a:ea typeface="+mn-ea"/>
                          <a:cs typeface="+mn-cs"/>
                        </a:rPr>
                        <a:t>Vertical_LAN</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5GS Enhanced support of Vertical and LAN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SP-181120</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5623312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(11/17)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113693513"/>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FS_5</a:t>
                      </a:r>
                      <a:r>
                        <a:rPr lang="en-US" altLang="zh-CN" sz="1400" b="1" kern="1200" dirty="0">
                          <a:solidFill>
                            <a:schemeClr val="lt1"/>
                          </a:solidFill>
                          <a:effectLst/>
                          <a:latin typeface="+mn-lt"/>
                          <a:ea typeface="+mn-ea"/>
                          <a:cs typeface="+mn-cs"/>
                        </a:rPr>
                        <a:t>G_URLLC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Study on enhancement of URLLC supporting in 5GC</a:t>
                      </a:r>
                      <a:endParaRPr lang="de-DE" altLang="zh-CN"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mn-lt"/>
                          <a:ea typeface="+mn-ea"/>
                          <a:cs typeface="+mn-cs"/>
                        </a:rPr>
                        <a:t>Jun</a:t>
                      </a:r>
                      <a:r>
                        <a:rPr kumimoji="0" lang="en-US" sz="1400" b="1" i="0" u="none" strike="noStrike" kern="1200" cap="none" spc="0" normalizeH="0" baseline="0" noProof="0" dirty="0">
                          <a:ln>
                            <a:noFill/>
                          </a:ln>
                          <a:solidFill>
                            <a:prstClr val="white"/>
                          </a:solidFill>
                          <a:effectLst/>
                          <a:uLnTx/>
                          <a:uFillTx/>
                          <a:latin typeface="+mn-lt"/>
                          <a:ea typeface="+mn-ea"/>
                          <a:cs typeface="+mn-cs"/>
                        </a:rPr>
                        <a:t>,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SP-180118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altLang="zh-CN" sz="1400" b="1" kern="1200" dirty="0">
                          <a:solidFill>
                            <a:schemeClr val="lt1"/>
                          </a:solidFill>
                          <a:effectLst/>
                          <a:latin typeface="+mn-lt"/>
                          <a:ea typeface="+mn-ea"/>
                          <a:cs typeface="+mn-cs"/>
                        </a:rPr>
                        <a:t>5G_URLLC</a:t>
                      </a:r>
                      <a:endParaRPr lang="en-US" altLang="zh-CN"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Enhancement of URLLC supporting in 5GC</a:t>
                      </a:r>
                      <a:endParaRPr lang="de-DE" altLang="zh-CN"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SP-181122</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SA#93-e</a:t>
            </a:r>
            <a:r>
              <a:rPr lang="en-US" altLang="de-DE" sz="2000" dirty="0"/>
              <a:t>(Category A CRs are not counted)</a:t>
            </a:r>
            <a:r>
              <a:rPr lang="de-DE" altLang="de-DE" sz="2000" dirty="0"/>
              <a:t>:</a:t>
            </a:r>
          </a:p>
          <a:p>
            <a:pPr lvl="1">
              <a:spcAft>
                <a:spcPts val="600"/>
              </a:spcAft>
            </a:pPr>
            <a:r>
              <a:rPr lang="en-US" altLang="zh-CN" sz="1400" dirty="0"/>
              <a:t>No change.</a:t>
            </a:r>
          </a:p>
          <a:p>
            <a:pPr lvl="1">
              <a:spcAft>
                <a:spcPts val="600"/>
              </a:spcAft>
            </a:pPr>
            <a:endParaRPr lang="en-US" altLang="zh-CN" sz="1400" dirty="0"/>
          </a:p>
          <a:p>
            <a:pPr>
              <a:spcBef>
                <a:spcPts val="0"/>
              </a:spcBef>
              <a:spcAft>
                <a:spcPts val="0"/>
              </a:spcAft>
            </a:pPr>
            <a:r>
              <a:rPr lang="en-US" sz="2000" dirty="0"/>
              <a:t>RAN impacts and dependencies:</a:t>
            </a:r>
            <a:endParaRPr lang="de-DE" sz="2000" dirty="0"/>
          </a:p>
          <a:p>
            <a:pPr lvl="1">
              <a:spcAft>
                <a:spcPts val="600"/>
              </a:spcAft>
            </a:pPr>
            <a:r>
              <a:rPr lang="en-US" sz="1400" dirty="0"/>
              <a:t>None Identified. </a:t>
            </a:r>
          </a:p>
          <a:p>
            <a:pPr lvl="1">
              <a:spcAft>
                <a:spcPts val="600"/>
              </a:spcAft>
            </a:pPr>
            <a:endParaRPr lang="en-US" sz="1400" dirty="0"/>
          </a:p>
          <a:p>
            <a:pPr lvl="0">
              <a:spcBef>
                <a:spcPts val="0"/>
              </a:spcBef>
              <a:spcAft>
                <a:spcPts val="0"/>
              </a:spcAft>
            </a:pPr>
            <a:r>
              <a:rPr lang="de-DE" sz="1800" dirty="0"/>
              <a:t>Next steps:</a:t>
            </a:r>
          </a:p>
          <a:p>
            <a:pPr lvl="1"/>
            <a:r>
              <a:rPr lang="en-US" sz="1400" dirty="0"/>
              <a:t>FASMO corrections</a:t>
            </a:r>
          </a:p>
          <a:p>
            <a:pPr lvl="1"/>
            <a:endParaRPr lang="en-US" altLang="zh-CN" sz="1400" dirty="0"/>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95812"/>
            <a:ext cx="7112000" cy="1143000"/>
          </a:xfrm>
        </p:spPr>
        <p:txBody>
          <a:bodyPr/>
          <a:lstStyle/>
          <a:p>
            <a:r>
              <a:rPr lang="en-US" altLang="de-DE" sz="2800" b="1" dirty="0"/>
              <a:t>2.3) Rel-16 Work and Maintenance (12/17)</a:t>
            </a:r>
            <a:endParaRPr lang="de-DE" altLang="de-DE" sz="2800" b="1" dirty="0"/>
          </a:p>
        </p:txBody>
      </p:sp>
      <p:sp>
        <p:nvSpPr>
          <p:cNvPr id="17428" name="Content Placeholder 7"/>
          <p:cNvSpPr>
            <a:spLocks noGrp="1"/>
          </p:cNvSpPr>
          <p:nvPr>
            <p:ph sz="half" idx="2"/>
          </p:nvPr>
        </p:nvSpPr>
        <p:spPr>
          <a:xfrm>
            <a:off x="305767" y="3200399"/>
            <a:ext cx="8280400" cy="2912165"/>
          </a:xfrm>
        </p:spPr>
        <p:txBody>
          <a:bodyPr/>
          <a:lstStyle/>
          <a:p>
            <a:pPr>
              <a:defRPr/>
            </a:pPr>
            <a:r>
              <a:rPr lang="de-DE" altLang="de-DE" sz="2000" dirty="0"/>
              <a:t>Progress since SA#93-e</a:t>
            </a:r>
            <a:r>
              <a:rPr lang="en-US" altLang="de-DE" sz="2000" dirty="0"/>
              <a:t>(Category A CRs are not counted)</a:t>
            </a:r>
            <a:r>
              <a:rPr lang="de-DE" altLang="de-DE" sz="2000" dirty="0"/>
              <a:t>:</a:t>
            </a:r>
          </a:p>
          <a:p>
            <a:pPr lvl="1">
              <a:spcAft>
                <a:spcPts val="600"/>
              </a:spcAft>
            </a:pPr>
            <a:r>
              <a:rPr lang="en-US" altLang="zh-CN" sz="1600" dirty="0"/>
              <a:t>No change.</a:t>
            </a:r>
          </a:p>
          <a:p>
            <a:r>
              <a:rPr lang="de-DE" altLang="zh-CN" sz="2000" dirty="0"/>
              <a:t>RAN impacts or dependencies:</a:t>
            </a:r>
          </a:p>
          <a:p>
            <a:pPr lvl="1">
              <a:spcAft>
                <a:spcPts val="600"/>
              </a:spcAft>
            </a:pPr>
            <a:r>
              <a:rPr lang="de-DE" altLang="de-DE" sz="1600" dirty="0"/>
              <a:t>None identified</a:t>
            </a:r>
            <a:endParaRPr lang="en-GB" altLang="zh-CN" sz="1600" dirty="0"/>
          </a:p>
          <a:p>
            <a:pPr>
              <a:defRPr/>
            </a:pPr>
            <a:r>
              <a:rPr lang="de-DE" altLang="de-DE" sz="2000" dirty="0"/>
              <a:t>Next steps:</a:t>
            </a:r>
          </a:p>
          <a:p>
            <a:pPr lvl="1"/>
            <a:r>
              <a:rPr lang="en-US" sz="1600" dirty="0"/>
              <a:t>FASMO corrections</a:t>
            </a:r>
          </a:p>
          <a:p>
            <a:pPr lvl="1"/>
            <a:endParaRPr lang="en-US" altLang="zh-CN" sz="1600" dirty="0"/>
          </a:p>
        </p:txBody>
      </p:sp>
      <p:graphicFrame>
        <p:nvGraphicFramePr>
          <p:cNvPr id="5" name="Content Placeholder 8">
            <a:extLst>
              <a:ext uri="{FF2B5EF4-FFF2-40B4-BE49-F238E27FC236}">
                <a16:creationId xmlns:a16="http://schemas.microsoft.com/office/drawing/2014/main" id="{86D74868-4AA4-4819-9635-D4C02C26F3C3}"/>
              </a:ext>
            </a:extLst>
          </p:cNvPr>
          <p:cNvGraphicFramePr>
            <a:graphicFrameLocks/>
          </p:cNvGraphicFramePr>
          <p:nvPr>
            <p:extLst>
              <p:ext uri="{D42A27DB-BD31-4B8C-83A1-F6EECF244321}">
                <p14:modId xmlns:p14="http://schemas.microsoft.com/office/powerpoint/2010/main" val="495839358"/>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FS_eSBA</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Enhancements to the Service-Based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mn-lt"/>
                          <a:ea typeface="+mn-ea"/>
                          <a:cs typeface="+mn-cs"/>
                        </a:rPr>
                        <a:t>Dec</a:t>
                      </a:r>
                      <a:r>
                        <a:rPr kumimoji="0" lang="en-US" sz="1400" b="1" i="0" u="none" strike="noStrike" kern="1200" cap="none" spc="0" normalizeH="0" baseline="0" noProof="0" dirty="0">
                          <a:ln>
                            <a:noFill/>
                          </a:ln>
                          <a:solidFill>
                            <a:prstClr val="white"/>
                          </a:solidFill>
                          <a:effectLst/>
                          <a:uLnTx/>
                          <a:uFillTx/>
                          <a:latin typeface="+mn-lt"/>
                          <a:ea typeface="+mn-ea"/>
                          <a:cs typeface="+mn-cs"/>
                        </a:rPr>
                        <a:t>,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SP-180231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400" b="1" i="0" u="none" strike="noStrike" kern="1200" cap="none" normalizeH="0" baseline="0" dirty="0">
                          <a:ln>
                            <a:noFill/>
                          </a:ln>
                          <a:solidFill>
                            <a:schemeClr val="bg1"/>
                          </a:solidFill>
                          <a:effectLst/>
                          <a:latin typeface="+mn-lt"/>
                          <a:ea typeface="+mn-ea"/>
                          <a:cs typeface="+mn-cs"/>
                        </a:rPr>
                        <a:t>5G_eSBA</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Enhancements to the Service-Based 5G System Architecture </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SP-181125</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8484884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(13/17)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478619822"/>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FS_eNS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Enhancement of Network Slicing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err="1">
                          <a:solidFill>
                            <a:schemeClr val="lt1"/>
                          </a:solidFill>
                          <a:effectLst/>
                          <a:latin typeface="+mn-lt"/>
                          <a:ea typeface="+mn-ea"/>
                          <a:cs typeface="+mn-cs"/>
                        </a:rPr>
                        <a:t>eNS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Enhancement of Network Slicing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a:t>
                      </a:r>
                      <a:r>
                        <a:rPr kumimoji="0" lang="en-US" sz="1400" b="1" i="0" u="none" strike="noStrike" kern="1200" cap="none" spc="0" normalizeH="0" baseline="0" noProof="0" dirty="0">
                          <a:ln>
                            <a:noFill/>
                          </a:ln>
                          <a:solidFill>
                            <a:prstClr val="white"/>
                          </a:solidFill>
                          <a:effectLst/>
                          <a:uLnTx/>
                          <a:uFillTx/>
                          <a:latin typeface="+mn-lt"/>
                          <a:ea typeface="+mn-ea"/>
                          <a:cs typeface="+mn-cs"/>
                        </a:rPr>
                        <a:t>81232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SA#93-e</a:t>
            </a:r>
            <a:r>
              <a:rPr lang="en-US" altLang="de-DE" sz="2000" dirty="0"/>
              <a:t>(Category A CRs are not counted)</a:t>
            </a:r>
            <a:r>
              <a:rPr lang="de-DE" altLang="de-DE" sz="2000" dirty="0"/>
              <a:t>:</a:t>
            </a:r>
          </a:p>
          <a:p>
            <a:pPr lvl="1">
              <a:spcBef>
                <a:spcPts val="0"/>
              </a:spcBef>
              <a:spcAft>
                <a:spcPts val="0"/>
              </a:spcAft>
            </a:pPr>
            <a:r>
              <a:rPr lang="en-US" altLang="zh-CN" sz="1400" dirty="0"/>
              <a:t>No Change.</a:t>
            </a:r>
          </a:p>
          <a:p>
            <a:pPr marL="457200" lvl="1" indent="0">
              <a:spcBef>
                <a:spcPts val="0"/>
              </a:spcBef>
              <a:spcAft>
                <a:spcPts val="0"/>
              </a:spcAft>
              <a:buNone/>
            </a:pPr>
            <a:endParaRPr lang="en-US" sz="1800" dirty="0"/>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 None</a:t>
            </a:r>
          </a:p>
          <a:p>
            <a:pPr marL="457200" lvl="1" indent="0">
              <a:spcBef>
                <a:spcPts val="0"/>
              </a:spcBef>
              <a:spcAft>
                <a:spcPts val="600"/>
              </a:spcAft>
              <a:buNone/>
            </a:pPr>
            <a:endParaRPr lang="de-DE" sz="1400" dirty="0"/>
          </a:p>
          <a:p>
            <a:pPr lvl="0">
              <a:spcBef>
                <a:spcPts val="0"/>
              </a:spcBef>
              <a:spcAft>
                <a:spcPts val="0"/>
              </a:spcAft>
            </a:pPr>
            <a:r>
              <a:rPr lang="de-DE" sz="2000" dirty="0"/>
              <a:t>Next steps:</a:t>
            </a:r>
          </a:p>
          <a:p>
            <a:pPr lvl="1"/>
            <a:r>
              <a:rPr lang="en-US" sz="1400" dirty="0"/>
              <a:t>FASMO corrections</a:t>
            </a:r>
          </a:p>
          <a:p>
            <a:pPr lvl="1"/>
            <a:endParaRPr lang="en-US" altLang="zh-CN" sz="1400" dirty="0"/>
          </a:p>
          <a:p>
            <a:pPr marL="457200" lvl="1" indent="0">
              <a:buNone/>
            </a:pPr>
            <a:endParaRPr lang="en-US" altLang="zh-CN" sz="16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1) General aspects (events since SA#93-e,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205064"/>
            <a:ext cx="7112000" cy="788849"/>
          </a:xfrm>
        </p:spPr>
        <p:txBody>
          <a:bodyPr/>
          <a:lstStyle/>
          <a:p>
            <a:r>
              <a:rPr lang="en-US" altLang="de-DE" sz="2800" b="1" dirty="0"/>
              <a:t>2.3) Rel-16 Work and Maintenance (14/17)</a:t>
            </a:r>
            <a:endParaRPr lang="de-DE" altLang="de-DE" sz="2800" b="1" dirty="0"/>
          </a:p>
        </p:txBody>
      </p:sp>
      <p:sp>
        <p:nvSpPr>
          <p:cNvPr id="17428" name="Content Placeholder 7"/>
          <p:cNvSpPr>
            <a:spLocks noGrp="1"/>
          </p:cNvSpPr>
          <p:nvPr>
            <p:ph sz="half" idx="2"/>
          </p:nvPr>
        </p:nvSpPr>
        <p:spPr>
          <a:xfrm>
            <a:off x="434975" y="3056021"/>
            <a:ext cx="8280400" cy="3401930"/>
          </a:xfrm>
        </p:spPr>
        <p:txBody>
          <a:bodyPr/>
          <a:lstStyle/>
          <a:p>
            <a:pPr>
              <a:defRPr/>
            </a:pPr>
            <a:r>
              <a:rPr lang="de-DE" altLang="de-DE" sz="2000" dirty="0"/>
              <a:t>Progress since SA#93-e</a:t>
            </a:r>
            <a:r>
              <a:rPr lang="en-US" altLang="de-DE" sz="2000" dirty="0"/>
              <a:t>(Category A CRs are not counted)</a:t>
            </a:r>
            <a:r>
              <a:rPr lang="de-DE" altLang="de-DE" sz="2000" dirty="0"/>
              <a:t>:</a:t>
            </a:r>
          </a:p>
          <a:p>
            <a:pPr lvl="1">
              <a:spcBef>
                <a:spcPts val="0"/>
              </a:spcBef>
              <a:spcAft>
                <a:spcPts val="0"/>
              </a:spcAft>
            </a:pPr>
            <a:r>
              <a:rPr lang="en-US" altLang="zh-CN" sz="1600" dirty="0"/>
              <a:t>No Change.</a:t>
            </a:r>
          </a:p>
          <a:p>
            <a:pPr marL="457200" lvl="1" indent="0">
              <a:buNone/>
            </a:pPr>
            <a:endParaRPr lang="zh-CN" altLang="zh-CN" sz="1600" dirty="0"/>
          </a:p>
          <a:p>
            <a:r>
              <a:rPr lang="de-DE" sz="2000" dirty="0"/>
              <a:t>RAN impacts or dependencies:</a:t>
            </a:r>
          </a:p>
          <a:p>
            <a:pPr lvl="1"/>
            <a:r>
              <a:rPr lang="de-DE" altLang="de-DE" sz="1600" dirty="0"/>
              <a:t>None identified</a:t>
            </a:r>
          </a:p>
          <a:p>
            <a:pPr lvl="1"/>
            <a:endParaRPr lang="de-DE" altLang="de-DE" sz="2000" dirty="0"/>
          </a:p>
          <a:p>
            <a:pPr>
              <a:defRPr/>
            </a:pPr>
            <a:r>
              <a:rPr lang="de-DE" altLang="de-DE" sz="2000" dirty="0"/>
              <a:t>Next steps:</a:t>
            </a:r>
          </a:p>
          <a:p>
            <a:pPr lvl="1"/>
            <a:r>
              <a:rPr lang="en-US" sz="1600" dirty="0"/>
              <a:t>FASMO corrections</a:t>
            </a:r>
          </a:p>
          <a:p>
            <a:pPr lvl="1"/>
            <a:endParaRPr lang="de-DE" altLang="de-DE" sz="1600" dirty="0"/>
          </a:p>
          <a:p>
            <a:pPr marL="457200" lvl="1" indent="0">
              <a:buNone/>
            </a:pPr>
            <a:endParaRPr lang="de-DE" sz="1600" dirty="0"/>
          </a:p>
          <a:p>
            <a:pPr lvl="1">
              <a:defRPr/>
            </a:pPr>
            <a:endParaRPr lang="de-DE" sz="1600" dirty="0"/>
          </a:p>
        </p:txBody>
      </p:sp>
      <p:graphicFrame>
        <p:nvGraphicFramePr>
          <p:cNvPr id="5" name="Content Placeholder 8">
            <a:extLst>
              <a:ext uri="{FF2B5EF4-FFF2-40B4-BE49-F238E27FC236}">
                <a16:creationId xmlns:a16="http://schemas.microsoft.com/office/drawing/2014/main" id="{468CCDF6-E1F0-4085-9FC9-5DCB10746894}"/>
              </a:ext>
            </a:extLst>
          </p:cNvPr>
          <p:cNvGraphicFramePr>
            <a:graphicFrameLocks/>
          </p:cNvGraphicFramePr>
          <p:nvPr>
            <p:extLst>
              <p:ext uri="{D42A27DB-BD31-4B8C-83A1-F6EECF244321}">
                <p14:modId xmlns:p14="http://schemas.microsoft.com/office/powerpoint/2010/main" val="2905470767"/>
              </p:ext>
            </p:extLst>
          </p:nvPr>
        </p:nvGraphicFramePr>
        <p:xfrm>
          <a:off x="179388" y="1417638"/>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FS_UDICoM</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Study on User data interworking, Coexistence and</a:t>
                      </a:r>
                    </a:p>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Migration</a:t>
                      </a:r>
                      <a:endParaRPr lang="de-DE" sz="1400" b="1" kern="1200" dirty="0">
                        <a:solidFill>
                          <a:schemeClr val="lt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SP-190148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err="1">
                          <a:solidFill>
                            <a:schemeClr val="lt1"/>
                          </a:solidFill>
                          <a:effectLst/>
                          <a:latin typeface="+mn-lt"/>
                          <a:ea typeface="+mn-ea"/>
                          <a:cs typeface="+mn-cs"/>
                        </a:rPr>
                        <a:t>UDICoM</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User data interworking, Coexistence and Migration</a:t>
                      </a:r>
                      <a:endParaRPr lang="de-DE" sz="1400" b="1" kern="1200" dirty="0">
                        <a:solidFill>
                          <a:schemeClr val="lt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a:t>
                      </a:r>
                      <a:r>
                        <a:rPr kumimoji="0" lang="en-US" sz="1400" b="1" i="0" u="none" strike="noStrike" kern="1200" cap="none" spc="0" normalizeH="0" baseline="0" noProof="0" dirty="0">
                          <a:ln>
                            <a:noFill/>
                          </a:ln>
                          <a:solidFill>
                            <a:prstClr val="white"/>
                          </a:solidFill>
                          <a:effectLst/>
                          <a:uLnTx/>
                          <a:uFillTx/>
                          <a:latin typeface="+mn-lt"/>
                          <a:ea typeface="+mn-ea"/>
                          <a:cs typeface="+mn-cs"/>
                        </a:rPr>
                        <a:t>90182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8761659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5"/>
          <p:cNvSpPr>
            <a:spLocks noGrp="1"/>
          </p:cNvSpPr>
          <p:nvPr>
            <p:ph type="title"/>
          </p:nvPr>
        </p:nvSpPr>
        <p:spPr>
          <a:xfrm>
            <a:off x="179388" y="0"/>
            <a:ext cx="7112000" cy="1143000"/>
          </a:xfrm>
        </p:spPr>
        <p:txBody>
          <a:bodyPr/>
          <a:lstStyle/>
          <a:p>
            <a:r>
              <a:rPr lang="en-US" altLang="de-DE" sz="2800" b="1" dirty="0"/>
              <a:t>2.3) Rel-16 Work and Maintenance (15/17)</a:t>
            </a:r>
            <a:endParaRPr lang="de-DE" altLang="de-DE" sz="2800" b="1" dirty="0"/>
          </a:p>
        </p:txBody>
      </p:sp>
      <p:sp>
        <p:nvSpPr>
          <p:cNvPr id="17428" name="Content Placeholder 7"/>
          <p:cNvSpPr>
            <a:spLocks noGrp="1"/>
          </p:cNvSpPr>
          <p:nvPr>
            <p:ph sz="half" idx="2"/>
          </p:nvPr>
        </p:nvSpPr>
        <p:spPr>
          <a:xfrm>
            <a:off x="434975" y="2987749"/>
            <a:ext cx="8280400" cy="3470201"/>
          </a:xfrm>
        </p:spPr>
        <p:txBody>
          <a:bodyPr/>
          <a:lstStyle/>
          <a:p>
            <a:pPr>
              <a:defRPr/>
            </a:pPr>
            <a:r>
              <a:rPr lang="de-DE" altLang="de-DE" sz="2000" dirty="0"/>
              <a:t>Progress since SA#93-e</a:t>
            </a:r>
            <a:r>
              <a:rPr lang="en-US" altLang="de-DE" sz="2000" dirty="0"/>
              <a:t>(Category A CRs are not counted)</a:t>
            </a:r>
            <a:r>
              <a:rPr lang="de-DE" altLang="de-DE" sz="2000" dirty="0"/>
              <a:t>:</a:t>
            </a:r>
          </a:p>
          <a:p>
            <a:pPr lvl="1">
              <a:spcBef>
                <a:spcPts val="0"/>
              </a:spcBef>
              <a:spcAft>
                <a:spcPts val="0"/>
              </a:spcAft>
            </a:pPr>
            <a:r>
              <a:rPr lang="en-US" altLang="zh-CN" sz="1600" dirty="0"/>
              <a:t>No Change.</a:t>
            </a:r>
          </a:p>
          <a:p>
            <a:pPr lvl="1"/>
            <a:endParaRPr lang="en-US" altLang="zh-CN" sz="1600" dirty="0"/>
          </a:p>
          <a:p>
            <a:r>
              <a:rPr lang="de-DE" altLang="zh-CN" sz="2000" dirty="0"/>
              <a:t>RAN impacts or dependencies:</a:t>
            </a:r>
          </a:p>
          <a:p>
            <a:pPr lvl="1"/>
            <a:r>
              <a:rPr lang="de-DE" altLang="de-DE" sz="1600" dirty="0"/>
              <a:t>None identified</a:t>
            </a:r>
          </a:p>
          <a:p>
            <a:pPr lvl="1"/>
            <a:endParaRPr lang="de-DE" altLang="de-DE" sz="2000" dirty="0"/>
          </a:p>
          <a:p>
            <a:pPr>
              <a:defRPr/>
            </a:pPr>
            <a:r>
              <a:rPr lang="de-DE" altLang="de-DE" sz="2000" dirty="0"/>
              <a:t>Next steps:</a:t>
            </a:r>
          </a:p>
          <a:p>
            <a:pPr lvl="1">
              <a:defRPr/>
            </a:pPr>
            <a:r>
              <a:rPr lang="en-US" sz="1600" dirty="0"/>
              <a:t>FASMO corrections</a:t>
            </a:r>
          </a:p>
          <a:p>
            <a:pPr lvl="1">
              <a:defRPr/>
            </a:pPr>
            <a:endParaRPr lang="en-GB" altLang="zh-CN" sz="1600" dirty="0"/>
          </a:p>
          <a:p>
            <a:pPr lvl="1">
              <a:defRPr/>
            </a:pPr>
            <a:endParaRPr lang="de-DE" sz="1600" dirty="0"/>
          </a:p>
        </p:txBody>
      </p:sp>
      <p:graphicFrame>
        <p:nvGraphicFramePr>
          <p:cNvPr id="5" name="Content Placeholder 8">
            <a:extLst>
              <a:ext uri="{FF2B5EF4-FFF2-40B4-BE49-F238E27FC236}">
                <a16:creationId xmlns:a16="http://schemas.microsoft.com/office/drawing/2014/main" id="{420402C9-AE8F-4D7D-BB2D-185E2B98B369}"/>
              </a:ext>
            </a:extLst>
          </p:cNvPr>
          <p:cNvGraphicFramePr>
            <a:graphicFrameLocks/>
          </p:cNvGraphicFramePr>
          <p:nvPr>
            <p:extLst>
              <p:ext uri="{D42A27DB-BD31-4B8C-83A1-F6EECF244321}">
                <p14:modId xmlns:p14="http://schemas.microsoft.com/office/powerpoint/2010/main" val="2936590013"/>
              </p:ext>
            </p:extLst>
          </p:nvPr>
        </p:nvGraphicFramePr>
        <p:xfrm>
          <a:off x="179388" y="1535387"/>
          <a:ext cx="8810067" cy="942078"/>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400" b="1" i="0" u="none" strike="noStrike" kern="1200" cap="none" normalizeH="0" baseline="0" dirty="0" err="1">
                          <a:ln>
                            <a:noFill/>
                          </a:ln>
                          <a:solidFill>
                            <a:schemeClr val="lt1"/>
                          </a:solidFill>
                          <a:effectLst/>
                          <a:latin typeface="+mn-lt"/>
                          <a:ea typeface="+mn-ea"/>
                          <a:cs typeface="+mn-cs"/>
                        </a:rPr>
                        <a:t>xBDT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5GS</a:t>
                      </a:r>
                      <a:r>
                        <a:rPr lang="en-GB" sz="1400" b="1" kern="1200" baseline="0" dirty="0">
                          <a:solidFill>
                            <a:schemeClr val="lt1"/>
                          </a:solidFill>
                          <a:effectLst/>
                          <a:latin typeface="+mn-lt"/>
                          <a:ea typeface="+mn-ea"/>
                          <a:cs typeface="+mn-cs"/>
                        </a:rPr>
                        <a:t> Transfer of Policies for Background Data Transfer</a:t>
                      </a:r>
                      <a:endParaRPr lang="de-DE"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8143365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(16/17)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762779007"/>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FS_eIMS5G</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Enhanced IMS to 5GC Integration</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400" b="1" i="0" u="none" strike="noStrike" kern="1200" cap="none" normalizeH="0" baseline="0" dirty="0">
                          <a:ln>
                            <a:noFill/>
                          </a:ln>
                          <a:solidFill>
                            <a:schemeClr val="lt1"/>
                          </a:solidFill>
                          <a:effectLst/>
                          <a:latin typeface="+mn-lt"/>
                          <a:ea typeface="+mn-ea"/>
                          <a:cs typeface="+mn-cs"/>
                        </a:rPr>
                        <a:t>eIMS5G_SBA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SBA aspects of enhanced IMS to 5GC integration</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SP-190181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SA#93-e</a:t>
            </a:r>
            <a:r>
              <a:rPr lang="en-US" altLang="de-DE" sz="2000" dirty="0"/>
              <a:t>(Category A CRs are not counted)</a:t>
            </a:r>
            <a:r>
              <a:rPr lang="de-DE" altLang="de-DE" sz="2000" dirty="0"/>
              <a:t>:</a:t>
            </a:r>
          </a:p>
          <a:p>
            <a:pPr lvl="1">
              <a:spcBef>
                <a:spcPts val="0"/>
              </a:spcBef>
              <a:spcAft>
                <a:spcPts val="0"/>
              </a:spcAft>
            </a:pPr>
            <a:r>
              <a:rPr lang="en-US" altLang="zh-CN" sz="1600" dirty="0"/>
              <a:t>No Change.</a:t>
            </a:r>
          </a:p>
          <a:p>
            <a:pPr marL="457200" lvl="1" indent="0">
              <a:spcBef>
                <a:spcPts val="0"/>
              </a:spcBef>
              <a:spcAft>
                <a:spcPts val="0"/>
              </a:spcAft>
              <a:buNone/>
            </a:pPr>
            <a:endParaRPr lang="en-US" altLang="zh-CN" sz="16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None</a:t>
            </a:r>
          </a:p>
          <a:p>
            <a:pPr marL="457200" lvl="1" indent="0">
              <a:spcBef>
                <a:spcPts val="0"/>
              </a:spcBef>
              <a:spcAft>
                <a:spcPts val="600"/>
              </a:spcAft>
              <a:buNone/>
            </a:pPr>
            <a:endParaRPr lang="en-US" sz="1600" dirty="0"/>
          </a:p>
          <a:p>
            <a:pPr lvl="0">
              <a:spcBef>
                <a:spcPts val="0"/>
              </a:spcBef>
              <a:spcAft>
                <a:spcPts val="0"/>
              </a:spcAft>
            </a:pPr>
            <a:r>
              <a:rPr lang="de-DE" sz="2000" dirty="0"/>
              <a:t>Next steps:</a:t>
            </a:r>
          </a:p>
          <a:p>
            <a:pPr lvl="1"/>
            <a:r>
              <a:rPr lang="en-US" sz="1600" dirty="0"/>
              <a:t>FASMO corrections</a:t>
            </a:r>
          </a:p>
          <a:p>
            <a:pPr lvl="1"/>
            <a:endParaRPr lang="en-US" altLang="zh-CN" sz="1600" dirty="0"/>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(17/17)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85753235"/>
              </p:ext>
            </p:extLst>
          </p:nvPr>
        </p:nvGraphicFramePr>
        <p:xfrm>
          <a:off x="179388" y="137636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IABARC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Architecture enhancements for the support of Integrated access and backhaul (IAB)</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SP-190627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294760" y="2616139"/>
            <a:ext cx="8554480" cy="3559030"/>
          </a:xfrm>
        </p:spPr>
        <p:txBody>
          <a:bodyPr/>
          <a:lstStyle/>
          <a:p>
            <a:pPr>
              <a:spcBef>
                <a:spcPts val="0"/>
              </a:spcBef>
              <a:spcAft>
                <a:spcPts val="0"/>
              </a:spcAft>
            </a:pPr>
            <a:r>
              <a:rPr lang="de-DE" altLang="de-DE" sz="2000" dirty="0"/>
              <a:t>Progress since SA#93-e</a:t>
            </a:r>
            <a:r>
              <a:rPr lang="en-US" altLang="de-DE" sz="2000" dirty="0"/>
              <a:t>(Category A CRs are not counted)</a:t>
            </a:r>
            <a:r>
              <a:rPr lang="de-DE" altLang="de-DE" sz="2000" dirty="0"/>
              <a:t>:</a:t>
            </a:r>
          </a:p>
          <a:p>
            <a:pPr lvl="1"/>
            <a:r>
              <a:rPr lang="en-US" altLang="zh-CN" sz="1600" dirty="0"/>
              <a:t>Maintenance work ongoing, 1 CR to TS 23.501 was agreed.</a:t>
            </a:r>
          </a:p>
          <a:p>
            <a:pPr marL="457200" lvl="1" indent="0">
              <a:buNone/>
            </a:pPr>
            <a:endParaRPr lang="en-US" altLang="zh-CN"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None </a:t>
            </a:r>
          </a:p>
          <a:p>
            <a:pPr marL="457200" lvl="1" indent="0">
              <a:spcBef>
                <a:spcPts val="0"/>
              </a:spcBef>
              <a:spcAft>
                <a:spcPts val="600"/>
              </a:spcAft>
              <a:buNone/>
            </a:pPr>
            <a:endParaRPr lang="en-US" sz="1400" dirty="0"/>
          </a:p>
          <a:p>
            <a:pPr lvl="0">
              <a:spcBef>
                <a:spcPts val="0"/>
              </a:spcBef>
              <a:spcAft>
                <a:spcPts val="0"/>
              </a:spcAft>
            </a:pPr>
            <a:r>
              <a:rPr lang="de-DE" sz="2000" dirty="0"/>
              <a:t>Next steps:</a:t>
            </a:r>
          </a:p>
          <a:p>
            <a:pPr lvl="1"/>
            <a:r>
              <a:rPr lang="en-US" sz="1600" dirty="0"/>
              <a:t>FASMO corrections</a:t>
            </a:r>
          </a:p>
          <a:p>
            <a:pPr lvl="1"/>
            <a:endParaRPr lang="en-US" altLang="zh-CN" sz="1600" dirty="0"/>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SA#93-e,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Work and Maintenance </a:t>
            </a:r>
          </a:p>
          <a:p>
            <a:pPr lvl="1" eaLnBrk="1" hangingPunct="1">
              <a:defRPr/>
            </a:pPr>
            <a:r>
              <a:rPr lang="en-GB" sz="1800" dirty="0">
                <a:solidFill>
                  <a:schemeClr val="bg1">
                    <a:lumMod val="65000"/>
                  </a:schemeClr>
                </a:solidFill>
              </a:rPr>
              <a:t>2.3) Rel-16 Work and Maintenance </a:t>
            </a:r>
          </a:p>
          <a:p>
            <a:pPr lvl="1" eaLnBrk="1" hangingPunct="1">
              <a:defRPr/>
            </a:pPr>
            <a:r>
              <a:rPr lang="en-GB" sz="1800" b="1" i="1" dirty="0"/>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1988" name="Text Box 3"/>
          <p:cNvSpPr txBox="1">
            <a:spLocks noChangeArrowheads="1"/>
          </p:cNvSpPr>
          <p:nvPr/>
        </p:nvSpPr>
        <p:spPr bwMode="auto">
          <a:xfrm>
            <a:off x="413850" y="3098679"/>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241789" y="2617443"/>
            <a:ext cx="8554480" cy="3520963"/>
          </a:xfrm>
        </p:spPr>
        <p:txBody>
          <a:bodyPr/>
          <a:lstStyle/>
          <a:p>
            <a:r>
              <a:rPr lang="en-US" altLang="de-DE" sz="2000" dirty="0"/>
              <a:t>Progress since SA#93-e:</a:t>
            </a:r>
          </a:p>
          <a:p>
            <a:pPr lvl="1">
              <a:spcBef>
                <a:spcPts val="0"/>
              </a:spcBef>
              <a:spcAft>
                <a:spcPts val="0"/>
              </a:spcAft>
            </a:pPr>
            <a:r>
              <a:rPr lang="en-US" altLang="de-DE" sz="1400" dirty="0"/>
              <a:t>12 CRs on TS 23.501/502/503 approved during SA2#147,#148</a:t>
            </a:r>
          </a:p>
          <a:p>
            <a:pPr lvl="1">
              <a:spcBef>
                <a:spcPts val="0"/>
              </a:spcBef>
              <a:spcAft>
                <a:spcPts val="0"/>
              </a:spcAft>
            </a:pPr>
            <a:r>
              <a:rPr lang="en-US" altLang="de-DE" sz="1400" dirty="0"/>
              <a:t>1 LS  out  to RAN2/3 and CT1 to inform on final design choice regarding TACs for moving cells. </a:t>
            </a:r>
          </a:p>
          <a:p>
            <a:pPr lvl="1">
              <a:spcBef>
                <a:spcPts val="0"/>
              </a:spcBef>
              <a:spcAft>
                <a:spcPts val="0"/>
              </a:spcAft>
            </a:pPr>
            <a:endParaRPr lang="en-US" altLang="zh-CN" sz="1400" dirty="0"/>
          </a:p>
          <a:p>
            <a:r>
              <a:rPr lang="en-US" altLang="de-DE" sz="2000" dirty="0"/>
              <a:t>RAN impacts or dependencies:</a:t>
            </a:r>
          </a:p>
          <a:p>
            <a:pPr lvl="1"/>
            <a:r>
              <a:rPr lang="en-US" sz="1400" dirty="0"/>
              <a:t>No RAN impact identified. </a:t>
            </a:r>
          </a:p>
          <a:p>
            <a:pPr lvl="1"/>
            <a:r>
              <a:rPr lang="en-US" sz="1400" dirty="0"/>
              <a:t>Possible NAS timer extension depends on CT1 outcomes. </a:t>
            </a:r>
          </a:p>
          <a:p>
            <a:pPr marL="457200" lvl="1" indent="0">
              <a:buNone/>
            </a:pPr>
            <a:endParaRPr lang="en-US" sz="1400" dirty="0"/>
          </a:p>
          <a:p>
            <a:r>
              <a:rPr lang="en-US" altLang="de-DE" sz="2000" dirty="0"/>
              <a:t>Next steps:</a:t>
            </a:r>
          </a:p>
          <a:p>
            <a:pPr lvl="1"/>
            <a:r>
              <a:rPr lang="en-US" sz="1400" dirty="0"/>
              <a:t>Maintenance</a:t>
            </a:r>
          </a:p>
          <a:p>
            <a:pPr marL="457200" lvl="1" indent="0">
              <a:buNone/>
            </a:pPr>
            <a:r>
              <a:rPr lang="en-US" sz="1400" dirty="0"/>
              <a:t> </a:t>
            </a:r>
          </a:p>
          <a:p>
            <a:pPr marL="0" indent="0">
              <a:buNone/>
            </a:pPr>
            <a:r>
              <a:rPr lang="en-GB" altLang="zh-CN" sz="800" dirty="0"/>
              <a:t>  </a:t>
            </a:r>
            <a:endParaRPr lang="de-DE" altLang="de-DE" sz="1600" dirty="0"/>
          </a:p>
        </p:txBody>
      </p:sp>
      <p:sp>
        <p:nvSpPr>
          <p:cNvPr id="6" name="Title 5"/>
          <p:cNvSpPr>
            <a:spLocks noGrp="1"/>
          </p:cNvSpPr>
          <p:nvPr>
            <p:ph type="title"/>
          </p:nvPr>
        </p:nvSpPr>
        <p:spPr>
          <a:xfrm>
            <a:off x="179388" y="83891"/>
            <a:ext cx="7112000" cy="1143000"/>
          </a:xfrm>
        </p:spPr>
        <p:txBody>
          <a:bodyPr/>
          <a:lstStyle/>
          <a:p>
            <a:r>
              <a:rPr lang="en-GB" altLang="en-US" b="1" dirty="0"/>
              <a:t>2.4) Rel-17 Study/Work (1/18)</a:t>
            </a:r>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2470763478"/>
              </p:ext>
            </p:extLst>
          </p:nvPr>
        </p:nvGraphicFramePr>
        <p:xfrm>
          <a:off x="179388" y="1376363"/>
          <a:ext cx="8810068" cy="942136"/>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1">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5</a:t>
                      </a:r>
                      <a:r>
                        <a:rPr lang="en-US" altLang="zh-CN" sz="1400" b="1" kern="1200" dirty="0">
                          <a:solidFill>
                            <a:schemeClr val="lt1"/>
                          </a:solidFill>
                          <a:effectLst/>
                          <a:latin typeface="+mn-lt"/>
                          <a:ea typeface="+mn-ea"/>
                          <a:cs typeface="+mn-cs"/>
                        </a:rPr>
                        <a:t>GSAT_ARCH</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dirty="0">
                          <a:solidFill>
                            <a:schemeClr val="lt1"/>
                          </a:solidFill>
                          <a:effectLst/>
                          <a:latin typeface="+mn-lt"/>
                          <a:ea typeface="+mn-ea"/>
                          <a:cs typeface="+mn-cs"/>
                        </a:rPr>
                        <a:t>Architecture aspects for using satellite access in 5G</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99%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SP-200445</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91134285"/>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sz="half" idx="1"/>
            <p:extLst>
              <p:ext uri="{D42A27DB-BD31-4B8C-83A1-F6EECF244321}">
                <p14:modId xmlns:p14="http://schemas.microsoft.com/office/powerpoint/2010/main" val="49410880"/>
              </p:ext>
            </p:extLst>
          </p:nvPr>
        </p:nvGraphicFramePr>
        <p:xfrm>
          <a:off x="179388" y="1376363"/>
          <a:ext cx="8810067" cy="1443038"/>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200" b="1" kern="1200" dirty="0" err="1">
                          <a:solidFill>
                            <a:schemeClr val="lt1"/>
                          </a:solidFill>
                          <a:effectLst/>
                          <a:latin typeface="+mn-lt"/>
                          <a:ea typeface="+mn-ea"/>
                          <a:cs typeface="+mn-cs"/>
                        </a:rPr>
                        <a:t>FS_enh</a:t>
                      </a:r>
                      <a:r>
                        <a:rPr lang="en-US" altLang="zh-CN" sz="1200" b="1" kern="1200" dirty="0" err="1">
                          <a:solidFill>
                            <a:schemeClr val="lt1"/>
                          </a:solidFill>
                          <a:effectLst/>
                          <a:latin typeface="+mn-lt"/>
                          <a:ea typeface="+mn-ea"/>
                          <a:cs typeface="+mn-cs"/>
                        </a:rPr>
                        <a:t>_EC</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lt1"/>
                          </a:solidFill>
                          <a:effectLst/>
                          <a:latin typeface="+mn-lt"/>
                          <a:ea typeface="+mn-ea"/>
                          <a:cs typeface="+mn-cs"/>
                        </a:rPr>
                        <a:t>Study on enhancement of support for Edge Computing in 5GC</a:t>
                      </a:r>
                      <a:endParaRPr lang="de-DE" altLang="zh-CN"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2020</a:t>
                      </a:r>
                      <a:endParaRPr lang="en-US"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SP-200093</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altLang="zh-CN" sz="1200" dirty="0"/>
                        <a:t> </a:t>
                      </a:r>
                      <a:r>
                        <a:rPr lang="en-US" altLang="zh-CN" sz="1200" b="1" dirty="0"/>
                        <a:t>eEdge_5GC</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bg1"/>
                          </a:solidFill>
                          <a:effectLst/>
                          <a:latin typeface="+mn-lt"/>
                          <a:ea typeface="+mn-ea"/>
                          <a:cs typeface="+mn-cs"/>
                        </a:rPr>
                        <a:t>Enhancement of support for Edge Computing in 5G Core network</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95% </a:t>
                      </a:r>
                      <a:r>
                        <a:rPr lang="en-US" altLang="zh-CN" sz="1200" b="1" kern="1200" dirty="0">
                          <a:solidFill>
                            <a:srgbClr val="7030A0"/>
                          </a:solidFill>
                          <a:latin typeface="+mn-lt"/>
                          <a:ea typeface="+mn-ea"/>
                          <a:cs typeface="+mn-cs"/>
                        </a:rPr>
                        <a:t>-</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SP-201107</a:t>
                      </a:r>
                      <a:endParaRPr lang="en-US" altLang="zh-CN"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793443414"/>
                  </a:ext>
                </a:extLst>
              </a:tr>
            </a:tbl>
          </a:graphicData>
        </a:graphic>
      </p:graphicFrame>
      <p:sp>
        <p:nvSpPr>
          <p:cNvPr id="29716" name="Content Placeholder 7"/>
          <p:cNvSpPr>
            <a:spLocks noGrp="1"/>
          </p:cNvSpPr>
          <p:nvPr>
            <p:ph sz="half" idx="2"/>
          </p:nvPr>
        </p:nvSpPr>
        <p:spPr>
          <a:xfrm>
            <a:off x="434974" y="3050697"/>
            <a:ext cx="8554480" cy="3177384"/>
          </a:xfrm>
        </p:spPr>
        <p:txBody>
          <a:bodyPr/>
          <a:lstStyle/>
          <a:p>
            <a:pPr>
              <a:spcBef>
                <a:spcPts val="0"/>
              </a:spcBef>
              <a:spcAft>
                <a:spcPts val="0"/>
              </a:spcAft>
            </a:pPr>
            <a:r>
              <a:rPr lang="de-DE" altLang="de-DE" sz="2000" dirty="0"/>
              <a:t>Progress since SA#93-e:</a:t>
            </a:r>
          </a:p>
          <a:p>
            <a:pPr lvl="1">
              <a:spcBef>
                <a:spcPts val="0"/>
              </a:spcBef>
              <a:spcAft>
                <a:spcPts val="0"/>
              </a:spcAft>
            </a:pPr>
            <a:r>
              <a:rPr lang="en-US" altLang="zh-CN" sz="1400" dirty="0"/>
              <a:t>16 CRs for TS 23.548 and 12 CRs for TS 23.501/23.502/23.503 were approved. </a:t>
            </a:r>
          </a:p>
          <a:p>
            <a:pPr lvl="1">
              <a:spcBef>
                <a:spcPts val="0"/>
              </a:spcBef>
              <a:spcAft>
                <a:spcPts val="0"/>
              </a:spcAft>
            </a:pPr>
            <a:r>
              <a:rPr lang="en-US" altLang="zh-CN" sz="1400" dirty="0"/>
              <a:t>The contentious issue related to the </a:t>
            </a:r>
            <a:r>
              <a:rPr lang="en-US" altLang="zh-CN" sz="1400" i="1" dirty="0"/>
              <a:t>“Editor's note: How to guarantee that the UE uses the EASDF's IP address for the subsequent DSN Query in step 8 is FFS.”, </a:t>
            </a:r>
            <a:r>
              <a:rPr lang="en-US" altLang="zh-CN" sz="1400" dirty="0"/>
              <a:t>was resolved.</a:t>
            </a:r>
          </a:p>
          <a:p>
            <a:pPr lvl="1">
              <a:spcBef>
                <a:spcPts val="0"/>
              </a:spcBef>
              <a:spcAft>
                <a:spcPts val="0"/>
              </a:spcAft>
            </a:pPr>
            <a:r>
              <a:rPr lang="en-US" altLang="zh-CN" sz="1400" dirty="0"/>
              <a:t>A LS was sent to RAN5 about the requirement for defining test cases related to the EAS discovery.</a:t>
            </a:r>
          </a:p>
          <a:p>
            <a:pPr marL="457200" lvl="1" indent="0">
              <a:spcBef>
                <a:spcPts val="0"/>
              </a:spcBef>
              <a:spcAft>
                <a:spcPts val="0"/>
              </a:spcAft>
              <a:buNone/>
            </a:pPr>
            <a:r>
              <a:rPr lang="en-US" altLang="zh-CN" sz="1400" dirty="0"/>
              <a:t> </a:t>
            </a:r>
          </a:p>
          <a:p>
            <a:pPr>
              <a:spcBef>
                <a:spcPts val="0"/>
              </a:spcBef>
              <a:spcAft>
                <a:spcPts val="0"/>
              </a:spcAft>
            </a:pPr>
            <a:r>
              <a:rPr lang="en-US" sz="2000" dirty="0"/>
              <a:t>RAN impacts and dependencies:</a:t>
            </a:r>
            <a:endParaRPr lang="de-DE" sz="2000" dirty="0"/>
          </a:p>
          <a:p>
            <a:pPr lvl="1">
              <a:spcBef>
                <a:spcPts val="0"/>
              </a:spcBef>
              <a:spcAft>
                <a:spcPts val="600"/>
              </a:spcAft>
            </a:pPr>
            <a:r>
              <a:rPr lang="en-US" sz="1400" dirty="0"/>
              <a:t>None identified</a:t>
            </a:r>
          </a:p>
          <a:p>
            <a:pPr marL="457200" lvl="1" indent="0">
              <a:spcBef>
                <a:spcPts val="0"/>
              </a:spcBef>
              <a:spcAft>
                <a:spcPts val="600"/>
              </a:spcAft>
              <a:buNone/>
            </a:pPr>
            <a:endParaRPr lang="en-US" sz="1400" dirty="0"/>
          </a:p>
          <a:p>
            <a:pPr lvl="0">
              <a:spcBef>
                <a:spcPts val="0"/>
              </a:spcBef>
              <a:spcAft>
                <a:spcPts val="0"/>
              </a:spcAft>
            </a:pPr>
            <a:r>
              <a:rPr lang="de-DE" sz="2000" dirty="0"/>
              <a:t>Next steps:</a:t>
            </a:r>
          </a:p>
          <a:p>
            <a:pPr lvl="1"/>
            <a:r>
              <a:rPr lang="en-US" sz="1400" dirty="0"/>
              <a:t>Maintenance</a:t>
            </a:r>
          </a:p>
        </p:txBody>
      </p:sp>
      <p:sp>
        <p:nvSpPr>
          <p:cNvPr id="6" name="Title 1">
            <a:extLst>
              <a:ext uri="{FF2B5EF4-FFF2-40B4-BE49-F238E27FC236}">
                <a16:creationId xmlns:a16="http://schemas.microsoft.com/office/drawing/2014/main" id="{9DCA2BC4-B078-4670-AE66-CA34B3F0CF4A}"/>
              </a:ext>
            </a:extLst>
          </p:cNvPr>
          <p:cNvSpPr txBox="1">
            <a:spLocks/>
          </p:cNvSpPr>
          <p:nvPr/>
        </p:nvSpPr>
        <p:spPr bwMode="auto">
          <a:xfrm>
            <a:off x="80756" y="180230"/>
            <a:ext cx="7249716"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GB" altLang="en-US" b="1" dirty="0"/>
              <a:t>2.4) Rel-17 Study/Work (2/18)</a:t>
            </a:r>
            <a:endParaRPr lang="en-GB" altLang="en-US" b="1" kern="0" dirty="0"/>
          </a:p>
        </p:txBody>
      </p:sp>
    </p:spTree>
    <p:extLst>
      <p:ext uri="{BB962C8B-B14F-4D97-AF65-F5344CB8AC3E}">
        <p14:creationId xmlns:p14="http://schemas.microsoft.com/office/powerpoint/2010/main" val="275196190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179388" y="2732315"/>
            <a:ext cx="8554480" cy="3549732"/>
          </a:xfrm>
        </p:spPr>
        <p:txBody>
          <a:bodyPr/>
          <a:lstStyle/>
          <a:p>
            <a:r>
              <a:rPr lang="en-US" altLang="de-DE" sz="1800" dirty="0"/>
              <a:t>Progress since SA#93-e:</a:t>
            </a:r>
          </a:p>
          <a:p>
            <a:pPr lvl="1">
              <a:spcBef>
                <a:spcPts val="0"/>
              </a:spcBef>
              <a:spcAft>
                <a:spcPts val="0"/>
              </a:spcAft>
            </a:pPr>
            <a:r>
              <a:rPr lang="en-US" altLang="zh-CN" sz="1400" dirty="0"/>
              <a:t>46 normative CRs approved for stage 2 specifications - TS 23.501/23.502/503. </a:t>
            </a:r>
          </a:p>
          <a:p>
            <a:pPr lvl="2">
              <a:spcBef>
                <a:spcPts val="0"/>
              </a:spcBef>
              <a:spcAft>
                <a:spcPts val="0"/>
              </a:spcAft>
            </a:pPr>
            <a:r>
              <a:rPr lang="en-US" altLang="zh-CN" sz="1100" dirty="0"/>
              <a:t>30 CRs to align and fix TSC, Time Sync functional descriptions, TSCTSF discovery across specs and/or across sections within the same specifications.</a:t>
            </a:r>
          </a:p>
          <a:p>
            <a:pPr lvl="2">
              <a:spcBef>
                <a:spcPts val="0"/>
              </a:spcBef>
              <a:spcAft>
                <a:spcPts val="0"/>
              </a:spcAft>
            </a:pPr>
            <a:r>
              <a:rPr lang="en-US" altLang="zh-CN" sz="1100" dirty="0"/>
              <a:t>3 CRs related to alignment of PMIC/UMIC configuration based on CT1 response.</a:t>
            </a:r>
          </a:p>
          <a:p>
            <a:pPr lvl="2">
              <a:spcBef>
                <a:spcPts val="0"/>
              </a:spcBef>
              <a:spcAft>
                <a:spcPts val="0"/>
              </a:spcAft>
            </a:pPr>
            <a:r>
              <a:rPr lang="en-US" altLang="zh-CN" sz="1100" dirty="0"/>
              <a:t>3 CR related to (g)</a:t>
            </a:r>
            <a:r>
              <a:rPr lang="en-US" altLang="zh-CN" sz="1100" dirty="0" err="1"/>
              <a:t>PtP</a:t>
            </a:r>
            <a:r>
              <a:rPr lang="en-US" altLang="zh-CN" sz="1100" dirty="0"/>
              <a:t> time sync, EN for Time sync parameters based on IEEE LS response.</a:t>
            </a:r>
          </a:p>
          <a:p>
            <a:pPr lvl="2">
              <a:spcBef>
                <a:spcPts val="0"/>
              </a:spcBef>
              <a:spcAft>
                <a:spcPts val="0"/>
              </a:spcAft>
            </a:pPr>
            <a:r>
              <a:rPr lang="en-US" altLang="zh-CN" sz="1100" dirty="0"/>
              <a:t>1 CR is for alignment with CT3 for IP/ETH PDU Sessions in the context of TSN/TSC</a:t>
            </a:r>
          </a:p>
          <a:p>
            <a:pPr lvl="2">
              <a:spcBef>
                <a:spcPts val="0"/>
              </a:spcBef>
              <a:spcAft>
                <a:spcPts val="0"/>
              </a:spcAft>
            </a:pPr>
            <a:r>
              <a:rPr lang="en-US" altLang="zh-CN" sz="1100" dirty="0"/>
              <a:t>1 CR to ensure backwards compatibility of Rel-17 UE with Rel-16 network.</a:t>
            </a:r>
          </a:p>
          <a:p>
            <a:pPr lvl="2">
              <a:spcBef>
                <a:spcPts val="0"/>
              </a:spcBef>
              <a:spcAft>
                <a:spcPts val="0"/>
              </a:spcAft>
            </a:pPr>
            <a:r>
              <a:rPr lang="en-US" altLang="zh-CN" sz="1100" dirty="0"/>
              <a:t>6 CRs to fix editorial re-write/corrections. In addition, 2 CRs for use of inclusive terminologies; </a:t>
            </a:r>
          </a:p>
          <a:p>
            <a:pPr lvl="1">
              <a:spcBef>
                <a:spcPts val="0"/>
              </a:spcBef>
              <a:spcAft>
                <a:spcPts val="0"/>
              </a:spcAft>
            </a:pPr>
            <a:r>
              <a:rPr lang="en-US" altLang="zh-CN" sz="1400" dirty="0"/>
              <a:t>2 LS sent – 1 LS out to IEEE 1588 WG, SMPTE, 1 LS out to IEEE1588 WG, IEEE 802.1WG for Inclusive terminology</a:t>
            </a:r>
          </a:p>
          <a:p>
            <a:r>
              <a:rPr lang="en-US" altLang="de-DE" sz="1800" dirty="0"/>
              <a:t>RAN impacts or dependencies:</a:t>
            </a:r>
          </a:p>
          <a:p>
            <a:pPr lvl="1">
              <a:spcBef>
                <a:spcPts val="0"/>
              </a:spcBef>
              <a:spcAft>
                <a:spcPts val="600"/>
              </a:spcAft>
            </a:pPr>
            <a:r>
              <a:rPr lang="en-US" sz="1400" dirty="0"/>
              <a:t>None</a:t>
            </a:r>
          </a:p>
          <a:p>
            <a:r>
              <a:rPr lang="en-US" altLang="de-DE" sz="1800" dirty="0"/>
              <a:t>Next steps:</a:t>
            </a:r>
          </a:p>
          <a:p>
            <a:pPr lvl="1">
              <a:spcBef>
                <a:spcPts val="0"/>
              </a:spcBef>
              <a:spcAft>
                <a:spcPts val="0"/>
              </a:spcAft>
            </a:pPr>
            <a:r>
              <a:rPr lang="en-US" altLang="zh-CN" sz="1400" dirty="0"/>
              <a:t>Maintenance</a:t>
            </a:r>
          </a:p>
        </p:txBody>
      </p:sp>
      <p:sp>
        <p:nvSpPr>
          <p:cNvPr id="6" name="Title 5"/>
          <p:cNvSpPr>
            <a:spLocks noGrp="1"/>
          </p:cNvSpPr>
          <p:nvPr>
            <p:ph type="title"/>
          </p:nvPr>
        </p:nvSpPr>
        <p:spPr>
          <a:xfrm>
            <a:off x="179388" y="83891"/>
            <a:ext cx="7112000" cy="1143000"/>
          </a:xfrm>
        </p:spPr>
        <p:txBody>
          <a:bodyPr/>
          <a:lstStyle/>
          <a:p>
            <a:r>
              <a:rPr lang="en-GB" altLang="en-US" b="1" dirty="0"/>
              <a:t>2.4) Rel-17 Study/Work (3/18)</a:t>
            </a:r>
            <a:endParaRPr lang="en-US" altLang="de-DE" b="1" dirty="0"/>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1776680950"/>
              </p:ext>
            </p:extLst>
          </p:nvPr>
        </p:nvGraphicFramePr>
        <p:xfrm>
          <a:off x="179388" y="1376363"/>
          <a:ext cx="8810067" cy="1183174"/>
        </p:xfrm>
        <a:graphic>
          <a:graphicData uri="http://schemas.openxmlformats.org/drawingml/2006/table">
            <a:tbl>
              <a:tblPr firstRow="1" bandRow="1">
                <a:tableStyleId>{8FD4443E-F989-4FC4-A0C8-D5A2AF1F390B}</a:tableStyleId>
              </a:tblPr>
              <a:tblGrid>
                <a:gridCol w="991044">
                  <a:extLst>
                    <a:ext uri="{9D8B030D-6E8A-4147-A177-3AD203B41FA5}">
                      <a16:colId xmlns:a16="http://schemas.microsoft.com/office/drawing/2014/main" val="20000"/>
                    </a:ext>
                  </a:extLst>
                </a:gridCol>
                <a:gridCol w="4356608">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1595">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0939">
                <a:tc>
                  <a:txBody>
                    <a:bodyPr/>
                    <a:lstStyle/>
                    <a:p>
                      <a:r>
                        <a:rPr lang="en-US" sz="1200" b="1" kern="1200" dirty="0" err="1">
                          <a:solidFill>
                            <a:schemeClr val="lt1"/>
                          </a:solidFill>
                          <a:effectLst/>
                          <a:latin typeface="+mn-lt"/>
                          <a:ea typeface="+mn-ea"/>
                          <a:cs typeface="+mn-cs"/>
                        </a:rPr>
                        <a:t>FS_IIoT</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bg1"/>
                          </a:solidFill>
                          <a:effectLst/>
                          <a:latin typeface="+mn-lt"/>
                          <a:ea typeface="+mn-ea"/>
                          <a:cs typeface="+mn-cs"/>
                        </a:rPr>
                        <a:t>Study on enhanced support of Industrial IoT - TSC/URLLC enhancements</a:t>
                      </a:r>
                      <a:endParaRPr lang="en-US" altLang="zh-CN"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SP-200298</a:t>
                      </a:r>
                      <a:endParaRPr lang="en-US"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41111">
                <a:tc>
                  <a:txBody>
                    <a:bodyPr/>
                    <a:lstStyle/>
                    <a:p>
                      <a:r>
                        <a:rPr lang="en-US" sz="1200" b="1" kern="1200" dirty="0" err="1">
                          <a:solidFill>
                            <a:schemeClr val="lt1"/>
                          </a:solidFill>
                          <a:effectLst/>
                          <a:latin typeface="+mn-lt"/>
                          <a:ea typeface="+mn-ea"/>
                          <a:cs typeface="+mn-cs"/>
                        </a:rPr>
                        <a:t>IIoT</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enhanced support of Industrial Internet of Things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kumimoji="0" lang="en-US" sz="1200" b="1" i="0" u="none" strike="noStrike" kern="1200" cap="none" spc="0" normalizeH="0" baseline="0" dirty="0">
                          <a:ln>
                            <a:noFill/>
                          </a:ln>
                          <a:solidFill>
                            <a:prstClr val="white"/>
                          </a:solidFill>
                          <a:effectLst/>
                          <a:uLnTx/>
                          <a:uFillTx/>
                          <a:latin typeface="+mn-lt"/>
                          <a:ea typeface="+mn-ea"/>
                          <a:cs typeface="+mn-cs"/>
                        </a:rPr>
                        <a:t>SP-200973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0933370"/>
                  </a:ext>
                </a:extLst>
              </a:tr>
            </a:tbl>
          </a:graphicData>
        </a:graphic>
      </p:graphicFrame>
    </p:spTree>
    <p:extLst>
      <p:ext uri="{BB962C8B-B14F-4D97-AF65-F5344CB8AC3E}">
        <p14:creationId xmlns:p14="http://schemas.microsoft.com/office/powerpoint/2010/main" val="4286276675"/>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(4/18)</a:t>
            </a:r>
            <a:endParaRPr lang="de-DE" altLang="de-DE" b="1" dirty="0"/>
          </a:p>
        </p:txBody>
      </p:sp>
      <p:sp>
        <p:nvSpPr>
          <p:cNvPr id="31764" name="Content Placeholder 7"/>
          <p:cNvSpPr>
            <a:spLocks noGrp="1"/>
          </p:cNvSpPr>
          <p:nvPr>
            <p:ph sz="half" idx="2"/>
          </p:nvPr>
        </p:nvSpPr>
        <p:spPr>
          <a:xfrm>
            <a:off x="271598" y="2606040"/>
            <a:ext cx="8464029" cy="3746192"/>
          </a:xfrm>
        </p:spPr>
        <p:txBody>
          <a:bodyPr/>
          <a:lstStyle/>
          <a:p>
            <a:pPr>
              <a:spcBef>
                <a:spcPts val="0"/>
              </a:spcBef>
              <a:spcAft>
                <a:spcPts val="400"/>
              </a:spcAft>
            </a:pPr>
            <a:r>
              <a:rPr lang="de-DE" altLang="de-DE" sz="2000" dirty="0"/>
              <a:t>Progress since SA#93-e:</a:t>
            </a:r>
          </a:p>
          <a:p>
            <a:pPr lvl="1">
              <a:spcBef>
                <a:spcPts val="0"/>
              </a:spcBef>
              <a:spcAft>
                <a:spcPts val="400"/>
              </a:spcAft>
            </a:pPr>
            <a:r>
              <a:rPr lang="en-US" altLang="ko-KR" sz="1400" dirty="0"/>
              <a:t>37 CRs agreed to TS 23.304, 1 CR agreed to TS 23.501 and 2 CRs agreed to TS 23.502 related to the concluded key issues.</a:t>
            </a:r>
          </a:p>
          <a:p>
            <a:pPr marL="457200" lvl="1" indent="0">
              <a:spcBef>
                <a:spcPts val="0"/>
              </a:spcBef>
              <a:spcAft>
                <a:spcPts val="400"/>
              </a:spcAft>
              <a:buNone/>
            </a:pPr>
            <a:endParaRPr lang="en-US" altLang="ko-KR" sz="1400" dirty="0"/>
          </a:p>
          <a:p>
            <a:pPr>
              <a:spcBef>
                <a:spcPts val="0"/>
              </a:spcBef>
              <a:spcAft>
                <a:spcPts val="400"/>
              </a:spcAft>
            </a:pPr>
            <a:r>
              <a:rPr lang="de-DE" altLang="de-DE" sz="2000" dirty="0"/>
              <a:t>RAN impacts or dependencies:</a:t>
            </a:r>
          </a:p>
          <a:p>
            <a:pPr lvl="1">
              <a:spcBef>
                <a:spcPts val="0"/>
              </a:spcBef>
              <a:spcAft>
                <a:spcPts val="400"/>
              </a:spcAft>
            </a:pPr>
            <a:r>
              <a:rPr lang="en-US" altLang="zh-CN" sz="1400" dirty="0"/>
              <a:t>RAN impacts as per agreed CRs.</a:t>
            </a:r>
          </a:p>
          <a:p>
            <a:pPr>
              <a:spcBef>
                <a:spcPts val="0"/>
              </a:spcBef>
              <a:spcAft>
                <a:spcPts val="400"/>
              </a:spcAft>
            </a:pPr>
            <a:r>
              <a:rPr lang="de-DE" altLang="de-DE" sz="2000" dirty="0"/>
              <a:t>Next steps:</a:t>
            </a:r>
          </a:p>
          <a:p>
            <a:pPr lvl="1">
              <a:spcBef>
                <a:spcPts val="0"/>
              </a:spcBef>
              <a:spcAft>
                <a:spcPts val="400"/>
              </a:spcAft>
            </a:pPr>
            <a:r>
              <a:rPr lang="en-US" altLang="zh-CN" sz="1400" dirty="0"/>
              <a:t>Maintenance and alignment via coordination with SA3 and RAN2.</a:t>
            </a:r>
          </a:p>
          <a:p>
            <a:pPr marL="457200" lvl="1" indent="0">
              <a:spcBef>
                <a:spcPts val="0"/>
              </a:spcBef>
              <a:spcAft>
                <a:spcPts val="400"/>
              </a:spcAft>
              <a:buNone/>
            </a:pPr>
            <a:endParaRPr lang="de-DE" altLang="de-DE" sz="1600" dirty="0"/>
          </a:p>
        </p:txBody>
      </p:sp>
      <p:graphicFrame>
        <p:nvGraphicFramePr>
          <p:cNvPr id="5" name="Content Placeholder 8"/>
          <p:cNvGraphicFramePr>
            <a:graphicFrameLocks/>
          </p:cNvGraphicFramePr>
          <p:nvPr>
            <p:extLst>
              <p:ext uri="{D42A27DB-BD31-4B8C-83A1-F6EECF244321}">
                <p14:modId xmlns:p14="http://schemas.microsoft.com/office/powerpoint/2010/main" val="1332046215"/>
              </p:ext>
            </p:extLst>
          </p:nvPr>
        </p:nvGraphicFramePr>
        <p:xfrm>
          <a:off x="271598" y="1312354"/>
          <a:ext cx="8634196" cy="120164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10790">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81428">
                <a:tc>
                  <a:txBody>
                    <a:bodyPr/>
                    <a:lstStyle/>
                    <a:p>
                      <a:r>
                        <a:rPr lang="en-US" altLang="ko-KR" sz="1200" b="1" kern="1200" dirty="0">
                          <a:solidFill>
                            <a:schemeClr val="lt1"/>
                          </a:solidFill>
                          <a:effectLst/>
                          <a:latin typeface="+mn-lt"/>
                          <a:ea typeface="+mn-ea"/>
                          <a:cs typeface="+mn-cs"/>
                        </a:rPr>
                        <a:t>FS_5G_ProSe</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Study on System enhancement for Proximity based Services in 5GS</a:t>
                      </a:r>
                      <a:r>
                        <a:rPr lang="en-GB" altLang="ko-KR" sz="1200" b="1" kern="1200" dirty="0">
                          <a:solidFill>
                            <a:schemeClr val="lt1"/>
                          </a:solidFill>
                          <a:effectLst/>
                          <a:latin typeface="+mn-lt"/>
                          <a:ea typeface="+mn-ea"/>
                          <a:cs typeface="+mn-cs"/>
                        </a:rPr>
                        <a:t> (FS_5G_ProSe)</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Mar, 2021</a:t>
                      </a:r>
                      <a:endParaRPr kumimoji="0" lang="en-US" sz="1200" b="1" i="0" u="none" strike="noStrike" kern="1200" cap="none" spc="0" normalizeH="0" baseline="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SP-190443</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81428">
                <a:tc>
                  <a:txBody>
                    <a:bodyPr/>
                    <a:lstStyle/>
                    <a:p>
                      <a:r>
                        <a:rPr lang="en-US" altLang="ko-KR" sz="1200" b="1" kern="1200" dirty="0">
                          <a:solidFill>
                            <a:schemeClr val="lt1"/>
                          </a:solidFill>
                          <a:effectLst/>
                          <a:latin typeface="+mn-lt"/>
                          <a:ea typeface="+mn-ea"/>
                          <a:cs typeface="+mn-cs"/>
                        </a:rPr>
                        <a:t>5G_ProSe</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Proximity based Services in 5GS</a:t>
                      </a:r>
                      <a:r>
                        <a:rPr lang="en-GB" altLang="ko-KR" sz="1200" b="1" kern="1200" dirty="0">
                          <a:solidFill>
                            <a:schemeClr val="lt1"/>
                          </a:solidFill>
                          <a:effectLst/>
                          <a:latin typeface="+mn-lt"/>
                          <a:ea typeface="+mn-ea"/>
                          <a:cs typeface="+mn-cs"/>
                        </a:rPr>
                        <a:t> (5G_ProSe)</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a:solidFill>
                            <a:srgbClr val="7030A0"/>
                          </a:solidFill>
                          <a:latin typeface="+mn-lt"/>
                          <a:ea typeface="+mn-ea"/>
                          <a:cs typeface="+mn-cs"/>
                        </a:rPr>
                        <a:t>98% &gt; 99%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SP-201132</a:t>
                      </a:r>
                      <a:endParaRPr lang="en-US" altLang="zh-CN"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133570334"/>
                  </a:ext>
                </a:extLst>
              </a:tr>
            </a:tbl>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(5/18)</a:t>
            </a: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517360450"/>
              </p:ext>
            </p:extLst>
          </p:nvPr>
        </p:nvGraphicFramePr>
        <p:xfrm>
          <a:off x="179388" y="1376363"/>
          <a:ext cx="8810067" cy="100029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0">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r>
                        <a:rPr lang="en-US" sz="1200" b="1" kern="1200" dirty="0">
                          <a:solidFill>
                            <a:schemeClr val="lt1"/>
                          </a:solidFill>
                          <a:effectLst/>
                          <a:latin typeface="+mn-lt"/>
                          <a:ea typeface="+mn-ea"/>
                          <a:cs typeface="+mn-cs"/>
                        </a:rPr>
                        <a:t>FS_MUSIM</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system enabler for Multi-USIM devices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0">
                <a:tc>
                  <a:txBody>
                    <a:bodyPr/>
                    <a:lstStyle/>
                    <a:p>
                      <a:r>
                        <a:rPr lang="en-US" sz="1200" b="1" kern="1200" dirty="0">
                          <a:solidFill>
                            <a:schemeClr val="lt1"/>
                          </a:solidFill>
                          <a:effectLst/>
                          <a:latin typeface="+mn-lt"/>
                          <a:ea typeface="+mn-ea"/>
                          <a:cs typeface="+mn-cs"/>
                        </a:rPr>
                        <a:t>MUSIM</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System enablers for Multi-USIM devices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SP-200978</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546055237"/>
                  </a:ext>
                </a:extLst>
              </a:tr>
            </a:tbl>
          </a:graphicData>
        </a:graphic>
      </p:graphicFrame>
      <p:sp>
        <p:nvSpPr>
          <p:cNvPr id="29716" name="Content Placeholder 7"/>
          <p:cNvSpPr>
            <a:spLocks noGrp="1"/>
          </p:cNvSpPr>
          <p:nvPr>
            <p:ph sz="half" idx="2"/>
          </p:nvPr>
        </p:nvSpPr>
        <p:spPr>
          <a:xfrm>
            <a:off x="434975" y="2515278"/>
            <a:ext cx="8554480" cy="3786668"/>
          </a:xfrm>
        </p:spPr>
        <p:txBody>
          <a:bodyPr/>
          <a:lstStyle/>
          <a:p>
            <a:pPr>
              <a:spcBef>
                <a:spcPts val="0"/>
              </a:spcBef>
              <a:spcAft>
                <a:spcPts val="0"/>
              </a:spcAft>
            </a:pPr>
            <a:r>
              <a:rPr lang="de-DE" altLang="de-DE" sz="2000" dirty="0"/>
              <a:t>Progress since SA#93-e:</a:t>
            </a:r>
          </a:p>
          <a:p>
            <a:pPr lvl="1">
              <a:spcBef>
                <a:spcPts val="0"/>
              </a:spcBef>
              <a:spcAft>
                <a:spcPts val="300"/>
              </a:spcAft>
            </a:pPr>
            <a:r>
              <a:rPr lang="en-US" altLang="de-DE" sz="1400" dirty="0"/>
              <a:t>21 CRs on 23.401/23.501/23.502 submitted to SA#94E for approval</a:t>
            </a:r>
          </a:p>
          <a:p>
            <a:pPr lvl="1">
              <a:spcBef>
                <a:spcPts val="0"/>
              </a:spcBef>
              <a:spcAft>
                <a:spcPts val="300"/>
              </a:spcAft>
            </a:pPr>
            <a:r>
              <a:rPr lang="en-US" altLang="de-DE" sz="1400" dirty="0"/>
              <a:t>LS OUT to RAN3 (Cc: RAN2) on Paging Cause Indication for Voice Service Supported in RRC Inactive</a:t>
            </a:r>
          </a:p>
          <a:p>
            <a:pPr marL="457200" lvl="1" indent="0">
              <a:spcBef>
                <a:spcPts val="0"/>
              </a:spcBef>
              <a:spcAft>
                <a:spcPts val="300"/>
              </a:spcAft>
              <a:buNone/>
            </a:pPr>
            <a:endParaRPr lang="en-US" altLang="de-DE"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300"/>
              </a:spcAft>
            </a:pPr>
            <a:r>
              <a:rPr lang="en-US" sz="1400" dirty="0"/>
              <a:t>None.</a:t>
            </a:r>
          </a:p>
          <a:p>
            <a:pPr marL="457200" lvl="1" indent="0">
              <a:spcBef>
                <a:spcPts val="0"/>
              </a:spcBef>
              <a:spcAft>
                <a:spcPts val="300"/>
              </a:spcAft>
              <a:buNone/>
            </a:pPr>
            <a:endParaRPr lang="en-US" sz="1400" dirty="0"/>
          </a:p>
          <a:p>
            <a:pPr lvl="0">
              <a:spcBef>
                <a:spcPts val="0"/>
              </a:spcBef>
              <a:spcAft>
                <a:spcPts val="0"/>
              </a:spcAft>
            </a:pPr>
            <a:r>
              <a:rPr lang="de-DE" sz="2000" dirty="0"/>
              <a:t>Next steps:</a:t>
            </a:r>
          </a:p>
          <a:p>
            <a:pPr lvl="1">
              <a:spcBef>
                <a:spcPts val="0"/>
              </a:spcBef>
              <a:spcAft>
                <a:spcPts val="400"/>
              </a:spcAft>
            </a:pPr>
            <a:r>
              <a:rPr lang="en-US" altLang="zh-CN" sz="1400" dirty="0"/>
              <a:t>Maintenance.</a:t>
            </a:r>
          </a:p>
        </p:txBody>
      </p:sp>
    </p:spTree>
    <p:extLst>
      <p:ext uri="{BB962C8B-B14F-4D97-AF65-F5344CB8AC3E}">
        <p14:creationId xmlns:p14="http://schemas.microsoft.com/office/powerpoint/2010/main" val="289464152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1) General Aspects (1/7)</a:t>
            </a:r>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dirty="0"/>
              <a:t> </a:t>
            </a:r>
            <a:r>
              <a:rPr lang="de-DE" altLang="de-DE" sz="3200" dirty="0">
                <a:latin typeface="Arial" panose="020B0604020202020204" pitchFamily="34" charset="0"/>
                <a:cs typeface="Arial" panose="020B0604020202020204" pitchFamily="34" charset="0"/>
              </a:rPr>
              <a:t>SA2 meetings held since SA#93-e</a:t>
            </a:r>
          </a:p>
          <a:p>
            <a:pPr lvl="1" eaLnBrk="1" hangingPunct="1">
              <a:defRPr/>
            </a:pPr>
            <a:r>
              <a:rPr lang="it-IT" altLang="ko-KR" sz="1800" dirty="0">
                <a:latin typeface="Arial" panose="020B0604020202020204" pitchFamily="34" charset="0"/>
                <a:cs typeface="Arial" panose="020B0604020202020204" pitchFamily="34" charset="0"/>
              </a:rPr>
              <a:t>SA2#147E: 18 Oct – 22 Oct 2021</a:t>
            </a:r>
          </a:p>
          <a:p>
            <a:pPr lvl="1" eaLnBrk="1" hangingPunct="1">
              <a:defRPr/>
            </a:pPr>
            <a:r>
              <a:rPr lang="it-IT" altLang="ko-KR" sz="1800" dirty="0">
                <a:latin typeface="Arial" panose="020B0604020202020204" pitchFamily="34" charset="0"/>
                <a:cs typeface="Arial" panose="020B0604020202020204" pitchFamily="34" charset="0"/>
              </a:rPr>
              <a:t>SA2#148E: 15 Nov – 22 Nov 2021</a:t>
            </a:r>
          </a:p>
          <a:p>
            <a:pPr lvl="1" eaLnBrk="1" hangingPunct="1">
              <a:defRPr/>
            </a:pPr>
            <a:endParaRPr lang="en-GB" altLang="ko-KR" sz="2000" dirty="0">
              <a:solidFill>
                <a:srgbClr val="FF0000"/>
              </a:solidFill>
              <a:latin typeface="Arial" panose="020B0604020202020204" pitchFamily="34" charset="0"/>
              <a:cs typeface="Arial" panose="020B0604020202020204" pitchFamily="34" charset="0"/>
            </a:endParaRPr>
          </a:p>
          <a:p>
            <a:pPr eaLnBrk="1" hangingPunct="1">
              <a:defRPr/>
            </a:pPr>
            <a:r>
              <a:rPr lang="en-GB" altLang="de-DE" sz="3200" dirty="0">
                <a:latin typeface="Arial" panose="020B0604020202020204" pitchFamily="34" charset="0"/>
                <a:cs typeface="Arial" panose="020B0604020202020204" pitchFamily="34" charset="0"/>
              </a:rPr>
              <a:t> Future SA2 meetings</a:t>
            </a:r>
          </a:p>
          <a:p>
            <a:pPr lvl="1" eaLnBrk="1" hangingPunct="1">
              <a:defRPr/>
            </a:pPr>
            <a:r>
              <a:rPr lang="en-US" altLang="ko-KR" sz="1800" dirty="0">
                <a:latin typeface="Arial" panose="020B0604020202020204" pitchFamily="34" charset="0"/>
                <a:cs typeface="Arial" panose="020B0604020202020204" pitchFamily="34" charset="0"/>
              </a:rPr>
              <a:t>SA2#149E: 14 Feb – 25 Feb 2022</a:t>
            </a:r>
          </a:p>
          <a:p>
            <a:pPr lvl="1" eaLnBrk="1" hangingPunct="1">
              <a:defRPr/>
            </a:pPr>
            <a:endParaRPr lang="en-GB" altLang="ko-KR" sz="1800" dirty="0">
              <a:latin typeface="Arial" panose="020B0604020202020204" pitchFamily="34" charset="0"/>
              <a:cs typeface="Arial" panose="020B0604020202020204" pitchFamily="34" charset="0"/>
            </a:endParaRP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(6/18)</a:t>
            </a: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19629253"/>
              </p:ext>
            </p:extLst>
          </p:nvPr>
        </p:nvGraphicFramePr>
        <p:xfrm>
          <a:off x="179388" y="1284923"/>
          <a:ext cx="8810067" cy="136605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0">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31933">
                <a:tc>
                  <a:txBody>
                    <a:bodyPr/>
                    <a:lstStyle/>
                    <a:p>
                      <a:r>
                        <a:rPr lang="en-US" sz="1200" b="1" kern="1200" dirty="0">
                          <a:solidFill>
                            <a:schemeClr val="lt1"/>
                          </a:solidFill>
                          <a:effectLst/>
                          <a:latin typeface="+mn-lt"/>
                          <a:ea typeface="+mn-ea"/>
                          <a:cs typeface="+mn-cs"/>
                        </a:rPr>
                        <a:t>FS_5MBS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Study on architectural enhancements for 5G multicast-broadcast services </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Mar, 2021</a:t>
                      </a:r>
                      <a:endParaRPr kumimoji="0" lang="en-US" sz="1200" b="1" i="0" u="none" strike="noStrike" kern="1200" cap="none" spc="0" normalizeH="0" baseline="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SP-200690</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31933">
                <a:tc>
                  <a:txBody>
                    <a:bodyPr/>
                    <a:lstStyle/>
                    <a:p>
                      <a:r>
                        <a:rPr lang="en-US" sz="1200" b="1" kern="1200" dirty="0">
                          <a:solidFill>
                            <a:schemeClr val="lt1"/>
                          </a:solidFill>
                          <a:effectLst/>
                          <a:latin typeface="+mn-lt"/>
                          <a:ea typeface="+mn-ea"/>
                          <a:cs typeface="+mn-cs"/>
                        </a:rPr>
                        <a:t>5MBS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Architectural enhancements for 5G multicast-broadcast services (5MBS)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85%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SP-201106</a:t>
                      </a:r>
                      <a:endParaRPr lang="en-US" altLang="zh-CN"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745937521"/>
                  </a:ext>
                </a:extLst>
              </a:tr>
            </a:tbl>
          </a:graphicData>
        </a:graphic>
      </p:graphicFrame>
      <p:sp>
        <p:nvSpPr>
          <p:cNvPr id="29716" name="Content Placeholder 7"/>
          <p:cNvSpPr>
            <a:spLocks noGrp="1"/>
          </p:cNvSpPr>
          <p:nvPr>
            <p:ph sz="half" idx="2"/>
          </p:nvPr>
        </p:nvSpPr>
        <p:spPr>
          <a:xfrm>
            <a:off x="294760" y="2880360"/>
            <a:ext cx="8554480" cy="3466118"/>
          </a:xfrm>
        </p:spPr>
        <p:txBody>
          <a:bodyPr/>
          <a:lstStyle/>
          <a:p>
            <a:pPr>
              <a:spcBef>
                <a:spcPts val="0"/>
              </a:spcBef>
              <a:spcAft>
                <a:spcPts val="0"/>
              </a:spcAft>
            </a:pPr>
            <a:r>
              <a:rPr lang="de-DE" altLang="de-DE" sz="2000" dirty="0"/>
              <a:t>Progress since SA#93-e:</a:t>
            </a:r>
          </a:p>
          <a:p>
            <a:pPr lvl="1">
              <a:spcBef>
                <a:spcPts val="0"/>
              </a:spcBef>
              <a:spcAft>
                <a:spcPts val="400"/>
              </a:spcAft>
            </a:pPr>
            <a:r>
              <a:rPr lang="en-US" altLang="ko-KR" sz="1400" dirty="0"/>
              <a:t>38 CRs agreed to TS 23.247, 2 CR agreed to TS 23.501 and 3 CRs agreed to TS 23.502 related to the concluded key issues.</a:t>
            </a:r>
          </a:p>
          <a:p>
            <a:pPr lvl="1">
              <a:spcBef>
                <a:spcPts val="0"/>
              </a:spcBef>
              <a:spcAft>
                <a:spcPts val="400"/>
              </a:spcAft>
            </a:pPr>
            <a:r>
              <a:rPr lang="en-US" altLang="ko-KR" sz="1400" dirty="0"/>
              <a:t>7 LSs were exchanged with RAN2/RAN3/SA4/SA6/CT1. </a:t>
            </a:r>
          </a:p>
          <a:p>
            <a:pPr lvl="1">
              <a:spcBef>
                <a:spcPts val="0"/>
              </a:spcBef>
              <a:spcAft>
                <a:spcPts val="0"/>
              </a:spcAft>
            </a:pPr>
            <a:endParaRPr lang="en-US" sz="12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altLang="zh-CN" sz="1400" dirty="0"/>
              <a:t>RAN impacts as per agreed </a:t>
            </a:r>
            <a:r>
              <a:rPr lang="en-US" altLang="zh-CN" sz="1400" dirty="0" err="1"/>
              <a:t>pCRs</a:t>
            </a:r>
            <a:r>
              <a:rPr lang="en-GB" altLang="zh-CN" sz="1400" dirty="0"/>
              <a:t>. </a:t>
            </a:r>
          </a:p>
          <a:p>
            <a:pPr lvl="1">
              <a:spcBef>
                <a:spcPts val="0"/>
              </a:spcBef>
              <a:spcAft>
                <a:spcPts val="0"/>
              </a:spcAft>
            </a:pPr>
            <a:endParaRPr lang="en-US" altLang="zh-CN" sz="1200" dirty="0"/>
          </a:p>
          <a:p>
            <a:pPr lvl="0">
              <a:spcBef>
                <a:spcPts val="0"/>
              </a:spcBef>
              <a:spcAft>
                <a:spcPts val="0"/>
              </a:spcAft>
            </a:pPr>
            <a:r>
              <a:rPr lang="de-DE" sz="2000" dirty="0"/>
              <a:t>Next steps:</a:t>
            </a:r>
          </a:p>
          <a:p>
            <a:pPr lvl="1">
              <a:spcBef>
                <a:spcPts val="0"/>
              </a:spcBef>
              <a:spcAft>
                <a:spcPts val="0"/>
              </a:spcAft>
            </a:pPr>
            <a:r>
              <a:rPr lang="en-US" altLang="zh-CN" sz="1400" dirty="0"/>
              <a:t>Maintenance. </a:t>
            </a:r>
          </a:p>
          <a:p>
            <a:pPr lvl="1">
              <a:spcBef>
                <a:spcPts val="0"/>
              </a:spcBef>
              <a:spcAft>
                <a:spcPts val="0"/>
              </a:spcAft>
            </a:pPr>
            <a:r>
              <a:rPr lang="en-US" altLang="zh-CN" sz="1400" dirty="0"/>
              <a:t>Resolve the open issues that have dependencies with other WGs.</a:t>
            </a:r>
          </a:p>
          <a:p>
            <a:pPr lvl="1">
              <a:spcBef>
                <a:spcPts val="0"/>
              </a:spcBef>
              <a:spcAft>
                <a:spcPts val="0"/>
              </a:spcAft>
            </a:pPr>
            <a:endParaRPr lang="en-US" altLang="zh-CN" sz="1400" dirty="0"/>
          </a:p>
          <a:p>
            <a:pPr lvl="1">
              <a:spcBef>
                <a:spcPts val="0"/>
              </a:spcBef>
              <a:spcAft>
                <a:spcPts val="0"/>
              </a:spcAft>
            </a:pPr>
            <a:endParaRPr lang="de-DE" sz="1400" dirty="0"/>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(7/18)</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139078043"/>
              </p:ext>
            </p:extLst>
          </p:nvPr>
        </p:nvGraphicFramePr>
        <p:xfrm>
          <a:off x="179388" y="1367219"/>
          <a:ext cx="8810067" cy="100029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79116">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4112">
                <a:tc>
                  <a:txBody>
                    <a:bodyPr/>
                    <a:lstStyle/>
                    <a:p>
                      <a:r>
                        <a:rPr lang="en-US" sz="1200" b="1" kern="1200" dirty="0">
                          <a:solidFill>
                            <a:schemeClr val="lt1"/>
                          </a:solidFill>
                          <a:effectLst/>
                          <a:latin typeface="+mn-lt"/>
                          <a:ea typeface="+mn-ea"/>
                          <a:cs typeface="+mn-cs"/>
                        </a:rPr>
                        <a:t>FS_eNS_Ph2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SP-190931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4112">
                <a:tc>
                  <a:txBody>
                    <a:bodyPr/>
                    <a:lstStyle/>
                    <a:p>
                      <a:r>
                        <a:rPr lang="en-US" sz="1200" b="1" kern="1200" dirty="0">
                          <a:solidFill>
                            <a:schemeClr val="lt1"/>
                          </a:solidFill>
                          <a:effectLst/>
                          <a:latin typeface="+mn-lt"/>
                          <a:ea typeface="+mn-ea"/>
                          <a:cs typeface="+mn-cs"/>
                        </a:rPr>
                        <a:t>eNS_Ph2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97% -&gt; 99%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SP-200976</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880775904"/>
                  </a:ext>
                </a:extLst>
              </a:tr>
            </a:tbl>
          </a:graphicData>
        </a:graphic>
      </p:graphicFrame>
      <p:sp>
        <p:nvSpPr>
          <p:cNvPr id="29716" name="Content Placeholder 7"/>
          <p:cNvSpPr>
            <a:spLocks noGrp="1"/>
          </p:cNvSpPr>
          <p:nvPr>
            <p:ph sz="half" idx="2"/>
          </p:nvPr>
        </p:nvSpPr>
        <p:spPr>
          <a:xfrm>
            <a:off x="434975" y="2657781"/>
            <a:ext cx="8554480" cy="3636141"/>
          </a:xfrm>
        </p:spPr>
        <p:txBody>
          <a:bodyPr/>
          <a:lstStyle/>
          <a:p>
            <a:pPr>
              <a:spcBef>
                <a:spcPts val="0"/>
              </a:spcBef>
              <a:spcAft>
                <a:spcPts val="0"/>
              </a:spcAft>
            </a:pPr>
            <a:r>
              <a:rPr lang="de-DE" altLang="de-DE" sz="2000" dirty="0"/>
              <a:t>Progress since SA#93-e:</a:t>
            </a:r>
          </a:p>
          <a:p>
            <a:pPr lvl="1">
              <a:lnSpc>
                <a:spcPts val="1600"/>
              </a:lnSpc>
              <a:spcBef>
                <a:spcPts val="0"/>
              </a:spcBef>
            </a:pPr>
            <a:r>
              <a:rPr lang="en-US" altLang="zh-CN" sz="1400" dirty="0"/>
              <a:t>25 CRs were approved.</a:t>
            </a:r>
          </a:p>
          <a:p>
            <a:pPr lvl="1">
              <a:lnSpc>
                <a:spcPts val="1600"/>
              </a:lnSpc>
              <a:spcBef>
                <a:spcPts val="0"/>
              </a:spcBef>
            </a:pPr>
            <a:r>
              <a:rPr lang="en-US" altLang="zh-CN" sz="1400" dirty="0"/>
              <a:t>Extensive discussion on how to guarantee the service continuity during EPC interwork or inter AMF mobility when a different NSACF is selected during mobility and network slice is congested in the service area of the selected NSACF. Also, the inter NSACF communication for roaming case was also discussed. No conclusion on the two aspects can be reached.</a:t>
            </a:r>
          </a:p>
          <a:p>
            <a:pPr lvl="1">
              <a:lnSpc>
                <a:spcPts val="1600"/>
              </a:lnSpc>
              <a:spcBef>
                <a:spcPts val="0"/>
              </a:spcBef>
            </a:pPr>
            <a:r>
              <a:rPr lang="en-US" altLang="zh-CN" sz="1400" dirty="0"/>
              <a:t>On KI#7, It was not agreed to send configured NSSAI to NG-RAN.  </a:t>
            </a:r>
          </a:p>
          <a:p>
            <a:pPr marL="457200" lvl="1" indent="0">
              <a:lnSpc>
                <a:spcPts val="1600"/>
              </a:lnSpc>
              <a:spcBef>
                <a:spcPts val="0"/>
              </a:spcBef>
              <a:buNone/>
            </a:pPr>
            <a:endParaRPr lang="en-US" altLang="zh-CN"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altLang="zh-CN" sz="1400" dirty="0"/>
              <a:t>None.</a:t>
            </a:r>
          </a:p>
          <a:p>
            <a:pPr marL="457200" lvl="1" indent="0">
              <a:spcBef>
                <a:spcPts val="0"/>
              </a:spcBef>
              <a:spcAft>
                <a:spcPts val="0"/>
              </a:spcAft>
              <a:buNone/>
            </a:pPr>
            <a:endParaRPr lang="en-US" altLang="de-DE" sz="1400" dirty="0"/>
          </a:p>
          <a:p>
            <a:pPr lvl="0">
              <a:spcBef>
                <a:spcPts val="0"/>
              </a:spcBef>
              <a:spcAft>
                <a:spcPts val="0"/>
              </a:spcAft>
            </a:pPr>
            <a:r>
              <a:rPr lang="de-DE" sz="2000" dirty="0"/>
              <a:t>Next steps:</a:t>
            </a:r>
          </a:p>
          <a:p>
            <a:pPr lvl="1">
              <a:spcBef>
                <a:spcPts val="0"/>
              </a:spcBef>
              <a:spcAft>
                <a:spcPts val="0"/>
              </a:spcAft>
            </a:pPr>
            <a:r>
              <a:rPr lang="en-US" altLang="zh-CN" sz="1400" dirty="0"/>
              <a:t>Maintenance and alignment via coordination with other WGs. </a:t>
            </a:r>
          </a:p>
          <a:p>
            <a:pPr marL="457200" lvl="1" indent="0">
              <a:spcBef>
                <a:spcPts val="0"/>
              </a:spcBef>
              <a:spcAft>
                <a:spcPts val="300"/>
              </a:spcAft>
              <a:buNone/>
            </a:pPr>
            <a:endParaRPr lang="en-US" altLang="zh-CN" sz="1400" dirty="0"/>
          </a:p>
        </p:txBody>
      </p:sp>
    </p:spTree>
    <p:extLst>
      <p:ext uri="{BB962C8B-B14F-4D97-AF65-F5344CB8AC3E}">
        <p14:creationId xmlns:p14="http://schemas.microsoft.com/office/powerpoint/2010/main" val="1614103775"/>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179388" y="2467971"/>
            <a:ext cx="8554480" cy="3734719"/>
          </a:xfrm>
        </p:spPr>
        <p:txBody>
          <a:bodyPr/>
          <a:lstStyle/>
          <a:p>
            <a:r>
              <a:rPr lang="en-US" altLang="de-DE" sz="2000" dirty="0"/>
              <a:t>Progress since SA#93-e:</a:t>
            </a:r>
          </a:p>
          <a:p>
            <a:pPr lvl="1">
              <a:spcBef>
                <a:spcPts val="300"/>
              </a:spcBef>
              <a:defRPr/>
            </a:pPr>
            <a:r>
              <a:rPr lang="en-US" altLang="zh-CN" sz="1400" dirty="0"/>
              <a:t>38 CRs agreed for 23.288, 2 CRs agreed for 23.501, 2 CRs agreed for 23.502</a:t>
            </a:r>
            <a:r>
              <a:rPr lang="en-US" altLang="zh-CN" sz="1400" dirty="0">
                <a:sym typeface="+mn-ea"/>
              </a:rPr>
              <a:t>, 4 CRs agreed for 23.503</a:t>
            </a:r>
            <a:r>
              <a:rPr lang="en-US" altLang="zh-CN" sz="1400" dirty="0"/>
              <a:t> and 3 LS Response  agreed.</a:t>
            </a:r>
          </a:p>
          <a:p>
            <a:pPr lvl="1">
              <a:spcBef>
                <a:spcPts val="0"/>
              </a:spcBef>
              <a:spcAft>
                <a:spcPts val="300"/>
              </a:spcAft>
            </a:pPr>
            <a:r>
              <a:rPr lang="en-GB" sz="1400" dirty="0"/>
              <a:t>Reply LS sent to SA3 </a:t>
            </a:r>
            <a:r>
              <a:rPr lang="en-US" sz="1400" dirty="0"/>
              <a:t>on user consent</a:t>
            </a:r>
            <a:r>
              <a:rPr lang="en-GB" sz="1400" dirty="0"/>
              <a:t>.</a:t>
            </a:r>
          </a:p>
          <a:p>
            <a:pPr lvl="1">
              <a:spcBef>
                <a:spcPts val="0"/>
              </a:spcBef>
              <a:spcAft>
                <a:spcPts val="300"/>
              </a:spcAft>
            </a:pPr>
            <a:r>
              <a:rPr lang="en-US" altLang="zh-CN" sz="1400" dirty="0"/>
              <a:t>LS sent to CT3 on Network Slice (Instance) load level related Analytics.</a:t>
            </a:r>
          </a:p>
          <a:p>
            <a:pPr lvl="1">
              <a:spcBef>
                <a:spcPts val="0"/>
              </a:spcBef>
              <a:spcAft>
                <a:spcPts val="300"/>
              </a:spcAft>
            </a:pPr>
            <a:r>
              <a:rPr lang="en-US" sz="1400" dirty="0"/>
              <a:t>LS exchange with SA4 on UE Data Collection and Reporting</a:t>
            </a:r>
            <a:endParaRPr lang="en-US" altLang="zh-CN" sz="1400" dirty="0"/>
          </a:p>
          <a:p>
            <a:r>
              <a:rPr lang="en-US" altLang="de-DE" sz="2000" dirty="0"/>
              <a:t>RAN impacts or dependencies:</a:t>
            </a:r>
          </a:p>
          <a:p>
            <a:pPr lvl="1"/>
            <a:r>
              <a:rPr lang="en-US" sz="1400" dirty="0"/>
              <a:t>None</a:t>
            </a:r>
            <a:endParaRPr lang="en-US" altLang="de-DE" sz="2000" dirty="0"/>
          </a:p>
          <a:p>
            <a:r>
              <a:rPr lang="en-US" altLang="de-DE" sz="2000" dirty="0"/>
              <a:t>Next steps:</a:t>
            </a:r>
          </a:p>
          <a:p>
            <a:pPr lvl="1"/>
            <a:r>
              <a:rPr lang="en-US" sz="1400" dirty="0"/>
              <a:t>Maintenance. Alignment with other WGs.</a:t>
            </a:r>
          </a:p>
          <a:p>
            <a:pPr marL="457200" lvl="1" indent="0">
              <a:buNone/>
            </a:pPr>
            <a:endParaRPr lang="en-GB" altLang="zh-CN" sz="800" dirty="0"/>
          </a:p>
        </p:txBody>
      </p:sp>
      <p:sp>
        <p:nvSpPr>
          <p:cNvPr id="6" name="Title 5"/>
          <p:cNvSpPr>
            <a:spLocks noGrp="1"/>
          </p:cNvSpPr>
          <p:nvPr>
            <p:ph type="title"/>
          </p:nvPr>
        </p:nvSpPr>
        <p:spPr>
          <a:xfrm>
            <a:off x="179388" y="83891"/>
            <a:ext cx="7112000" cy="1143000"/>
          </a:xfrm>
        </p:spPr>
        <p:txBody>
          <a:bodyPr/>
          <a:lstStyle/>
          <a:p>
            <a:r>
              <a:rPr lang="en-GB" altLang="en-US" b="1" dirty="0"/>
              <a:t>2.4) Rel-17 Study/Work (8/18)</a:t>
            </a:r>
            <a:endParaRPr lang="en-US" altLang="de-DE" b="1" dirty="0"/>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1343661595"/>
              </p:ext>
            </p:extLst>
          </p:nvPr>
        </p:nvGraphicFramePr>
        <p:xfrm>
          <a:off x="179388" y="1376363"/>
          <a:ext cx="8810067" cy="1000294"/>
        </p:xfrm>
        <a:graphic>
          <a:graphicData uri="http://schemas.openxmlformats.org/drawingml/2006/table">
            <a:tbl>
              <a:tblPr firstRow="1" bandRow="1">
                <a:tableStyleId>{8FD4443E-F989-4FC4-A0C8-D5A2AF1F390B}</a:tableStyleId>
              </a:tblPr>
              <a:tblGrid>
                <a:gridCol w="1320228">
                  <a:extLst>
                    <a:ext uri="{9D8B030D-6E8A-4147-A177-3AD203B41FA5}">
                      <a16:colId xmlns:a16="http://schemas.microsoft.com/office/drawing/2014/main" val="20000"/>
                    </a:ext>
                  </a:extLst>
                </a:gridCol>
                <a:gridCol w="402742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8345">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1074">
                <a:tc>
                  <a:txBody>
                    <a:bodyPr/>
                    <a:lstStyle/>
                    <a:p>
                      <a:r>
                        <a:rPr lang="en-US" sz="1200" b="1" kern="1200" dirty="0">
                          <a:solidFill>
                            <a:schemeClr val="lt1"/>
                          </a:solidFill>
                          <a:effectLst/>
                          <a:latin typeface="+mn-lt"/>
                          <a:ea typeface="+mn-ea"/>
                          <a:cs typeface="+mn-cs"/>
                        </a:rPr>
                        <a:t>FS_eNA_Ph2</a:t>
                      </a:r>
                      <a:r>
                        <a:rPr lang="en-US" sz="1200" b="1" kern="1200" baseline="0" dirty="0">
                          <a:solidFill>
                            <a:schemeClr val="lt1"/>
                          </a:solidFill>
                          <a:effectLst/>
                          <a:latin typeface="+mn-lt"/>
                          <a:ea typeface="+mn-ea"/>
                          <a:cs typeface="+mn-cs"/>
                        </a:rPr>
                        <a:t> </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kern="1200" dirty="0">
                          <a:solidFill>
                            <a:schemeClr val="bg1"/>
                          </a:solidFill>
                          <a:effectLst/>
                          <a:latin typeface="+mn-lt"/>
                          <a:ea typeface="+mn-ea"/>
                          <a:cs typeface="+mn-cs"/>
                        </a:rPr>
                        <a:t>Study on Enablers for Network Automation for 5G - phase 2</a:t>
                      </a:r>
                      <a:endParaRPr lang="en-US" altLang="zh-CN" sz="1200" b="1"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SP-200098</a:t>
                      </a:r>
                      <a:endParaRPr lang="en-US"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31074">
                <a:tc>
                  <a:txBody>
                    <a:bodyPr/>
                    <a:lstStyle/>
                    <a:p>
                      <a:r>
                        <a:rPr lang="en-US" sz="1200" b="1" kern="1200" dirty="0">
                          <a:solidFill>
                            <a:schemeClr val="lt1"/>
                          </a:solidFill>
                          <a:effectLst/>
                          <a:latin typeface="+mn-lt"/>
                          <a:ea typeface="+mn-ea"/>
                          <a:cs typeface="+mn-cs"/>
                        </a:rPr>
                        <a:t>eNA_Ph2</a:t>
                      </a:r>
                      <a:r>
                        <a:rPr lang="en-US" sz="1200" b="1" kern="1200" baseline="0" dirty="0">
                          <a:solidFill>
                            <a:schemeClr val="lt1"/>
                          </a:solidFill>
                          <a:effectLst/>
                          <a:latin typeface="+mn-lt"/>
                          <a:ea typeface="+mn-ea"/>
                          <a:cs typeface="+mn-cs"/>
                        </a:rPr>
                        <a:t> </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bg1"/>
                          </a:solidFill>
                          <a:effectLst/>
                          <a:latin typeface="+mn-lt"/>
                          <a:ea typeface="+mn-ea"/>
                          <a:cs typeface="+mn-cs"/>
                        </a:rPr>
                        <a:t>WID </a:t>
                      </a:r>
                      <a:r>
                        <a:rPr lang="en-GB" altLang="zh-CN" sz="1200" b="1" kern="1200" dirty="0">
                          <a:solidFill>
                            <a:schemeClr val="bg1"/>
                          </a:solidFill>
                          <a:effectLst/>
                          <a:latin typeface="+mn-lt"/>
                          <a:ea typeface="+mn-ea"/>
                          <a:cs typeface="+mn-cs"/>
                        </a:rPr>
                        <a:t>on Enablers for Network Automation for 5G - phase 2</a:t>
                      </a:r>
                      <a:endParaRPr lang="en-US" altLang="zh-CN" sz="1200" b="1"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u="none" kern="1200" dirty="0">
                          <a:solidFill>
                            <a:srgbClr val="7030A0"/>
                          </a:solidFill>
                          <a:latin typeface="+mn-lt"/>
                          <a:ea typeface="+mn-ea"/>
                          <a:cs typeface="+mn-cs"/>
                        </a:rPr>
                        <a:t>99%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SP-201133</a:t>
                      </a:r>
                      <a:endParaRPr lang="en-US" altLang="zh-CN"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322032242"/>
                  </a:ext>
                </a:extLst>
              </a:tr>
            </a:tbl>
          </a:graphicData>
        </a:graphic>
      </p:graphicFrame>
    </p:spTree>
    <p:extLst>
      <p:ext uri="{BB962C8B-B14F-4D97-AF65-F5344CB8AC3E}">
        <p14:creationId xmlns:p14="http://schemas.microsoft.com/office/powerpoint/2010/main" val="1063008254"/>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(9/18)</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870374617"/>
              </p:ext>
            </p:extLst>
          </p:nvPr>
        </p:nvGraphicFramePr>
        <p:xfrm>
          <a:off x="179388" y="1376363"/>
          <a:ext cx="8810067" cy="11085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57533">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3241">
                <a:tc>
                  <a:txBody>
                    <a:bodyPr/>
                    <a:lstStyle/>
                    <a:p>
                      <a:r>
                        <a:rPr lang="en-US" sz="1200" b="1" kern="1200" dirty="0" err="1">
                          <a:solidFill>
                            <a:schemeClr val="lt1"/>
                          </a:solidFill>
                          <a:effectLst/>
                          <a:latin typeface="+mn-lt"/>
                          <a:ea typeface="+mn-ea"/>
                          <a:cs typeface="+mn-cs"/>
                        </a:rPr>
                        <a:t>FS_eNPN</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Enhanced support of Non-Public Networks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SP-200094</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40934">
                <a:tc>
                  <a:txBody>
                    <a:bodyPr/>
                    <a:lstStyle/>
                    <a:p>
                      <a:r>
                        <a:rPr lang="en-US" sz="1200" b="1" kern="1200" dirty="0" err="1">
                          <a:solidFill>
                            <a:schemeClr val="lt1"/>
                          </a:solidFill>
                          <a:effectLst/>
                          <a:latin typeface="+mn-lt"/>
                          <a:ea typeface="+mn-ea"/>
                          <a:cs typeface="+mn-cs"/>
                        </a:rPr>
                        <a:t>eNPN</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Enhanced support of Non-Public Networks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95% -&gt; 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SP-200980</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754895768"/>
                  </a:ext>
                </a:extLst>
              </a:tr>
            </a:tbl>
          </a:graphicData>
        </a:graphic>
      </p:graphicFrame>
      <p:sp>
        <p:nvSpPr>
          <p:cNvPr id="29716" name="Content Placeholder 7"/>
          <p:cNvSpPr>
            <a:spLocks noGrp="1"/>
          </p:cNvSpPr>
          <p:nvPr>
            <p:ph sz="half" idx="2"/>
          </p:nvPr>
        </p:nvSpPr>
        <p:spPr>
          <a:xfrm>
            <a:off x="179388" y="2574379"/>
            <a:ext cx="8554480" cy="3600790"/>
          </a:xfrm>
        </p:spPr>
        <p:txBody>
          <a:bodyPr/>
          <a:lstStyle/>
          <a:p>
            <a:pPr>
              <a:spcBef>
                <a:spcPts val="0"/>
              </a:spcBef>
              <a:spcAft>
                <a:spcPts val="0"/>
              </a:spcAft>
            </a:pPr>
            <a:r>
              <a:rPr lang="de-DE" altLang="de-DE" sz="2000" dirty="0"/>
              <a:t>Progress since SA#93-e:</a:t>
            </a:r>
          </a:p>
          <a:p>
            <a:pPr lvl="1">
              <a:spcBef>
                <a:spcPts val="0"/>
              </a:spcBef>
              <a:spcAft>
                <a:spcPts val="0"/>
              </a:spcAft>
            </a:pPr>
            <a:r>
              <a:rPr lang="en-US" altLang="de-DE" sz="1200" kern="0" dirty="0"/>
              <a:t>4 Liaisons sent to other WGs in 3GPP replying on questions and asking for feedback</a:t>
            </a:r>
          </a:p>
          <a:p>
            <a:pPr lvl="1">
              <a:spcBef>
                <a:spcPts val="0"/>
              </a:spcBef>
              <a:spcAft>
                <a:spcPts val="0"/>
              </a:spcAft>
            </a:pPr>
            <a:r>
              <a:rPr lang="en-US" altLang="de-DE" sz="1200" kern="0" dirty="0"/>
              <a:t>1 Liaison sent to GSMA asking whether a device is required to have/signal separate IMEI for each simultaneous registration towards separate network (PLMN and SNPN)</a:t>
            </a:r>
          </a:p>
          <a:p>
            <a:pPr lvl="1">
              <a:spcBef>
                <a:spcPts val="0"/>
              </a:spcBef>
              <a:spcAft>
                <a:spcPts val="0"/>
              </a:spcAft>
            </a:pPr>
            <a:r>
              <a:rPr lang="en-US" altLang="de-DE" sz="1200" kern="0" dirty="0"/>
              <a:t>24 CRs (23.501, 23.502 and 23.503) agreed and sent to SA for approval</a:t>
            </a:r>
          </a:p>
          <a:p>
            <a:pPr lvl="1">
              <a:spcBef>
                <a:spcPts val="0"/>
              </a:spcBef>
              <a:spcAft>
                <a:spcPts val="0"/>
              </a:spcAft>
            </a:pPr>
            <a:r>
              <a:rPr lang="en-US" altLang="de-DE" sz="1200" kern="0" dirty="0"/>
              <a:t>No conclusions/agreements on following topics (i.e., conclusions expected at the next SA2 meeting):</a:t>
            </a:r>
          </a:p>
          <a:p>
            <a:pPr lvl="2">
              <a:spcBef>
                <a:spcPts val="0"/>
              </a:spcBef>
              <a:spcAft>
                <a:spcPts val="0"/>
              </a:spcAft>
            </a:pPr>
            <a:r>
              <a:rPr lang="en-US" altLang="de-DE" sz="1050" kern="0" dirty="0"/>
              <a:t>UE onboarding architecture (require SA3 progress)</a:t>
            </a:r>
          </a:p>
          <a:p>
            <a:pPr lvl="2">
              <a:spcBef>
                <a:spcPts val="0"/>
              </a:spcBef>
              <a:spcAft>
                <a:spcPts val="0"/>
              </a:spcAft>
            </a:pPr>
            <a:r>
              <a:rPr lang="en-US" altLang="de-DE" sz="1050" kern="0" dirty="0"/>
              <a:t>PCF and UE policies in case of SNPN with CH using AUSF/UDM </a:t>
            </a:r>
          </a:p>
          <a:p>
            <a:pPr lvl="2">
              <a:spcBef>
                <a:spcPts val="0"/>
              </a:spcBef>
              <a:spcAft>
                <a:spcPts val="0"/>
              </a:spcAft>
            </a:pPr>
            <a:r>
              <a:rPr lang="en-US" altLang="de-DE" sz="1050" kern="0" dirty="0"/>
              <a:t>SNPN support of Network Slicing features in Rel-17 and Rel-16</a:t>
            </a:r>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2">
              <a:spcBef>
                <a:spcPts val="0"/>
              </a:spcBef>
              <a:spcAft>
                <a:spcPts val="300"/>
              </a:spcAft>
            </a:pPr>
            <a:r>
              <a:rPr lang="en-US" sz="1400" kern="0" dirty="0"/>
              <a:t>No new RAN impacts or dependencies</a:t>
            </a:r>
            <a:endParaRPr lang="en-US" sz="1400" strike="sngStrike" kern="0" dirty="0"/>
          </a:p>
          <a:p>
            <a:pPr lvl="0">
              <a:spcBef>
                <a:spcPts val="0"/>
              </a:spcBef>
              <a:spcAft>
                <a:spcPts val="0"/>
              </a:spcAft>
            </a:pPr>
            <a:r>
              <a:rPr lang="de-DE" sz="2000" dirty="0"/>
              <a:t>Next steps:</a:t>
            </a:r>
          </a:p>
          <a:p>
            <a:pPr lvl="1">
              <a:spcBef>
                <a:spcPts val="0"/>
              </a:spcBef>
              <a:spcAft>
                <a:spcPts val="0"/>
              </a:spcAft>
            </a:pPr>
            <a:r>
              <a:rPr lang="en-US" sz="1400" kern="0" dirty="0"/>
              <a:t>Corrections, answering </a:t>
            </a:r>
            <a:r>
              <a:rPr lang="en-US" sz="1400" kern="0" dirty="0" err="1"/>
              <a:t>LSes</a:t>
            </a:r>
            <a:r>
              <a:rPr lang="en-US" sz="1400" kern="0" dirty="0"/>
              <a:t> and alignments with other WGs, and especially complete the UE onboarding work based on SA3 progress</a:t>
            </a:r>
          </a:p>
          <a:p>
            <a:pPr lvl="1">
              <a:spcBef>
                <a:spcPts val="0"/>
              </a:spcBef>
              <a:spcAft>
                <a:spcPts val="0"/>
              </a:spcAft>
            </a:pPr>
            <a:endParaRPr lang="en-US" sz="1400" dirty="0"/>
          </a:p>
          <a:p>
            <a:pPr marL="457200" lvl="1" indent="0">
              <a:buNone/>
            </a:pPr>
            <a:r>
              <a:rPr lang="en-US" altLang="zh-CN" sz="1400" dirty="0"/>
              <a:t> </a:t>
            </a:r>
          </a:p>
        </p:txBody>
      </p:sp>
    </p:spTree>
    <p:extLst>
      <p:ext uri="{BB962C8B-B14F-4D97-AF65-F5344CB8AC3E}">
        <p14:creationId xmlns:p14="http://schemas.microsoft.com/office/powerpoint/2010/main" val="3923567084"/>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(10/18)</a:t>
            </a:r>
            <a:endParaRPr lang="de-DE" altLang="de-DE" b="1" dirty="0"/>
          </a:p>
        </p:txBody>
      </p:sp>
      <p:sp>
        <p:nvSpPr>
          <p:cNvPr id="29716" name="Content Placeholder 7"/>
          <p:cNvSpPr>
            <a:spLocks noGrp="1"/>
          </p:cNvSpPr>
          <p:nvPr>
            <p:ph sz="half" idx="2"/>
          </p:nvPr>
        </p:nvSpPr>
        <p:spPr>
          <a:xfrm>
            <a:off x="434974" y="2916936"/>
            <a:ext cx="8364642" cy="3311144"/>
          </a:xfrm>
        </p:spPr>
        <p:txBody>
          <a:bodyPr/>
          <a:lstStyle/>
          <a:p>
            <a:pPr>
              <a:spcBef>
                <a:spcPts val="0"/>
              </a:spcBef>
              <a:spcAft>
                <a:spcPts val="0"/>
              </a:spcAft>
            </a:pPr>
            <a:r>
              <a:rPr lang="de-DE" altLang="de-DE" sz="2000" dirty="0"/>
              <a:t>Progress since SA#93-e:</a:t>
            </a:r>
          </a:p>
          <a:p>
            <a:pPr lvl="1">
              <a:spcBef>
                <a:spcPts val="0"/>
              </a:spcBef>
              <a:spcAft>
                <a:spcPts val="0"/>
              </a:spcAft>
            </a:pPr>
            <a:r>
              <a:rPr lang="de-DE" altLang="de-DE" sz="1200" kern="0" dirty="0"/>
              <a:t>ID_UAS is captured in TS 23.256</a:t>
            </a:r>
          </a:p>
          <a:p>
            <a:pPr lvl="1">
              <a:spcBef>
                <a:spcPts val="0"/>
              </a:spcBef>
              <a:spcAft>
                <a:spcPts val="0"/>
              </a:spcAft>
            </a:pPr>
            <a:r>
              <a:rPr lang="en-GB" sz="1200" dirty="0"/>
              <a:t>TS 23.256 sent to SA for approval. </a:t>
            </a:r>
          </a:p>
          <a:p>
            <a:pPr lvl="1">
              <a:spcBef>
                <a:spcPts val="0"/>
              </a:spcBef>
              <a:spcAft>
                <a:spcPts val="0"/>
              </a:spcAft>
            </a:pPr>
            <a:r>
              <a:rPr lang="en-US" altLang="de-DE" sz="1200" dirty="0"/>
              <a:t>31</a:t>
            </a:r>
            <a:r>
              <a:rPr lang="en-US" altLang="de-DE" sz="1200" kern="0" dirty="0"/>
              <a:t> CRs (to TS 23.256, TS 23.501, TS 23.502) were approved</a:t>
            </a:r>
          </a:p>
          <a:p>
            <a:pPr lvl="2">
              <a:spcBef>
                <a:spcPts val="0"/>
              </a:spcBef>
              <a:spcAft>
                <a:spcPts val="0"/>
              </a:spcAft>
            </a:pPr>
            <a:r>
              <a:rPr lang="en-US" altLang="de-DE" sz="1200" kern="0" dirty="0"/>
              <a:t>Editorial CRs on various parts of the TS</a:t>
            </a:r>
          </a:p>
          <a:p>
            <a:pPr lvl="2">
              <a:spcBef>
                <a:spcPts val="0"/>
              </a:spcBef>
              <a:spcAft>
                <a:spcPts val="0"/>
              </a:spcAft>
            </a:pPr>
            <a:r>
              <a:rPr lang="en-US" altLang="de-DE" sz="1200" kern="0" dirty="0"/>
              <a:t>A correction addressing the previously contentious issue of network and UE behavior for UUAA when the UE aerial subscription is missing</a:t>
            </a:r>
          </a:p>
          <a:p>
            <a:pPr lvl="2">
              <a:spcBef>
                <a:spcPts val="0"/>
              </a:spcBef>
              <a:spcAft>
                <a:spcPts val="0"/>
              </a:spcAft>
            </a:pPr>
            <a:r>
              <a:rPr lang="en-US" altLang="de-DE" sz="1200" kern="0" dirty="0"/>
              <a:t>CRs addressing UAS NF/USS discovery</a:t>
            </a:r>
          </a:p>
          <a:p>
            <a:pPr lvl="2">
              <a:spcBef>
                <a:spcPts val="0"/>
              </a:spcBef>
              <a:spcAft>
                <a:spcPts val="0"/>
              </a:spcAft>
            </a:pPr>
            <a:r>
              <a:rPr lang="en-US" altLang="de-DE" sz="1200" kern="0" dirty="0"/>
              <a:t>CRs addressing the UUAA revocation</a:t>
            </a:r>
          </a:p>
          <a:p>
            <a:pPr lvl="1">
              <a:spcBef>
                <a:spcPts val="0"/>
              </a:spcBef>
              <a:spcAft>
                <a:spcPts val="0"/>
              </a:spcAft>
            </a:pPr>
            <a:r>
              <a:rPr lang="en-US" altLang="de-DE" sz="1200" kern="0" dirty="0"/>
              <a:t>Reply LS to CT1 on support of </a:t>
            </a:r>
            <a:r>
              <a:rPr lang="en-US" altLang="de-DE" sz="1200" kern="0" dirty="0" err="1"/>
              <a:t>ePCO</a:t>
            </a:r>
            <a:r>
              <a:rPr lang="en-US" altLang="de-DE" sz="1200" kern="0" dirty="0"/>
              <a:t> and UUAA in pre-rel. 17 EPS network.</a:t>
            </a:r>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None</a:t>
            </a:r>
          </a:p>
          <a:p>
            <a:pPr lvl="0">
              <a:spcBef>
                <a:spcPts val="0"/>
              </a:spcBef>
              <a:spcAft>
                <a:spcPts val="0"/>
              </a:spcAft>
            </a:pPr>
            <a:r>
              <a:rPr lang="de-DE" sz="2000" dirty="0"/>
              <a:t>Next steps:</a:t>
            </a:r>
          </a:p>
          <a:p>
            <a:pPr lvl="1">
              <a:spcBef>
                <a:spcPts val="0"/>
              </a:spcBef>
              <a:spcAft>
                <a:spcPts val="0"/>
              </a:spcAft>
            </a:pPr>
            <a:r>
              <a:rPr lang="en-US" sz="1400" dirty="0"/>
              <a:t>Maintenance</a:t>
            </a:r>
            <a:endParaRPr lang="de-DE" sz="1200" dirty="0"/>
          </a:p>
          <a:p>
            <a:pPr lvl="1">
              <a:spcBef>
                <a:spcPts val="0"/>
              </a:spcBef>
              <a:spcAft>
                <a:spcPts val="600"/>
              </a:spcAft>
            </a:pPr>
            <a:endParaRPr lang="en-US" altLang="zh-CN" sz="1200" dirty="0"/>
          </a:p>
        </p:txBody>
      </p:sp>
      <p:graphicFrame>
        <p:nvGraphicFramePr>
          <p:cNvPr id="8" name="Content Placeholder 8">
            <a:extLst>
              <a:ext uri="{FF2B5EF4-FFF2-40B4-BE49-F238E27FC236}">
                <a16:creationId xmlns:a16="http://schemas.microsoft.com/office/drawing/2014/main" id="{8A487373-E8FB-453B-A616-ABFE3B64DD9B}"/>
              </a:ext>
            </a:extLst>
          </p:cNvPr>
          <p:cNvGraphicFramePr>
            <a:graphicFrameLocks/>
          </p:cNvGraphicFramePr>
          <p:nvPr>
            <p:extLst>
              <p:ext uri="{D42A27DB-BD31-4B8C-83A1-F6EECF244321}">
                <p14:modId xmlns:p14="http://schemas.microsoft.com/office/powerpoint/2010/main" val="4045853363"/>
              </p:ext>
            </p:extLst>
          </p:nvPr>
        </p:nvGraphicFramePr>
        <p:xfrm>
          <a:off x="179388" y="1376363"/>
          <a:ext cx="8810067" cy="1366054"/>
        </p:xfrm>
        <a:graphic>
          <a:graphicData uri="http://schemas.openxmlformats.org/drawingml/2006/table">
            <a:tbl>
              <a:tblPr firstRow="1" bandRow="1">
                <a:tableStyleId>{8FD4443E-F989-4FC4-A0C8-D5A2AF1F390B}</a:tableStyleId>
              </a:tblPr>
              <a:tblGrid>
                <a:gridCol w="1370012">
                  <a:extLst>
                    <a:ext uri="{9D8B030D-6E8A-4147-A177-3AD203B41FA5}">
                      <a16:colId xmlns:a16="http://schemas.microsoft.com/office/drawing/2014/main" val="20000"/>
                    </a:ext>
                  </a:extLst>
                </a:gridCol>
                <a:gridCol w="3977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5764">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9233">
                <a:tc>
                  <a:txBody>
                    <a:bodyPr/>
                    <a:lstStyle/>
                    <a:p>
                      <a:r>
                        <a:rPr lang="en-US" sz="1200" b="1" kern="1200" dirty="0">
                          <a:solidFill>
                            <a:schemeClr val="lt1"/>
                          </a:solidFill>
                          <a:effectLst/>
                          <a:latin typeface="+mn-lt"/>
                          <a:ea typeface="+mn-ea"/>
                          <a:cs typeface="+mn-cs"/>
                        </a:rPr>
                        <a:t>FS_ID_UAS_SA2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dirty="0">
                          <a:solidFill>
                            <a:schemeClr val="lt1"/>
                          </a:solidFill>
                          <a:effectLst/>
                          <a:latin typeface="+mn-lt"/>
                          <a:ea typeface="+mn-ea"/>
                          <a:cs typeface="+mn-cs"/>
                        </a:rPr>
                        <a:t>Study on supporting Unmanned Aerial Systems Connectivity, Identification, and Tracking</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SP-200097</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29233">
                <a:tc>
                  <a:txBody>
                    <a:bodyPr/>
                    <a:lstStyle/>
                    <a:p>
                      <a:pPr marL="0" algn="l" defTabSz="914400" rtl="0" eaLnBrk="1" latinLnBrk="0" hangingPunct="1"/>
                      <a:r>
                        <a:rPr lang="en-US" sz="1200" b="1" kern="1200" dirty="0">
                          <a:solidFill>
                            <a:schemeClr val="lt1"/>
                          </a:solidFill>
                          <a:effectLst/>
                          <a:latin typeface="+mn-lt"/>
                          <a:ea typeface="+mn-ea"/>
                          <a:cs typeface="+mn-cs"/>
                        </a:rPr>
                        <a:t>ID_UAS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Support of Unmanned Aerial Systems Connectivity, Identification, and Tracking</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lang="en-GB" sz="1200" b="1" kern="1200" noProof="0" dirty="0">
                          <a:solidFill>
                            <a:schemeClr val="lt1"/>
                          </a:solidFill>
                          <a:effectLst/>
                          <a:latin typeface="+mn-lt"/>
                          <a:ea typeface="+mn-ea"/>
                          <a:cs typeface="+mn-cs"/>
                        </a:rPr>
                        <a:t>SP-200979</a:t>
                      </a:r>
                      <a:endParaRPr lang="en-US" sz="12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304901567"/>
                  </a:ext>
                </a:extLst>
              </a:tr>
            </a:tbl>
          </a:graphicData>
        </a:graphic>
      </p:graphicFrame>
    </p:spTree>
    <p:extLst>
      <p:ext uri="{BB962C8B-B14F-4D97-AF65-F5344CB8AC3E}">
        <p14:creationId xmlns:p14="http://schemas.microsoft.com/office/powerpoint/2010/main" val="188146311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(11/18)</a:t>
            </a:r>
            <a:endParaRPr lang="de-DE" altLang="de-DE" b="1" dirty="0"/>
          </a:p>
        </p:txBody>
      </p:sp>
      <p:sp>
        <p:nvSpPr>
          <p:cNvPr id="31764" name="Content Placeholder 7"/>
          <p:cNvSpPr>
            <a:spLocks noGrp="1"/>
          </p:cNvSpPr>
          <p:nvPr>
            <p:ph sz="half" idx="2"/>
          </p:nvPr>
        </p:nvSpPr>
        <p:spPr>
          <a:xfrm>
            <a:off x="271598" y="3032449"/>
            <a:ext cx="8404754" cy="3320850"/>
          </a:xfrm>
        </p:spPr>
        <p:txBody>
          <a:bodyPr/>
          <a:lstStyle/>
          <a:p>
            <a:pPr>
              <a:spcBef>
                <a:spcPts val="0"/>
              </a:spcBef>
              <a:spcAft>
                <a:spcPts val="400"/>
              </a:spcAft>
            </a:pPr>
            <a:r>
              <a:rPr lang="de-DE" altLang="de-DE" sz="2000" dirty="0"/>
              <a:t>Progress since SA#93-e:</a:t>
            </a:r>
          </a:p>
          <a:p>
            <a:pPr lvl="1">
              <a:spcBef>
                <a:spcPts val="0"/>
              </a:spcBef>
              <a:spcAft>
                <a:spcPts val="600"/>
              </a:spcAft>
            </a:pPr>
            <a:r>
              <a:rPr lang="en-US" altLang="ko-KR" sz="1400" dirty="0"/>
              <a:t>2 CRs agreed to TS 23.287 </a:t>
            </a:r>
            <a:r>
              <a:rPr lang="en-GB" altLang="ko-KR" sz="1400" dirty="0"/>
              <a:t>regarding NR PC5 DRX operations.</a:t>
            </a:r>
          </a:p>
          <a:p>
            <a:pPr lvl="1">
              <a:spcBef>
                <a:spcPts val="0"/>
              </a:spcBef>
              <a:spcAft>
                <a:spcPts val="600"/>
              </a:spcAft>
            </a:pPr>
            <a:r>
              <a:rPr lang="en-GB" altLang="ko-KR" sz="1400" dirty="0"/>
              <a:t>Reply LS on Tx Profile sent to RAN2 in SA2#147E.</a:t>
            </a:r>
          </a:p>
          <a:p>
            <a:pPr>
              <a:spcBef>
                <a:spcPts val="0"/>
              </a:spcBef>
              <a:spcAft>
                <a:spcPts val="400"/>
              </a:spcAft>
            </a:pPr>
            <a:r>
              <a:rPr lang="de-DE" altLang="de-DE" sz="2000" dirty="0"/>
              <a:t>RAN impacts or dependencies:</a:t>
            </a:r>
          </a:p>
          <a:p>
            <a:pPr lvl="1">
              <a:spcBef>
                <a:spcPts val="0"/>
              </a:spcBef>
              <a:spcAft>
                <a:spcPts val="600"/>
              </a:spcAft>
            </a:pPr>
            <a:r>
              <a:rPr lang="en-US" altLang="zh-CN" sz="1400" dirty="0"/>
              <a:t>Maintenance and alignment regarding </a:t>
            </a:r>
            <a:r>
              <a:rPr lang="en-US" sz="1400" dirty="0" err="1"/>
              <a:t>Sidelink</a:t>
            </a:r>
            <a:r>
              <a:rPr lang="en-US" sz="1400" dirty="0"/>
              <a:t> DRX.</a:t>
            </a:r>
          </a:p>
          <a:p>
            <a:pPr>
              <a:spcBef>
                <a:spcPts val="0"/>
              </a:spcBef>
              <a:spcAft>
                <a:spcPts val="400"/>
              </a:spcAft>
            </a:pPr>
            <a:r>
              <a:rPr lang="de-DE" altLang="de-DE" sz="2000" dirty="0"/>
              <a:t>Next steps:</a:t>
            </a:r>
          </a:p>
          <a:p>
            <a:pPr lvl="1">
              <a:spcBef>
                <a:spcPts val="0"/>
              </a:spcBef>
              <a:spcAft>
                <a:spcPts val="400"/>
              </a:spcAft>
            </a:pPr>
            <a:r>
              <a:rPr lang="en-US" altLang="zh-CN" sz="1400" dirty="0"/>
              <a:t>Maintenance and alignment </a:t>
            </a:r>
            <a:r>
              <a:rPr lang="en-GB" altLang="ko-KR" sz="1400" dirty="0"/>
              <a:t>with RAN2 work</a:t>
            </a:r>
            <a:r>
              <a:rPr lang="en-US" altLang="zh-CN" sz="1400" dirty="0"/>
              <a:t>. </a:t>
            </a:r>
          </a:p>
        </p:txBody>
      </p:sp>
      <p:graphicFrame>
        <p:nvGraphicFramePr>
          <p:cNvPr id="5" name="Content Placeholder 8"/>
          <p:cNvGraphicFramePr>
            <a:graphicFrameLocks/>
          </p:cNvGraphicFramePr>
          <p:nvPr>
            <p:extLst>
              <p:ext uri="{D42A27DB-BD31-4B8C-83A1-F6EECF244321}">
                <p14:modId xmlns:p14="http://schemas.microsoft.com/office/powerpoint/2010/main" val="48800333"/>
              </p:ext>
            </p:extLst>
          </p:nvPr>
        </p:nvGraphicFramePr>
        <p:xfrm>
          <a:off x="271598" y="1376362"/>
          <a:ext cx="8634196" cy="1366054"/>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54333">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05961">
                <a:tc>
                  <a:txBody>
                    <a:bodyPr/>
                    <a:lstStyle/>
                    <a:p>
                      <a:r>
                        <a:rPr lang="en-US" altLang="ko-KR" sz="1200" b="1" kern="1200" dirty="0">
                          <a:solidFill>
                            <a:schemeClr val="lt1"/>
                          </a:solidFill>
                          <a:effectLst/>
                          <a:latin typeface="+mn-lt"/>
                          <a:ea typeface="+mn-ea"/>
                          <a:cs typeface="+mn-cs"/>
                        </a:rPr>
                        <a:t>FS_eV2XARC_Ph2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Study on architecture enhancements for 3GPP support of advanced V2X services – Phase 2</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SP-190631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05961">
                <a:tc>
                  <a:txBody>
                    <a:bodyPr/>
                    <a:lstStyle/>
                    <a:p>
                      <a:r>
                        <a:rPr lang="en-US" altLang="ko-KR" sz="1200" b="1" kern="1200">
                          <a:solidFill>
                            <a:schemeClr val="lt1"/>
                          </a:solidFill>
                          <a:effectLst/>
                          <a:latin typeface="+mn-lt"/>
                          <a:ea typeface="+mn-ea"/>
                          <a:cs typeface="+mn-cs"/>
                        </a:rPr>
                        <a:t>eV2XARC_Ph2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Architecture enhancements for 3GPP support of advanced V2X services – Phase 2</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ko-KR"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SP-210090</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59903686"/>
                  </a:ext>
                </a:extLst>
              </a:tr>
            </a:tbl>
          </a:graphicData>
        </a:graphic>
      </p:graphicFrame>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(12/18)</a:t>
            </a:r>
            <a:endParaRPr lang="de-DE" altLang="de-DE" b="1" dirty="0"/>
          </a:p>
        </p:txBody>
      </p:sp>
      <p:sp>
        <p:nvSpPr>
          <p:cNvPr id="31764" name="Content Placeholder 7"/>
          <p:cNvSpPr>
            <a:spLocks noGrp="1"/>
          </p:cNvSpPr>
          <p:nvPr>
            <p:ph sz="half" idx="2"/>
          </p:nvPr>
        </p:nvSpPr>
        <p:spPr>
          <a:xfrm>
            <a:off x="271598" y="2953511"/>
            <a:ext cx="8404754" cy="3399787"/>
          </a:xfrm>
        </p:spPr>
        <p:txBody>
          <a:bodyPr/>
          <a:lstStyle/>
          <a:p>
            <a:pPr>
              <a:spcBef>
                <a:spcPts val="0"/>
              </a:spcBef>
              <a:spcAft>
                <a:spcPts val="0"/>
              </a:spcAft>
            </a:pPr>
            <a:r>
              <a:rPr lang="de-DE" altLang="de-DE" sz="2000" dirty="0"/>
              <a:t>Progress since SA#93-e:</a:t>
            </a:r>
          </a:p>
          <a:p>
            <a:pPr lvl="1">
              <a:spcBef>
                <a:spcPts val="0"/>
              </a:spcBef>
              <a:spcAft>
                <a:spcPts val="0"/>
              </a:spcAft>
            </a:pPr>
            <a:r>
              <a:rPr lang="en-US" altLang="zh-CN" sz="1400" dirty="0"/>
              <a:t>1 CR agreed against TS 23.316, also related to 5WWC Work Item. </a:t>
            </a:r>
          </a:p>
          <a:p>
            <a:pPr lvl="1">
              <a:spcBef>
                <a:spcPts val="0"/>
              </a:spcBef>
              <a:spcAft>
                <a:spcPts val="0"/>
              </a:spcAft>
            </a:pPr>
            <a:r>
              <a:rPr lang="en-US" altLang="zh-CN" sz="1400" dirty="0"/>
              <a:t>9 CRs agreed against TS 23.501, TS 23.502 and TS 23.503 </a:t>
            </a:r>
          </a:p>
          <a:p>
            <a:pPr lvl="1">
              <a:spcBef>
                <a:spcPts val="0"/>
              </a:spcBef>
              <a:spcAft>
                <a:spcPts val="0"/>
              </a:spcAft>
            </a:pPr>
            <a:endParaRPr lang="en-US" altLang="zh-CN" sz="1400" dirty="0"/>
          </a:p>
          <a:p>
            <a:pPr>
              <a:spcBef>
                <a:spcPts val="0"/>
              </a:spcBef>
              <a:spcAft>
                <a:spcPts val="0"/>
              </a:spcAft>
            </a:pPr>
            <a:r>
              <a:rPr lang="de-DE" altLang="de-DE" sz="2000" dirty="0"/>
              <a:t>RAN impacts or dependencies:</a:t>
            </a:r>
          </a:p>
          <a:p>
            <a:pPr marL="742950" lvl="2" indent="-342900">
              <a:lnSpc>
                <a:spcPts val="1600"/>
              </a:lnSpc>
              <a:spcBef>
                <a:spcPts val="0"/>
              </a:spcBef>
              <a:spcAft>
                <a:spcPts val="0"/>
              </a:spcAft>
              <a:buClr>
                <a:srgbClr val="C00000"/>
              </a:buClr>
              <a:buFont typeface="Calibri" panose="020F0502020204030204" pitchFamily="34" charset="0"/>
              <a:buChar char="•"/>
            </a:pPr>
            <a:r>
              <a:rPr lang="en-US" sz="1400" dirty="0"/>
              <a:t>None identified.</a:t>
            </a:r>
          </a:p>
          <a:p>
            <a:pPr marL="742950" lvl="2" indent="-342900">
              <a:lnSpc>
                <a:spcPts val="1600"/>
              </a:lnSpc>
              <a:spcBef>
                <a:spcPts val="0"/>
              </a:spcBef>
              <a:spcAft>
                <a:spcPts val="0"/>
              </a:spcAft>
              <a:buClr>
                <a:srgbClr val="C00000"/>
              </a:buClr>
              <a:buFont typeface="Calibri" panose="020F0502020204030204" pitchFamily="34" charset="0"/>
              <a:buChar char="•"/>
            </a:pPr>
            <a:endParaRPr lang="de-DE" sz="1400" dirty="0"/>
          </a:p>
          <a:p>
            <a:pPr>
              <a:spcBef>
                <a:spcPts val="0"/>
              </a:spcBef>
              <a:spcAft>
                <a:spcPts val="0"/>
              </a:spcAft>
            </a:pPr>
            <a:r>
              <a:rPr lang="de-DE" altLang="de-DE" sz="2000" dirty="0"/>
              <a:t>Next steps:</a:t>
            </a:r>
          </a:p>
          <a:p>
            <a:pPr lvl="1">
              <a:spcBef>
                <a:spcPts val="0"/>
              </a:spcBef>
              <a:spcAft>
                <a:spcPts val="0"/>
              </a:spcAft>
            </a:pPr>
            <a:r>
              <a:rPr lang="en-US" sz="1400" dirty="0"/>
              <a:t>Maintenance</a:t>
            </a:r>
          </a:p>
          <a:p>
            <a:pPr marL="457200" lvl="1" indent="0">
              <a:spcBef>
                <a:spcPts val="0"/>
              </a:spcBef>
              <a:spcAft>
                <a:spcPts val="0"/>
              </a:spcAft>
              <a:buNone/>
            </a:pPr>
            <a:endParaRPr lang="en-GB" altLang="zh-CN" sz="1400" dirty="0"/>
          </a:p>
          <a:p>
            <a:pPr marL="457200" lvl="1" indent="0">
              <a:spcBef>
                <a:spcPts val="0"/>
              </a:spcBef>
              <a:spcAft>
                <a:spcPts val="0"/>
              </a:spcAft>
              <a:buNone/>
            </a:pPr>
            <a:endParaRPr lang="en-GB" altLang="zh-CN" sz="1400" dirty="0">
              <a:solidFill>
                <a:srgbClr val="000000"/>
              </a:solidFill>
            </a:endParaRPr>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3933039734"/>
              </p:ext>
            </p:extLst>
          </p:nvPr>
        </p:nvGraphicFramePr>
        <p:xfrm>
          <a:off x="271598" y="1376362"/>
          <a:ext cx="8634196" cy="1366054"/>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24947">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47502">
                <a:tc>
                  <a:txBody>
                    <a:bodyPr/>
                    <a:lstStyle/>
                    <a:p>
                      <a:r>
                        <a:rPr lang="en-US" sz="1200" b="1" kern="1200" dirty="0">
                          <a:solidFill>
                            <a:schemeClr val="lt1"/>
                          </a:solidFill>
                          <a:effectLst/>
                          <a:latin typeface="+mn-lt"/>
                          <a:ea typeface="+mn-ea"/>
                          <a:cs typeface="+mn-cs"/>
                        </a:rPr>
                        <a:t>FS_ATSSS_Ph2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GB" sz="1200" b="1" kern="1200" dirty="0">
                          <a:solidFill>
                            <a:schemeClr val="lt1"/>
                          </a:solidFill>
                          <a:effectLst/>
                          <a:latin typeface="+mn-lt"/>
                          <a:ea typeface="+mn-ea"/>
                          <a:cs typeface="+mn-cs"/>
                        </a:rPr>
                        <a:t>Study on Access Traffic Steering, Switch and Splitting support in the 5G system architecture Phase 2</a:t>
                      </a:r>
                      <a:r>
                        <a:rPr lang="en-GB" sz="1200" i="1" kern="1200" dirty="0">
                          <a:solidFill>
                            <a:schemeClr val="lt1"/>
                          </a:solidFill>
                          <a:effectLst/>
                          <a:latin typeface="+mn-lt"/>
                          <a:ea typeface="+mn-ea"/>
                          <a:cs typeface="+mn-cs"/>
                        </a:rPr>
                        <a:t> </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SP-200095</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47502">
                <a:tc>
                  <a:txBody>
                    <a:bodyPr/>
                    <a:lstStyle/>
                    <a:p>
                      <a:r>
                        <a:rPr lang="en-US" sz="1200" b="1" kern="1200" dirty="0">
                          <a:solidFill>
                            <a:schemeClr val="lt1"/>
                          </a:solidFill>
                          <a:effectLst/>
                          <a:latin typeface="+mn-lt"/>
                          <a:ea typeface="+mn-ea"/>
                          <a:cs typeface="+mn-cs"/>
                        </a:rPr>
                        <a:t>ATSSS_Ph2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GB" sz="1200" b="1" kern="1200" dirty="0">
                          <a:solidFill>
                            <a:schemeClr val="lt1"/>
                          </a:solidFill>
                          <a:effectLst/>
                          <a:latin typeface="+mn-lt"/>
                          <a:ea typeface="+mn-ea"/>
                          <a:cs typeface="+mn-cs"/>
                        </a:rPr>
                        <a:t>Access Traffic Steering, Switch and Splitting support in the 5G system architecture Phase 2</a:t>
                      </a:r>
                      <a:r>
                        <a:rPr lang="en-GB" sz="1200" i="1" kern="1200" dirty="0">
                          <a:solidFill>
                            <a:schemeClr val="lt1"/>
                          </a:solidFill>
                          <a:effectLst/>
                          <a:latin typeface="+mn-lt"/>
                          <a:ea typeface="+mn-ea"/>
                          <a:cs typeface="+mn-cs"/>
                        </a:rPr>
                        <a:t> </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SP-200977</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899933928"/>
                  </a:ext>
                </a:extLst>
              </a:tr>
            </a:tbl>
          </a:graphicData>
        </a:graphic>
      </p:graphicFrame>
    </p:spTree>
    <p:extLst>
      <p:ext uri="{BB962C8B-B14F-4D97-AF65-F5344CB8AC3E}">
        <p14:creationId xmlns:p14="http://schemas.microsoft.com/office/powerpoint/2010/main" val="259489965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(13/18)</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SA#93-e:</a:t>
            </a:r>
          </a:p>
          <a:p>
            <a:pPr lvl="1">
              <a:spcBef>
                <a:spcPts val="0"/>
              </a:spcBef>
              <a:spcAft>
                <a:spcPts val="0"/>
              </a:spcAft>
            </a:pPr>
            <a:r>
              <a:rPr lang="en-US" altLang="zh-CN" sz="1400" dirty="0"/>
              <a:t>1 CR agreed against TS 23.502, also related to </a:t>
            </a:r>
            <a:r>
              <a:rPr lang="en-US" altLang="zh-CN" sz="1400" dirty="0" err="1"/>
              <a:t>IIoT</a:t>
            </a:r>
            <a:r>
              <a:rPr lang="en-US" altLang="zh-CN" sz="1400" dirty="0"/>
              <a:t> Work Item. </a:t>
            </a:r>
          </a:p>
          <a:p>
            <a:pPr marL="457200" lvl="1" indent="0">
              <a:spcBef>
                <a:spcPts val="0"/>
              </a:spcBef>
              <a:buNone/>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dirty="0"/>
              <a:t>None.</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sz="1400" dirty="0"/>
              <a:t>Maintenance.</a:t>
            </a:r>
            <a:endParaRPr lang="en-GB" altLang="zh-CN" sz="1400" dirty="0"/>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246355315"/>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5G_AIS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dirty="0">
                          <a:solidFill>
                            <a:schemeClr val="lt1"/>
                          </a:solidFill>
                          <a:effectLst/>
                          <a:latin typeface="+mn-lt"/>
                          <a:ea typeface="+mn-ea"/>
                          <a:cs typeface="+mn-cs"/>
                        </a:rPr>
                        <a:t>5G System Enhancement for Advanced Interactive Services</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SP-190564</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89000715"/>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(14/18)</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SA#93-e:</a:t>
            </a:r>
          </a:p>
          <a:p>
            <a:pPr lvl="1">
              <a:spcBef>
                <a:spcPts val="0"/>
              </a:spcBef>
            </a:pPr>
            <a:r>
              <a:rPr lang="en-US" altLang="zh-CN" sz="1400" dirty="0"/>
              <a:t>9 CRs have been approved, includes: Add the Scheduled Location Time, Removal of Editor's Note concerning storage of UE Positioning Capabilities, Store UE positioning capability in failed case, Identification of Position Methods not able to support Local Coordinates, Add timestamp of location estimate, Addition of a Scheduled Location Time, Location Services applicable to SNPN(s), Update AMF functionality for satellite access UE, Editorial changes for eLCS_Ph2.</a:t>
            </a:r>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altLang="zh-CN" sz="1400" dirty="0"/>
              <a:t>LS in from RAN WGs received, includes</a:t>
            </a:r>
            <a:r>
              <a:rPr lang="en-US" altLang="zh-CN" sz="1400" i="1" dirty="0"/>
              <a:t>: Scheduling Location in Advance, Positioning Reference Units (PRUs) for enhancing positioning performance, determination of location estimates in local co-ordinate, storage of UE Positioning Capabilities, etc.</a:t>
            </a:r>
            <a:endParaRPr lang="en-US" altLang="zh-CN" sz="1400" dirty="0"/>
          </a:p>
          <a:p>
            <a:pPr marL="742950" lvl="2" indent="-342900">
              <a:lnSpc>
                <a:spcPts val="1600"/>
              </a:lnSpc>
              <a:spcBef>
                <a:spcPts val="0"/>
              </a:spcBef>
              <a:buClr>
                <a:srgbClr val="C00000"/>
              </a:buClr>
              <a:buFont typeface="Calibri" panose="020F0502020204030204" pitchFamily="34" charset="0"/>
              <a:buChar char="•"/>
            </a:pPr>
            <a:r>
              <a:rPr lang="en-US" altLang="zh-CN" sz="1400" dirty="0"/>
              <a:t>LS out to RAN1/2 approved during SA2#148E, </a:t>
            </a:r>
            <a:r>
              <a:rPr lang="en-US" altLang="zh-CN" sz="1400" i="1" dirty="0"/>
              <a:t>“Response LS on Positioning Reference Units (PRUs) for enhancing positioning performance</a:t>
            </a:r>
            <a:r>
              <a:rPr lang="en-US" altLang="zh-CN" sz="1400" dirty="0"/>
              <a:t>”, to tell RAN that the PRU topic is one objective of Rel-18 eLCS_ph3 SID.</a:t>
            </a:r>
            <a:endParaRPr lang="de-DE" sz="1400" dirty="0"/>
          </a:p>
          <a:p>
            <a:pPr>
              <a:spcBef>
                <a:spcPts val="0"/>
              </a:spcBef>
              <a:spcAft>
                <a:spcPts val="400"/>
              </a:spcAft>
            </a:pPr>
            <a:r>
              <a:rPr lang="de-DE" altLang="de-DE" sz="2000" dirty="0"/>
              <a:t>Next steps:</a:t>
            </a:r>
          </a:p>
          <a:p>
            <a:pPr lvl="1"/>
            <a:r>
              <a:rPr lang="en-US" altLang="zh-CN" sz="1400" dirty="0"/>
              <a:t>Maintenance and alignment </a:t>
            </a:r>
            <a:r>
              <a:rPr lang="en-GB" altLang="ko-KR" sz="1400" dirty="0"/>
              <a:t>with RAN WGs</a:t>
            </a:r>
            <a:r>
              <a:rPr lang="en-US" sz="1400" dirty="0"/>
              <a:t>.</a:t>
            </a:r>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513813774"/>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5G_eLCS 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dirty="0">
                          <a:solidFill>
                            <a:schemeClr val="lt1"/>
                          </a:solidFill>
                          <a:effectLst/>
                          <a:latin typeface="+mn-lt"/>
                          <a:ea typeface="+mn-ea"/>
                          <a:cs typeface="+mn-cs"/>
                        </a:rPr>
                        <a:t>Enhancement to the 5GC </a:t>
                      </a:r>
                      <a:r>
                        <a:rPr lang="en-US" sz="1200" b="1" kern="1200" dirty="0" err="1">
                          <a:solidFill>
                            <a:schemeClr val="lt1"/>
                          </a:solidFill>
                          <a:effectLst/>
                          <a:latin typeface="+mn-lt"/>
                          <a:ea typeface="+mn-ea"/>
                          <a:cs typeface="+mn-cs"/>
                        </a:rPr>
                        <a:t>LoCation</a:t>
                      </a:r>
                      <a:r>
                        <a:rPr lang="en-US" sz="1200" b="1" kern="1200" dirty="0">
                          <a:solidFill>
                            <a:schemeClr val="lt1"/>
                          </a:solidFill>
                          <a:effectLst/>
                          <a:latin typeface="+mn-lt"/>
                          <a:ea typeface="+mn-ea"/>
                          <a:cs typeface="+mn-cs"/>
                        </a:rPr>
                        <a:t> Services-Phase 2</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ko-KR"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SP-200082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83635284"/>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(15/18)</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SA#93-e:</a:t>
            </a:r>
          </a:p>
          <a:p>
            <a:pPr lvl="1">
              <a:spcBef>
                <a:spcPts val="0"/>
              </a:spcBef>
            </a:pPr>
            <a:r>
              <a:rPr lang="en-US" altLang="zh-CN" sz="1400" dirty="0"/>
              <a:t>No change. </a:t>
            </a:r>
          </a:p>
          <a:p>
            <a:pPr marL="457200" lvl="1" indent="0">
              <a:spcBef>
                <a:spcPts val="0"/>
              </a:spcBef>
              <a:buNone/>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dirty="0"/>
              <a:t>None identified.</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sz="1400" dirty="0"/>
              <a:t>Maintenance. </a:t>
            </a: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123202122"/>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MPS2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dirty="0">
                          <a:solidFill>
                            <a:schemeClr val="lt1"/>
                          </a:solidFill>
                          <a:effectLst/>
                          <a:latin typeface="+mn-lt"/>
                          <a:ea typeface="+mn-ea"/>
                          <a:cs typeface="+mn-cs"/>
                        </a:rPr>
                        <a:t>Multimedia Priority Service (MPS) Phase 2 </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99% -&gt; 99%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SP-200519</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67077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1) General Aspects (2/7)</a:t>
            </a:r>
          </a:p>
        </p:txBody>
      </p:sp>
      <p:sp>
        <p:nvSpPr>
          <p:cNvPr id="11267" name="Rectangle 3"/>
          <p:cNvSpPr>
            <a:spLocks noGrp="1"/>
          </p:cNvSpPr>
          <p:nvPr>
            <p:ph idx="1"/>
          </p:nvPr>
        </p:nvSpPr>
        <p:spPr>
          <a:xfrm>
            <a:off x="507611" y="1433082"/>
            <a:ext cx="8119533" cy="4659807"/>
          </a:xfrm>
        </p:spPr>
        <p:txBody>
          <a:bodyPr/>
          <a:lstStyle/>
          <a:p>
            <a:pPr eaLnBrk="1" hangingPunct="1"/>
            <a:r>
              <a:rPr lang="en-GB" altLang="ko-KR" dirty="0">
                <a:ea typeface="Gulim" panose="020B0600000101010101" pitchFamily="34" charset="-127"/>
                <a:cs typeface="Arial" panose="020B0604020202020204" pitchFamily="34" charset="0"/>
              </a:rPr>
              <a:t>SA2 WG leadership</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Chair</a:t>
            </a:r>
            <a:r>
              <a:rPr lang="en-GB" altLang="ko-KR" sz="2000" dirty="0">
                <a:latin typeface="Arial" panose="020B0604020202020204" pitchFamily="34" charset="0"/>
                <a:ea typeface="Gulim" panose="020B0600000101010101" pitchFamily="34" charset="-127"/>
                <a:cs typeface="Arial" panose="020B0604020202020204" pitchFamily="34" charset="0"/>
              </a:rPr>
              <a:t>: Puneet Jain (Intel)</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Vice Chair</a:t>
            </a:r>
            <a:r>
              <a:rPr lang="en-GB" altLang="ko-KR" sz="2000" dirty="0">
                <a:latin typeface="Arial" panose="020B0604020202020204" pitchFamily="34" charset="0"/>
                <a:ea typeface="Gulim" panose="020B0600000101010101" pitchFamily="34" charset="-127"/>
                <a:cs typeface="Arial" panose="020B0604020202020204" pitchFamily="34" charset="0"/>
              </a:rPr>
              <a:t>: Tao Sun (CMCC), Andrew Bennett (Samsung)</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Secretary</a:t>
            </a:r>
            <a:r>
              <a:rPr lang="en-GB" altLang="ko-KR" sz="2000" dirty="0">
                <a:latin typeface="Arial" panose="020B0604020202020204" pitchFamily="34" charset="0"/>
                <a:ea typeface="Gulim" panose="020B0600000101010101" pitchFamily="34" charset="-127"/>
                <a:cs typeface="Arial" panose="020B0604020202020204" pitchFamily="34" charset="0"/>
              </a:rPr>
              <a:t>: Maurice Pope (MCC)</a:t>
            </a:r>
          </a:p>
          <a:p>
            <a:pPr marL="457200" lvl="1" indent="0" eaLnBrk="1" hangingPunct="1">
              <a:buNone/>
            </a:pPr>
            <a:endParaRPr lang="en-GB" altLang="de-DE" sz="2000" b="1" dirty="0">
              <a:solidFill>
                <a:srgbClr val="7030A0"/>
              </a:solidFill>
              <a:latin typeface="Arial" panose="020B0604020202020204" pitchFamily="34" charset="0"/>
              <a:ea typeface="Gulim" panose="020B0600000101010101" pitchFamily="34" charset="-127"/>
              <a:cs typeface="Arial" panose="020B0604020202020204" pitchFamily="34" charset="0"/>
            </a:endParaRPr>
          </a:p>
          <a:p>
            <a:pPr marL="457200" lvl="1" indent="0" eaLnBrk="1" hangingPunct="1">
              <a:buNone/>
            </a:pPr>
            <a:endParaRPr lang="en-GB" altLang="de-DE" sz="2000" b="1" dirty="0">
              <a:solidFill>
                <a:srgbClr val="7030A0"/>
              </a:solidFill>
              <a:latin typeface="Arial" panose="020B0604020202020204" pitchFamily="34" charset="0"/>
              <a:cs typeface="Arial" panose="020B0604020202020204" pitchFamily="34" charset="0"/>
            </a:endParaRPr>
          </a:p>
          <a:p>
            <a:pPr marL="284163" indent="0" eaLnBrk="1" hangingPunct="1">
              <a:buNone/>
            </a:pPr>
            <a:r>
              <a:rPr lang="en-GB" altLang="de-DE" sz="2000" b="1" dirty="0">
                <a:solidFill>
                  <a:srgbClr val="7030A0"/>
                </a:solidFill>
                <a:latin typeface="Arial" panose="020B0604020202020204" pitchFamily="34" charset="0"/>
                <a:cs typeface="Arial" panose="020B0604020202020204" pitchFamily="34" charset="0"/>
              </a:rPr>
              <a:t>Many thanks to Maurice Pope and vice chairs, Andrew Bennett and Tao Sun for their outstanding support!</a:t>
            </a:r>
          </a:p>
          <a:p>
            <a:pPr marL="284163" indent="0" eaLnBrk="1" hangingPunct="1">
              <a:buNone/>
            </a:pPr>
            <a:endParaRPr lang="en-GB" altLang="de-DE" sz="16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(16/18)</a:t>
            </a:r>
            <a:endParaRPr lang="de-DE" altLang="de-DE" b="1" dirty="0"/>
          </a:p>
        </p:txBody>
      </p:sp>
      <p:graphicFrame>
        <p:nvGraphicFramePr>
          <p:cNvPr id="5" name="Content Placeholder 8"/>
          <p:cNvGraphicFramePr>
            <a:graphicFrameLocks/>
          </p:cNvGraphicFramePr>
          <p:nvPr>
            <p:extLst>
              <p:ext uri="{D42A27DB-BD31-4B8C-83A1-F6EECF244321}">
                <p14:modId xmlns:p14="http://schemas.microsoft.com/office/powerpoint/2010/main" val="1017038198"/>
              </p:ext>
            </p:extLst>
          </p:nvPr>
        </p:nvGraphicFramePr>
        <p:xfrm>
          <a:off x="262454" y="2007298"/>
          <a:ext cx="8634197" cy="3610633"/>
        </p:xfrm>
        <a:graphic>
          <a:graphicData uri="http://schemas.openxmlformats.org/drawingml/2006/table">
            <a:tbl>
              <a:tblPr firstRow="1" bandRow="1">
                <a:tableStyleId>{8FD4443E-F989-4FC4-A0C8-D5A2AF1F390B}</a:tableStyleId>
              </a:tblPr>
              <a:tblGrid>
                <a:gridCol w="1136578">
                  <a:extLst>
                    <a:ext uri="{9D8B030D-6E8A-4147-A177-3AD203B41FA5}">
                      <a16:colId xmlns:a16="http://schemas.microsoft.com/office/drawing/2014/main" val="20000"/>
                    </a:ext>
                  </a:extLst>
                </a:gridCol>
                <a:gridCol w="2249424">
                  <a:extLst>
                    <a:ext uri="{9D8B030D-6E8A-4147-A177-3AD203B41FA5}">
                      <a16:colId xmlns:a16="http://schemas.microsoft.com/office/drawing/2014/main" val="20001"/>
                    </a:ext>
                  </a:extLst>
                </a:gridCol>
                <a:gridCol w="777240">
                  <a:extLst>
                    <a:ext uri="{9D8B030D-6E8A-4147-A177-3AD203B41FA5}">
                      <a16:colId xmlns:a16="http://schemas.microsoft.com/office/drawing/2014/main" val="20002"/>
                    </a:ext>
                  </a:extLst>
                </a:gridCol>
                <a:gridCol w="901216">
                  <a:extLst>
                    <a:ext uri="{9D8B030D-6E8A-4147-A177-3AD203B41FA5}">
                      <a16:colId xmlns:a16="http://schemas.microsoft.com/office/drawing/2014/main" val="20003"/>
                    </a:ext>
                  </a:extLst>
                </a:gridCol>
                <a:gridCol w="863576">
                  <a:extLst>
                    <a:ext uri="{9D8B030D-6E8A-4147-A177-3AD203B41FA5}">
                      <a16:colId xmlns:a16="http://schemas.microsoft.com/office/drawing/2014/main" val="20004"/>
                    </a:ext>
                  </a:extLst>
                </a:gridCol>
                <a:gridCol w="2706163">
                  <a:extLst>
                    <a:ext uri="{9D8B030D-6E8A-4147-A177-3AD203B41FA5}">
                      <a16:colId xmlns:a16="http://schemas.microsoft.com/office/drawing/2014/main" val="1556240109"/>
                    </a:ext>
                  </a:extLst>
                </a:gridCol>
              </a:tblGrid>
              <a:tr h="312412">
                <a:tc>
                  <a:txBody>
                    <a:bodyPr/>
                    <a:lstStyle/>
                    <a:p>
                      <a:pPr algn="ctr"/>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Remarks</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TEI17_GEM</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200" b="1" i="0" u="none" strike="noStrike" kern="1200" cap="none" normalizeH="0" baseline="0" dirty="0">
                          <a:ln>
                            <a:noFill/>
                          </a:ln>
                          <a:solidFill>
                            <a:schemeClr val="bg1"/>
                          </a:solidFill>
                          <a:effectLst/>
                          <a:latin typeface="+mn-lt"/>
                          <a:ea typeface="+mn-ea"/>
                          <a:cs typeface="+mn-cs"/>
                        </a:rPr>
                        <a:t>Dynamic management of group-based event monitoring </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SP-200455</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1" i="0" u="none" strike="noStrike" kern="1200" cap="none" spc="0" normalizeH="0" baseline="0" dirty="0">
                          <a:ln>
                            <a:noFill/>
                          </a:ln>
                          <a:solidFill>
                            <a:prstClr val="white"/>
                          </a:solidFill>
                          <a:effectLst/>
                          <a:uLnTx/>
                          <a:uFillTx/>
                          <a:latin typeface="+mn-lt"/>
                          <a:ea typeface="+mn-ea"/>
                          <a:cs typeface="+mn-cs"/>
                        </a:rPr>
                        <a:t>2 CRs (1 CRs to 23.502, 1CRs to 23.682) were approved.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200" b="1" i="0" u="none" strike="noStrike" kern="1200" cap="none" normalizeH="0" baseline="0" dirty="0">
                          <a:ln>
                            <a:noFill/>
                          </a:ln>
                          <a:solidFill>
                            <a:schemeClr val="bg1"/>
                          </a:solidFill>
                          <a:effectLst/>
                          <a:latin typeface="+mn-lt"/>
                          <a:ea typeface="+mn-ea"/>
                          <a:cs typeface="+mn-cs"/>
                        </a:rPr>
                        <a:t>TEI17_DCAMP</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200" b="1" i="0" u="none" strike="noStrike" kern="1200" cap="none" normalizeH="0" baseline="0" dirty="0">
                          <a:ln>
                            <a:noFill/>
                          </a:ln>
                          <a:solidFill>
                            <a:schemeClr val="bg1"/>
                          </a:solidFill>
                          <a:effectLst/>
                          <a:latin typeface="+mn-lt"/>
                          <a:ea typeface="+mn-ea"/>
                          <a:cs typeface="+mn-cs"/>
                        </a:rPr>
                        <a:t>Dynamically Changing AM Policies in the 5GC</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SP-201032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1" i="0" u="none" strike="noStrike" kern="1200" cap="none" spc="0" normalizeH="0" baseline="0" dirty="0">
                          <a:ln>
                            <a:noFill/>
                          </a:ln>
                          <a:solidFill>
                            <a:prstClr val="white"/>
                          </a:solidFill>
                          <a:effectLst/>
                          <a:uLnTx/>
                          <a:uFillTx/>
                          <a:latin typeface="+mn-lt"/>
                          <a:ea typeface="+mn-ea"/>
                          <a:cs typeface="+mn-cs"/>
                        </a:rPr>
                        <a:t>8 CRs (1 CR to 23.501, 3 CRs to 23.502, 4 CRs to 23.503) were approved.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565313">
                <a:tc>
                  <a:txBody>
                    <a:bodyPr/>
                    <a:lstStyle/>
                    <a:p>
                      <a:r>
                        <a:rPr kumimoji="0" lang="en-US" sz="1200" b="1" i="0" u="none" strike="noStrike" kern="1200" cap="none" normalizeH="0" baseline="0" dirty="0">
                          <a:ln>
                            <a:noFill/>
                          </a:ln>
                          <a:solidFill>
                            <a:schemeClr val="bg1"/>
                          </a:solidFill>
                          <a:effectLst/>
                          <a:latin typeface="+mn-lt"/>
                          <a:ea typeface="+mn-ea"/>
                          <a:cs typeface="+mn-cs"/>
                        </a:rPr>
                        <a:t>TEI17_NIESGU</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1200" b="1" i="0" u="none" strike="noStrike" kern="1200" cap="none" normalizeH="0" baseline="0" dirty="0">
                          <a:ln>
                            <a:noFill/>
                          </a:ln>
                          <a:solidFill>
                            <a:schemeClr val="bg1"/>
                          </a:solidFill>
                          <a:effectLst/>
                          <a:latin typeface="+mn-lt"/>
                          <a:ea typeface="+mn-ea"/>
                          <a:cs typeface="+mn-cs"/>
                        </a:rPr>
                        <a:t>N7/N40 Interfaces Enhancements to Support GERAN and UTRAN </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SP-200457</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prstClr val="white"/>
                          </a:solidFill>
                          <a:effectLst/>
                          <a:uLnTx/>
                          <a:uFillTx/>
                          <a:latin typeface="+mn-lt"/>
                          <a:ea typeface="+mn-ea"/>
                          <a:cs typeface="+mn-cs"/>
                        </a:rPr>
                        <a:t>2 CRs (1 CR to 23.501, 1 CR to 23.502) were approved.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463178588"/>
                  </a:ext>
                </a:extLst>
              </a:tr>
              <a:tr h="565313">
                <a:tc>
                  <a:txBody>
                    <a:bodyPr/>
                    <a:lstStyle/>
                    <a:p>
                      <a:r>
                        <a:rPr kumimoji="0" lang="en-US" sz="1200" b="1" i="0" u="none" strike="noStrike" kern="1200" cap="none" normalizeH="0" baseline="0" dirty="0">
                          <a:ln>
                            <a:noFill/>
                          </a:ln>
                          <a:solidFill>
                            <a:schemeClr val="bg1"/>
                          </a:solidFill>
                          <a:effectLst/>
                          <a:latin typeface="+mn-lt"/>
                          <a:ea typeface="+mn-ea"/>
                          <a:cs typeface="+mn-cs"/>
                        </a:rPr>
                        <a:t>TEI17_IMSGID</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200" b="1" i="0" u="none" strike="noStrike" kern="1200" cap="none" normalizeH="0" baseline="0" dirty="0">
                          <a:ln>
                            <a:noFill/>
                          </a:ln>
                          <a:solidFill>
                            <a:schemeClr val="bg1"/>
                          </a:solidFill>
                          <a:effectLst/>
                          <a:latin typeface="+mn-lt"/>
                          <a:ea typeface="+mn-ea"/>
                          <a:cs typeface="+mn-cs"/>
                        </a:rPr>
                        <a:t>IMS Optimization for HSS Group ID in an SBA environment</a:t>
                      </a:r>
                      <a:endParaRPr kumimoji="0" lang="en-US" sz="12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SP-200452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prstClr val="white"/>
                          </a:solidFill>
                          <a:effectLst/>
                          <a:uLnTx/>
                          <a:uFillTx/>
                          <a:latin typeface="+mn-lt"/>
                          <a:ea typeface="+mn-ea"/>
                          <a:cs typeface="+mn-cs"/>
                        </a:rPr>
                        <a:t>1 CR to 23.228 was approved.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846486846"/>
                  </a:ext>
                </a:extLst>
              </a:tr>
              <a:tr h="565313">
                <a:tc>
                  <a:txBody>
                    <a:bodyPr/>
                    <a:lstStyle/>
                    <a:p>
                      <a:r>
                        <a:rPr kumimoji="0" lang="en-US" sz="1200" b="1" i="0" u="none" strike="noStrike" kern="1200" cap="none" normalizeH="0" baseline="0" dirty="0">
                          <a:ln>
                            <a:noFill/>
                          </a:ln>
                          <a:solidFill>
                            <a:schemeClr val="bg1"/>
                          </a:solidFill>
                          <a:effectLst/>
                          <a:latin typeface="+mn-lt"/>
                          <a:ea typeface="+mn-ea"/>
                          <a:cs typeface="+mn-cs"/>
                        </a:rPr>
                        <a:t>TEI17_N3SLICE</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200" b="1" i="0" u="none" strike="noStrike" kern="1200" cap="none" normalizeH="0" baseline="0" dirty="0">
                          <a:ln>
                            <a:noFill/>
                          </a:ln>
                          <a:solidFill>
                            <a:schemeClr val="bg1"/>
                          </a:solidFill>
                          <a:effectLst/>
                          <a:latin typeface="+mn-lt"/>
                          <a:ea typeface="+mn-ea"/>
                          <a:cs typeface="+mn-cs"/>
                        </a:rPr>
                        <a:t>Support of different slices over different Non 3GPP access</a:t>
                      </a:r>
                      <a:endParaRPr kumimoji="0" lang="en-US" sz="12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SP-200456</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prstClr val="white"/>
                          </a:solidFill>
                          <a:effectLst/>
                          <a:uLnTx/>
                          <a:uFillTx/>
                          <a:latin typeface="+mn-lt"/>
                          <a:ea typeface="+mn-ea"/>
                          <a:cs typeface="+mn-cs"/>
                        </a:rPr>
                        <a:t>2 CRs to 23.502 were approved.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117154420"/>
                  </a:ext>
                </a:extLst>
              </a:tr>
            </a:tbl>
          </a:graphicData>
        </a:graphic>
      </p:graphicFrame>
      <p:sp>
        <p:nvSpPr>
          <p:cNvPr id="6" name="Content Placeholder 7">
            <a:extLst>
              <a:ext uri="{FF2B5EF4-FFF2-40B4-BE49-F238E27FC236}">
                <a16:creationId xmlns:a16="http://schemas.microsoft.com/office/drawing/2014/main" id="{D82C107C-12A4-4A8A-BD3E-D650C60CEF82}"/>
              </a:ext>
            </a:extLst>
          </p:cNvPr>
          <p:cNvSpPr txBox="1">
            <a:spLocks/>
          </p:cNvSpPr>
          <p:nvPr/>
        </p:nvSpPr>
        <p:spPr bwMode="auto">
          <a:xfrm>
            <a:off x="143582" y="1536192"/>
            <a:ext cx="8404754" cy="51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400"/>
              </a:spcAft>
            </a:pPr>
            <a:r>
              <a:rPr lang="de-DE" altLang="de-DE" sz="2000" kern="0" dirty="0"/>
              <a:t>Maintenance work on TEI17 mini WIDs. </a:t>
            </a:r>
          </a:p>
        </p:txBody>
      </p:sp>
    </p:spTree>
    <p:extLst>
      <p:ext uri="{BB962C8B-B14F-4D97-AF65-F5344CB8AC3E}">
        <p14:creationId xmlns:p14="http://schemas.microsoft.com/office/powerpoint/2010/main" val="4170586600"/>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(17/18)</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SA#93-e:</a:t>
            </a:r>
          </a:p>
          <a:p>
            <a:pPr lvl="1">
              <a:spcBef>
                <a:spcPts val="0"/>
              </a:spcBef>
              <a:spcAft>
                <a:spcPts val="400"/>
              </a:spcAft>
            </a:pPr>
            <a:r>
              <a:rPr lang="en-US" altLang="ko-KR" sz="1400" dirty="0"/>
              <a:t>Total 13 CRs agreed to TS 23.501 and TS 23.502.</a:t>
            </a:r>
            <a:endParaRPr lang="en-GB" altLang="ko-KR" sz="1400" dirty="0"/>
          </a:p>
          <a:p>
            <a:pPr lvl="1">
              <a:spcBef>
                <a:spcPts val="0"/>
              </a:spcBef>
              <a:spcAft>
                <a:spcPts val="400"/>
              </a:spcAft>
            </a:pPr>
            <a:r>
              <a:rPr lang="en-GB" altLang="ko-KR" sz="1400" dirty="0"/>
              <a:t>Sending a LS on MINT functionality for Disaster Roaming to ask the feedback from other WGs </a:t>
            </a:r>
          </a:p>
          <a:p>
            <a:pPr marL="457200" lvl="1" indent="0">
              <a:spcBef>
                <a:spcPts val="0"/>
              </a:spcBef>
              <a:spcAft>
                <a:spcPts val="400"/>
              </a:spcAft>
              <a:buNone/>
            </a:pPr>
            <a:r>
              <a:rPr lang="en-GB" altLang="ko-KR" sz="1400" dirty="0"/>
              <a:t>       (To: </a:t>
            </a:r>
            <a:r>
              <a:rPr lang="fr-FR" altLang="ko-KR" sz="1400" dirty="0"/>
              <a:t>SA3, SA5, CT1, CT4, CT6, RAN2, Cc: SA, CT, RAN) </a:t>
            </a:r>
            <a:endParaRPr lang="en-GB" altLang="ko-KR" sz="1400" dirty="0"/>
          </a:p>
          <a:p>
            <a:pPr lvl="1">
              <a:spcBef>
                <a:spcPts val="0"/>
              </a:spcBef>
              <a:spcAft>
                <a:spcPts val="400"/>
              </a:spcAft>
            </a:pPr>
            <a:r>
              <a:rPr lang="en-GB" altLang="ko-KR" sz="1400" dirty="0"/>
              <a:t>Waiting for the feedback from other WGs </a:t>
            </a:r>
            <a:r>
              <a:rPr lang="de-DE" altLang="ko-KR" sz="1400" dirty="0"/>
              <a:t>(e.g. SA3, CT1, etc</a:t>
            </a:r>
            <a:r>
              <a:rPr lang="en-US" altLang="zh-CN" sz="1400" dirty="0"/>
              <a:t>.) to resolve the editor’s notes.</a:t>
            </a:r>
            <a:endParaRPr lang="en-GB" altLang="ko-KR" sz="1400" dirty="0"/>
          </a:p>
          <a:p>
            <a:pPr marL="457200" lvl="1" indent="0">
              <a:spcBef>
                <a:spcPts val="0"/>
              </a:spcBef>
              <a:buNone/>
            </a:pPr>
            <a:endParaRPr lang="en-US" altLang="zh-CN" sz="1400" dirty="0"/>
          </a:p>
          <a:p>
            <a:pPr>
              <a:spcBef>
                <a:spcPts val="0"/>
              </a:spcBef>
              <a:spcAft>
                <a:spcPts val="400"/>
              </a:spcAft>
            </a:pPr>
            <a:r>
              <a:rPr lang="de-DE" altLang="de-DE" sz="2000" dirty="0"/>
              <a:t>RAN impacts or dependencies:</a:t>
            </a:r>
          </a:p>
          <a:p>
            <a:pPr lvl="1">
              <a:spcBef>
                <a:spcPts val="0"/>
              </a:spcBef>
              <a:spcAft>
                <a:spcPts val="400"/>
              </a:spcAft>
            </a:pPr>
            <a:r>
              <a:rPr lang="en-US" altLang="zh-CN" sz="1400" dirty="0"/>
              <a:t>Maintenance and alignment regarding system information extensions for MINT</a:t>
            </a:r>
            <a:r>
              <a:rPr lang="en-GB" altLang="ko-KR" sz="1400" dirty="0"/>
              <a:t>. </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altLang="zh-CN" sz="1400" dirty="0"/>
              <a:t>Finalize </a:t>
            </a:r>
            <a:r>
              <a:rPr lang="de-DE" altLang="ko-KR" sz="1400" dirty="0"/>
              <a:t>normative work with the dependencies from other WGs (e.g., SA3, CT1, etc</a:t>
            </a:r>
            <a:r>
              <a:rPr lang="en-US" altLang="zh-CN" sz="1400" dirty="0"/>
              <a:t>.)</a:t>
            </a:r>
            <a:r>
              <a:rPr lang="en-US" sz="1400" dirty="0"/>
              <a:t>. </a:t>
            </a: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3540188423"/>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MINT</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Minimization of Service Interruption</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50% -&gt; 90%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SP-210582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31728263"/>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(18/18)</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SA#93-e:</a:t>
            </a:r>
          </a:p>
          <a:p>
            <a:pPr lvl="1">
              <a:spcBef>
                <a:spcPts val="0"/>
              </a:spcBef>
              <a:spcAft>
                <a:spcPts val="0"/>
              </a:spcAft>
              <a:defRPr/>
            </a:pPr>
            <a:r>
              <a:rPr lang="en-US" altLang="zh-CN" sz="1400" dirty="0"/>
              <a:t>Normative work is complete.</a:t>
            </a:r>
          </a:p>
          <a:p>
            <a:pPr lvl="1">
              <a:spcBef>
                <a:spcPts val="300"/>
              </a:spcBef>
              <a:defRPr/>
            </a:pPr>
            <a:r>
              <a:rPr lang="en-US" altLang="zh-CN" sz="1400" dirty="0"/>
              <a:t>7 CRs agreed for TS 23.501, 1 CRs agreed for TS 23.502 </a:t>
            </a:r>
          </a:p>
          <a:p>
            <a:pPr lvl="1">
              <a:spcBef>
                <a:spcPts val="300"/>
              </a:spcBef>
              <a:defRPr/>
            </a:pPr>
            <a:r>
              <a:rPr lang="en-US" altLang="zh-CN" sz="1400" dirty="0"/>
              <a:t>1 LS Response agreed</a:t>
            </a:r>
          </a:p>
          <a:p>
            <a:pPr lvl="1">
              <a:spcBef>
                <a:spcPts val="300"/>
              </a:spcBef>
              <a:defRPr/>
            </a:pPr>
            <a:endParaRPr lang="en-US" altLang="zh-CN" sz="1400" dirty="0"/>
          </a:p>
          <a:p>
            <a:pPr>
              <a:spcBef>
                <a:spcPts val="0"/>
              </a:spcBef>
              <a:spcAft>
                <a:spcPts val="400"/>
              </a:spcAft>
            </a:pPr>
            <a:r>
              <a:rPr lang="de-DE" altLang="de-DE" sz="2000" dirty="0"/>
              <a:t>RAN impacts or dependencies:</a:t>
            </a:r>
          </a:p>
          <a:p>
            <a:pPr lvl="1">
              <a:spcBef>
                <a:spcPts val="0"/>
              </a:spcBef>
              <a:spcAft>
                <a:spcPts val="400"/>
              </a:spcAft>
            </a:pPr>
            <a:r>
              <a:rPr lang="en-US" altLang="zh-CN" sz="1400" dirty="0"/>
              <a:t>None</a:t>
            </a:r>
            <a:r>
              <a:rPr lang="en-GB" altLang="ko-KR" sz="1400" dirty="0"/>
              <a:t>. </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altLang="zh-CN" sz="1400" dirty="0"/>
              <a:t>Maintenance</a:t>
            </a:r>
            <a:r>
              <a:rPr lang="en-US" sz="1400" dirty="0"/>
              <a:t>. </a:t>
            </a: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3210096491"/>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pPr marL="0" algn="l" defTabSz="914400" rtl="0" eaLnBrk="1" latinLnBrk="0" hangingPunct="1"/>
                      <a:r>
                        <a:rPr kumimoji="0" lang="en-US" sz="1200" b="1" i="0" u="none" strike="noStrike" kern="1200" cap="none" normalizeH="0" baseline="0" dirty="0">
                          <a:ln>
                            <a:noFill/>
                          </a:ln>
                          <a:solidFill>
                            <a:schemeClr val="lt1"/>
                          </a:solidFill>
                          <a:effectLst/>
                          <a:latin typeface="+mn-lt"/>
                          <a:ea typeface="+mn-ea"/>
                          <a:cs typeface="+mn-cs"/>
                        </a:rPr>
                        <a:t>ARCH_NR_REDCAP</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kumimoji="0" lang="en-US" altLang="zh-CN" sz="1200" b="1" i="0" u="none" strike="noStrike" kern="1200" cap="none" normalizeH="0" baseline="0" dirty="0">
                          <a:ln>
                            <a:noFill/>
                          </a:ln>
                          <a:solidFill>
                            <a:schemeClr val="lt1"/>
                          </a:solidFill>
                          <a:effectLst/>
                          <a:latin typeface="+mn-lt"/>
                          <a:ea typeface="+mn-ea"/>
                          <a:cs typeface="+mn-cs"/>
                        </a:rPr>
                        <a:t>Architecture Enhancement for NR Reduced Capability Devices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b="1" kern="1200" dirty="0">
                          <a:solidFill>
                            <a:srgbClr val="7030A0"/>
                          </a:solidFill>
                          <a:latin typeface="+mn-lt"/>
                          <a:ea typeface="+mn-ea"/>
                          <a:cs typeface="+mn-cs"/>
                        </a:rPr>
                        <a:t>0% -&gt; 100%</a:t>
                      </a:r>
                      <a:endParaRPr kumimoji="0" lang="en-US" altLang="zh-CN" sz="1200" b="1" i="0" u="none" strike="noStrike" kern="1200" cap="none" normalizeH="0" baseline="0" dirty="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1" i="0" u="none" strike="noStrike" kern="1200" cap="none" normalizeH="0" baseline="0" noProof="0" dirty="0">
                          <a:ln>
                            <a:noFill/>
                          </a:ln>
                          <a:solidFill>
                            <a:schemeClr val="lt1"/>
                          </a:solidFill>
                          <a:effectLst/>
                          <a:latin typeface="+mn-lt"/>
                          <a:ea typeface="+mn-ea"/>
                          <a:cs typeface="+mn-cs"/>
                        </a:rPr>
                        <a:t>Dec</a:t>
                      </a:r>
                      <a:r>
                        <a:rPr kumimoji="0" lang="en-US" sz="1200" b="1" i="0" u="none" strike="noStrike" kern="1200" cap="none" normalizeH="0" baseline="0" noProof="0" dirty="0">
                          <a:ln>
                            <a:noFill/>
                          </a:ln>
                          <a:solidFill>
                            <a:schemeClr val="lt1"/>
                          </a:solidFill>
                          <a:effectLst/>
                          <a:latin typeface="+mn-lt"/>
                          <a:ea typeface="+mn-ea"/>
                          <a:cs typeface="+mn-cs"/>
                        </a:rPr>
                        <a:t>, 2021</a:t>
                      </a:r>
                      <a:endParaRPr kumimoji="0" lang="en-US" sz="1200" b="1" i="0" u="none" strike="noStrike" kern="1200" cap="none" normalizeH="0" baseline="0" dirty="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normalizeH="0" baseline="0" noProof="0" dirty="0">
                          <a:ln>
                            <a:noFill/>
                          </a:ln>
                          <a:solidFill>
                            <a:schemeClr val="lt1"/>
                          </a:solidFill>
                          <a:effectLst/>
                          <a:latin typeface="+mn-lt"/>
                          <a:ea typeface="+mn-ea"/>
                          <a:cs typeface="+mn-cs"/>
                        </a:rPr>
                        <a:t>SP-211100</a:t>
                      </a:r>
                      <a:endParaRPr kumimoji="0" lang="en-US" altLang="zh-CN" sz="1200" b="1" i="0" u="none" strike="noStrike" kern="1200" cap="none" normalizeH="0" baseline="0" dirty="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00728266"/>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SA#93-e,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Work and Maintenance </a:t>
            </a:r>
          </a:p>
          <a:p>
            <a:pPr lvl="1" eaLnBrk="1" hangingPunct="1">
              <a:defRPr/>
            </a:pPr>
            <a:r>
              <a:rPr lang="en-GB" sz="1800" dirty="0">
                <a:solidFill>
                  <a:schemeClr val="bg1">
                    <a:lumMod val="65000"/>
                  </a:schemeClr>
                </a:solidFill>
              </a:rPr>
              <a:t>2.3) Rel-16 Work and Maintenance </a:t>
            </a:r>
          </a:p>
          <a:p>
            <a:pPr lvl="1" eaLnBrk="1" hangingPunct="1">
              <a:defRPr/>
            </a:pPr>
            <a:r>
              <a:rPr lang="en-US" sz="1800" dirty="0">
                <a:solidFill>
                  <a:schemeClr val="bg1">
                    <a:lumMod val="65000"/>
                  </a:schemeClr>
                </a:solidFill>
              </a:rPr>
              <a:t>2.4) Rel-17 Study/Work</a:t>
            </a:r>
          </a:p>
          <a:p>
            <a:pPr lvl="1" eaLnBrk="1" hangingPunct="1">
              <a:defRPr/>
            </a:pPr>
            <a:r>
              <a:rPr lang="en-GB" sz="1800" b="1" i="1" dirty="0"/>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1988" name="Text Box 3"/>
          <p:cNvSpPr txBox="1">
            <a:spLocks noChangeArrowheads="1"/>
          </p:cNvSpPr>
          <p:nvPr/>
        </p:nvSpPr>
        <p:spPr bwMode="auto">
          <a:xfrm>
            <a:off x="437296" y="341911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5371638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US" altLang="de-DE" b="1" dirty="0"/>
              <a:t>Rel-18 SIDs Status (1/5)</a:t>
            </a:r>
            <a:endParaRPr lang="de-DE" altLang="de-DE" b="1" dirty="0"/>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sz="2800" dirty="0"/>
              <a:t>Status of Rel-18 SIDs at SA2#147E &amp; SA2#148E</a:t>
            </a:r>
          </a:p>
          <a:p>
            <a:pPr lvl="1" eaLnBrk="1" hangingPunct="1">
              <a:defRPr/>
            </a:pPr>
            <a:r>
              <a:rPr lang="en-GB" altLang="ko-KR" sz="1800" dirty="0">
                <a:latin typeface="Arial" panose="020B0604020202020204" pitchFamily="34" charset="0"/>
                <a:cs typeface="Arial" panose="020B0604020202020204" pitchFamily="34" charset="0"/>
              </a:rPr>
              <a:t>Rel-18 study/work items on agenda for the third time. </a:t>
            </a:r>
          </a:p>
          <a:p>
            <a:pPr lvl="1" eaLnBrk="1" hangingPunct="1">
              <a:defRPr/>
            </a:pPr>
            <a:r>
              <a:rPr lang="en-GB" altLang="ko-KR" sz="1800" dirty="0">
                <a:latin typeface="Arial" panose="020B0604020202020204" pitchFamily="34" charset="0"/>
                <a:cs typeface="Arial" panose="020B0604020202020204" pitchFamily="34" charset="0"/>
              </a:rPr>
              <a:t>Rel-18 study/work items were invited for discussion/agreement. </a:t>
            </a:r>
          </a:p>
          <a:p>
            <a:pPr lvl="1" eaLnBrk="1" hangingPunct="1">
              <a:defRPr/>
            </a:pPr>
            <a:r>
              <a:rPr lang="en-GB" altLang="ko-KR" sz="1800" dirty="0">
                <a:latin typeface="Arial" panose="020B0604020202020204" pitchFamily="34" charset="0"/>
                <a:cs typeface="Arial" panose="020B0604020202020204" pitchFamily="34" charset="0"/>
              </a:rPr>
              <a:t>25 Rel-18 study item proposals were agreed</a:t>
            </a:r>
          </a:p>
          <a:p>
            <a:pPr lvl="1" eaLnBrk="1" hangingPunct="1">
              <a:defRPr/>
            </a:pPr>
            <a:r>
              <a:rPr lang="en-GB" altLang="ko-KR" sz="1800" dirty="0">
                <a:latin typeface="Arial" panose="020B0604020202020204" pitchFamily="34" charset="0"/>
                <a:cs typeface="Arial" panose="020B0604020202020204" pitchFamily="34" charset="0"/>
              </a:rPr>
              <a:t>3 Rel-18 study item proposals were endorsed </a:t>
            </a:r>
          </a:p>
          <a:p>
            <a:pPr marL="914400" lvl="2" indent="0" eaLnBrk="1" hangingPunct="1">
              <a:buNone/>
              <a:defRPr/>
            </a:pPr>
            <a:endParaRPr lang="en-GB" altLang="de-DE" sz="2400" dirty="0">
              <a:latin typeface="Arial" panose="020B0604020202020204" pitchFamily="34" charset="0"/>
              <a:cs typeface="Arial" panose="020B0604020202020204" pitchFamily="34" charset="0"/>
            </a:endParaRPr>
          </a:p>
          <a:p>
            <a:pPr lvl="1" eaLnBrk="1" hangingPunct="1">
              <a:defRPr/>
            </a:pPr>
            <a:endParaRPr lang="en-GB" altLang="ko-KR" sz="1800" dirty="0">
              <a:latin typeface="Arial" panose="020B0604020202020204" pitchFamily="34" charset="0"/>
              <a:cs typeface="Arial" panose="020B0604020202020204" pitchFamily="34" charset="0"/>
            </a:endParaRP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2.5) </a:t>
            </a:r>
            <a:r>
              <a:rPr lang="en-US" altLang="de-DE" b="1" dirty="0"/>
              <a:t>Rel-18 SIDs Status (2/5)</a:t>
            </a:r>
            <a:endParaRPr lang="de-DE" altLang="de-DE" b="1" dirty="0"/>
          </a:p>
        </p:txBody>
      </p:sp>
      <p:graphicFrame>
        <p:nvGraphicFramePr>
          <p:cNvPr id="4" name="Table 3">
            <a:extLst>
              <a:ext uri="{FF2B5EF4-FFF2-40B4-BE49-F238E27FC236}">
                <a16:creationId xmlns:a16="http://schemas.microsoft.com/office/drawing/2014/main" id="{24AF6011-7A50-40BE-8893-5275F847DA58}"/>
              </a:ext>
            </a:extLst>
          </p:cNvPr>
          <p:cNvGraphicFramePr>
            <a:graphicFrameLocks noGrp="1"/>
          </p:cNvGraphicFramePr>
          <p:nvPr>
            <p:extLst>
              <p:ext uri="{D42A27DB-BD31-4B8C-83A1-F6EECF244321}">
                <p14:modId xmlns:p14="http://schemas.microsoft.com/office/powerpoint/2010/main" val="1615208056"/>
              </p:ext>
            </p:extLst>
          </p:nvPr>
        </p:nvGraphicFramePr>
        <p:xfrm>
          <a:off x="466121" y="1682989"/>
          <a:ext cx="7993296" cy="3942476"/>
        </p:xfrm>
        <a:graphic>
          <a:graphicData uri="http://schemas.openxmlformats.org/drawingml/2006/table">
            <a:tbl>
              <a:tblPr firstRow="1" firstCol="1" bandRow="1">
                <a:tableStyleId>{5C22544A-7EE6-4342-B048-85BDC9FD1C3A}</a:tableStyleId>
              </a:tblPr>
              <a:tblGrid>
                <a:gridCol w="836546">
                  <a:extLst>
                    <a:ext uri="{9D8B030D-6E8A-4147-A177-3AD203B41FA5}">
                      <a16:colId xmlns:a16="http://schemas.microsoft.com/office/drawing/2014/main" val="3551858413"/>
                    </a:ext>
                  </a:extLst>
                </a:gridCol>
                <a:gridCol w="3236676">
                  <a:extLst>
                    <a:ext uri="{9D8B030D-6E8A-4147-A177-3AD203B41FA5}">
                      <a16:colId xmlns:a16="http://schemas.microsoft.com/office/drawing/2014/main" val="2970467561"/>
                    </a:ext>
                  </a:extLst>
                </a:gridCol>
                <a:gridCol w="2373086">
                  <a:extLst>
                    <a:ext uri="{9D8B030D-6E8A-4147-A177-3AD203B41FA5}">
                      <a16:colId xmlns:a16="http://schemas.microsoft.com/office/drawing/2014/main" val="1538782319"/>
                    </a:ext>
                  </a:extLst>
                </a:gridCol>
                <a:gridCol w="1546988">
                  <a:extLst>
                    <a:ext uri="{9D8B030D-6E8A-4147-A177-3AD203B41FA5}">
                      <a16:colId xmlns:a16="http://schemas.microsoft.com/office/drawing/2014/main" val="3383988631"/>
                    </a:ext>
                  </a:extLst>
                </a:gridCol>
              </a:tblGrid>
              <a:tr h="372457">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3464199999"/>
                  </a:ext>
                </a:extLst>
              </a:tr>
              <a:tr h="127927">
                <a:tc>
                  <a:txBody>
                    <a:bodyPr/>
                    <a:lstStyle/>
                    <a:p>
                      <a:pPr marL="0" marR="0">
                        <a:spcBef>
                          <a:spcPts val="0"/>
                        </a:spcBef>
                        <a:spcAft>
                          <a:spcPts val="0"/>
                        </a:spcAft>
                      </a:pPr>
                      <a:r>
                        <a:rPr lang="en-US" sz="1050" u="sng" dirty="0">
                          <a:solidFill>
                            <a:srgbClr val="0563C1"/>
                          </a:solidFill>
                          <a:effectLst/>
                          <a:latin typeface="+mn-lt"/>
                          <a:ea typeface="Calibri" panose="020F0502020204030204" pitchFamily="34" charset="0"/>
                          <a:hlinkClick r:id="rId2"/>
                        </a:rPr>
                        <a:t>S2-2108154</a:t>
                      </a:r>
                      <a:endParaRPr lang="en-US" sz="1050" dirty="0">
                        <a:effectLst/>
                        <a:latin typeface="+mn-lt"/>
                        <a:ea typeface="Calibri" panose="020F0502020204030204" pitchFamily="34" charset="0"/>
                      </a:endParaRPr>
                    </a:p>
                  </a:txBody>
                  <a:tcPr marL="9525" marR="9525" marT="9525" marB="9525"/>
                </a:tc>
                <a:tc>
                  <a:txBody>
                    <a:bodyPr/>
                    <a:lstStyle/>
                    <a:p>
                      <a:pPr marL="0" marR="0">
                        <a:spcBef>
                          <a:spcPts val="0"/>
                        </a:spcBef>
                        <a:spcAft>
                          <a:spcPts val="0"/>
                        </a:spcAft>
                      </a:pPr>
                      <a:r>
                        <a:rPr lang="en-US" sz="1050" dirty="0">
                          <a:effectLst/>
                          <a:latin typeface="+mn-lt"/>
                          <a:ea typeface="Calibri" panose="020F0502020204030204" pitchFamily="34" charset="0"/>
                        </a:rPr>
                        <a:t>Study of Further Architecture Enhancement for UAV and UAM</a:t>
                      </a:r>
                    </a:p>
                  </a:txBody>
                  <a:tcPr marL="9525" marR="9525" marT="9525" marB="9525"/>
                </a:tc>
                <a:tc>
                  <a:txBody>
                    <a:bodyPr/>
                    <a:lstStyle/>
                    <a:p>
                      <a:pPr marL="0" marR="0">
                        <a:spcBef>
                          <a:spcPts val="0"/>
                        </a:spcBef>
                        <a:spcAft>
                          <a:spcPts val="0"/>
                        </a:spcAft>
                      </a:pPr>
                      <a:r>
                        <a:rPr lang="en-US" sz="1050">
                          <a:effectLst/>
                          <a:latin typeface="+mn-lt"/>
                          <a:ea typeface="Calibri" panose="020F0502020204030204" pitchFamily="34" charset="0"/>
                        </a:rPr>
                        <a:t>QUALCOMM, Verizon, AT&amp;T, InterDigital, FirstNet, Futurewei, CMCC, Oppo, Nokia, Nokia Shanghai Bell, T-Mobile, Panasonic, SK Telecom</a:t>
                      </a:r>
                    </a:p>
                  </a:txBody>
                  <a:tcPr marL="9525" marR="9525" marT="9525" marB="9525"/>
                </a:tc>
                <a:tc>
                  <a:txBody>
                    <a:bodyPr/>
                    <a:lstStyle/>
                    <a:p>
                      <a:pPr marL="0" marR="0">
                        <a:spcBef>
                          <a:spcPts val="0"/>
                        </a:spcBef>
                        <a:spcAft>
                          <a:spcPts val="0"/>
                        </a:spcAft>
                      </a:pPr>
                      <a:r>
                        <a:rPr lang="en-US" sz="1050" b="1" dirty="0">
                          <a:solidFill>
                            <a:srgbClr val="000000"/>
                          </a:solidFill>
                          <a:effectLst/>
                          <a:latin typeface="+mn-lt"/>
                          <a:ea typeface="Calibri" panose="020F0502020204030204" pitchFamily="34" charset="0"/>
                        </a:rPr>
                        <a:t>Agreed </a:t>
                      </a:r>
                      <a:endParaRPr lang="en-US" sz="1050" dirty="0">
                        <a:effectLst/>
                        <a:latin typeface="+mn-lt"/>
                        <a:ea typeface="Calibri" panose="020F0502020204030204" pitchFamily="34" charset="0"/>
                      </a:endParaRPr>
                    </a:p>
                  </a:txBody>
                  <a:tcPr marL="9525" marR="9525" marT="9525" marB="9525"/>
                </a:tc>
                <a:extLst>
                  <a:ext uri="{0D108BD9-81ED-4DB2-BD59-A6C34878D82A}">
                    <a16:rowId xmlns:a16="http://schemas.microsoft.com/office/drawing/2014/main" val="3664365259"/>
                  </a:ext>
                </a:extLst>
              </a:tr>
              <a:tr h="438363">
                <a:tc>
                  <a:txBody>
                    <a:bodyPr/>
                    <a:lstStyle/>
                    <a:p>
                      <a:pPr marL="0" marR="0">
                        <a:spcBef>
                          <a:spcPts val="0"/>
                        </a:spcBef>
                        <a:spcAft>
                          <a:spcPts val="0"/>
                        </a:spcAft>
                      </a:pPr>
                      <a:r>
                        <a:rPr lang="en-US" sz="1050" u="sng" dirty="0">
                          <a:solidFill>
                            <a:srgbClr val="0563C1"/>
                          </a:solidFill>
                          <a:effectLst/>
                          <a:latin typeface="+mn-lt"/>
                          <a:ea typeface="Calibri" panose="020F0502020204030204" pitchFamily="34" charset="0"/>
                          <a:hlinkClick r:id="rId3"/>
                        </a:rPr>
                        <a:t>S2-2108178</a:t>
                      </a:r>
                      <a:endParaRPr lang="en-US" sz="1050" dirty="0">
                        <a:effectLst/>
                        <a:latin typeface="+mn-lt"/>
                        <a:ea typeface="Calibri" panose="020F0502020204030204" pitchFamily="34" charset="0"/>
                      </a:endParaRPr>
                    </a:p>
                  </a:txBody>
                  <a:tcPr marL="9525" marR="9525" marT="9525" marB="9525"/>
                </a:tc>
                <a:tc>
                  <a:txBody>
                    <a:bodyPr/>
                    <a:lstStyle/>
                    <a:p>
                      <a:pPr marL="0" marR="0">
                        <a:spcBef>
                          <a:spcPts val="0"/>
                        </a:spcBef>
                        <a:spcAft>
                          <a:spcPts val="0"/>
                        </a:spcAft>
                      </a:pPr>
                      <a:r>
                        <a:rPr lang="en-US" sz="1050">
                          <a:effectLst/>
                          <a:latin typeface="+mn-lt"/>
                          <a:ea typeface="Calibri" panose="020F0502020204030204" pitchFamily="34" charset="0"/>
                        </a:rPr>
                        <a:t>New SID: Extensions to the TSC Framework to support DetNet</a:t>
                      </a:r>
                    </a:p>
                  </a:txBody>
                  <a:tcPr marL="9525" marR="9525" marT="9525" marB="9525"/>
                </a:tc>
                <a:tc>
                  <a:txBody>
                    <a:bodyPr/>
                    <a:lstStyle/>
                    <a:p>
                      <a:pPr marL="0" marR="0">
                        <a:spcBef>
                          <a:spcPts val="0"/>
                        </a:spcBef>
                        <a:spcAft>
                          <a:spcPts val="0"/>
                        </a:spcAft>
                      </a:pPr>
                      <a:r>
                        <a:rPr lang="en-US" sz="1050">
                          <a:effectLst/>
                          <a:latin typeface="+mn-lt"/>
                          <a:ea typeface="Calibri" panose="020F0502020204030204" pitchFamily="34" charset="0"/>
                        </a:rPr>
                        <a:t>Ericsson</a:t>
                      </a:r>
                    </a:p>
                  </a:txBody>
                  <a:tcPr marL="9525" marR="9525" marT="9525" marB="9525"/>
                </a:tc>
                <a:tc>
                  <a:txBody>
                    <a:bodyPr/>
                    <a:lstStyle/>
                    <a:p>
                      <a:pPr marL="0" marR="0">
                        <a:spcBef>
                          <a:spcPts val="0"/>
                        </a:spcBef>
                        <a:spcAft>
                          <a:spcPts val="0"/>
                        </a:spcAft>
                      </a:pPr>
                      <a:r>
                        <a:rPr lang="en-US" sz="1050" b="1" dirty="0">
                          <a:solidFill>
                            <a:srgbClr val="000000"/>
                          </a:solidFill>
                          <a:effectLst/>
                          <a:latin typeface="+mn-lt"/>
                          <a:ea typeface="Calibri" panose="020F0502020204030204" pitchFamily="34" charset="0"/>
                        </a:rPr>
                        <a:t>Agreed </a:t>
                      </a:r>
                      <a:endParaRPr lang="en-US" sz="1050" dirty="0">
                        <a:effectLst/>
                        <a:latin typeface="+mn-lt"/>
                        <a:ea typeface="Calibri" panose="020F0502020204030204" pitchFamily="34" charset="0"/>
                      </a:endParaRPr>
                    </a:p>
                  </a:txBody>
                  <a:tcPr marL="9525" marR="9525" marT="9525" marB="9525"/>
                </a:tc>
                <a:extLst>
                  <a:ext uri="{0D108BD9-81ED-4DB2-BD59-A6C34878D82A}">
                    <a16:rowId xmlns:a16="http://schemas.microsoft.com/office/drawing/2014/main" val="2264277457"/>
                  </a:ext>
                </a:extLst>
              </a:tr>
              <a:tr h="173568">
                <a:tc>
                  <a:txBody>
                    <a:bodyPr/>
                    <a:lstStyle/>
                    <a:p>
                      <a:pPr marL="0" marR="0">
                        <a:spcBef>
                          <a:spcPts val="0"/>
                        </a:spcBef>
                        <a:spcAft>
                          <a:spcPts val="0"/>
                        </a:spcAft>
                      </a:pPr>
                      <a:r>
                        <a:rPr lang="en-US" sz="1050" u="sng" dirty="0">
                          <a:solidFill>
                            <a:srgbClr val="0563C1"/>
                          </a:solidFill>
                          <a:effectLst/>
                          <a:latin typeface="+mn-lt"/>
                          <a:ea typeface="Calibri" panose="020F0502020204030204" pitchFamily="34" charset="0"/>
                          <a:hlinkClick r:id="rId4"/>
                        </a:rPr>
                        <a:t>S2-2108157</a:t>
                      </a:r>
                      <a:endParaRPr lang="en-US" sz="1050" dirty="0">
                        <a:effectLst/>
                        <a:latin typeface="+mn-lt"/>
                        <a:ea typeface="Calibri" panose="020F0502020204030204" pitchFamily="34" charset="0"/>
                      </a:endParaRPr>
                    </a:p>
                  </a:txBody>
                  <a:tcPr marL="9525" marR="9525" marT="9525" marB="9525"/>
                </a:tc>
                <a:tc>
                  <a:txBody>
                    <a:bodyPr/>
                    <a:lstStyle/>
                    <a:p>
                      <a:pPr marL="0" marR="0">
                        <a:spcBef>
                          <a:spcPts val="0"/>
                        </a:spcBef>
                        <a:spcAft>
                          <a:spcPts val="0"/>
                        </a:spcAft>
                      </a:pPr>
                      <a:r>
                        <a:rPr lang="en-US" sz="1050">
                          <a:effectLst/>
                          <a:latin typeface="+mn-lt"/>
                          <a:ea typeface="Calibri" panose="020F0502020204030204" pitchFamily="34" charset="0"/>
                        </a:rPr>
                        <a:t>New SID on Study on UPF enhancement for control and SBA</a:t>
                      </a:r>
                    </a:p>
                  </a:txBody>
                  <a:tcPr marL="9525" marR="9525" marT="9525" marB="9525"/>
                </a:tc>
                <a:tc>
                  <a:txBody>
                    <a:bodyPr/>
                    <a:lstStyle/>
                    <a:p>
                      <a:pPr marL="0" marR="0">
                        <a:spcBef>
                          <a:spcPts val="0"/>
                        </a:spcBef>
                        <a:spcAft>
                          <a:spcPts val="0"/>
                        </a:spcAft>
                      </a:pPr>
                      <a:r>
                        <a:rPr lang="en-US" sz="1050">
                          <a:effectLst/>
                          <a:latin typeface="+mn-lt"/>
                          <a:ea typeface="Calibri" panose="020F0502020204030204" pitchFamily="34" charset="0"/>
                        </a:rPr>
                        <a:t>China Mobile, AT&amp;T, Vodafone, CATT, Tencent, Deutsche Telekom, SK Telecom, Sandvine, Matrixx</a:t>
                      </a:r>
                    </a:p>
                  </a:txBody>
                  <a:tcPr marL="9525" marR="9525" marT="9525" marB="9525"/>
                </a:tc>
                <a:tc>
                  <a:txBody>
                    <a:bodyPr/>
                    <a:lstStyle/>
                    <a:p>
                      <a:pPr marL="0" marR="0">
                        <a:spcBef>
                          <a:spcPts val="0"/>
                        </a:spcBef>
                        <a:spcAft>
                          <a:spcPts val="0"/>
                        </a:spcAft>
                      </a:pPr>
                      <a:r>
                        <a:rPr lang="en-US" sz="1050" b="1" dirty="0">
                          <a:solidFill>
                            <a:srgbClr val="000000"/>
                          </a:solidFill>
                          <a:effectLst/>
                          <a:latin typeface="+mn-lt"/>
                          <a:ea typeface="Calibri" panose="020F0502020204030204" pitchFamily="34" charset="0"/>
                        </a:rPr>
                        <a:t>Agreed </a:t>
                      </a:r>
                      <a:endParaRPr lang="en-US" sz="1050" dirty="0">
                        <a:effectLst/>
                        <a:latin typeface="+mn-lt"/>
                        <a:ea typeface="Calibri" panose="020F0502020204030204" pitchFamily="34" charset="0"/>
                      </a:endParaRPr>
                    </a:p>
                  </a:txBody>
                  <a:tcPr marL="9525" marR="9525" marT="9525" marB="9525"/>
                </a:tc>
                <a:extLst>
                  <a:ext uri="{0D108BD9-81ED-4DB2-BD59-A6C34878D82A}">
                    <a16:rowId xmlns:a16="http://schemas.microsoft.com/office/drawing/2014/main" val="3807384555"/>
                  </a:ext>
                </a:extLst>
              </a:tr>
              <a:tr h="314374">
                <a:tc>
                  <a:txBody>
                    <a:bodyPr/>
                    <a:lstStyle/>
                    <a:p>
                      <a:pPr marL="0" marR="0">
                        <a:spcBef>
                          <a:spcPts val="0"/>
                        </a:spcBef>
                        <a:spcAft>
                          <a:spcPts val="0"/>
                        </a:spcAft>
                      </a:pPr>
                      <a:r>
                        <a:rPr lang="en-US" sz="1050" u="sng" dirty="0">
                          <a:solidFill>
                            <a:srgbClr val="0563C1"/>
                          </a:solidFill>
                          <a:effectLst/>
                          <a:latin typeface="+mn-lt"/>
                          <a:ea typeface="Calibri" panose="020F0502020204030204" pitchFamily="34" charset="0"/>
                          <a:hlinkClick r:id="rId5"/>
                        </a:rPr>
                        <a:t>S2-2108158</a:t>
                      </a:r>
                      <a:endParaRPr lang="en-US" sz="1050" dirty="0">
                        <a:effectLst/>
                        <a:latin typeface="+mn-lt"/>
                        <a:ea typeface="Calibri" panose="020F0502020204030204" pitchFamily="34" charset="0"/>
                      </a:endParaRPr>
                    </a:p>
                  </a:txBody>
                  <a:tcPr marL="9525" marR="9525" marT="9525" marB="9525"/>
                </a:tc>
                <a:tc>
                  <a:txBody>
                    <a:bodyPr/>
                    <a:lstStyle/>
                    <a:p>
                      <a:pPr marL="0" marR="0">
                        <a:spcBef>
                          <a:spcPts val="0"/>
                        </a:spcBef>
                        <a:spcAft>
                          <a:spcPts val="0"/>
                        </a:spcAft>
                      </a:pPr>
                      <a:r>
                        <a:rPr lang="en-US" sz="1050" dirty="0">
                          <a:effectLst/>
                          <a:latin typeface="+mn-lt"/>
                          <a:ea typeface="Calibri" panose="020F0502020204030204" pitchFamily="34" charset="0"/>
                        </a:rPr>
                        <a:t>Study on 5G System Support for AI/ML-based Services</a:t>
                      </a:r>
                    </a:p>
                  </a:txBody>
                  <a:tcPr marL="9525" marR="9525" marT="9525" marB="9525"/>
                </a:tc>
                <a:tc>
                  <a:txBody>
                    <a:bodyPr/>
                    <a:lstStyle/>
                    <a:p>
                      <a:pPr marL="0" marR="0">
                        <a:spcBef>
                          <a:spcPts val="0"/>
                        </a:spcBef>
                        <a:spcAft>
                          <a:spcPts val="0"/>
                        </a:spcAft>
                      </a:pPr>
                      <a:r>
                        <a:rPr lang="en-US" sz="1050" dirty="0">
                          <a:effectLst/>
                          <a:latin typeface="+mn-lt"/>
                          <a:ea typeface="Calibri" panose="020F0502020204030204" pitchFamily="34" charset="0"/>
                        </a:rPr>
                        <a:t>OPPO, Samsung</a:t>
                      </a:r>
                    </a:p>
                  </a:txBody>
                  <a:tcPr marL="9525" marR="9525" marT="9525" marB="9525"/>
                </a:tc>
                <a:tc>
                  <a:txBody>
                    <a:bodyPr/>
                    <a:lstStyle/>
                    <a:p>
                      <a:pPr marL="0" marR="0">
                        <a:spcBef>
                          <a:spcPts val="0"/>
                        </a:spcBef>
                        <a:spcAft>
                          <a:spcPts val="0"/>
                        </a:spcAft>
                      </a:pPr>
                      <a:r>
                        <a:rPr lang="en-US" sz="1050" b="1" dirty="0">
                          <a:solidFill>
                            <a:srgbClr val="000000"/>
                          </a:solidFill>
                          <a:effectLst/>
                          <a:latin typeface="+mn-lt"/>
                          <a:ea typeface="Calibri" panose="020F0502020204030204" pitchFamily="34" charset="0"/>
                        </a:rPr>
                        <a:t>Agreed </a:t>
                      </a:r>
                      <a:endParaRPr lang="en-US" sz="1050" dirty="0">
                        <a:effectLst/>
                        <a:latin typeface="+mn-lt"/>
                        <a:ea typeface="Calibri" panose="020F0502020204030204" pitchFamily="34" charset="0"/>
                      </a:endParaRPr>
                    </a:p>
                  </a:txBody>
                  <a:tcPr marL="9525" marR="9525" marT="9525" marB="9525"/>
                </a:tc>
                <a:extLst>
                  <a:ext uri="{0D108BD9-81ED-4DB2-BD59-A6C34878D82A}">
                    <a16:rowId xmlns:a16="http://schemas.microsoft.com/office/drawing/2014/main" val="1721365414"/>
                  </a:ext>
                </a:extLst>
              </a:tr>
              <a:tr h="376977">
                <a:tc>
                  <a:txBody>
                    <a:bodyPr/>
                    <a:lstStyle/>
                    <a:p>
                      <a:pPr marL="0" marR="0">
                        <a:spcBef>
                          <a:spcPts val="0"/>
                        </a:spcBef>
                        <a:spcAft>
                          <a:spcPts val="0"/>
                        </a:spcAft>
                      </a:pPr>
                      <a:r>
                        <a:rPr lang="en-US" sz="1050" u="sng" dirty="0">
                          <a:solidFill>
                            <a:srgbClr val="0563C1"/>
                          </a:solidFill>
                          <a:effectLst/>
                          <a:latin typeface="+mn-lt"/>
                          <a:ea typeface="Calibri" panose="020F0502020204030204" pitchFamily="34" charset="0"/>
                          <a:hlinkClick r:id="rId6"/>
                        </a:rPr>
                        <a:t>S2-2108160</a:t>
                      </a:r>
                      <a:endParaRPr lang="en-US" sz="1050" dirty="0">
                        <a:effectLst/>
                        <a:latin typeface="+mn-lt"/>
                        <a:ea typeface="Calibri" panose="020F0502020204030204" pitchFamily="34" charset="0"/>
                      </a:endParaRPr>
                    </a:p>
                  </a:txBody>
                  <a:tcPr marL="9525" marR="9525" marT="9525" marB="9525"/>
                </a:tc>
                <a:tc>
                  <a:txBody>
                    <a:bodyPr/>
                    <a:lstStyle/>
                    <a:p>
                      <a:pPr marL="0" marR="0">
                        <a:spcBef>
                          <a:spcPts val="0"/>
                        </a:spcBef>
                        <a:spcAft>
                          <a:spcPts val="0"/>
                        </a:spcAft>
                      </a:pPr>
                      <a:r>
                        <a:rPr lang="en-US" sz="1050" dirty="0">
                          <a:effectLst/>
                          <a:latin typeface="+mn-lt"/>
                          <a:ea typeface="Calibri" panose="020F0502020204030204" pitchFamily="34" charset="0"/>
                        </a:rPr>
                        <a:t>Study on System Enabler for Service Function Chaining</a:t>
                      </a:r>
                    </a:p>
                  </a:txBody>
                  <a:tcPr marL="9525" marR="9525" marT="9525" marB="9525"/>
                </a:tc>
                <a:tc>
                  <a:txBody>
                    <a:bodyPr/>
                    <a:lstStyle/>
                    <a:p>
                      <a:pPr marL="0" marR="0">
                        <a:spcBef>
                          <a:spcPts val="0"/>
                        </a:spcBef>
                        <a:spcAft>
                          <a:spcPts val="0"/>
                        </a:spcAft>
                      </a:pPr>
                      <a:r>
                        <a:rPr lang="en-US" sz="1050">
                          <a:effectLst/>
                          <a:latin typeface="+mn-lt"/>
                          <a:ea typeface="Calibri" panose="020F0502020204030204" pitchFamily="34" charset="0"/>
                        </a:rPr>
                        <a:t>Intel</a:t>
                      </a:r>
                    </a:p>
                  </a:txBody>
                  <a:tcPr marL="9525" marR="9525" marT="9525" marB="9525"/>
                </a:tc>
                <a:tc>
                  <a:txBody>
                    <a:bodyPr/>
                    <a:lstStyle/>
                    <a:p>
                      <a:pPr marL="0" marR="0">
                        <a:spcBef>
                          <a:spcPts val="0"/>
                        </a:spcBef>
                        <a:spcAft>
                          <a:spcPts val="0"/>
                        </a:spcAft>
                      </a:pPr>
                      <a:r>
                        <a:rPr lang="en-US" sz="1050" b="1" dirty="0">
                          <a:solidFill>
                            <a:srgbClr val="000000"/>
                          </a:solidFill>
                          <a:effectLst/>
                          <a:latin typeface="+mn-lt"/>
                          <a:ea typeface="Calibri" panose="020F0502020204030204" pitchFamily="34" charset="0"/>
                        </a:rPr>
                        <a:t>Agreed </a:t>
                      </a:r>
                      <a:endParaRPr lang="en-US" sz="1050" dirty="0">
                        <a:effectLst/>
                        <a:latin typeface="+mn-lt"/>
                        <a:ea typeface="Calibri" panose="020F0502020204030204" pitchFamily="34" charset="0"/>
                      </a:endParaRPr>
                    </a:p>
                  </a:txBody>
                  <a:tcPr marL="9525" marR="9525" marT="9525" marB="9525"/>
                </a:tc>
                <a:extLst>
                  <a:ext uri="{0D108BD9-81ED-4DB2-BD59-A6C34878D82A}">
                    <a16:rowId xmlns:a16="http://schemas.microsoft.com/office/drawing/2014/main" val="3736574239"/>
                  </a:ext>
                </a:extLst>
              </a:tr>
              <a:tr h="400050">
                <a:tc>
                  <a:txBody>
                    <a:bodyPr/>
                    <a:lstStyle/>
                    <a:p>
                      <a:pPr marL="0" marR="0">
                        <a:spcBef>
                          <a:spcPts val="0"/>
                        </a:spcBef>
                        <a:spcAft>
                          <a:spcPts val="0"/>
                        </a:spcAft>
                      </a:pPr>
                      <a:r>
                        <a:rPr lang="en-US" sz="1050" u="sng" dirty="0">
                          <a:solidFill>
                            <a:srgbClr val="0563C1"/>
                          </a:solidFill>
                          <a:effectLst/>
                          <a:latin typeface="+mn-lt"/>
                          <a:ea typeface="Calibri" panose="020F0502020204030204" pitchFamily="34" charset="0"/>
                          <a:hlinkClick r:id="rId7"/>
                        </a:rPr>
                        <a:t>S2-2108164</a:t>
                      </a:r>
                      <a:endParaRPr lang="en-US" sz="1050" dirty="0">
                        <a:effectLst/>
                        <a:latin typeface="+mn-lt"/>
                        <a:ea typeface="Calibri" panose="020F0502020204030204" pitchFamily="34" charset="0"/>
                      </a:endParaRPr>
                    </a:p>
                  </a:txBody>
                  <a:tcPr marL="9525" marR="9525" marT="9525" marB="9525"/>
                </a:tc>
                <a:tc>
                  <a:txBody>
                    <a:bodyPr/>
                    <a:lstStyle/>
                    <a:p>
                      <a:pPr marL="0" marR="0">
                        <a:spcBef>
                          <a:spcPts val="0"/>
                        </a:spcBef>
                        <a:spcAft>
                          <a:spcPts val="0"/>
                        </a:spcAft>
                      </a:pPr>
                      <a:r>
                        <a:rPr lang="en-US" sz="1050">
                          <a:effectLst/>
                          <a:latin typeface="+mn-lt"/>
                          <a:ea typeface="Calibri" panose="020F0502020204030204" pitchFamily="34" charset="0"/>
                        </a:rPr>
                        <a:t>Study on 5GC enhancement for satellite access Phase 2</a:t>
                      </a:r>
                    </a:p>
                  </a:txBody>
                  <a:tcPr marL="9525" marR="9525" marT="9525" marB="9525"/>
                </a:tc>
                <a:tc>
                  <a:txBody>
                    <a:bodyPr/>
                    <a:lstStyle/>
                    <a:p>
                      <a:pPr marL="0" marR="0">
                        <a:spcBef>
                          <a:spcPts val="0"/>
                        </a:spcBef>
                        <a:spcAft>
                          <a:spcPts val="0"/>
                        </a:spcAft>
                      </a:pPr>
                      <a:r>
                        <a:rPr lang="en-US" sz="1050" dirty="0">
                          <a:effectLst/>
                          <a:latin typeface="+mn-lt"/>
                          <a:ea typeface="Calibri" panose="020F0502020204030204" pitchFamily="34" charset="0"/>
                        </a:rPr>
                        <a:t>THALES, XIAOMI, NOVAMINT, TNO</a:t>
                      </a:r>
                    </a:p>
                  </a:txBody>
                  <a:tcPr marL="9525" marR="9525" marT="9525" marB="9525"/>
                </a:tc>
                <a:tc>
                  <a:txBody>
                    <a:bodyPr/>
                    <a:lstStyle/>
                    <a:p>
                      <a:pPr marL="0" marR="0">
                        <a:spcBef>
                          <a:spcPts val="0"/>
                        </a:spcBef>
                        <a:spcAft>
                          <a:spcPts val="0"/>
                        </a:spcAft>
                      </a:pPr>
                      <a:r>
                        <a:rPr lang="en-US" sz="1050" b="1" dirty="0">
                          <a:solidFill>
                            <a:srgbClr val="000000"/>
                          </a:solidFill>
                          <a:effectLst/>
                          <a:latin typeface="+mn-lt"/>
                          <a:ea typeface="Calibri" panose="020F0502020204030204" pitchFamily="34" charset="0"/>
                        </a:rPr>
                        <a:t>Agreed </a:t>
                      </a:r>
                      <a:endParaRPr lang="en-US" sz="1050" dirty="0">
                        <a:effectLst/>
                        <a:latin typeface="+mn-lt"/>
                        <a:ea typeface="Calibri" panose="020F0502020204030204" pitchFamily="34" charset="0"/>
                      </a:endParaRPr>
                    </a:p>
                  </a:txBody>
                  <a:tcPr marL="9525" marR="9525" marT="9525" marB="9525"/>
                </a:tc>
                <a:extLst>
                  <a:ext uri="{0D108BD9-81ED-4DB2-BD59-A6C34878D82A}">
                    <a16:rowId xmlns:a16="http://schemas.microsoft.com/office/drawing/2014/main" val="515125682"/>
                  </a:ext>
                </a:extLst>
              </a:tr>
              <a:tr h="542925">
                <a:tc>
                  <a:txBody>
                    <a:bodyPr/>
                    <a:lstStyle/>
                    <a:p>
                      <a:pPr marL="0" marR="0">
                        <a:spcBef>
                          <a:spcPts val="0"/>
                        </a:spcBef>
                        <a:spcAft>
                          <a:spcPts val="0"/>
                        </a:spcAft>
                      </a:pPr>
                      <a:r>
                        <a:rPr lang="en-US" sz="1050" u="sng" dirty="0">
                          <a:solidFill>
                            <a:srgbClr val="0563C1"/>
                          </a:solidFill>
                          <a:effectLst/>
                          <a:latin typeface="+mn-lt"/>
                          <a:ea typeface="Calibri" panose="020F0502020204030204" pitchFamily="34" charset="0"/>
                          <a:hlinkClick r:id="rId8"/>
                        </a:rPr>
                        <a:t>S2-2108167</a:t>
                      </a:r>
                      <a:endParaRPr lang="en-US" sz="1050" dirty="0">
                        <a:effectLst/>
                        <a:latin typeface="+mn-lt"/>
                        <a:ea typeface="Calibri" panose="020F0502020204030204" pitchFamily="34" charset="0"/>
                      </a:endParaRPr>
                    </a:p>
                  </a:txBody>
                  <a:tcPr marL="9525" marR="9525" marT="9525" marB="9525"/>
                </a:tc>
                <a:tc>
                  <a:txBody>
                    <a:bodyPr/>
                    <a:lstStyle/>
                    <a:p>
                      <a:pPr marL="0" marR="0">
                        <a:spcBef>
                          <a:spcPts val="0"/>
                        </a:spcBef>
                        <a:spcAft>
                          <a:spcPts val="0"/>
                        </a:spcAft>
                      </a:pPr>
                      <a:r>
                        <a:rPr lang="en-US" sz="1050">
                          <a:effectLst/>
                          <a:latin typeface="+mn-lt"/>
                          <a:ea typeface="Calibri" panose="020F0502020204030204" pitchFamily="34" charset="0"/>
                        </a:rPr>
                        <a:t>New SID: Study on MPS when access to EPC/5GC is WLAN</a:t>
                      </a:r>
                    </a:p>
                  </a:txBody>
                  <a:tcPr marL="9525" marR="9525" marT="9525" marB="9525"/>
                </a:tc>
                <a:tc>
                  <a:txBody>
                    <a:bodyPr/>
                    <a:lstStyle/>
                    <a:p>
                      <a:pPr marL="0" marR="0">
                        <a:spcBef>
                          <a:spcPts val="0"/>
                        </a:spcBef>
                        <a:spcAft>
                          <a:spcPts val="0"/>
                        </a:spcAft>
                      </a:pPr>
                      <a:r>
                        <a:rPr lang="en-US" sz="1050" dirty="0" err="1">
                          <a:effectLst/>
                          <a:latin typeface="+mn-lt"/>
                          <a:ea typeface="Calibri" panose="020F0502020204030204" pitchFamily="34" charset="0"/>
                        </a:rPr>
                        <a:t>Peraton</a:t>
                      </a:r>
                      <a:r>
                        <a:rPr lang="en-US" sz="1050" dirty="0">
                          <a:effectLst/>
                          <a:latin typeface="+mn-lt"/>
                          <a:ea typeface="Calibri" panose="020F0502020204030204" pitchFamily="34" charset="0"/>
                        </a:rPr>
                        <a:t> Labs, CISA ECD, Verizon UK Ltd, AT&amp;T, T-Mobile USA</a:t>
                      </a:r>
                    </a:p>
                  </a:txBody>
                  <a:tcPr marL="9525" marR="9525" marT="9525" marB="9525"/>
                </a:tc>
                <a:tc>
                  <a:txBody>
                    <a:bodyPr/>
                    <a:lstStyle/>
                    <a:p>
                      <a:pPr marL="0" marR="0">
                        <a:spcBef>
                          <a:spcPts val="0"/>
                        </a:spcBef>
                        <a:spcAft>
                          <a:spcPts val="0"/>
                        </a:spcAft>
                      </a:pPr>
                      <a:r>
                        <a:rPr lang="en-US" sz="1050" b="1" dirty="0">
                          <a:solidFill>
                            <a:srgbClr val="000000"/>
                          </a:solidFill>
                          <a:effectLst/>
                          <a:latin typeface="+mn-lt"/>
                          <a:ea typeface="Calibri" panose="020F0502020204030204" pitchFamily="34" charset="0"/>
                        </a:rPr>
                        <a:t>Agreed </a:t>
                      </a:r>
                      <a:endParaRPr lang="en-US" sz="1050" dirty="0">
                        <a:effectLst/>
                        <a:latin typeface="+mn-lt"/>
                        <a:ea typeface="Calibri" panose="020F0502020204030204" pitchFamily="34" charset="0"/>
                      </a:endParaRPr>
                    </a:p>
                  </a:txBody>
                  <a:tcPr marL="9525" marR="9525" marT="9525" marB="9525"/>
                </a:tc>
                <a:extLst>
                  <a:ext uri="{0D108BD9-81ED-4DB2-BD59-A6C34878D82A}">
                    <a16:rowId xmlns:a16="http://schemas.microsoft.com/office/drawing/2014/main" val="832993318"/>
                  </a:ext>
                </a:extLst>
              </a:tr>
              <a:tr h="218320">
                <a:tc>
                  <a:txBody>
                    <a:bodyPr/>
                    <a:lstStyle/>
                    <a:p>
                      <a:pPr marL="0" marR="0">
                        <a:spcBef>
                          <a:spcPts val="0"/>
                        </a:spcBef>
                        <a:spcAft>
                          <a:spcPts val="0"/>
                        </a:spcAft>
                      </a:pPr>
                      <a:r>
                        <a:rPr lang="en-US" sz="1050" u="sng" dirty="0">
                          <a:solidFill>
                            <a:srgbClr val="0563C1"/>
                          </a:solidFill>
                          <a:effectLst/>
                          <a:latin typeface="+mn-lt"/>
                          <a:ea typeface="Calibri" panose="020F0502020204030204" pitchFamily="34" charset="0"/>
                          <a:hlinkClick r:id="rId9"/>
                        </a:rPr>
                        <a:t>S2-2108168</a:t>
                      </a:r>
                      <a:endParaRPr lang="en-US" sz="1050" dirty="0">
                        <a:effectLst/>
                        <a:latin typeface="+mn-lt"/>
                        <a:ea typeface="Calibri" panose="020F0502020204030204" pitchFamily="34" charset="0"/>
                      </a:endParaRPr>
                    </a:p>
                  </a:txBody>
                  <a:tcPr marL="9525" marR="9525" marT="9525" marB="9525"/>
                </a:tc>
                <a:tc>
                  <a:txBody>
                    <a:bodyPr/>
                    <a:lstStyle/>
                    <a:p>
                      <a:pPr marL="0" marR="0">
                        <a:spcBef>
                          <a:spcPts val="0"/>
                        </a:spcBef>
                        <a:spcAft>
                          <a:spcPts val="0"/>
                        </a:spcAft>
                      </a:pPr>
                      <a:r>
                        <a:rPr lang="en-US" sz="1050" dirty="0">
                          <a:effectLst/>
                          <a:latin typeface="+mn-lt"/>
                          <a:ea typeface="Calibri" panose="020F0502020204030204" pitchFamily="34" charset="0"/>
                        </a:rPr>
                        <a:t>New SID on Study on Architecture Enhancement to support Ranging based services and </a:t>
                      </a:r>
                      <a:r>
                        <a:rPr lang="en-US" sz="1050" dirty="0" err="1">
                          <a:effectLst/>
                          <a:latin typeface="+mn-lt"/>
                          <a:ea typeface="Calibri" panose="020F0502020204030204" pitchFamily="34" charset="0"/>
                        </a:rPr>
                        <a:t>sidelink</a:t>
                      </a:r>
                      <a:r>
                        <a:rPr lang="en-US" sz="1050" dirty="0">
                          <a:effectLst/>
                          <a:latin typeface="+mn-lt"/>
                          <a:ea typeface="Calibri" panose="020F0502020204030204" pitchFamily="34" charset="0"/>
                        </a:rPr>
                        <a:t> positioning</a:t>
                      </a:r>
                    </a:p>
                  </a:txBody>
                  <a:tcPr marL="9525" marR="9525" marT="9525" marB="9525"/>
                </a:tc>
                <a:tc>
                  <a:txBody>
                    <a:bodyPr/>
                    <a:lstStyle/>
                    <a:p>
                      <a:pPr marL="0" marR="0">
                        <a:spcBef>
                          <a:spcPts val="0"/>
                        </a:spcBef>
                        <a:spcAft>
                          <a:spcPts val="0"/>
                        </a:spcAft>
                      </a:pPr>
                      <a:r>
                        <a:rPr lang="en-US" sz="1050" dirty="0">
                          <a:effectLst/>
                          <a:latin typeface="+mn-lt"/>
                          <a:ea typeface="Calibri" panose="020F0502020204030204" pitchFamily="34" charset="0"/>
                        </a:rPr>
                        <a:t>Xiaomi</a:t>
                      </a:r>
                    </a:p>
                  </a:txBody>
                  <a:tcPr marL="9525" marR="9525" marT="9525" marB="9525"/>
                </a:tc>
                <a:tc>
                  <a:txBody>
                    <a:bodyPr/>
                    <a:lstStyle/>
                    <a:p>
                      <a:pPr marL="0" marR="0">
                        <a:spcBef>
                          <a:spcPts val="0"/>
                        </a:spcBef>
                        <a:spcAft>
                          <a:spcPts val="0"/>
                        </a:spcAft>
                      </a:pPr>
                      <a:r>
                        <a:rPr lang="en-US" sz="1050" b="1" dirty="0">
                          <a:solidFill>
                            <a:srgbClr val="000000"/>
                          </a:solidFill>
                          <a:effectLst/>
                          <a:latin typeface="+mn-lt"/>
                          <a:ea typeface="Calibri" panose="020F0502020204030204" pitchFamily="34" charset="0"/>
                        </a:rPr>
                        <a:t>Agreed </a:t>
                      </a:r>
                      <a:endParaRPr lang="en-US" sz="1050" dirty="0">
                        <a:effectLst/>
                        <a:latin typeface="+mn-lt"/>
                        <a:ea typeface="Calibri" panose="020F0502020204030204" pitchFamily="34" charset="0"/>
                      </a:endParaRPr>
                    </a:p>
                  </a:txBody>
                  <a:tcPr marL="9525" marR="9525" marT="9525" marB="9525"/>
                </a:tc>
                <a:extLst>
                  <a:ext uri="{0D108BD9-81ED-4DB2-BD59-A6C34878D82A}">
                    <a16:rowId xmlns:a16="http://schemas.microsoft.com/office/drawing/2014/main" val="801517025"/>
                  </a:ext>
                </a:extLst>
              </a:tr>
            </a:tbl>
          </a:graphicData>
        </a:graphic>
      </p:graphicFrame>
    </p:spTree>
    <p:extLst>
      <p:ext uri="{BB962C8B-B14F-4D97-AF65-F5344CB8AC3E}">
        <p14:creationId xmlns:p14="http://schemas.microsoft.com/office/powerpoint/2010/main" val="31495013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2.5) </a:t>
            </a:r>
            <a:r>
              <a:rPr lang="en-US" altLang="de-DE" b="1" dirty="0"/>
              <a:t>Rel-18 SIDs Status (3/5)</a:t>
            </a:r>
            <a:endParaRPr lang="de-DE" altLang="de-DE" b="1" dirty="0"/>
          </a:p>
        </p:txBody>
      </p:sp>
      <p:graphicFrame>
        <p:nvGraphicFramePr>
          <p:cNvPr id="5" name="Table 4">
            <a:extLst>
              <a:ext uri="{FF2B5EF4-FFF2-40B4-BE49-F238E27FC236}">
                <a16:creationId xmlns:a16="http://schemas.microsoft.com/office/drawing/2014/main" id="{29343595-EDEA-474C-9173-0B9164A73199}"/>
              </a:ext>
            </a:extLst>
          </p:cNvPr>
          <p:cNvGraphicFramePr>
            <a:graphicFrameLocks noGrp="1"/>
          </p:cNvGraphicFramePr>
          <p:nvPr>
            <p:extLst>
              <p:ext uri="{D42A27DB-BD31-4B8C-83A1-F6EECF244321}">
                <p14:modId xmlns:p14="http://schemas.microsoft.com/office/powerpoint/2010/main" val="1942025340"/>
              </p:ext>
            </p:extLst>
          </p:nvPr>
        </p:nvGraphicFramePr>
        <p:xfrm>
          <a:off x="469022" y="1480549"/>
          <a:ext cx="8213560" cy="4671716"/>
        </p:xfrm>
        <a:graphic>
          <a:graphicData uri="http://schemas.openxmlformats.org/drawingml/2006/table">
            <a:tbl>
              <a:tblPr firstRow="1" firstCol="1" bandRow="1">
                <a:tableStyleId>{5C22544A-7EE6-4342-B048-85BDC9FD1C3A}</a:tableStyleId>
              </a:tblPr>
              <a:tblGrid>
                <a:gridCol w="1252665">
                  <a:extLst>
                    <a:ext uri="{9D8B030D-6E8A-4147-A177-3AD203B41FA5}">
                      <a16:colId xmlns:a16="http://schemas.microsoft.com/office/drawing/2014/main" val="1068628775"/>
                    </a:ext>
                  </a:extLst>
                </a:gridCol>
                <a:gridCol w="2212429">
                  <a:extLst>
                    <a:ext uri="{9D8B030D-6E8A-4147-A177-3AD203B41FA5}">
                      <a16:colId xmlns:a16="http://schemas.microsoft.com/office/drawing/2014/main" val="2387079366"/>
                    </a:ext>
                  </a:extLst>
                </a:gridCol>
                <a:gridCol w="3785937">
                  <a:extLst>
                    <a:ext uri="{9D8B030D-6E8A-4147-A177-3AD203B41FA5}">
                      <a16:colId xmlns:a16="http://schemas.microsoft.com/office/drawing/2014/main" val="1462493301"/>
                    </a:ext>
                  </a:extLst>
                </a:gridCol>
                <a:gridCol w="962529">
                  <a:extLst>
                    <a:ext uri="{9D8B030D-6E8A-4147-A177-3AD203B41FA5}">
                      <a16:colId xmlns:a16="http://schemas.microsoft.com/office/drawing/2014/main" val="3945056675"/>
                    </a:ext>
                  </a:extLst>
                </a:gridCol>
              </a:tblGrid>
              <a:tr h="315800">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3801978619"/>
                  </a:ext>
                </a:extLst>
              </a:tr>
              <a:tr h="315800">
                <a:tc>
                  <a:txBody>
                    <a:bodyPr/>
                    <a:lstStyle/>
                    <a:p>
                      <a:pPr marL="0" marR="0">
                        <a:spcBef>
                          <a:spcPts val="0"/>
                        </a:spcBef>
                        <a:spcAft>
                          <a:spcPts val="0"/>
                        </a:spcAft>
                      </a:pPr>
                      <a:r>
                        <a:rPr lang="en-US" sz="1050" u="sng" dirty="0">
                          <a:effectLst/>
                          <a:hlinkClick r:id="rId2"/>
                        </a:rPr>
                        <a:t>S2-2109323</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New SID: Study on enhanced support of NR RedCap with long eDRX for RRC INACTIVE State.</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Ericsson, Deutsche Telekom, Verizon, Xiaomi, Sony, Nokia, Nokia Shanghai Bell, MediaTek, AT&amp;T, Apple, Qualcomm, Vodafone, InterDigital, China Mobile, OPPO, DISH Network.</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759678967"/>
                  </a:ext>
                </a:extLst>
              </a:tr>
              <a:tr h="513949">
                <a:tc>
                  <a:txBody>
                    <a:bodyPr/>
                    <a:lstStyle/>
                    <a:p>
                      <a:pPr marL="0" marR="0">
                        <a:spcBef>
                          <a:spcPts val="0"/>
                        </a:spcBef>
                        <a:spcAft>
                          <a:spcPts val="0"/>
                        </a:spcAft>
                      </a:pPr>
                      <a:r>
                        <a:rPr lang="en-US" sz="1050" u="sng" dirty="0">
                          <a:effectLst/>
                          <a:hlinkClick r:id="rId3"/>
                        </a:rPr>
                        <a:t>S2-2109353</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dirty="0">
                          <a:effectLst/>
                        </a:rPr>
                        <a:t>New SID: Study on enhanced support of Non-Public Networks phase 2.</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dirty="0">
                          <a:effectLst/>
                        </a:rPr>
                        <a:t>Ericsson, </a:t>
                      </a:r>
                      <a:r>
                        <a:rPr lang="en-US" sz="1050" dirty="0" err="1">
                          <a:effectLst/>
                        </a:rPr>
                        <a:t>Futurewei</a:t>
                      </a:r>
                      <a:r>
                        <a:rPr lang="en-US" sz="1050" dirty="0">
                          <a:effectLst/>
                        </a:rPr>
                        <a:t>, </a:t>
                      </a:r>
                      <a:r>
                        <a:rPr lang="en-US" sz="1050" dirty="0" err="1">
                          <a:effectLst/>
                        </a:rPr>
                        <a:t>Convida</a:t>
                      </a:r>
                      <a:r>
                        <a:rPr lang="en-US" sz="1050" dirty="0">
                          <a:effectLst/>
                        </a:rPr>
                        <a:t> Wireless, Charter, China Unicom, ETRI; Cisco, China Mobile, Lenovo, Motorola Mobility, Qualcomm, ZTE, Philips, Intel, MATRIXX Software, SHARP, </a:t>
                      </a:r>
                      <a:r>
                        <a:rPr lang="en-US" sz="1050" dirty="0" err="1">
                          <a:effectLst/>
                        </a:rPr>
                        <a:t>InterDigital</a:t>
                      </a:r>
                      <a:r>
                        <a:rPr lang="en-US" sz="1050" dirty="0">
                          <a:effectLst/>
                        </a:rPr>
                        <a:t>, LG Electronics, NEC, Samsung, OPPO, T-Mobile USA, NICT, DISH Network, vivo, KPN, </a:t>
                      </a:r>
                      <a:r>
                        <a:rPr lang="en-US" sz="1050" dirty="0" err="1">
                          <a:effectLst/>
                        </a:rPr>
                        <a:t>CableLabs</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685430845"/>
                  </a:ext>
                </a:extLst>
              </a:tr>
              <a:tr h="61037">
                <a:tc>
                  <a:txBody>
                    <a:bodyPr/>
                    <a:lstStyle/>
                    <a:p>
                      <a:pPr marL="0" marR="0">
                        <a:spcBef>
                          <a:spcPts val="0"/>
                        </a:spcBef>
                        <a:spcAft>
                          <a:spcPts val="0"/>
                        </a:spcAft>
                      </a:pPr>
                      <a:r>
                        <a:rPr lang="en-US" sz="1050" u="sng" dirty="0">
                          <a:effectLst/>
                          <a:hlinkClick r:id="rId4"/>
                        </a:rPr>
                        <a:t>S2-2109354</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New SID on Study on Support of Satellite Backhauling in 5GS .</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CATT</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3473814610"/>
                  </a:ext>
                </a:extLst>
              </a:tr>
              <a:tr h="542256">
                <a:tc>
                  <a:txBody>
                    <a:bodyPr/>
                    <a:lstStyle/>
                    <a:p>
                      <a:pPr marL="0" marR="0">
                        <a:spcBef>
                          <a:spcPts val="0"/>
                        </a:spcBef>
                        <a:spcAft>
                          <a:spcPts val="0"/>
                        </a:spcAft>
                      </a:pPr>
                      <a:r>
                        <a:rPr lang="en-US" sz="1050" u="sng" dirty="0">
                          <a:effectLst/>
                          <a:hlinkClick r:id="rId5"/>
                        </a:rPr>
                        <a:t>S2-2109355</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New SID on generic group management, exposure and communication enhancements.</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Huawei, HiSilicon, Samsung, CATT, China Mobile, China Telecom, China Unicom, ZTE, Juniper, SK Telecom, KT Corp, LG Uplus, KPN, Siemens, Robert Bosch GmbH, LGE, Spreadtrum Communications, ETRI, CAICT, China Southern Power Grid, CEPRI, CBN, SIA, DISH Network, Volkswagen AG, Quectel</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3113152942"/>
                  </a:ext>
                </a:extLst>
              </a:tr>
              <a:tr h="429028">
                <a:tc>
                  <a:txBody>
                    <a:bodyPr/>
                    <a:lstStyle/>
                    <a:p>
                      <a:pPr marL="0" marR="0">
                        <a:spcBef>
                          <a:spcPts val="0"/>
                        </a:spcBef>
                        <a:spcAft>
                          <a:spcPts val="0"/>
                        </a:spcAft>
                      </a:pPr>
                      <a:r>
                        <a:rPr lang="en-US" sz="1050" u="sng" dirty="0">
                          <a:effectLst/>
                          <a:hlinkClick r:id="rId6"/>
                        </a:rPr>
                        <a:t>S2-2109357</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New SID on Personal IoT Network architecture.</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Vivo Mobile Communications Co. Ltd, CATT, China Mobile, China Telecom, Convida Wireless, InterDigital, KPN, OPPO, Philips, Spreadtrum Communications, T-Mobile USA, Tencent, Futurewei, Xiaomi, Inspur, Guangdong Genius, Apple</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1933884709"/>
                  </a:ext>
                </a:extLst>
              </a:tr>
              <a:tr h="89344">
                <a:tc>
                  <a:txBody>
                    <a:bodyPr/>
                    <a:lstStyle/>
                    <a:p>
                      <a:pPr marL="0" marR="0">
                        <a:spcBef>
                          <a:spcPts val="0"/>
                        </a:spcBef>
                        <a:spcAft>
                          <a:spcPts val="0"/>
                        </a:spcAft>
                      </a:pPr>
                      <a:r>
                        <a:rPr lang="en-US" sz="1050" u="sng" dirty="0">
                          <a:effectLst/>
                          <a:hlinkClick r:id="rId7"/>
                        </a:rPr>
                        <a:t>S2-2109362</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New SID: Architectural enhancements for 5G multicast-broadcast services Phase 2.</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Huawei, HiSilicon</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3112016981"/>
                  </a:ext>
                </a:extLst>
              </a:tr>
              <a:tr h="89344">
                <a:tc>
                  <a:txBody>
                    <a:bodyPr/>
                    <a:lstStyle/>
                    <a:p>
                      <a:pPr marL="0" marR="0">
                        <a:spcBef>
                          <a:spcPts val="0"/>
                        </a:spcBef>
                        <a:spcAft>
                          <a:spcPts val="0"/>
                        </a:spcAft>
                      </a:pPr>
                      <a:r>
                        <a:rPr lang="en-US" sz="1050" u="sng" dirty="0">
                          <a:effectLst/>
                          <a:hlinkClick r:id="rId8"/>
                        </a:rPr>
                        <a:t>S2-2109324</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New SID: Study on Seamless UE context recovery.</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Samsung, NEC, CableLabs, Cisco, InterDigital Inc.</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3540120133"/>
                  </a:ext>
                </a:extLst>
              </a:tr>
              <a:tr h="315800">
                <a:tc>
                  <a:txBody>
                    <a:bodyPr/>
                    <a:lstStyle/>
                    <a:p>
                      <a:pPr marL="0" marR="0">
                        <a:spcBef>
                          <a:spcPts val="0"/>
                        </a:spcBef>
                        <a:spcAft>
                          <a:spcPts val="0"/>
                        </a:spcAft>
                      </a:pPr>
                      <a:r>
                        <a:rPr lang="en-US" sz="1050" u="sng" dirty="0">
                          <a:effectLst/>
                          <a:hlinkClick r:id="rId9"/>
                        </a:rPr>
                        <a:t>S2-2109363</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New SID: new Study on the support for 5WWC, Phase 2.</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Nokia, Nokia Shanghai Bell, Huawei, HiSilicon, Deutsche Telekom, Broadcom, Lenovo, Motorola Mobility, Qualcomm, KPN, China Telecom, CableLabs, Charter, Apple</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3800397389"/>
                  </a:ext>
                </a:extLst>
              </a:tr>
            </a:tbl>
          </a:graphicData>
        </a:graphic>
      </p:graphicFrame>
    </p:spTree>
    <p:extLst>
      <p:ext uri="{BB962C8B-B14F-4D97-AF65-F5344CB8AC3E}">
        <p14:creationId xmlns:p14="http://schemas.microsoft.com/office/powerpoint/2010/main" val="14882497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2.5) </a:t>
            </a:r>
            <a:r>
              <a:rPr lang="en-US" altLang="de-DE" b="1" dirty="0"/>
              <a:t>Rel-18 SIDs Status (4/5)</a:t>
            </a:r>
            <a:endParaRPr lang="de-DE" altLang="de-DE" b="1" dirty="0"/>
          </a:p>
        </p:txBody>
      </p:sp>
      <p:graphicFrame>
        <p:nvGraphicFramePr>
          <p:cNvPr id="4" name="Table 3">
            <a:extLst>
              <a:ext uri="{FF2B5EF4-FFF2-40B4-BE49-F238E27FC236}">
                <a16:creationId xmlns:a16="http://schemas.microsoft.com/office/drawing/2014/main" id="{20750C19-8613-4CD1-AACB-66CD610E8CEF}"/>
              </a:ext>
            </a:extLst>
          </p:cNvPr>
          <p:cNvGraphicFramePr>
            <a:graphicFrameLocks noGrp="1"/>
          </p:cNvGraphicFramePr>
          <p:nvPr>
            <p:extLst>
              <p:ext uri="{D42A27DB-BD31-4B8C-83A1-F6EECF244321}">
                <p14:modId xmlns:p14="http://schemas.microsoft.com/office/powerpoint/2010/main" val="3683319928"/>
              </p:ext>
            </p:extLst>
          </p:nvPr>
        </p:nvGraphicFramePr>
        <p:xfrm>
          <a:off x="433137" y="1456660"/>
          <a:ext cx="8213560" cy="4845606"/>
        </p:xfrm>
        <a:graphic>
          <a:graphicData uri="http://schemas.openxmlformats.org/drawingml/2006/table">
            <a:tbl>
              <a:tblPr firstRow="1" firstCol="1" bandRow="1">
                <a:tableStyleId>{5C22544A-7EE6-4342-B048-85BDC9FD1C3A}</a:tableStyleId>
              </a:tblPr>
              <a:tblGrid>
                <a:gridCol w="1055421">
                  <a:extLst>
                    <a:ext uri="{9D8B030D-6E8A-4147-A177-3AD203B41FA5}">
                      <a16:colId xmlns:a16="http://schemas.microsoft.com/office/drawing/2014/main" val="1068628775"/>
                    </a:ext>
                  </a:extLst>
                </a:gridCol>
                <a:gridCol w="2409673">
                  <a:extLst>
                    <a:ext uri="{9D8B030D-6E8A-4147-A177-3AD203B41FA5}">
                      <a16:colId xmlns:a16="http://schemas.microsoft.com/office/drawing/2014/main" val="2387079366"/>
                    </a:ext>
                  </a:extLst>
                </a:gridCol>
                <a:gridCol w="3785937">
                  <a:extLst>
                    <a:ext uri="{9D8B030D-6E8A-4147-A177-3AD203B41FA5}">
                      <a16:colId xmlns:a16="http://schemas.microsoft.com/office/drawing/2014/main" val="1462493301"/>
                    </a:ext>
                  </a:extLst>
                </a:gridCol>
                <a:gridCol w="962529">
                  <a:extLst>
                    <a:ext uri="{9D8B030D-6E8A-4147-A177-3AD203B41FA5}">
                      <a16:colId xmlns:a16="http://schemas.microsoft.com/office/drawing/2014/main" val="3945056675"/>
                    </a:ext>
                  </a:extLst>
                </a:gridCol>
              </a:tblGrid>
              <a:tr h="325248">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1261436596"/>
                  </a:ext>
                </a:extLst>
              </a:tr>
              <a:tr h="784541">
                <a:tc>
                  <a:txBody>
                    <a:bodyPr/>
                    <a:lstStyle/>
                    <a:p>
                      <a:pPr marL="0" marR="0">
                        <a:spcBef>
                          <a:spcPts val="0"/>
                        </a:spcBef>
                        <a:spcAft>
                          <a:spcPts val="0"/>
                        </a:spcAft>
                      </a:pPr>
                      <a:r>
                        <a:rPr lang="en-US" sz="1050" u="sng" dirty="0">
                          <a:effectLst/>
                          <a:hlinkClick r:id="rId2"/>
                        </a:rPr>
                        <a:t>S2-2109325</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dirty="0">
                          <a:effectLst/>
                        </a:rPr>
                        <a:t>New SID on Study on Architecture Enhancements for Vehicle Mounted Relays .</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dirty="0">
                          <a:effectLst/>
                        </a:rPr>
                        <a:t>Qualcomm Incorporated, Sony, </a:t>
                      </a:r>
                      <a:r>
                        <a:rPr lang="en-US" sz="1050" dirty="0" err="1">
                          <a:effectLst/>
                        </a:rPr>
                        <a:t>InterDigital</a:t>
                      </a:r>
                      <a:r>
                        <a:rPr lang="en-US" sz="1050" dirty="0">
                          <a:effectLst/>
                        </a:rPr>
                        <a:t> Inc. AT&amp;T, Verizon UK Ltd, ZTE Corporation, Telstra, vivo Mobile Communications Ltd, Volkswagen AG, Philips International B.V., Xiaomi, </a:t>
                      </a:r>
                      <a:r>
                        <a:rPr lang="en-US" sz="1050" dirty="0" err="1">
                          <a:effectLst/>
                        </a:rPr>
                        <a:t>SyncTechno</a:t>
                      </a:r>
                      <a:r>
                        <a:rPr lang="en-US" sz="1050" dirty="0">
                          <a:effectLst/>
                        </a:rPr>
                        <a:t> Inc., FirstNet, Lenovo/Motorola Mobility, LG Electronics, Rakuten Mobile Inc., Thales, TNO, Apple</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1705788216"/>
                  </a:ext>
                </a:extLst>
              </a:tr>
              <a:tr h="472450">
                <a:tc>
                  <a:txBody>
                    <a:bodyPr/>
                    <a:lstStyle/>
                    <a:p>
                      <a:pPr marL="0" marR="0">
                        <a:spcBef>
                          <a:spcPts val="0"/>
                        </a:spcBef>
                        <a:spcAft>
                          <a:spcPts val="0"/>
                        </a:spcAft>
                      </a:pPr>
                      <a:r>
                        <a:rPr lang="en-US" sz="1050" u="sng" dirty="0">
                          <a:effectLst/>
                          <a:hlinkClick r:id="rId3"/>
                        </a:rPr>
                        <a:t>S2-2108904</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New SID: Study on system architecture for next generation real time communication services.</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dirty="0">
                          <a:effectLst/>
                        </a:rPr>
                        <a:t>China Mobile, China Unicom, Huawei, </a:t>
                      </a:r>
                      <a:r>
                        <a:rPr lang="en-US" sz="1050" dirty="0" err="1">
                          <a:effectLst/>
                        </a:rPr>
                        <a:t>Hisilicon</a:t>
                      </a:r>
                      <a:r>
                        <a:rPr lang="en-US" sz="1050" dirty="0">
                          <a:effectLst/>
                        </a:rPr>
                        <a:t>, ZTE, CATT, Vivo, Deutsche Telekom, T-Mobile USA, Ericsson, AT&amp;T</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1374734837"/>
                  </a:ext>
                </a:extLst>
              </a:tr>
              <a:tr h="316404">
                <a:tc>
                  <a:txBody>
                    <a:bodyPr/>
                    <a:lstStyle/>
                    <a:p>
                      <a:pPr marL="0" marR="0">
                        <a:spcBef>
                          <a:spcPts val="0"/>
                        </a:spcBef>
                        <a:spcAft>
                          <a:spcPts val="0"/>
                        </a:spcAft>
                      </a:pPr>
                      <a:r>
                        <a:rPr lang="en-US" sz="1050" u="sng" dirty="0">
                          <a:effectLst/>
                          <a:hlinkClick r:id="rId4"/>
                        </a:rPr>
                        <a:t>S2-2109326</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dirty="0">
                          <a:effectLst/>
                        </a:rPr>
                        <a:t>New SID on Enhancement to the 5GC </a:t>
                      </a:r>
                      <a:r>
                        <a:rPr lang="en-US" sz="1050" dirty="0" err="1">
                          <a:effectLst/>
                        </a:rPr>
                        <a:t>LoCation</a:t>
                      </a:r>
                      <a:r>
                        <a:rPr lang="en-US" sz="1050" dirty="0">
                          <a:effectLst/>
                        </a:rPr>
                        <a:t> Services Phase 3.</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CATT, Huawei</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2998919296"/>
                  </a:ext>
                </a:extLst>
              </a:tr>
              <a:tr h="784541">
                <a:tc>
                  <a:txBody>
                    <a:bodyPr/>
                    <a:lstStyle/>
                    <a:p>
                      <a:pPr marL="0" marR="0">
                        <a:spcBef>
                          <a:spcPts val="0"/>
                        </a:spcBef>
                        <a:spcAft>
                          <a:spcPts val="0"/>
                        </a:spcAft>
                      </a:pPr>
                      <a:r>
                        <a:rPr lang="en-US" sz="1050" u="sng" dirty="0">
                          <a:effectLst/>
                          <a:hlinkClick r:id="rId5"/>
                        </a:rPr>
                        <a:t>S2-2108474</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New SID on Study on 5G Timing Resiliency and TSC enhancements .</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dirty="0">
                          <a:effectLst/>
                        </a:rPr>
                        <a:t>Nokia, Nokia Shanghai Bell, Verizon, AT&amp;T, Sennheiser, Huawei, </a:t>
                      </a:r>
                      <a:r>
                        <a:rPr lang="en-US" sz="1050" dirty="0" err="1">
                          <a:effectLst/>
                        </a:rPr>
                        <a:t>HiSilicon</a:t>
                      </a:r>
                      <a:r>
                        <a:rPr lang="en-US" sz="1050" dirty="0">
                          <a:effectLst/>
                        </a:rPr>
                        <a:t>, </a:t>
                      </a:r>
                      <a:r>
                        <a:rPr lang="en-US" sz="1050" dirty="0" err="1">
                          <a:effectLst/>
                        </a:rPr>
                        <a:t>Matrixx</a:t>
                      </a:r>
                      <a:r>
                        <a:rPr lang="en-US" sz="1050" dirty="0">
                          <a:effectLst/>
                        </a:rPr>
                        <a:t>, ZTE, China Unicom, Vivo, NTT Docomo, ETRI, Xiaomi, Orange, China Mobile, KDDI, Tencent, T-Mobile USA, Interdigital, Samsung, CATT, Deutsche Telekom, Ericsson, Denso, </a:t>
                      </a:r>
                      <a:r>
                        <a:rPr lang="en-US" sz="1050" dirty="0" err="1">
                          <a:effectLst/>
                        </a:rPr>
                        <a:t>BMWi</a:t>
                      </a:r>
                      <a:r>
                        <a:rPr lang="en-US" sz="1050" dirty="0">
                          <a:effectLst/>
                        </a:rPr>
                        <a:t>, </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2874440528"/>
                  </a:ext>
                </a:extLst>
              </a:tr>
              <a:tr h="316404">
                <a:tc>
                  <a:txBody>
                    <a:bodyPr/>
                    <a:lstStyle/>
                    <a:p>
                      <a:pPr marL="0" marR="0">
                        <a:spcBef>
                          <a:spcPts val="0"/>
                        </a:spcBef>
                        <a:spcAft>
                          <a:spcPts val="0"/>
                        </a:spcAft>
                      </a:pPr>
                      <a:r>
                        <a:rPr lang="en-US" sz="1050" u="sng" dirty="0">
                          <a:effectLst/>
                          <a:hlinkClick r:id="rId6"/>
                        </a:rPr>
                        <a:t>S2-2109360</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New SID on Study on architecture enhancement for XR and media services .</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China Mobile, Huawei, Hisilicon, Tencent, Xiaomi</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250814435"/>
                  </a:ext>
                </a:extLst>
              </a:tr>
              <a:tr h="160358">
                <a:tc>
                  <a:txBody>
                    <a:bodyPr/>
                    <a:lstStyle/>
                    <a:p>
                      <a:pPr marL="0" marR="0">
                        <a:spcBef>
                          <a:spcPts val="0"/>
                        </a:spcBef>
                        <a:spcAft>
                          <a:spcPts val="0"/>
                        </a:spcAft>
                      </a:pPr>
                      <a:r>
                        <a:rPr lang="en-US" sz="1050" u="sng" dirty="0">
                          <a:effectLst/>
                          <a:hlinkClick r:id="rId7"/>
                        </a:rPr>
                        <a:t>S2-2109327</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New SID on enhancement of 5G AM Policy.</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China Telecom</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1577755433"/>
                  </a:ext>
                </a:extLst>
              </a:tr>
              <a:tr h="784541">
                <a:tc>
                  <a:txBody>
                    <a:bodyPr/>
                    <a:lstStyle/>
                    <a:p>
                      <a:pPr marL="0" marR="0">
                        <a:spcBef>
                          <a:spcPts val="0"/>
                        </a:spcBef>
                        <a:spcAft>
                          <a:spcPts val="0"/>
                        </a:spcAft>
                      </a:pPr>
                      <a:r>
                        <a:rPr lang="en-US" sz="1050" u="sng" dirty="0">
                          <a:effectLst/>
                          <a:hlinkClick r:id="rId8"/>
                        </a:rPr>
                        <a:t>S2-2109328</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New SID: Study on enhancement of 5G UE Policy.</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Intel, Qualcomm Incorporated, OPPO, ZTE, NTT Docomo, vivo, Telecom Italia, China Unicom, Huawei, HiSilicon, Vodafone, CATT, MediaTek, KPN, China Telecom, CMCC, KDDI, Xiaomi, Apple, Verizon UK Ltd, Samsung, Lenovo, Motorola Mobility, LG Electronics, Rakuten Mobile Inc., Ericsson, Convida Wireless, Orange, DISH Network</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39270470"/>
                  </a:ext>
                </a:extLst>
              </a:tr>
              <a:tr h="472450">
                <a:tc>
                  <a:txBody>
                    <a:bodyPr/>
                    <a:lstStyle/>
                    <a:p>
                      <a:pPr marL="0" marR="0">
                        <a:spcBef>
                          <a:spcPts val="0"/>
                        </a:spcBef>
                        <a:spcAft>
                          <a:spcPts val="0"/>
                        </a:spcAft>
                      </a:pPr>
                      <a:r>
                        <a:rPr lang="en-US" sz="1050" u="sng" dirty="0">
                          <a:effectLst/>
                          <a:hlinkClick r:id="rId9"/>
                        </a:rPr>
                        <a:t>S2-2109329</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New SID on Enhancement of support for Edge Computing in 5G Core network — phase 2 .</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Huawei, HiSilicon, Alibaba, China Unicom, Convida Wireless, Intel, Toyota, vivo, Nokia, Nokia Shanghai Bell</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3047936756"/>
                  </a:ext>
                </a:extLst>
              </a:tr>
              <a:tr h="316404">
                <a:tc>
                  <a:txBody>
                    <a:bodyPr/>
                    <a:lstStyle/>
                    <a:p>
                      <a:pPr marL="0" marR="0">
                        <a:spcBef>
                          <a:spcPts val="0"/>
                        </a:spcBef>
                        <a:spcAft>
                          <a:spcPts val="0"/>
                        </a:spcAft>
                      </a:pPr>
                      <a:r>
                        <a:rPr lang="en-US" sz="1050" u="sng" dirty="0">
                          <a:effectLst/>
                          <a:hlinkClick r:id="rId10"/>
                        </a:rPr>
                        <a:t>S2-2109361</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dirty="0">
                          <a:effectLst/>
                        </a:rPr>
                        <a:t>Study on Enablers for Network Automation for 5G - phase 3.</a:t>
                      </a:r>
                      <a:endParaRPr lang="en-US" sz="1050" dirty="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a:effectLst/>
                        </a:rPr>
                        <a:t>China Mobile, vivo</a:t>
                      </a:r>
                      <a:endParaRPr lang="en-US" sz="1050">
                        <a:effectLst/>
                        <a:latin typeface="Calibri" panose="020F0502020204030204" pitchFamily="34" charset="0"/>
                        <a:ea typeface="Calibri" panose="020F0502020204030204" pitchFamily="34" charset="0"/>
                      </a:endParaRPr>
                    </a:p>
                  </a:txBody>
                  <a:tcPr marL="2211" marR="2211" marT="2211" marB="2211"/>
                </a:tc>
                <a:tc>
                  <a:txBody>
                    <a:bodyPr/>
                    <a:lstStyle/>
                    <a:p>
                      <a:pPr marL="0" marR="0">
                        <a:spcBef>
                          <a:spcPts val="0"/>
                        </a:spcBef>
                        <a:spcAft>
                          <a:spcPts val="0"/>
                        </a:spcAft>
                      </a:pPr>
                      <a:r>
                        <a:rPr lang="en-US" sz="1050" b="1" dirty="0">
                          <a:effectLst/>
                        </a:rPr>
                        <a:t>Agreed </a:t>
                      </a:r>
                      <a:endParaRPr lang="en-US" sz="1050" b="1" dirty="0">
                        <a:effectLst/>
                        <a:latin typeface="Calibri" panose="020F0502020204030204" pitchFamily="34" charset="0"/>
                        <a:ea typeface="Calibri" panose="020F0502020204030204" pitchFamily="34" charset="0"/>
                      </a:endParaRPr>
                    </a:p>
                  </a:txBody>
                  <a:tcPr marL="2211" marR="2211" marT="2211" marB="2211"/>
                </a:tc>
                <a:extLst>
                  <a:ext uri="{0D108BD9-81ED-4DB2-BD59-A6C34878D82A}">
                    <a16:rowId xmlns:a16="http://schemas.microsoft.com/office/drawing/2014/main" val="2961220951"/>
                  </a:ext>
                </a:extLst>
              </a:tr>
            </a:tbl>
          </a:graphicData>
        </a:graphic>
      </p:graphicFrame>
    </p:spTree>
    <p:extLst>
      <p:ext uri="{BB962C8B-B14F-4D97-AF65-F5344CB8AC3E}">
        <p14:creationId xmlns:p14="http://schemas.microsoft.com/office/powerpoint/2010/main" val="15787411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2.5) </a:t>
            </a:r>
            <a:r>
              <a:rPr lang="en-US" altLang="de-DE" b="1" dirty="0"/>
              <a:t>Rel-18 SIDs Status (5/5)</a:t>
            </a:r>
            <a:endParaRPr lang="de-DE" altLang="de-DE" b="1" dirty="0"/>
          </a:p>
        </p:txBody>
      </p:sp>
      <p:graphicFrame>
        <p:nvGraphicFramePr>
          <p:cNvPr id="5" name="Table 4">
            <a:extLst>
              <a:ext uri="{FF2B5EF4-FFF2-40B4-BE49-F238E27FC236}">
                <a16:creationId xmlns:a16="http://schemas.microsoft.com/office/drawing/2014/main" id="{BB557B0D-4BDA-4ED0-A1D5-9A47E6D58168}"/>
              </a:ext>
            </a:extLst>
          </p:cNvPr>
          <p:cNvGraphicFramePr>
            <a:graphicFrameLocks noGrp="1"/>
          </p:cNvGraphicFramePr>
          <p:nvPr>
            <p:extLst>
              <p:ext uri="{D42A27DB-BD31-4B8C-83A1-F6EECF244321}">
                <p14:modId xmlns:p14="http://schemas.microsoft.com/office/powerpoint/2010/main" val="4013916621"/>
              </p:ext>
            </p:extLst>
          </p:nvPr>
        </p:nvGraphicFramePr>
        <p:xfrm>
          <a:off x="514247" y="1671529"/>
          <a:ext cx="7993296" cy="3754595"/>
        </p:xfrm>
        <a:graphic>
          <a:graphicData uri="http://schemas.openxmlformats.org/drawingml/2006/table">
            <a:tbl>
              <a:tblPr firstRow="1" firstCol="1" bandRow="1">
                <a:tableStyleId>{5C22544A-7EE6-4342-B048-85BDC9FD1C3A}</a:tableStyleId>
              </a:tblPr>
              <a:tblGrid>
                <a:gridCol w="836546">
                  <a:extLst>
                    <a:ext uri="{9D8B030D-6E8A-4147-A177-3AD203B41FA5}">
                      <a16:colId xmlns:a16="http://schemas.microsoft.com/office/drawing/2014/main" val="3551858413"/>
                    </a:ext>
                  </a:extLst>
                </a:gridCol>
                <a:gridCol w="2325105">
                  <a:extLst>
                    <a:ext uri="{9D8B030D-6E8A-4147-A177-3AD203B41FA5}">
                      <a16:colId xmlns:a16="http://schemas.microsoft.com/office/drawing/2014/main" val="2970467561"/>
                    </a:ext>
                  </a:extLst>
                </a:gridCol>
                <a:gridCol w="2650474">
                  <a:extLst>
                    <a:ext uri="{9D8B030D-6E8A-4147-A177-3AD203B41FA5}">
                      <a16:colId xmlns:a16="http://schemas.microsoft.com/office/drawing/2014/main" val="1538782319"/>
                    </a:ext>
                  </a:extLst>
                </a:gridCol>
                <a:gridCol w="2181171">
                  <a:extLst>
                    <a:ext uri="{9D8B030D-6E8A-4147-A177-3AD203B41FA5}">
                      <a16:colId xmlns:a16="http://schemas.microsoft.com/office/drawing/2014/main" val="3383988631"/>
                    </a:ext>
                  </a:extLst>
                </a:gridCol>
              </a:tblGrid>
              <a:tr h="337025">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3464199999"/>
                  </a:ext>
                </a:extLst>
              </a:tr>
              <a:tr h="172831">
                <a:tc>
                  <a:txBody>
                    <a:bodyPr/>
                    <a:lstStyle/>
                    <a:p>
                      <a:pPr marL="0" marR="0">
                        <a:spcBef>
                          <a:spcPts val="0"/>
                        </a:spcBef>
                        <a:spcAft>
                          <a:spcPts val="0"/>
                        </a:spcAft>
                      </a:pPr>
                      <a:r>
                        <a:rPr lang="en-US" sz="1050" u="sng" dirty="0">
                          <a:solidFill>
                            <a:srgbClr val="0563C1"/>
                          </a:solidFill>
                          <a:effectLst/>
                          <a:latin typeface="+mn-lt"/>
                          <a:ea typeface="Calibri" panose="020F0502020204030204" pitchFamily="34" charset="0"/>
                          <a:hlinkClick r:id="rId2"/>
                        </a:rPr>
                        <a:t>S2-2109356</a:t>
                      </a:r>
                      <a:endParaRPr lang="en-US" sz="1050" dirty="0">
                        <a:effectLst/>
                        <a:latin typeface="+mn-lt"/>
                        <a:ea typeface="Calibri" panose="020F0502020204030204" pitchFamily="34" charset="0"/>
                      </a:endParaRPr>
                    </a:p>
                  </a:txBody>
                  <a:tcPr marL="9525" marR="9525" marT="9525" marB="9525"/>
                </a:tc>
                <a:tc>
                  <a:txBody>
                    <a:bodyPr/>
                    <a:lstStyle/>
                    <a:p>
                      <a:pPr marL="0" marR="0">
                        <a:spcBef>
                          <a:spcPts val="0"/>
                        </a:spcBef>
                        <a:spcAft>
                          <a:spcPts val="0"/>
                        </a:spcAft>
                      </a:pPr>
                      <a:r>
                        <a:rPr lang="en-US" sz="1050" dirty="0">
                          <a:effectLst/>
                          <a:latin typeface="+mn-lt"/>
                          <a:ea typeface="Calibri" panose="020F0502020204030204" pitchFamily="34" charset="0"/>
                        </a:rPr>
                        <a:t>Study on Enhancement of Network Slicing Phase 3 .</a:t>
                      </a:r>
                    </a:p>
                  </a:txBody>
                  <a:tcPr marL="9525" marR="9525" marT="9525" marB="9525"/>
                </a:tc>
                <a:tc>
                  <a:txBody>
                    <a:bodyPr/>
                    <a:lstStyle/>
                    <a:p>
                      <a:pPr marL="0" marR="0">
                        <a:spcBef>
                          <a:spcPts val="0"/>
                        </a:spcBef>
                        <a:spcAft>
                          <a:spcPts val="0"/>
                        </a:spcAft>
                      </a:pPr>
                      <a:r>
                        <a:rPr lang="en-US" sz="1050" dirty="0">
                          <a:effectLst/>
                          <a:latin typeface="+mn-lt"/>
                          <a:ea typeface="Calibri" panose="020F0502020204030204" pitchFamily="34" charset="0"/>
                        </a:rPr>
                        <a:t>ZTE, LG Electronics, Samsung, Alibaba, Apple, AT&amp;T, CATT, China Telecom, China Unicom, </a:t>
                      </a:r>
                      <a:r>
                        <a:rPr lang="en-US" sz="1050" dirty="0" err="1">
                          <a:effectLst/>
                          <a:latin typeface="+mn-lt"/>
                          <a:ea typeface="Calibri" panose="020F0502020204030204" pitchFamily="34" charset="0"/>
                        </a:rPr>
                        <a:t>Convida</a:t>
                      </a:r>
                      <a:r>
                        <a:rPr lang="en-US" sz="1050" dirty="0">
                          <a:effectLst/>
                          <a:latin typeface="+mn-lt"/>
                          <a:ea typeface="Calibri" panose="020F0502020204030204" pitchFamily="34" charset="0"/>
                        </a:rPr>
                        <a:t> Wireless LLC, Ericsson, Intel, </a:t>
                      </a:r>
                      <a:r>
                        <a:rPr lang="en-US" sz="1050" dirty="0" err="1">
                          <a:effectLst/>
                          <a:latin typeface="+mn-lt"/>
                          <a:ea typeface="Calibri" panose="020F0502020204030204" pitchFamily="34" charset="0"/>
                        </a:rPr>
                        <a:t>InterDigital</a:t>
                      </a:r>
                      <a:r>
                        <a:rPr lang="en-US" sz="1050" dirty="0">
                          <a:effectLst/>
                          <a:latin typeface="+mn-lt"/>
                          <a:ea typeface="Calibri" panose="020F0502020204030204" pitchFamily="34" charset="0"/>
                        </a:rPr>
                        <a:t>, KDDI, Lenovo, </a:t>
                      </a:r>
                      <a:r>
                        <a:rPr lang="en-US" sz="1050" dirty="0" err="1">
                          <a:effectLst/>
                          <a:latin typeface="+mn-lt"/>
                          <a:ea typeface="Calibri" panose="020F0502020204030204" pitchFamily="34" charset="0"/>
                        </a:rPr>
                        <a:t>Matrixx</a:t>
                      </a:r>
                      <a:r>
                        <a:rPr lang="en-US" sz="1050" dirty="0">
                          <a:effectLst/>
                          <a:latin typeface="+mn-lt"/>
                          <a:ea typeface="Calibri" panose="020F0502020204030204" pitchFamily="34" charset="0"/>
                        </a:rPr>
                        <a:t>, MITRE, Motorola Mobility, NEC , Nokia, Nokia Shanghai Bell , NTT Docomo, OPPO, Oracle, Orange, Qualcomm, </a:t>
                      </a:r>
                      <a:r>
                        <a:rPr lang="en-US" sz="1050" dirty="0" err="1">
                          <a:effectLst/>
                          <a:latin typeface="+mn-lt"/>
                          <a:ea typeface="Calibri" panose="020F0502020204030204" pitchFamily="34" charset="0"/>
                        </a:rPr>
                        <a:t>Sanechips</a:t>
                      </a:r>
                      <a:r>
                        <a:rPr lang="en-US" sz="1050" dirty="0">
                          <a:effectLst/>
                          <a:latin typeface="+mn-lt"/>
                          <a:ea typeface="Calibri" panose="020F0502020204030204" pitchFamily="34" charset="0"/>
                        </a:rPr>
                        <a:t>, Sharp, T-Mobile USA, </a:t>
                      </a:r>
                      <a:r>
                        <a:rPr lang="en-US" sz="1050" dirty="0" err="1">
                          <a:effectLst/>
                          <a:latin typeface="+mn-lt"/>
                          <a:ea typeface="Calibri" panose="020F0502020204030204" pitchFamily="34" charset="0"/>
                        </a:rPr>
                        <a:t>Spreadtrum</a:t>
                      </a:r>
                      <a:r>
                        <a:rPr lang="en-US" sz="1050" dirty="0">
                          <a:effectLst/>
                          <a:latin typeface="+mn-lt"/>
                          <a:ea typeface="Calibri" panose="020F0502020204030204" pitchFamily="34" charset="0"/>
                        </a:rPr>
                        <a:t>, Tencent, Verizon UK Ltd, Xiaomi</a:t>
                      </a:r>
                    </a:p>
                  </a:txBody>
                  <a:tcPr marL="9525" marR="9525" marT="9525" marB="9525"/>
                </a:tc>
                <a:tc>
                  <a:txBody>
                    <a:bodyPr/>
                    <a:lstStyle/>
                    <a:p>
                      <a:pPr marL="0" marR="0">
                        <a:spcBef>
                          <a:spcPts val="0"/>
                        </a:spcBef>
                        <a:spcAft>
                          <a:spcPts val="0"/>
                        </a:spcAft>
                      </a:pPr>
                      <a:r>
                        <a:rPr lang="en-US" sz="1050" b="1" dirty="0">
                          <a:solidFill>
                            <a:srgbClr val="000000"/>
                          </a:solidFill>
                          <a:effectLst/>
                          <a:latin typeface="+mn-lt"/>
                          <a:ea typeface="Calibri" panose="020F0502020204030204" pitchFamily="34" charset="0"/>
                        </a:rPr>
                        <a:t>Endorsed </a:t>
                      </a:r>
                    </a:p>
                    <a:p>
                      <a:pPr marL="0" marR="0">
                        <a:spcBef>
                          <a:spcPts val="0"/>
                        </a:spcBef>
                        <a:spcAft>
                          <a:spcPts val="0"/>
                        </a:spcAft>
                      </a:pPr>
                      <a:r>
                        <a:rPr lang="en-US" sz="1050" dirty="0">
                          <a:solidFill>
                            <a:srgbClr val="FF0000"/>
                          </a:solidFill>
                          <a:effectLst/>
                          <a:latin typeface="+mn-lt"/>
                          <a:ea typeface="Calibri" panose="020F0502020204030204" pitchFamily="34" charset="0"/>
                        </a:rPr>
                        <a:t>Technically Endorsed with an objection from Huawei on WT#4.</a:t>
                      </a:r>
                      <a:endParaRPr lang="en-US" sz="1050" dirty="0">
                        <a:effectLst/>
                        <a:latin typeface="+mn-lt"/>
                        <a:ea typeface="Calibri" panose="020F0502020204030204" pitchFamily="34" charset="0"/>
                      </a:endParaRPr>
                    </a:p>
                  </a:txBody>
                  <a:tcPr marL="9525" marR="9525" marT="9525" marB="9525"/>
                </a:tc>
                <a:extLst>
                  <a:ext uri="{0D108BD9-81ED-4DB2-BD59-A6C34878D82A}">
                    <a16:rowId xmlns:a16="http://schemas.microsoft.com/office/drawing/2014/main" val="2725164877"/>
                  </a:ext>
                </a:extLst>
              </a:tr>
              <a:tr h="157428">
                <a:tc>
                  <a:txBody>
                    <a:bodyPr/>
                    <a:lstStyle/>
                    <a:p>
                      <a:pPr marL="0" marR="0">
                        <a:spcBef>
                          <a:spcPts val="0"/>
                        </a:spcBef>
                        <a:spcAft>
                          <a:spcPts val="0"/>
                        </a:spcAft>
                      </a:pPr>
                      <a:r>
                        <a:rPr lang="en-US" sz="1050" u="sng" dirty="0">
                          <a:solidFill>
                            <a:srgbClr val="0563C1"/>
                          </a:solidFill>
                          <a:effectLst/>
                          <a:latin typeface="+mn-lt"/>
                          <a:ea typeface="Calibri" panose="020F0502020204030204" pitchFamily="34" charset="0"/>
                          <a:hlinkClick r:id="rId3"/>
                        </a:rPr>
                        <a:t>S2-2109359</a:t>
                      </a:r>
                      <a:endParaRPr lang="en-US" sz="1050" dirty="0">
                        <a:effectLst/>
                        <a:latin typeface="+mn-lt"/>
                        <a:ea typeface="Calibri" panose="020F0502020204030204" pitchFamily="34" charset="0"/>
                      </a:endParaRPr>
                    </a:p>
                  </a:txBody>
                  <a:tcPr marL="9525" marR="9525" marT="9525" marB="9525"/>
                </a:tc>
                <a:tc>
                  <a:txBody>
                    <a:bodyPr/>
                    <a:lstStyle/>
                    <a:p>
                      <a:pPr marL="0" marR="0">
                        <a:spcBef>
                          <a:spcPts val="0"/>
                        </a:spcBef>
                        <a:spcAft>
                          <a:spcPts val="0"/>
                        </a:spcAft>
                      </a:pPr>
                      <a:r>
                        <a:rPr lang="en-US" sz="1050">
                          <a:effectLst/>
                          <a:latin typeface="+mn-lt"/>
                          <a:ea typeface="Calibri" panose="020F0502020204030204" pitchFamily="34" charset="0"/>
                        </a:rPr>
                        <a:t>New WID on Study on System enhancement for Proximity based Services in 5GS - Phase 2 .</a:t>
                      </a:r>
                    </a:p>
                  </a:txBody>
                  <a:tcPr marL="9525" marR="9525" marT="9525" marB="9525"/>
                </a:tc>
                <a:tc>
                  <a:txBody>
                    <a:bodyPr/>
                    <a:lstStyle/>
                    <a:p>
                      <a:pPr marL="0" marR="0">
                        <a:spcBef>
                          <a:spcPts val="0"/>
                        </a:spcBef>
                        <a:spcAft>
                          <a:spcPts val="0"/>
                        </a:spcAft>
                      </a:pPr>
                      <a:r>
                        <a:rPr lang="en-US" sz="1050">
                          <a:effectLst/>
                          <a:latin typeface="+mn-lt"/>
                          <a:ea typeface="Calibri" panose="020F0502020204030204" pitchFamily="34" charset="0"/>
                        </a:rPr>
                        <a:t>CATT, OPPO</a:t>
                      </a:r>
                    </a:p>
                  </a:txBody>
                  <a:tcPr marL="9525" marR="9525" marT="9525" marB="9525"/>
                </a:tc>
                <a:tc>
                  <a:txBody>
                    <a:bodyPr/>
                    <a:lstStyle/>
                    <a:p>
                      <a:pPr marL="0" marR="0">
                        <a:spcBef>
                          <a:spcPts val="0"/>
                        </a:spcBef>
                        <a:spcAft>
                          <a:spcPts val="0"/>
                        </a:spcAft>
                      </a:pPr>
                      <a:r>
                        <a:rPr lang="en-US" sz="1050" b="1" dirty="0">
                          <a:solidFill>
                            <a:srgbClr val="000000"/>
                          </a:solidFill>
                          <a:effectLst/>
                          <a:latin typeface="+mn-lt"/>
                          <a:ea typeface="Calibri" panose="020F0502020204030204" pitchFamily="34" charset="0"/>
                        </a:rPr>
                        <a:t>Endorsed </a:t>
                      </a:r>
                    </a:p>
                    <a:p>
                      <a:pPr marL="0" marR="0">
                        <a:spcBef>
                          <a:spcPts val="0"/>
                        </a:spcBef>
                        <a:spcAft>
                          <a:spcPts val="0"/>
                        </a:spcAft>
                      </a:pPr>
                      <a:r>
                        <a:rPr lang="en-US" sz="1050" dirty="0">
                          <a:solidFill>
                            <a:srgbClr val="FF0000"/>
                          </a:solidFill>
                          <a:effectLst/>
                          <a:latin typeface="+mn-lt"/>
                          <a:ea typeface="Calibri" panose="020F0502020204030204" pitchFamily="34" charset="0"/>
                        </a:rPr>
                        <a:t>Technically Endorsed with an objection from Nokia on WT#4</a:t>
                      </a:r>
                      <a:endParaRPr lang="en-US" sz="1050" dirty="0">
                        <a:effectLst/>
                        <a:latin typeface="+mn-lt"/>
                        <a:ea typeface="Calibri" panose="020F0502020204030204" pitchFamily="34" charset="0"/>
                      </a:endParaRPr>
                    </a:p>
                  </a:txBody>
                  <a:tcPr marL="9525" marR="9525" marT="9525" marB="9525"/>
                </a:tc>
                <a:extLst>
                  <a:ext uri="{0D108BD9-81ED-4DB2-BD59-A6C34878D82A}">
                    <a16:rowId xmlns:a16="http://schemas.microsoft.com/office/drawing/2014/main" val="2625711828"/>
                  </a:ext>
                </a:extLst>
              </a:tr>
              <a:tr h="172831">
                <a:tc>
                  <a:txBody>
                    <a:bodyPr/>
                    <a:lstStyle/>
                    <a:p>
                      <a:pPr marL="0" marR="0">
                        <a:spcBef>
                          <a:spcPts val="0"/>
                        </a:spcBef>
                        <a:spcAft>
                          <a:spcPts val="0"/>
                        </a:spcAft>
                      </a:pPr>
                      <a:r>
                        <a:rPr lang="en-US" sz="1050" u="sng" dirty="0">
                          <a:solidFill>
                            <a:srgbClr val="0563C1"/>
                          </a:solidFill>
                          <a:effectLst/>
                          <a:latin typeface="+mn-lt"/>
                          <a:ea typeface="Calibri" panose="020F0502020204030204" pitchFamily="34" charset="0"/>
                          <a:hlinkClick r:id="rId4"/>
                        </a:rPr>
                        <a:t>S2-2109358</a:t>
                      </a:r>
                      <a:endParaRPr lang="en-US" sz="1050" dirty="0">
                        <a:effectLst/>
                        <a:latin typeface="+mn-lt"/>
                        <a:ea typeface="Calibri" panose="020F0502020204030204" pitchFamily="34" charset="0"/>
                      </a:endParaRPr>
                    </a:p>
                  </a:txBody>
                  <a:tcPr marL="9525" marR="9525" marT="9525" marB="9525"/>
                </a:tc>
                <a:tc>
                  <a:txBody>
                    <a:bodyPr/>
                    <a:lstStyle/>
                    <a:p>
                      <a:pPr marL="0" marR="0">
                        <a:spcBef>
                          <a:spcPts val="0"/>
                        </a:spcBef>
                        <a:spcAft>
                          <a:spcPts val="0"/>
                        </a:spcAft>
                      </a:pPr>
                      <a:r>
                        <a:rPr lang="en-US" sz="1050" dirty="0">
                          <a:effectLst/>
                          <a:latin typeface="+mn-lt"/>
                          <a:ea typeface="Calibri" panose="020F0502020204030204" pitchFamily="34" charset="0"/>
                        </a:rPr>
                        <a:t>New SID on Access Traffic Steering, Switching and Splitting support in the 5G system architecture; Phase 3.</a:t>
                      </a:r>
                    </a:p>
                  </a:txBody>
                  <a:tcPr marL="9525" marR="9525" marT="9525" marB="9525"/>
                </a:tc>
                <a:tc>
                  <a:txBody>
                    <a:bodyPr/>
                    <a:lstStyle/>
                    <a:p>
                      <a:pPr marL="0" marR="0">
                        <a:spcBef>
                          <a:spcPts val="0"/>
                        </a:spcBef>
                        <a:spcAft>
                          <a:spcPts val="0"/>
                        </a:spcAft>
                      </a:pPr>
                      <a:r>
                        <a:rPr lang="en-US" sz="1050" dirty="0">
                          <a:effectLst/>
                          <a:latin typeface="+mn-lt"/>
                          <a:ea typeface="Calibri" panose="020F0502020204030204" pitchFamily="34" charset="0"/>
                        </a:rPr>
                        <a:t>Lenovo, Motorola Mobility, ZTE, Broadcom, Apple, Alibaba, Tencent, China Mobile, </a:t>
                      </a:r>
                      <a:r>
                        <a:rPr lang="en-US" sz="1050" dirty="0" err="1">
                          <a:effectLst/>
                          <a:latin typeface="+mn-lt"/>
                          <a:ea typeface="Calibri" panose="020F0502020204030204" pitchFamily="34" charset="0"/>
                        </a:rPr>
                        <a:t>Convida</a:t>
                      </a:r>
                      <a:r>
                        <a:rPr lang="en-US" sz="1050" dirty="0">
                          <a:effectLst/>
                          <a:latin typeface="+mn-lt"/>
                          <a:ea typeface="Calibri" panose="020F0502020204030204" pitchFamily="34" charset="0"/>
                        </a:rPr>
                        <a:t> Wireless, Deutsche Telekom, Nokia, Nokia Shanghai Bell, Samsung, Interdigital, MATRIXX Software, Cisco Systems, Charter Communications, </a:t>
                      </a:r>
                      <a:r>
                        <a:rPr lang="en-US" sz="1050" dirty="0" err="1">
                          <a:effectLst/>
                          <a:latin typeface="+mn-lt"/>
                          <a:ea typeface="Calibri" panose="020F0502020204030204" pitchFamily="34" charset="0"/>
                        </a:rPr>
                        <a:t>CableLabs</a:t>
                      </a:r>
                      <a:r>
                        <a:rPr lang="en-US" sz="1050" dirty="0">
                          <a:effectLst/>
                          <a:latin typeface="+mn-lt"/>
                          <a:ea typeface="Calibri" panose="020F0502020204030204" pitchFamily="34" charset="0"/>
                        </a:rPr>
                        <a:t>, Comcast, CATT, Intelsat, Vivo, BT, Thales, HPE, </a:t>
                      </a:r>
                      <a:r>
                        <a:rPr lang="en-US" sz="1050" dirty="0" err="1">
                          <a:effectLst/>
                          <a:latin typeface="+mn-lt"/>
                          <a:ea typeface="Calibri" panose="020F0502020204030204" pitchFamily="34" charset="0"/>
                        </a:rPr>
                        <a:t>Tessares</a:t>
                      </a:r>
                      <a:r>
                        <a:rPr lang="en-US" sz="1050" dirty="0">
                          <a:effectLst/>
                          <a:latin typeface="+mn-lt"/>
                          <a:ea typeface="Calibri" panose="020F0502020204030204" pitchFamily="34" charset="0"/>
                        </a:rPr>
                        <a:t>, Telefonica, KPN, Orange, MediaTek Inc., Rogers Communications Canada, Huawei, Xiaomi, Bouygues Telecom, US Cellular, ETRI</a:t>
                      </a:r>
                    </a:p>
                  </a:txBody>
                  <a:tcPr marL="9525" marR="9525" marT="9525" marB="9525"/>
                </a:tc>
                <a:tc>
                  <a:txBody>
                    <a:bodyPr/>
                    <a:lstStyle/>
                    <a:p>
                      <a:pPr marL="0" marR="0">
                        <a:spcBef>
                          <a:spcPts val="0"/>
                        </a:spcBef>
                        <a:spcAft>
                          <a:spcPts val="0"/>
                        </a:spcAft>
                      </a:pPr>
                      <a:r>
                        <a:rPr lang="en-US" sz="1050" b="1" dirty="0">
                          <a:solidFill>
                            <a:srgbClr val="000000"/>
                          </a:solidFill>
                          <a:effectLst/>
                          <a:latin typeface="+mn-lt"/>
                          <a:ea typeface="Calibri" panose="020F0502020204030204" pitchFamily="34" charset="0"/>
                        </a:rPr>
                        <a:t>Endorsed </a:t>
                      </a:r>
                    </a:p>
                    <a:p>
                      <a:pPr marL="0" marR="0">
                        <a:spcBef>
                          <a:spcPts val="0"/>
                        </a:spcBef>
                        <a:spcAft>
                          <a:spcPts val="0"/>
                        </a:spcAft>
                      </a:pPr>
                      <a:r>
                        <a:rPr lang="en-US" sz="1050" dirty="0">
                          <a:solidFill>
                            <a:srgbClr val="FF0000"/>
                          </a:solidFill>
                          <a:effectLst/>
                          <a:latin typeface="+mn-lt"/>
                          <a:ea typeface="Calibri" panose="020F0502020204030204" pitchFamily="34" charset="0"/>
                        </a:rPr>
                        <a:t>Technically Endorsed with an objection from Qualcomm on removal of WT#5.2</a:t>
                      </a:r>
                      <a:endParaRPr lang="en-US" sz="1050" dirty="0">
                        <a:effectLst/>
                        <a:latin typeface="+mn-lt"/>
                        <a:ea typeface="Calibri" panose="020F0502020204030204" pitchFamily="34" charset="0"/>
                      </a:endParaRPr>
                    </a:p>
                  </a:txBody>
                  <a:tcPr marL="9525" marR="9525" marT="9525" marB="9525"/>
                </a:tc>
                <a:extLst>
                  <a:ext uri="{0D108BD9-81ED-4DB2-BD59-A6C34878D82A}">
                    <a16:rowId xmlns:a16="http://schemas.microsoft.com/office/drawing/2014/main" val="677720912"/>
                  </a:ext>
                </a:extLst>
              </a:tr>
            </a:tbl>
          </a:graphicData>
        </a:graphic>
      </p:graphicFrame>
    </p:spTree>
    <p:extLst>
      <p:ext uri="{BB962C8B-B14F-4D97-AF65-F5344CB8AC3E}">
        <p14:creationId xmlns:p14="http://schemas.microsoft.com/office/powerpoint/2010/main" val="3666061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a:t>
            </a:r>
            <a:r>
              <a:rPr lang="en-GB" sz="2000" dirty="0">
                <a:solidFill>
                  <a:schemeClr val="bg1">
                    <a:lumMod val="65000"/>
                  </a:schemeClr>
                </a:solidFill>
              </a:rPr>
              <a:t>1) General aspects (events since SA#93-e,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b="1" i="1" dirty="0"/>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endParaRPr lang="en-GB" sz="2400" dirty="0">
              <a:solidFill>
                <a:schemeClr val="bg1">
                  <a:lumMod val="65000"/>
                </a:schemeClr>
              </a:solidFill>
            </a:endParaRPr>
          </a:p>
        </p:txBody>
      </p:sp>
      <p:sp>
        <p:nvSpPr>
          <p:cNvPr id="45060" name="Text Box 3"/>
          <p:cNvSpPr txBox="1">
            <a:spLocks noChangeArrowheads="1"/>
          </p:cNvSpPr>
          <p:nvPr/>
        </p:nvSpPr>
        <p:spPr bwMode="auto">
          <a:xfrm>
            <a:off x="445111" y="380792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94075"/>
            <a:ext cx="6827838" cy="1143000"/>
          </a:xfrm>
        </p:spPr>
        <p:txBody>
          <a:bodyPr/>
          <a:lstStyle/>
          <a:p>
            <a:r>
              <a:rPr lang="de-DE" altLang="de-DE" b="1" dirty="0"/>
              <a:t>1) General Aspects (3/7)</a:t>
            </a:r>
          </a:p>
        </p:txBody>
      </p:sp>
      <p:sp>
        <p:nvSpPr>
          <p:cNvPr id="3075" name="Content Placeholder 2"/>
          <p:cNvSpPr>
            <a:spLocks noGrp="1"/>
          </p:cNvSpPr>
          <p:nvPr>
            <p:ph idx="1"/>
          </p:nvPr>
        </p:nvSpPr>
        <p:spPr>
          <a:xfrm>
            <a:off x="457200" y="900333"/>
            <a:ext cx="8229600" cy="4985770"/>
          </a:xfrm>
        </p:spPr>
        <p:txBody>
          <a:bodyPr/>
          <a:lstStyle/>
          <a:p>
            <a:pPr>
              <a:lnSpc>
                <a:spcPct val="80000"/>
              </a:lnSpc>
              <a:buFontTx/>
              <a:buNone/>
            </a:pPr>
            <a:r>
              <a:rPr lang="en-GB" altLang="ko-KR" u="sng" dirty="0">
                <a:latin typeface="Arial" panose="020B0604020202020204" pitchFamily="34" charset="0"/>
                <a:ea typeface="Gulim" panose="020B0600000101010101" pitchFamily="34" charset="-127"/>
              </a:rPr>
              <a:t>Statistics</a:t>
            </a:r>
            <a:r>
              <a:rPr lang="en-US" altLang="de-DE" u="sng" dirty="0">
                <a:latin typeface="Arial" panose="020B0604020202020204" pitchFamily="34" charset="0"/>
              </a:rPr>
              <a:t> at SA WG2 #147-e </a:t>
            </a:r>
            <a:r>
              <a:rPr lang="en-US" altLang="de-DE" sz="1800" u="sng" dirty="0">
                <a:latin typeface="Arial" panose="020B0604020202020204" pitchFamily="34" charset="0"/>
              </a:rPr>
              <a:t>(18 - 22 October 2021)</a:t>
            </a:r>
            <a:r>
              <a:rPr lang="en-US" altLang="de-DE" sz="2000" u="sng" dirty="0">
                <a:latin typeface="Arial" panose="020B0604020202020204" pitchFamily="34" charset="0"/>
              </a:rPr>
              <a:t>:</a:t>
            </a:r>
          </a:p>
          <a:p>
            <a:pPr>
              <a:lnSpc>
                <a:spcPct val="80000"/>
              </a:lnSpc>
            </a:pPr>
            <a:r>
              <a:rPr lang="en-GB" altLang="ko-KR" sz="2000" dirty="0">
                <a:solidFill>
                  <a:srgbClr val="FF0000"/>
                </a:solidFill>
                <a:latin typeface="Arial" panose="020B0604020202020204" pitchFamily="34" charset="0"/>
                <a:ea typeface="Gulim" panose="020B0600000101010101" pitchFamily="34" charset="-127"/>
              </a:rPr>
              <a:t>379</a:t>
            </a:r>
            <a:r>
              <a:rPr lang="en-GB" altLang="ko-KR" sz="2000" dirty="0">
                <a:solidFill>
                  <a:srgbClr val="000000"/>
                </a:solidFill>
                <a:latin typeface="Arial" panose="020B0604020202020204" pitchFamily="34" charset="0"/>
                <a:ea typeface="Gulim" panose="020B0600000101010101" pitchFamily="34" charset="-127"/>
              </a:rPr>
              <a:t> delegates ‘attended’ (</a:t>
            </a:r>
            <a:r>
              <a:rPr lang="en-GB" altLang="ko-KR" sz="2000" i="1" dirty="0">
                <a:solidFill>
                  <a:srgbClr val="000000"/>
                </a:solidFill>
                <a:latin typeface="Arial" panose="020B0604020202020204" pitchFamily="34" charset="0"/>
                <a:ea typeface="Gulim" panose="020B0600000101010101" pitchFamily="34" charset="-127"/>
              </a:rPr>
              <a:t>registered</a:t>
            </a:r>
            <a:r>
              <a:rPr lang="en-GB" altLang="ko-KR" sz="2000" dirty="0">
                <a:solidFill>
                  <a:srgbClr val="000000"/>
                </a:solidFill>
                <a:latin typeface="Arial" panose="020B0604020202020204" pitchFamily="34" charset="0"/>
                <a:ea typeface="Gulim" panose="020B0600000101010101" pitchFamily="34" charset="-127"/>
              </a:rPr>
              <a:t>) for </a:t>
            </a:r>
            <a:r>
              <a:rPr lang="en-GB" altLang="ko-KR" sz="2000" dirty="0">
                <a:solidFill>
                  <a:srgbClr val="FF0000"/>
                </a:solidFill>
                <a:latin typeface="Arial" panose="020B0604020202020204" pitchFamily="34" charset="0"/>
                <a:ea typeface="Gulim" panose="020B0600000101010101" pitchFamily="34" charset="-127"/>
              </a:rPr>
              <a:t>SA WG2 #147-e</a:t>
            </a:r>
          </a:p>
          <a:p>
            <a:pPr lvl="1">
              <a:lnSpc>
                <a:spcPct val="80000"/>
              </a:lnSpc>
            </a:pPr>
            <a:r>
              <a:rPr lang="en-US" altLang="ko-KR" sz="1600"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~5900 </a:t>
            </a:r>
            <a:r>
              <a:rPr lang="en-US" altLang="ko-KR" sz="1600" dirty="0">
                <a:highlight>
                  <a:srgbClr val="FFFF00"/>
                </a:highlight>
                <a:latin typeface="Arial" panose="020B0604020202020204" pitchFamily="34" charset="0"/>
                <a:ea typeface="Gulim" panose="020B0600000101010101" pitchFamily="34" charset="-127"/>
                <a:cs typeface="Arial" panose="020B0604020202020204" pitchFamily="34" charset="0"/>
              </a:rPr>
              <a:t>e-mails were sent to the list during the e-meeting</a:t>
            </a:r>
            <a:endParaRPr lang="en-GB" altLang="ko-KR" sz="1600" dirty="0">
              <a:highlight>
                <a:srgbClr val="FFFF00"/>
              </a:highlight>
              <a:latin typeface="Arial" panose="020B0604020202020204" pitchFamily="34" charset="0"/>
              <a:ea typeface="Gulim" panose="020B0600000101010101" pitchFamily="34" charset="-127"/>
              <a:cs typeface="Arial" panose="020B0604020202020204" pitchFamily="34" charset="0"/>
            </a:endParaRPr>
          </a:p>
          <a:p>
            <a:pPr lvl="1">
              <a:lnSpc>
                <a:spcPct val="80000"/>
              </a:lnSpc>
            </a:pPr>
            <a:r>
              <a:rPr lang="en-US"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1051</a:t>
            </a:r>
            <a:r>
              <a:rPr lang="en-US" altLang="ko-KR" sz="1600" dirty="0">
                <a:latin typeface="Arial" panose="020B0604020202020204" pitchFamily="34" charset="0"/>
                <a:ea typeface="Gulim" panose="020B0600000101010101" pitchFamily="34" charset="-127"/>
                <a:cs typeface="Arial" panose="020B0604020202020204" pitchFamily="34" charset="0"/>
              </a:rPr>
              <a:t> documents </a:t>
            </a:r>
            <a:r>
              <a:rPr lang="en-US" altLang="ko-KR" sz="1600" dirty="0">
                <a:latin typeface="Arial" panose="020B0604020202020204" pitchFamily="34" charset="0"/>
                <a:ea typeface="Gulim" panose="020B0600000101010101" pitchFamily="34" charset="-127"/>
              </a:rPr>
              <a:t>(including revisions)</a:t>
            </a:r>
            <a:r>
              <a:rPr lang="en-US" altLang="ko-KR" sz="1600" dirty="0">
                <a:latin typeface="Arial" panose="020B0604020202020204" pitchFamily="34" charset="0"/>
                <a:ea typeface="Gulim" panose="020B0600000101010101" pitchFamily="34" charset="-127"/>
                <a:cs typeface="Arial" panose="020B0604020202020204" pitchFamily="34" charset="0"/>
              </a:rPr>
              <a:t>, </a:t>
            </a:r>
            <a:r>
              <a:rPr lang="en-GB"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1047</a:t>
            </a:r>
            <a:r>
              <a:rPr lang="en-GB" altLang="ko-KR" sz="1600" dirty="0">
                <a:solidFill>
                  <a:srgbClr val="000000"/>
                </a:solidFill>
                <a:latin typeface="Arial" panose="020B0604020202020204" pitchFamily="34" charset="0"/>
                <a:ea typeface="Gulim" panose="020B0600000101010101" pitchFamily="34" charset="-127"/>
                <a:cs typeface="Arial" panose="020B0604020202020204" pitchFamily="34" charset="0"/>
              </a:rPr>
              <a:t> </a:t>
            </a:r>
            <a:r>
              <a:rPr lang="en-US" altLang="ko-KR" sz="1600" dirty="0">
                <a:latin typeface="Arial" panose="020B0604020202020204" pitchFamily="34" charset="0"/>
                <a:ea typeface="Gulim" panose="020B0600000101010101" pitchFamily="34" charset="-127"/>
                <a:cs typeface="Arial" panose="020B0604020202020204" pitchFamily="34" charset="0"/>
              </a:rPr>
              <a:t>documents</a:t>
            </a:r>
            <a:r>
              <a:rPr lang="en-US" altLang="ko-KR" sz="1600" dirty="0">
                <a:latin typeface="Arial" panose="020B0604020202020204" pitchFamily="34" charset="0"/>
                <a:ea typeface="Gulim" panose="020B0600000101010101" pitchFamily="34" charset="-127"/>
              </a:rPr>
              <a:t> handled including:</a:t>
            </a:r>
          </a:p>
          <a:p>
            <a:pPr lvl="2">
              <a:lnSpc>
                <a:spcPct val="80000"/>
              </a:lnSpc>
            </a:pPr>
            <a:r>
              <a:rPr lang="en-GB" altLang="ko-KR" sz="1400" dirty="0">
                <a:solidFill>
                  <a:srgbClr val="FF0000"/>
                </a:solidFill>
                <a:latin typeface="Arial" panose="020B0604020202020204" pitchFamily="34" charset="0"/>
                <a:ea typeface="Gulim" panose="020B0600000101010101" pitchFamily="34" charset="-127"/>
              </a:rPr>
              <a:t>692</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CRs (including revisions)</a:t>
            </a:r>
          </a:p>
          <a:p>
            <a:pPr lvl="2">
              <a:lnSpc>
                <a:spcPct val="80000"/>
              </a:lnSpc>
            </a:pPr>
            <a:r>
              <a:rPr lang="en-US" altLang="ko-KR" sz="1400" dirty="0">
                <a:latin typeface="Arial" panose="020B0604020202020204" pitchFamily="34" charset="0"/>
                <a:ea typeface="Gulim" panose="020B0600000101010101" pitchFamily="34" charset="-127"/>
              </a:rPr>
              <a:t>  </a:t>
            </a:r>
            <a:r>
              <a:rPr lang="en-US" altLang="ko-KR" sz="1400" dirty="0">
                <a:solidFill>
                  <a:srgbClr val="FF0000"/>
                </a:solidFill>
                <a:latin typeface="Arial" panose="020B0604020202020204" pitchFamily="34" charset="0"/>
                <a:ea typeface="Gulim" panose="020B0600000101010101" pitchFamily="34" charset="-127"/>
              </a:rPr>
              <a:t>94</a:t>
            </a:r>
            <a:r>
              <a:rPr lang="en-US" altLang="ko-KR" sz="1400" dirty="0">
                <a:latin typeface="Arial" panose="020B0604020202020204" pitchFamily="34" charset="0"/>
                <a:ea typeface="Gulim" panose="020B0600000101010101" pitchFamily="34" charset="-127"/>
              </a:rPr>
              <a:t> Incoming LSs, of which </a:t>
            </a:r>
            <a:r>
              <a:rPr lang="en-GB" altLang="ko-KR" sz="1400" dirty="0">
                <a:solidFill>
                  <a:srgbClr val="FF0000"/>
                </a:solidFill>
                <a:latin typeface="Arial" panose="020B0604020202020204" pitchFamily="34" charset="0"/>
                <a:ea typeface="Gulim" panose="020B0600000101010101" pitchFamily="34" charset="-127"/>
              </a:rPr>
              <a:t>24</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were postponed</a:t>
            </a:r>
          </a:p>
          <a:p>
            <a:pPr lvl="2">
              <a:lnSpc>
                <a:spcPct val="80000"/>
              </a:lnSpc>
            </a:pPr>
            <a:r>
              <a:rPr lang="de-DE" altLang="ko-KR" sz="1400" dirty="0">
                <a:solidFill>
                  <a:srgbClr val="FF0000"/>
                </a:solidFill>
                <a:latin typeface="Arial" panose="020B0604020202020204" pitchFamily="34" charset="0"/>
                <a:ea typeface="Gulim" panose="020B0600000101010101" pitchFamily="34" charset="-127"/>
              </a:rPr>
              <a:t>  31</a:t>
            </a:r>
            <a:r>
              <a:rPr lang="de-DE" altLang="ko-KR" sz="1400" dirty="0">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Outgoing LSs Approved</a:t>
            </a:r>
          </a:p>
          <a:p>
            <a:pPr lvl="1">
              <a:lnSpc>
                <a:spcPct val="80000"/>
              </a:lnSpc>
            </a:pPr>
            <a:r>
              <a:rPr lang="en-GB" altLang="ko-KR" sz="1600" dirty="0">
                <a:solidFill>
                  <a:srgbClr val="000000"/>
                </a:solidFill>
                <a:latin typeface="Arial" panose="020B0604020202020204" pitchFamily="34" charset="0"/>
                <a:ea typeface="Gulim" panose="020B0600000101010101" pitchFamily="34" charset="-127"/>
              </a:rPr>
              <a:t>  </a:t>
            </a:r>
            <a:r>
              <a:rPr lang="en-GB" altLang="ko-KR" sz="1600" dirty="0">
                <a:solidFill>
                  <a:srgbClr val="FF0000"/>
                </a:solidFill>
                <a:latin typeface="Arial" panose="020B0604020202020204" pitchFamily="34" charset="0"/>
                <a:ea typeface="Gulim" panose="020B0600000101010101" pitchFamily="34" charset="-127"/>
              </a:rPr>
              <a:t>94</a:t>
            </a:r>
            <a:r>
              <a:rPr lang="en-GB" altLang="ko-KR" sz="1600" dirty="0">
                <a:solidFill>
                  <a:srgbClr val="000000"/>
                </a:solidFill>
                <a:latin typeface="Arial" panose="020B0604020202020204" pitchFamily="34" charset="0"/>
                <a:ea typeface="Gulim" panose="020B0600000101010101" pitchFamily="34" charset="-127"/>
              </a:rPr>
              <a:t> </a:t>
            </a:r>
            <a:r>
              <a:rPr lang="en-US" altLang="ko-KR" sz="1600" dirty="0">
                <a:latin typeface="Arial" panose="020B0604020202020204" pitchFamily="34" charset="0"/>
                <a:ea typeface="Gulim" panose="020B0600000101010101" pitchFamily="34" charset="-127"/>
                <a:cs typeface="Arial" panose="020B0604020202020204" pitchFamily="34" charset="0"/>
              </a:rPr>
              <a:t>documents</a:t>
            </a:r>
            <a:r>
              <a:rPr lang="en-US" altLang="ko-KR" sz="1600" dirty="0">
                <a:latin typeface="Arial" panose="020B0604020202020204" pitchFamily="34" charset="0"/>
                <a:ea typeface="Gulim" panose="020B0600000101010101" pitchFamily="34" charset="-127"/>
              </a:rPr>
              <a:t> postponed </a:t>
            </a:r>
          </a:p>
          <a:p>
            <a:pPr>
              <a:lnSpc>
                <a:spcPct val="80000"/>
              </a:lnSpc>
            </a:pPr>
            <a:r>
              <a:rPr lang="en-US" altLang="ko-KR" sz="2000" dirty="0">
                <a:latin typeface="Arial" panose="020B0604020202020204" pitchFamily="34" charset="0"/>
                <a:ea typeface="Gulim" panose="020B0600000101010101" pitchFamily="34" charset="-127"/>
              </a:rPr>
              <a:t> Total CRs agreed: </a:t>
            </a:r>
            <a:r>
              <a:rPr lang="de-DE" altLang="ko-KR" sz="2000" dirty="0">
                <a:solidFill>
                  <a:srgbClr val="FF0000"/>
                </a:solidFill>
                <a:latin typeface="Arial" panose="020B0604020202020204" pitchFamily="34" charset="0"/>
                <a:ea typeface="Gulim" panose="020B0600000101010101" pitchFamily="34" charset="-127"/>
              </a:rPr>
              <a:t>189  (245, 56 were revised at SA WG2#148-e)</a:t>
            </a:r>
            <a:endParaRPr lang="en-US" altLang="ko-KR" sz="1400" b="1" dirty="0">
              <a:latin typeface="Arial" panose="020B0604020202020204" pitchFamily="34" charset="0"/>
              <a:ea typeface="Gulim" panose="020B0600000101010101" pitchFamily="34" charset="-127"/>
            </a:endParaRPr>
          </a:p>
          <a:p>
            <a:pPr marL="0" indent="0">
              <a:lnSpc>
                <a:spcPct val="80000"/>
              </a:lnSpc>
              <a:buNone/>
            </a:pPr>
            <a:endParaRPr lang="de-DE" altLang="ko-KR" sz="1600" dirty="0">
              <a:solidFill>
                <a:srgbClr val="FF0000"/>
              </a:solidFill>
              <a:latin typeface="Arial" panose="020B0604020202020204" pitchFamily="34" charset="0"/>
              <a:ea typeface="Gulim" panose="020B0600000101010101" pitchFamily="34" charset="-127"/>
            </a:endParaRPr>
          </a:p>
          <a:p>
            <a:pPr>
              <a:lnSpc>
                <a:spcPct val="80000"/>
              </a:lnSpc>
              <a:buFontTx/>
              <a:buNone/>
            </a:pPr>
            <a:r>
              <a:rPr lang="en-GB" altLang="ko-KR" u="sng" dirty="0">
                <a:latin typeface="Arial" panose="020B0604020202020204" pitchFamily="34" charset="0"/>
                <a:ea typeface="Gulim" panose="020B0600000101010101" pitchFamily="34" charset="-127"/>
              </a:rPr>
              <a:t>Statistics</a:t>
            </a:r>
            <a:r>
              <a:rPr lang="en-US" altLang="de-DE" u="sng" dirty="0">
                <a:latin typeface="Arial" panose="020B0604020202020204" pitchFamily="34" charset="0"/>
              </a:rPr>
              <a:t> at SA WG2 #148-e </a:t>
            </a:r>
            <a:r>
              <a:rPr lang="en-US" altLang="de-DE" sz="1800" u="sng" dirty="0">
                <a:latin typeface="Arial" panose="020B0604020202020204" pitchFamily="34" charset="0"/>
              </a:rPr>
              <a:t>(15 - 22 November 2021)</a:t>
            </a:r>
            <a:r>
              <a:rPr lang="en-US" altLang="de-DE" sz="2000" u="sng" dirty="0">
                <a:latin typeface="Arial" panose="020B0604020202020204" pitchFamily="34" charset="0"/>
              </a:rPr>
              <a:t>:</a:t>
            </a:r>
          </a:p>
          <a:p>
            <a:pPr>
              <a:lnSpc>
                <a:spcPct val="80000"/>
              </a:lnSpc>
            </a:pPr>
            <a:r>
              <a:rPr lang="en-GB" altLang="ko-KR" sz="2000" dirty="0">
                <a:solidFill>
                  <a:srgbClr val="FF0000"/>
                </a:solidFill>
                <a:latin typeface="Arial" panose="020B0604020202020204" pitchFamily="34" charset="0"/>
                <a:ea typeface="Gulim" panose="020B0600000101010101" pitchFamily="34" charset="-127"/>
              </a:rPr>
              <a:t>395</a:t>
            </a:r>
            <a:r>
              <a:rPr lang="en-GB" altLang="ko-KR" sz="2000" dirty="0">
                <a:solidFill>
                  <a:srgbClr val="000000"/>
                </a:solidFill>
                <a:latin typeface="Arial" panose="020B0604020202020204" pitchFamily="34" charset="0"/>
                <a:ea typeface="Gulim" panose="020B0600000101010101" pitchFamily="34" charset="-127"/>
              </a:rPr>
              <a:t> delegates ‘attended’ (</a:t>
            </a:r>
            <a:r>
              <a:rPr lang="en-GB" altLang="ko-KR" sz="2000" i="1" dirty="0">
                <a:solidFill>
                  <a:srgbClr val="000000"/>
                </a:solidFill>
                <a:latin typeface="Arial" panose="020B0604020202020204" pitchFamily="34" charset="0"/>
                <a:ea typeface="Gulim" panose="020B0600000101010101" pitchFamily="34" charset="-127"/>
              </a:rPr>
              <a:t>registered</a:t>
            </a:r>
            <a:r>
              <a:rPr lang="en-GB" altLang="ko-KR" sz="2000" dirty="0">
                <a:solidFill>
                  <a:srgbClr val="000000"/>
                </a:solidFill>
                <a:latin typeface="Arial" panose="020B0604020202020204" pitchFamily="34" charset="0"/>
                <a:ea typeface="Gulim" panose="020B0600000101010101" pitchFamily="34" charset="-127"/>
              </a:rPr>
              <a:t>) for </a:t>
            </a:r>
            <a:r>
              <a:rPr lang="en-GB" altLang="ko-KR" sz="2000" dirty="0">
                <a:solidFill>
                  <a:srgbClr val="FF0000"/>
                </a:solidFill>
                <a:latin typeface="Arial" panose="020B0604020202020204" pitchFamily="34" charset="0"/>
                <a:ea typeface="Gulim" panose="020B0600000101010101" pitchFamily="34" charset="-127"/>
              </a:rPr>
              <a:t>SA WG2 #148-e</a:t>
            </a:r>
          </a:p>
          <a:p>
            <a:pPr lvl="1">
              <a:lnSpc>
                <a:spcPct val="80000"/>
              </a:lnSpc>
            </a:pPr>
            <a:r>
              <a:rPr lang="en-US" altLang="ko-KR" sz="1600"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~5700 </a:t>
            </a:r>
            <a:r>
              <a:rPr lang="en-US" altLang="ko-KR" sz="1600" dirty="0">
                <a:highlight>
                  <a:srgbClr val="FFFF00"/>
                </a:highlight>
                <a:latin typeface="Arial" panose="020B0604020202020204" pitchFamily="34" charset="0"/>
                <a:ea typeface="Gulim" panose="020B0600000101010101" pitchFamily="34" charset="-127"/>
                <a:cs typeface="Arial" panose="020B0604020202020204" pitchFamily="34" charset="0"/>
              </a:rPr>
              <a:t>e-mails were sent to the list during the e-meeting</a:t>
            </a:r>
            <a:endParaRPr lang="en-GB" altLang="ko-KR" sz="1600" dirty="0">
              <a:highlight>
                <a:srgbClr val="FFFF00"/>
              </a:highlight>
              <a:latin typeface="Arial" panose="020B0604020202020204" pitchFamily="34" charset="0"/>
              <a:ea typeface="Gulim" panose="020B0600000101010101" pitchFamily="34" charset="-127"/>
              <a:cs typeface="Arial" panose="020B0604020202020204" pitchFamily="34" charset="0"/>
            </a:endParaRPr>
          </a:p>
          <a:p>
            <a:pPr lvl="1">
              <a:lnSpc>
                <a:spcPct val="80000"/>
              </a:lnSpc>
            </a:pPr>
            <a:r>
              <a:rPr lang="en-US"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1027</a:t>
            </a:r>
            <a:r>
              <a:rPr lang="en-US" altLang="ko-KR" sz="1600" dirty="0">
                <a:latin typeface="Arial" panose="020B0604020202020204" pitchFamily="34" charset="0"/>
                <a:ea typeface="Gulim" panose="020B0600000101010101" pitchFamily="34" charset="-127"/>
                <a:cs typeface="Arial" panose="020B0604020202020204" pitchFamily="34" charset="0"/>
              </a:rPr>
              <a:t> documents </a:t>
            </a:r>
            <a:r>
              <a:rPr lang="en-US" altLang="ko-KR" sz="1600" dirty="0">
                <a:latin typeface="Arial" panose="020B0604020202020204" pitchFamily="34" charset="0"/>
                <a:ea typeface="Gulim" panose="020B0600000101010101" pitchFamily="34" charset="-127"/>
              </a:rPr>
              <a:t>(including revisions)</a:t>
            </a:r>
            <a:r>
              <a:rPr lang="en-US" altLang="ko-KR" sz="1600" dirty="0">
                <a:latin typeface="Arial" panose="020B0604020202020204" pitchFamily="34" charset="0"/>
                <a:ea typeface="Gulim" panose="020B0600000101010101" pitchFamily="34" charset="-127"/>
                <a:cs typeface="Arial" panose="020B0604020202020204" pitchFamily="34" charset="0"/>
              </a:rPr>
              <a:t>, </a:t>
            </a:r>
            <a:r>
              <a:rPr lang="en-GB"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1025</a:t>
            </a:r>
            <a:r>
              <a:rPr lang="en-GB" altLang="ko-KR" sz="1600" dirty="0">
                <a:solidFill>
                  <a:srgbClr val="000000"/>
                </a:solidFill>
                <a:latin typeface="Arial" panose="020B0604020202020204" pitchFamily="34" charset="0"/>
                <a:ea typeface="Gulim" panose="020B0600000101010101" pitchFamily="34" charset="-127"/>
                <a:cs typeface="Arial" panose="020B0604020202020204" pitchFamily="34" charset="0"/>
              </a:rPr>
              <a:t> </a:t>
            </a:r>
            <a:r>
              <a:rPr lang="en-US" altLang="ko-KR" sz="1600" dirty="0">
                <a:latin typeface="Arial" panose="020B0604020202020204" pitchFamily="34" charset="0"/>
                <a:ea typeface="Gulim" panose="020B0600000101010101" pitchFamily="34" charset="-127"/>
                <a:cs typeface="Arial" panose="020B0604020202020204" pitchFamily="34" charset="0"/>
              </a:rPr>
              <a:t>documents</a:t>
            </a:r>
            <a:r>
              <a:rPr lang="en-US" altLang="ko-KR" sz="1600" dirty="0">
                <a:latin typeface="Arial" panose="020B0604020202020204" pitchFamily="34" charset="0"/>
                <a:ea typeface="Gulim" panose="020B0600000101010101" pitchFamily="34" charset="-127"/>
              </a:rPr>
              <a:t> handled including:</a:t>
            </a:r>
          </a:p>
          <a:p>
            <a:pPr lvl="2">
              <a:lnSpc>
                <a:spcPct val="80000"/>
              </a:lnSpc>
            </a:pPr>
            <a:r>
              <a:rPr lang="en-GB" altLang="ko-KR" sz="1400" dirty="0">
                <a:solidFill>
                  <a:srgbClr val="FF0000"/>
                </a:solidFill>
                <a:latin typeface="Arial" panose="020B0604020202020204" pitchFamily="34" charset="0"/>
                <a:ea typeface="Gulim" panose="020B0600000101010101" pitchFamily="34" charset="-127"/>
              </a:rPr>
              <a:t>746</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CRs (including revisions)</a:t>
            </a:r>
          </a:p>
          <a:p>
            <a:pPr lvl="2">
              <a:lnSpc>
                <a:spcPct val="80000"/>
              </a:lnSpc>
            </a:pPr>
            <a:r>
              <a:rPr lang="en-US" altLang="ko-KR" sz="1400" dirty="0">
                <a:latin typeface="Arial" panose="020B0604020202020204" pitchFamily="34" charset="0"/>
                <a:ea typeface="Gulim" panose="020B0600000101010101" pitchFamily="34" charset="-127"/>
              </a:rPr>
              <a:t>  </a:t>
            </a:r>
            <a:r>
              <a:rPr lang="en-US" altLang="ko-KR" sz="1400" dirty="0">
                <a:solidFill>
                  <a:srgbClr val="FF0000"/>
                </a:solidFill>
                <a:latin typeface="Arial" panose="020B0604020202020204" pitchFamily="34" charset="0"/>
                <a:ea typeface="Gulim" panose="020B0600000101010101" pitchFamily="34" charset="-127"/>
              </a:rPr>
              <a:t>80</a:t>
            </a:r>
            <a:r>
              <a:rPr lang="en-US" altLang="ko-KR" sz="1400" dirty="0">
                <a:latin typeface="Arial" panose="020B0604020202020204" pitchFamily="34" charset="0"/>
                <a:ea typeface="Gulim" panose="020B0600000101010101" pitchFamily="34" charset="-127"/>
              </a:rPr>
              <a:t> Incoming LSs, of which </a:t>
            </a:r>
            <a:r>
              <a:rPr lang="en-GB" altLang="ko-KR" sz="1400" dirty="0">
                <a:solidFill>
                  <a:srgbClr val="FF0000"/>
                </a:solidFill>
                <a:latin typeface="Arial" panose="020B0604020202020204" pitchFamily="34" charset="0"/>
                <a:ea typeface="Gulim" panose="020B0600000101010101" pitchFamily="34" charset="-127"/>
              </a:rPr>
              <a:t>32</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were postponed</a:t>
            </a:r>
          </a:p>
          <a:p>
            <a:pPr lvl="2">
              <a:lnSpc>
                <a:spcPct val="80000"/>
              </a:lnSpc>
            </a:pPr>
            <a:r>
              <a:rPr lang="de-DE" altLang="ko-KR" sz="1400" dirty="0">
                <a:solidFill>
                  <a:srgbClr val="FF0000"/>
                </a:solidFill>
                <a:latin typeface="Arial" panose="020B0604020202020204" pitchFamily="34" charset="0"/>
                <a:ea typeface="Gulim" panose="020B0600000101010101" pitchFamily="34" charset="-127"/>
              </a:rPr>
              <a:t>  22</a:t>
            </a:r>
            <a:r>
              <a:rPr lang="de-DE" altLang="ko-KR" sz="1400" dirty="0">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Outgoing LSs Approved</a:t>
            </a:r>
          </a:p>
          <a:p>
            <a:pPr lvl="1">
              <a:lnSpc>
                <a:spcPct val="80000"/>
              </a:lnSpc>
            </a:pPr>
            <a:r>
              <a:rPr lang="en-GB" altLang="ko-KR" sz="1600" dirty="0">
                <a:solidFill>
                  <a:srgbClr val="000000"/>
                </a:solidFill>
                <a:latin typeface="Arial" panose="020B0604020202020204" pitchFamily="34" charset="0"/>
                <a:ea typeface="Gulim" panose="020B0600000101010101" pitchFamily="34" charset="-127"/>
              </a:rPr>
              <a:t>  </a:t>
            </a:r>
            <a:r>
              <a:rPr lang="en-GB" altLang="ko-KR" sz="1600" dirty="0">
                <a:solidFill>
                  <a:srgbClr val="FF0000"/>
                </a:solidFill>
                <a:latin typeface="Arial" panose="020B0604020202020204" pitchFamily="34" charset="0"/>
                <a:ea typeface="Gulim" panose="020B0600000101010101" pitchFamily="34" charset="-127"/>
              </a:rPr>
              <a:t>79</a:t>
            </a:r>
            <a:r>
              <a:rPr lang="en-GB" altLang="ko-KR" sz="1600" dirty="0">
                <a:solidFill>
                  <a:srgbClr val="000000"/>
                </a:solidFill>
                <a:latin typeface="Arial" panose="020B0604020202020204" pitchFamily="34" charset="0"/>
                <a:ea typeface="Gulim" panose="020B0600000101010101" pitchFamily="34" charset="-127"/>
              </a:rPr>
              <a:t> </a:t>
            </a:r>
            <a:r>
              <a:rPr lang="en-US" altLang="ko-KR" sz="1600" dirty="0">
                <a:latin typeface="Arial" panose="020B0604020202020204" pitchFamily="34" charset="0"/>
                <a:ea typeface="Gulim" panose="020B0600000101010101" pitchFamily="34" charset="-127"/>
                <a:cs typeface="Arial" panose="020B0604020202020204" pitchFamily="34" charset="0"/>
              </a:rPr>
              <a:t>documents</a:t>
            </a:r>
            <a:r>
              <a:rPr lang="en-US" altLang="ko-KR" sz="1600" dirty="0">
                <a:latin typeface="Arial" panose="020B0604020202020204" pitchFamily="34" charset="0"/>
                <a:ea typeface="Gulim" panose="020B0600000101010101" pitchFamily="34" charset="-127"/>
              </a:rPr>
              <a:t> postponed </a:t>
            </a:r>
          </a:p>
          <a:p>
            <a:pPr>
              <a:lnSpc>
                <a:spcPct val="80000"/>
              </a:lnSpc>
            </a:pPr>
            <a:r>
              <a:rPr lang="en-US" altLang="ko-KR" sz="2000" dirty="0">
                <a:latin typeface="Arial" panose="020B0604020202020204" pitchFamily="34" charset="0"/>
                <a:ea typeface="Gulim" panose="020B0600000101010101" pitchFamily="34" charset="-127"/>
              </a:rPr>
              <a:t> Total CRs agreed: </a:t>
            </a:r>
            <a:r>
              <a:rPr lang="de-DE" altLang="ko-KR" sz="2000" dirty="0">
                <a:solidFill>
                  <a:srgbClr val="FF0000"/>
                </a:solidFill>
                <a:latin typeface="Arial" panose="020B0604020202020204" pitchFamily="34" charset="0"/>
                <a:ea typeface="Gulim" panose="020B0600000101010101" pitchFamily="34" charset="-127"/>
              </a:rPr>
              <a:t>268</a:t>
            </a:r>
            <a:endParaRPr lang="en-US" altLang="ko-KR" sz="1400" b="1" dirty="0">
              <a:latin typeface="Arial" panose="020B0604020202020204" pitchFamily="34" charset="0"/>
              <a:ea typeface="Gulim" panose="020B0600000101010101" pitchFamily="34" charset="-127"/>
            </a:endParaRPr>
          </a:p>
          <a:p>
            <a:pPr marL="0" indent="0">
              <a:lnSpc>
                <a:spcPct val="80000"/>
              </a:lnSpc>
              <a:buNone/>
            </a:pPr>
            <a:endParaRPr lang="de-DE" altLang="ko-KR" sz="1600" dirty="0">
              <a:solidFill>
                <a:srgbClr val="FF0000"/>
              </a:solidFill>
              <a:latin typeface="Arial" panose="020B0604020202020204" pitchFamily="34" charset="0"/>
              <a:ea typeface="Gulim" panose="020B0600000101010101" pitchFamily="34" charset="-127"/>
            </a:endParaRPr>
          </a:p>
          <a:p>
            <a:pPr marL="0" indent="0">
              <a:lnSpc>
                <a:spcPct val="80000"/>
              </a:lnSpc>
              <a:buNone/>
            </a:pPr>
            <a:endParaRPr lang="de-DE" altLang="ko-KR" sz="1600" dirty="0">
              <a:solidFill>
                <a:srgbClr val="FF0000"/>
              </a:solidFill>
              <a:latin typeface="Arial" panose="020B0604020202020204" pitchFamily="34" charset="0"/>
              <a:ea typeface="Gulim" panose="020B0600000101010101" pitchFamily="34" charset="-127"/>
            </a:endParaRPr>
          </a:p>
          <a:p>
            <a:pPr>
              <a:lnSpc>
                <a:spcPct val="80000"/>
              </a:lnSpc>
              <a:buFontTx/>
              <a:buNone/>
            </a:pPr>
            <a:endParaRPr lang="en-US" altLang="ko-KR" sz="2400" b="1" dirty="0">
              <a:latin typeface="Arial" panose="020B0604020202020204" pitchFamily="34" charset="0"/>
              <a:ea typeface="Gulim" panose="020B0600000101010101" pitchFamily="34" charset="-127"/>
            </a:endParaRPr>
          </a:p>
          <a:p>
            <a:pPr>
              <a:lnSpc>
                <a:spcPct val="80000"/>
              </a:lnSpc>
              <a:buFontTx/>
              <a:buNone/>
            </a:pPr>
            <a:endParaRPr lang="en-US" altLang="ko-KR" sz="2400" b="1" dirty="0">
              <a:latin typeface="Arial" panose="020B0604020202020204" pitchFamily="34" charset="0"/>
              <a:ea typeface="Gulim" panose="020B0600000101010101" pitchFamily="34" charset="-127"/>
            </a:endParaRPr>
          </a:p>
        </p:txBody>
      </p:sp>
      <p:sp>
        <p:nvSpPr>
          <p:cNvPr id="6" name="Rectangle 4">
            <a:extLst>
              <a:ext uri="{FF2B5EF4-FFF2-40B4-BE49-F238E27FC236}">
                <a16:creationId xmlns:a16="http://schemas.microsoft.com/office/drawing/2014/main" id="{52A06F2A-2309-4E45-AF45-1C342A48BB49}"/>
              </a:ext>
            </a:extLst>
          </p:cNvPr>
          <p:cNvSpPr>
            <a:spLocks noChangeArrowheads="1"/>
          </p:cNvSpPr>
          <p:nvPr/>
        </p:nvSpPr>
        <p:spPr bwMode="auto">
          <a:xfrm>
            <a:off x="457200" y="5886103"/>
            <a:ext cx="82550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pPr>
            <a:r>
              <a:rPr lang="en-GB" altLang="ko-KR" sz="1800" dirty="0">
                <a:solidFill>
                  <a:srgbClr val="FF0000"/>
                </a:solidFill>
                <a:ea typeface="Gulim" panose="020B0600000101010101" pitchFamily="34" charset="-127"/>
              </a:rPr>
              <a:t>980</a:t>
            </a:r>
            <a:r>
              <a:rPr lang="en-GB" altLang="ko-KR" sz="1800" dirty="0">
                <a:solidFill>
                  <a:srgbClr val="000000"/>
                </a:solidFill>
                <a:ea typeface="Gulim" panose="020B0600000101010101" pitchFamily="34" charset="-127"/>
              </a:rPr>
              <a:t> </a:t>
            </a:r>
            <a:r>
              <a:rPr lang="en-GB" altLang="ko-KR" sz="1800" dirty="0">
                <a:ea typeface="Gulim" panose="020B0600000101010101" pitchFamily="34" charset="-127"/>
              </a:rPr>
              <a:t>people registered on the SA WG2</a:t>
            </a:r>
            <a:r>
              <a:rPr lang="en-US" altLang="de-DE" sz="1800" dirty="0">
                <a:ea typeface="Gulim" panose="020B0600000101010101" pitchFamily="34" charset="-127"/>
              </a:rPr>
              <a:t> </a:t>
            </a:r>
            <a:r>
              <a:rPr lang="en-GB" altLang="ko-KR" sz="1800" dirty="0">
                <a:ea typeface="Gulim" panose="020B0600000101010101" pitchFamily="34" charset="-127"/>
              </a:rPr>
              <a:t>e-mail reflector</a:t>
            </a:r>
            <a:r>
              <a:rPr lang="en-US" altLang="de-DE" sz="1800" dirty="0">
                <a:ea typeface="Gulim" panose="020B0600000101010101" pitchFamily="34" charset="-127"/>
              </a:rPr>
              <a:t> on 03 December 2021</a:t>
            </a:r>
          </a:p>
        </p:txBody>
      </p:sp>
    </p:spTree>
    <p:extLst>
      <p:ext uri="{BB962C8B-B14F-4D97-AF65-F5344CB8AC3E}">
        <p14:creationId xmlns:p14="http://schemas.microsoft.com/office/powerpoint/2010/main" val="12878172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de-DE" altLang="de-DE" b="1" dirty="0"/>
              <a:t>2.6) IETF </a:t>
            </a:r>
            <a:r>
              <a:rPr lang="en-GB" altLang="de-DE" b="1" dirty="0"/>
              <a:t>and External SDO Normative Reference Update (1/1)</a:t>
            </a:r>
            <a:endParaRPr lang="de-DE" altLang="de-DE" b="1" dirty="0"/>
          </a:p>
        </p:txBody>
      </p:sp>
      <p:sp>
        <p:nvSpPr>
          <p:cNvPr id="46083" name="Content Placeholder 1"/>
          <p:cNvSpPr>
            <a:spLocks noGrp="1"/>
          </p:cNvSpPr>
          <p:nvPr>
            <p:ph idx="1"/>
          </p:nvPr>
        </p:nvSpPr>
        <p:spPr/>
        <p:txBody>
          <a:bodyPr/>
          <a:lstStyle/>
          <a:p>
            <a:endParaRPr lang="de-DE" sz="2400" dirty="0"/>
          </a:p>
          <a:p>
            <a:pPr eaLnBrk="1" hangingPunct="1"/>
            <a:endParaRPr lang="en-US" altLang="de-DE" sz="2400" dirty="0"/>
          </a:p>
          <a:p>
            <a:pPr>
              <a:buFontTx/>
              <a:buNone/>
            </a:pPr>
            <a:endParaRPr lang="en-US" altLang="de-DE" dirty="0"/>
          </a:p>
          <a:p>
            <a:pPr eaLnBrk="1" hangingPunct="1">
              <a:buFontTx/>
              <a:buNone/>
            </a:pPr>
            <a:endParaRPr lang="en-US" altLang="de-DE" dirty="0"/>
          </a:p>
          <a:p>
            <a:pPr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457200" y="1634836"/>
            <a:ext cx="8229600" cy="430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2400" kern="0" dirty="0"/>
              <a:t>None. </a:t>
            </a:r>
          </a:p>
          <a:p>
            <a:pPr eaLnBrk="1" hangingPunct="1">
              <a:defRPr/>
            </a:pPr>
            <a:endParaRPr lang="en-GB" sz="1600" kern="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SA#93-e,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GB" sz="1800" dirty="0">
                <a:solidFill>
                  <a:schemeClr val="bg1">
                    <a:lumMod val="65000"/>
                  </a:schemeClr>
                </a:solidFill>
              </a:rPr>
              <a:t>2.4) </a:t>
            </a:r>
            <a:r>
              <a:rPr lang="en-US" sz="1800" dirty="0">
                <a:solidFill>
                  <a:schemeClr val="bg1">
                    <a:lumMod val="65000"/>
                  </a:schemeClr>
                </a:solidFill>
              </a:rPr>
              <a:t>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a:t>
            </a:r>
            <a:r>
              <a:rPr lang="en-GB" sz="2000" b="1" i="1" dirty="0"/>
              <a:t>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7108" name="Text Box 3"/>
          <p:cNvSpPr txBox="1">
            <a:spLocks noChangeArrowheads="1"/>
          </p:cNvSpPr>
          <p:nvPr/>
        </p:nvSpPr>
        <p:spPr bwMode="auto">
          <a:xfrm>
            <a:off x="69973" y="409111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b="1" dirty="0"/>
              <a:t>3) SA2 Work Planning</a:t>
            </a:r>
          </a:p>
        </p:txBody>
      </p:sp>
      <p:sp>
        <p:nvSpPr>
          <p:cNvPr id="57347" name="Rectangle 3"/>
          <p:cNvSpPr>
            <a:spLocks noGrp="1"/>
          </p:cNvSpPr>
          <p:nvPr>
            <p:ph type="body" idx="1"/>
          </p:nvPr>
        </p:nvSpPr>
        <p:spPr>
          <a:xfrm>
            <a:off x="457200" y="1409700"/>
            <a:ext cx="8229600" cy="4863509"/>
          </a:xfrm>
        </p:spPr>
        <p:txBody>
          <a:bodyPr/>
          <a:lstStyle/>
          <a:p>
            <a:pPr eaLnBrk="1" hangingPunct="1">
              <a:defRPr/>
            </a:pPr>
            <a:r>
              <a:rPr lang="en-GB" sz="1600" dirty="0"/>
              <a:t>Rel-17 work items are 95% – 100% complete. Please see slide#35 - #52 for more details. </a:t>
            </a:r>
          </a:p>
          <a:p>
            <a:pPr lvl="1" eaLnBrk="1" hangingPunct="1">
              <a:defRPr/>
            </a:pPr>
            <a:r>
              <a:rPr lang="en-GB" sz="1400" dirty="0"/>
              <a:t>Rel-17 alignment work with CT1 on MINT (Minimization of Service Interruption) is 90% complete. </a:t>
            </a:r>
          </a:p>
          <a:p>
            <a:pPr lvl="1" eaLnBrk="1" hangingPunct="1">
              <a:defRPr/>
            </a:pPr>
            <a:r>
              <a:rPr lang="en-GB" sz="1400" dirty="0"/>
              <a:t>Rel-17 alignment work with RAN2 on ARCH_NR_REDCAP (</a:t>
            </a:r>
            <a:r>
              <a:rPr lang="en-US" sz="1400" dirty="0"/>
              <a:t>Architecture Enhancement for NR Reduced Capability Devices</a:t>
            </a:r>
            <a:r>
              <a:rPr lang="en-GB" sz="1400" dirty="0"/>
              <a:t>) is 100% complete. </a:t>
            </a:r>
          </a:p>
          <a:p>
            <a:pPr lvl="1" eaLnBrk="1" hangingPunct="1">
              <a:defRPr/>
            </a:pPr>
            <a:r>
              <a:rPr lang="en-GB" sz="1400" dirty="0"/>
              <a:t>CRs related to Rel-17 alignment with other WGs (e.g., UP Integrity Protections, GBA reference points, support for paging early indication, etc) were also agreed. </a:t>
            </a:r>
          </a:p>
          <a:p>
            <a:pPr eaLnBrk="1" hangingPunct="1">
              <a:defRPr/>
            </a:pPr>
            <a:r>
              <a:rPr lang="en-US" sz="1600" dirty="0"/>
              <a:t>From SA2#147E onwards, SA2 introduced input document control for Rel-17 work items where maximum of 4 CRs per company (as first author) per Rel-17 agenda item (8.X) were handled. Details and applicable exceptions were described in the e-meeting agenda.</a:t>
            </a:r>
          </a:p>
          <a:p>
            <a:pPr eaLnBrk="1" hangingPunct="1">
              <a:defRPr/>
            </a:pPr>
            <a:r>
              <a:rPr lang="en-US" sz="1600" dirty="0"/>
              <a:t>25 Rel-18 study item proposals were agreed. 3 Rel-18 study item proposals were endorsed. </a:t>
            </a:r>
            <a:r>
              <a:rPr lang="en-GB" sz="1600" dirty="0"/>
              <a:t>Please see slide#55 - #58 for more details</a:t>
            </a:r>
            <a:r>
              <a:rPr lang="en-US" sz="1600" dirty="0"/>
              <a:t>. </a:t>
            </a:r>
          </a:p>
          <a:p>
            <a:pPr eaLnBrk="1" hangingPunct="1">
              <a:defRPr/>
            </a:pPr>
            <a:r>
              <a:rPr lang="en-US" sz="1600" dirty="0"/>
              <a:t>SA2 Q1 e-meeting plan and Rel-18 TU Budget estimates were endorsed in </a:t>
            </a:r>
            <a:r>
              <a:rPr lang="en-US" sz="1600" b="1" dirty="0"/>
              <a:t>S2-2107759</a:t>
            </a:r>
            <a:r>
              <a:rPr lang="en-US" sz="1600" dirty="0"/>
              <a:t>.</a:t>
            </a:r>
          </a:p>
          <a:p>
            <a:pPr eaLnBrk="1" hangingPunct="1">
              <a:defRPr/>
            </a:pPr>
            <a:r>
              <a:rPr lang="en-GB" sz="1600" b="1" u="sng" dirty="0">
                <a:solidFill>
                  <a:srgbClr val="FF0000"/>
                </a:solidFill>
              </a:rPr>
              <a:t>Action to SA#94-e</a:t>
            </a:r>
            <a:r>
              <a:rPr lang="en-GB" sz="1600" dirty="0">
                <a:solidFill>
                  <a:srgbClr val="FF0000"/>
                </a:solidFill>
              </a:rPr>
              <a:t>: </a:t>
            </a:r>
          </a:p>
          <a:p>
            <a:pPr lvl="1" eaLnBrk="1" hangingPunct="1">
              <a:defRPr/>
            </a:pPr>
            <a:r>
              <a:rPr lang="en-US" sz="1600" dirty="0">
                <a:solidFill>
                  <a:srgbClr val="FF0000"/>
                </a:solidFill>
              </a:rPr>
              <a:t>SA#94-e is requested to provide SA2 with prioritized list of Rel-18 study/work items to be handled in Rel-18 timeframe, taking SA2 endorsed Rel-18 TU budget estimates into consideration</a:t>
            </a:r>
            <a:r>
              <a:rPr lang="en-GB" sz="1600" dirty="0">
                <a:solidFill>
                  <a:srgbClr val="FF0000"/>
                </a:solidFill>
              </a:rPr>
              <a:t>. </a:t>
            </a:r>
          </a:p>
          <a:p>
            <a:pPr marL="457200" lvl="1" indent="0" eaLnBrk="1" hangingPunct="1">
              <a:buNone/>
              <a:defRPr/>
            </a:pPr>
            <a:endParaRPr lang="en-GB" sz="1600" dirty="0">
              <a:solidFill>
                <a:srgbClr val="FF0000"/>
              </a:solidFill>
            </a:endParaRPr>
          </a:p>
          <a:p>
            <a:pPr lvl="1" eaLnBrk="1" hangingPunct="1">
              <a:defRPr/>
            </a:pPr>
            <a:endParaRPr lang="en-US" sz="1800" dirty="0"/>
          </a:p>
        </p:txBody>
      </p:sp>
    </p:spTree>
    <p:extLst>
      <p:ext uri="{BB962C8B-B14F-4D97-AF65-F5344CB8AC3E}">
        <p14:creationId xmlns:p14="http://schemas.microsoft.com/office/powerpoint/2010/main" val="76741635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SA#93-e,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Action Items</a:t>
            </a:r>
          </a:p>
          <a:p>
            <a:pPr eaLnBrk="1" hangingPunct="1">
              <a:defRPr/>
            </a:pPr>
            <a:r>
              <a:rPr lang="en-GB" sz="2000" dirty="0">
                <a:solidFill>
                  <a:schemeClr val="bg1">
                    <a:lumMod val="65000"/>
                  </a:schemeClr>
                </a:solidFill>
              </a:rPr>
              <a:t> </a:t>
            </a:r>
            <a:r>
              <a:rPr lang="en-GB" sz="2000" b="1" i="1" dirty="0"/>
              <a:t>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8132" name="Text Box 3"/>
          <p:cNvSpPr txBox="1">
            <a:spLocks noChangeArrowheads="1"/>
          </p:cNvSpPr>
          <p:nvPr/>
        </p:nvSpPr>
        <p:spPr bwMode="auto">
          <a:xfrm>
            <a:off x="84504" y="447296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(1/1)</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a:t>Rel-17 WID(s) related to RAN alignment for </a:t>
            </a:r>
            <a:r>
              <a:rPr lang="de-DE" altLang="de-DE" sz="2400" dirty="0">
                <a:solidFill>
                  <a:srgbClr val="FF0000"/>
                </a:solidFill>
              </a:rPr>
              <a:t>Approval</a:t>
            </a: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3" name="Table 2">
            <a:extLst>
              <a:ext uri="{FF2B5EF4-FFF2-40B4-BE49-F238E27FC236}">
                <a16:creationId xmlns:a16="http://schemas.microsoft.com/office/drawing/2014/main" id="{C39BB5DE-55BA-44A6-AF33-01B5884DC4D9}"/>
              </a:ext>
            </a:extLst>
          </p:cNvPr>
          <p:cNvGraphicFramePr>
            <a:graphicFrameLocks noGrp="1"/>
          </p:cNvGraphicFramePr>
          <p:nvPr>
            <p:extLst>
              <p:ext uri="{D42A27DB-BD31-4B8C-83A1-F6EECF244321}">
                <p14:modId xmlns:p14="http://schemas.microsoft.com/office/powerpoint/2010/main" val="285996848"/>
              </p:ext>
            </p:extLst>
          </p:nvPr>
        </p:nvGraphicFramePr>
        <p:xfrm>
          <a:off x="488950" y="2185605"/>
          <a:ext cx="8254206" cy="751269"/>
        </p:xfrm>
        <a:graphic>
          <a:graphicData uri="http://schemas.openxmlformats.org/drawingml/2006/table">
            <a:tbl>
              <a:tblPr>
                <a:tableStyleId>{5C22544A-7EE6-4342-B048-85BDC9FD1C3A}</a:tableStyleId>
              </a:tblPr>
              <a:tblGrid>
                <a:gridCol w="1145886">
                  <a:extLst>
                    <a:ext uri="{9D8B030D-6E8A-4147-A177-3AD203B41FA5}">
                      <a16:colId xmlns:a16="http://schemas.microsoft.com/office/drawing/2014/main" val="3147996082"/>
                    </a:ext>
                  </a:extLst>
                </a:gridCol>
                <a:gridCol w="1258489">
                  <a:extLst>
                    <a:ext uri="{9D8B030D-6E8A-4147-A177-3AD203B41FA5}">
                      <a16:colId xmlns:a16="http://schemas.microsoft.com/office/drawing/2014/main" val="3129532351"/>
                    </a:ext>
                  </a:extLst>
                </a:gridCol>
                <a:gridCol w="1282890">
                  <a:extLst>
                    <a:ext uri="{9D8B030D-6E8A-4147-A177-3AD203B41FA5}">
                      <a16:colId xmlns:a16="http://schemas.microsoft.com/office/drawing/2014/main" val="67277315"/>
                    </a:ext>
                  </a:extLst>
                </a:gridCol>
                <a:gridCol w="4566941">
                  <a:extLst>
                    <a:ext uri="{9D8B030D-6E8A-4147-A177-3AD203B41FA5}">
                      <a16:colId xmlns:a16="http://schemas.microsoft.com/office/drawing/2014/main" val="2196209889"/>
                    </a:ext>
                  </a:extLst>
                </a:gridCol>
              </a:tblGrid>
              <a:tr h="0">
                <a:tc>
                  <a:txBody>
                    <a:bodyPr/>
                    <a:lstStyle/>
                    <a:p>
                      <a:pPr marL="0" marR="0" algn="ctr" hangingPunct="0">
                        <a:spcBef>
                          <a:spcPts val="0"/>
                        </a:spcBef>
                        <a:spcAft>
                          <a:spcPts val="0"/>
                        </a:spcAft>
                      </a:pPr>
                      <a:r>
                        <a:rPr lang="en-GB" sz="1400" b="1" dirty="0">
                          <a:effectLst/>
                        </a:rPr>
                        <a:t>SA-TD</a:t>
                      </a:r>
                      <a:endParaRPr lang="en-US" sz="1400" b="1" dirty="0">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a:effectLst/>
                        </a:rPr>
                        <a:t>Type</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400" b="1">
                          <a:effectLst/>
                        </a:rPr>
                        <a:t>WI Code</a:t>
                      </a:r>
                      <a:endParaRPr lang="en-US" sz="1400" b="1" dirty="0">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a:effectLst/>
                        </a:rPr>
                        <a:t>Title</a:t>
                      </a:r>
                      <a:endParaRPr lang="en-US" sz="1400" b="1" dirty="0">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extLst>
                  <a:ext uri="{0D108BD9-81ED-4DB2-BD59-A6C34878D82A}">
                    <a16:rowId xmlns:a16="http://schemas.microsoft.com/office/drawing/2014/main" val="494935011"/>
                  </a:ext>
                </a:extLst>
              </a:tr>
              <a:tr h="0">
                <a:tc>
                  <a:txBody>
                    <a:bodyPr/>
                    <a:lstStyle/>
                    <a:p>
                      <a:pPr marL="0" marR="0" algn="ctr" defTabSz="914400" rtl="0" eaLnBrk="1" latinLnBrk="0" hangingPunct="1">
                        <a:lnSpc>
                          <a:spcPct val="107000"/>
                        </a:lnSpc>
                        <a:spcBef>
                          <a:spcPts val="200"/>
                        </a:spcBef>
                        <a:spcAft>
                          <a:spcPts val="0"/>
                        </a:spcAft>
                        <a:tabLst>
                          <a:tab pos="180340" algn="l"/>
                          <a:tab pos="360045" algn="l"/>
                        </a:tabLst>
                      </a:pPr>
                      <a:r>
                        <a:rPr lang="en-GB" sz="1600" b="1" kern="1200">
                          <a:solidFill>
                            <a:srgbClr val="365F91"/>
                          </a:solidFill>
                          <a:effectLst/>
                          <a:latin typeface="+mn-lt"/>
                          <a:ea typeface="+mn-ea"/>
                          <a:cs typeface="Times New Roman" panose="02020603050405020304" pitchFamily="18" charset="0"/>
                        </a:rPr>
                        <a:t>SP-211306</a:t>
                      </a:r>
                      <a:endParaRPr lang="en-US" sz="1600" b="1" kern="1200" dirty="0">
                        <a:solidFill>
                          <a:srgbClr val="365F91"/>
                        </a:solidFill>
                        <a:effectLst/>
                        <a:latin typeface="+mn-lt"/>
                        <a:ea typeface="+mn-ea"/>
                        <a:cs typeface="Times New Roman" panose="02020603050405020304" pitchFamily="18" charset="0"/>
                      </a:endParaRPr>
                    </a:p>
                  </a:txBody>
                  <a:tcPr marL="68580" marR="68580" marT="0" marB="0"/>
                </a:tc>
                <a:tc>
                  <a:txBody>
                    <a:bodyPr/>
                    <a:lstStyle/>
                    <a:p>
                      <a:pPr marL="0" marR="0" algn="l" defTabSz="914400" rtl="0" eaLnBrk="1" latinLnBrk="0" hangingPunct="1">
                        <a:spcBef>
                          <a:spcPts val="0"/>
                        </a:spcBef>
                        <a:spcAft>
                          <a:spcPts val="0"/>
                        </a:spcAft>
                      </a:pPr>
                      <a:r>
                        <a:rPr lang="en-GB" sz="1400" kern="1200" dirty="0">
                          <a:solidFill>
                            <a:schemeClr val="dk1"/>
                          </a:solidFill>
                          <a:effectLst/>
                          <a:latin typeface="+mn-lt"/>
                          <a:ea typeface="+mn-ea"/>
                          <a:cs typeface="+mn-cs"/>
                        </a:rPr>
                        <a:t>WID REVISED</a:t>
                      </a:r>
                      <a:endParaRPr lang="en-US" sz="14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1400">
                          <a:effectLst/>
                          <a:latin typeface="+mn-lt"/>
                          <a:ea typeface="Times New Roman" panose="02020603050405020304" pitchFamily="18" charset="0"/>
                          <a:cs typeface="Arial" panose="020B0604020202020204" pitchFamily="34" charset="0"/>
                        </a:rPr>
                        <a:t>IoT_SAT_ARCH_EPS</a:t>
                      </a:r>
                      <a:endParaRPr lang="en-US" sz="1400" kern="1200" dirty="0">
                        <a:solidFill>
                          <a:schemeClr val="dk1"/>
                        </a:solidFill>
                        <a:effectLst/>
                        <a:latin typeface="+mn-lt"/>
                        <a:ea typeface="+mn-ea"/>
                        <a:cs typeface="+mn-cs"/>
                      </a:endParaRPr>
                    </a:p>
                  </a:txBody>
                  <a:tcPr marL="68580" marR="68580" marT="0" marB="0"/>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US" sz="1400" dirty="0">
                          <a:effectLst/>
                          <a:latin typeface="+mn-lt"/>
                          <a:ea typeface="Times New Roman" panose="02020603050405020304" pitchFamily="18" charset="0"/>
                          <a:cs typeface="Arial" panose="020B0604020202020204" pitchFamily="34" charset="0"/>
                        </a:rPr>
                        <a:t>Architecture support for NB-IoT/</a:t>
                      </a:r>
                      <a:r>
                        <a:rPr lang="en-US" sz="1400" dirty="0" err="1">
                          <a:effectLst/>
                          <a:latin typeface="+mn-lt"/>
                          <a:ea typeface="Times New Roman" panose="02020603050405020304" pitchFamily="18" charset="0"/>
                          <a:cs typeface="Arial" panose="020B0604020202020204" pitchFamily="34" charset="0"/>
                        </a:rPr>
                        <a:t>eMTC</a:t>
                      </a:r>
                      <a:r>
                        <a:rPr lang="en-US" sz="1400" dirty="0">
                          <a:effectLst/>
                          <a:latin typeface="+mn-lt"/>
                          <a:ea typeface="Times New Roman" panose="02020603050405020304" pitchFamily="18" charset="0"/>
                          <a:cs typeface="Arial" panose="020B0604020202020204" pitchFamily="34" charset="0"/>
                        </a:rPr>
                        <a:t> Non-Terrestrial Networks in EPS.</a:t>
                      </a:r>
                      <a:endParaRPr lang="en-US" sz="1400" dirty="0">
                        <a:effectLst/>
                        <a:latin typeface="+mn-lt"/>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302687185"/>
                  </a:ext>
                </a:extLst>
              </a:tr>
            </a:tbl>
          </a:graphicData>
        </a:graphic>
      </p:graphicFrame>
    </p:spTree>
    <p:extLst>
      <p:ext uri="{BB962C8B-B14F-4D97-AF65-F5344CB8AC3E}">
        <p14:creationId xmlns:p14="http://schemas.microsoft.com/office/powerpoint/2010/main" val="21439691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SA#93-e,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Action Items</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a:t>
            </a:r>
            <a:r>
              <a:rPr lang="en-GB" sz="2000" b="1" i="1" dirty="0"/>
              <a:t>5) Collected Items requiring action from SA</a:t>
            </a:r>
          </a:p>
        </p:txBody>
      </p:sp>
      <p:sp>
        <p:nvSpPr>
          <p:cNvPr id="50180" name="Text Box 3"/>
          <p:cNvSpPr txBox="1">
            <a:spLocks noChangeArrowheads="1"/>
          </p:cNvSpPr>
          <p:nvPr/>
        </p:nvSpPr>
        <p:spPr bwMode="auto">
          <a:xfrm>
            <a:off x="93418" y="483699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GB" altLang="de-DE" b="1" dirty="0"/>
              <a:t>5) Collected Items requiring action </a:t>
            </a:r>
            <a:br>
              <a:rPr lang="en-GB" altLang="de-DE" b="1" dirty="0"/>
            </a:br>
            <a:r>
              <a:rPr lang="en-GB" altLang="de-DE" b="1" dirty="0"/>
              <a:t>from SA</a:t>
            </a:r>
            <a:endParaRPr lang="de-DE" altLang="de-DE" b="1" dirty="0"/>
          </a:p>
        </p:txBody>
      </p:sp>
      <p:sp>
        <p:nvSpPr>
          <p:cNvPr id="51203" name="Content Placeholder 2"/>
          <p:cNvSpPr>
            <a:spLocks noGrp="1"/>
          </p:cNvSpPr>
          <p:nvPr>
            <p:ph idx="1"/>
          </p:nvPr>
        </p:nvSpPr>
        <p:spPr>
          <a:xfrm>
            <a:off x="457200" y="1743740"/>
            <a:ext cx="8372764" cy="4382423"/>
          </a:xfrm>
        </p:spPr>
        <p:txBody>
          <a:bodyPr/>
          <a:lstStyle/>
          <a:p>
            <a:pPr eaLnBrk="1" hangingPunct="1">
              <a:spcBef>
                <a:spcPts val="600"/>
              </a:spcBef>
              <a:spcAft>
                <a:spcPts val="1200"/>
              </a:spcAft>
              <a:defRPr/>
            </a:pPr>
            <a:r>
              <a:rPr lang="en-US" sz="2000" dirty="0">
                <a:solidFill>
                  <a:srgbClr val="FF0000"/>
                </a:solidFill>
              </a:rPr>
              <a:t>1) Approval of revised Rel-17 alignment WID(s) </a:t>
            </a:r>
            <a:r>
              <a:rPr lang="en-US" sz="2000" i="1" dirty="0">
                <a:solidFill>
                  <a:srgbClr val="FF0000"/>
                </a:solidFill>
              </a:rPr>
              <a:t>(Please see slide #64)</a:t>
            </a:r>
          </a:p>
          <a:p>
            <a:pPr marL="457200" lvl="1" indent="-457200" eaLnBrk="1" hangingPunct="1">
              <a:spcBef>
                <a:spcPts val="600"/>
              </a:spcBef>
              <a:spcAft>
                <a:spcPts val="1200"/>
              </a:spcAft>
              <a:buBlip>
                <a:blip r:embed="rId2"/>
              </a:buBlip>
              <a:defRPr/>
            </a:pPr>
            <a:r>
              <a:rPr lang="en-US" sz="2000" dirty="0">
                <a:solidFill>
                  <a:srgbClr val="FF0000"/>
                </a:solidFill>
                <a:ea typeface="+mn-ea"/>
                <a:cs typeface="+mn-cs"/>
              </a:rPr>
              <a:t>2) </a:t>
            </a:r>
            <a:r>
              <a:rPr lang="en-GB" sz="2000" dirty="0">
                <a:solidFill>
                  <a:srgbClr val="FF0000"/>
                </a:solidFill>
              </a:rPr>
              <a:t>SA#94-e is requested to provide SA2 with prioritized list of Rel-18 study/work items to be handled in Rel-18 timeframe, taking SA2 endorsed Rel-18 TU budget estimates into consideration</a:t>
            </a:r>
            <a:r>
              <a:rPr lang="en-GB" sz="2000" dirty="0">
                <a:solidFill>
                  <a:srgbClr val="FF0000"/>
                </a:solidFill>
                <a:ea typeface="+mn-ea"/>
                <a:cs typeface="+mn-cs"/>
              </a:rPr>
              <a:t>. </a:t>
            </a:r>
            <a:r>
              <a:rPr lang="en-US" sz="2000" i="1" dirty="0">
                <a:solidFill>
                  <a:srgbClr val="FF0000"/>
                </a:solidFill>
              </a:rPr>
              <a:t>(Please see slide #62)</a:t>
            </a:r>
          </a:p>
          <a:p>
            <a:pPr marL="457200" lvl="1" indent="-457200" eaLnBrk="1" hangingPunct="1">
              <a:spcBef>
                <a:spcPts val="600"/>
              </a:spcBef>
              <a:spcAft>
                <a:spcPts val="1200"/>
              </a:spcAft>
              <a:buBlip>
                <a:blip r:embed="rId2"/>
              </a:buBlip>
              <a:defRPr/>
            </a:pPr>
            <a:endParaRPr lang="en-GB" sz="2000" dirty="0">
              <a:solidFill>
                <a:srgbClr val="FF0000"/>
              </a:solidFill>
              <a:ea typeface="+mn-ea"/>
              <a:cs typeface="+mn-cs"/>
            </a:endParaRPr>
          </a:p>
          <a:p>
            <a:pPr eaLnBrk="1" hangingPunct="1">
              <a:spcBef>
                <a:spcPts val="600"/>
              </a:spcBef>
              <a:spcAft>
                <a:spcPts val="1200"/>
              </a:spcAft>
              <a:defRPr/>
            </a:pPr>
            <a:endParaRPr lang="en-US" sz="2000" i="1" dirty="0">
              <a:solidFill>
                <a:srgbClr val="FF0000"/>
              </a:solidFill>
            </a:endParaRPr>
          </a:p>
          <a:p>
            <a:pPr marL="0" indent="0" eaLnBrk="1" hangingPunct="1">
              <a:spcBef>
                <a:spcPts val="600"/>
              </a:spcBef>
              <a:spcAft>
                <a:spcPts val="1200"/>
              </a:spcAft>
              <a:buNone/>
              <a:defRPr/>
            </a:pPr>
            <a:endParaRPr lang="en-US" sz="2000" i="1" dirty="0">
              <a:solidFill>
                <a:srgbClr val="FF0000"/>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7463" y="2928939"/>
            <a:ext cx="7772400" cy="1101725"/>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
        <p:nvSpPr>
          <p:cNvPr id="25603"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975475" y="4514850"/>
            <a:ext cx="14606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dirty="0">
                <a:latin typeface="Arial" panose="020B0604020202020204" pitchFamily="34" charset="0"/>
              </a:rPr>
              <a:t>Puneet Jain</a:t>
            </a:r>
          </a:p>
          <a:p>
            <a:pPr>
              <a:spcBef>
                <a:spcPct val="0"/>
              </a:spcBef>
              <a:buFontTx/>
              <a:buNone/>
            </a:pPr>
            <a:r>
              <a:rPr lang="en-US" altLang="en-US" sz="1000" dirty="0">
                <a:latin typeface="Arial" panose="020B0604020202020204" pitchFamily="34" charset="0"/>
              </a:rPr>
              <a:t>Chair of 3GPP SA2</a:t>
            </a:r>
          </a:p>
          <a:p>
            <a:pPr>
              <a:spcBef>
                <a:spcPct val="0"/>
              </a:spcBef>
              <a:buFontTx/>
              <a:buNone/>
            </a:pPr>
            <a:r>
              <a:rPr lang="en-US" altLang="en-US" sz="1000" dirty="0">
                <a:latin typeface="Arial" panose="020B0604020202020204" pitchFamily="34" charset="0"/>
                <a:hlinkClick r:id="rId3"/>
              </a:rPr>
              <a:t>puneet.jain@intel.com</a:t>
            </a:r>
            <a:endParaRPr lang="en-US" altLang="en-US" sz="1000" dirty="0">
              <a:latin typeface="Arial" panose="020B0604020202020204" pitchFamily="34" charset="0"/>
            </a:endParaRPr>
          </a:p>
          <a:p>
            <a:pPr>
              <a:spcBef>
                <a:spcPct val="0"/>
              </a:spcBef>
              <a:buFontTx/>
              <a:buNone/>
            </a:pPr>
            <a:r>
              <a:rPr lang="en-US" altLang="en-US" sz="1000" dirty="0">
                <a:latin typeface="Arial" panose="020B0604020202020204" pitchFamily="34" charset="0"/>
                <a:hlinkClick r:id="rId4"/>
              </a:rPr>
              <a:t>www.3gpp.org</a:t>
            </a:r>
            <a:endParaRPr lang="en-US" altLang="en-US" sz="1000" dirty="0">
              <a:latin typeface="Arial" panose="020B0604020202020204" pitchFamily="34" charset="0"/>
            </a:endParaRPr>
          </a:p>
        </p:txBody>
      </p:sp>
      <p:pic>
        <p:nvPicPr>
          <p:cNvPr id="25604" name="Picture 8" descr="webpage.jpg">
            <a:extLst>
              <a:ext uri="{FF2B5EF4-FFF2-40B4-BE49-F238E27FC236}">
                <a16:creationId xmlns:a16="http://schemas.microsoft.com/office/drawing/2014/main" id="{DD34EB73-2A95-4CEC-9870-5F6C19292B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32564" y="2444750"/>
            <a:ext cx="240823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25155" y="0"/>
            <a:ext cx="6827838" cy="1143000"/>
          </a:xfrm>
        </p:spPr>
        <p:txBody>
          <a:bodyPr/>
          <a:lstStyle/>
          <a:p>
            <a:r>
              <a:rPr lang="de-DE" altLang="de-DE" b="1" dirty="0"/>
              <a:t>1) General Aspects (4/7)</a:t>
            </a:r>
          </a:p>
        </p:txBody>
      </p:sp>
      <p:graphicFrame>
        <p:nvGraphicFramePr>
          <p:cNvPr id="6" name="Chart 5">
            <a:extLst>
              <a:ext uri="{FF2B5EF4-FFF2-40B4-BE49-F238E27FC236}">
                <a16:creationId xmlns:a16="http://schemas.microsoft.com/office/drawing/2014/main" id="{F896234B-A910-41D3-A7B7-CBFBEF2F7D6F}"/>
              </a:ext>
            </a:extLst>
          </p:cNvPr>
          <p:cNvGraphicFramePr>
            <a:graphicFrameLocks/>
          </p:cNvGraphicFramePr>
          <p:nvPr/>
        </p:nvGraphicFramePr>
        <p:xfrm>
          <a:off x="1" y="872199"/>
          <a:ext cx="9144000" cy="535979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de-DE" altLang="de-DE" b="1" dirty="0"/>
              <a:t>1) General Aspects (5/7)</a:t>
            </a:r>
            <a:br>
              <a:rPr lang="de-DE" altLang="de-DE" b="1" dirty="0"/>
            </a:br>
            <a:r>
              <a:rPr lang="de-DE" altLang="de-DE" sz="2800" b="1" dirty="0"/>
              <a:t>Resource usage</a:t>
            </a:r>
          </a:p>
        </p:txBody>
      </p:sp>
      <p:sp>
        <p:nvSpPr>
          <p:cNvPr id="1638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16388" name="TextBox 1"/>
          <p:cNvSpPr txBox="1">
            <a:spLocks noChangeArrowheads="1"/>
          </p:cNvSpPr>
          <p:nvPr/>
        </p:nvSpPr>
        <p:spPr bwMode="auto">
          <a:xfrm>
            <a:off x="3549737" y="5903509"/>
            <a:ext cx="171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SA2 meetings</a:t>
            </a:r>
          </a:p>
        </p:txBody>
      </p:sp>
      <p:sp>
        <p:nvSpPr>
          <p:cNvPr id="16389" name="TextBox 15"/>
          <p:cNvSpPr txBox="1">
            <a:spLocks noChangeArrowheads="1"/>
          </p:cNvSpPr>
          <p:nvPr/>
        </p:nvSpPr>
        <p:spPr bwMode="auto">
          <a:xfrm rot="-5400000">
            <a:off x="-965200" y="3556001"/>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a:latin typeface="Arial" panose="020B0604020202020204" pitchFamily="34" charset="0"/>
              </a:rPr>
              <a:t>Number of Sessions</a:t>
            </a:r>
          </a:p>
        </p:txBody>
      </p:sp>
      <p:graphicFrame>
        <p:nvGraphicFramePr>
          <p:cNvPr id="10" name="Chart 9">
            <a:extLst>
              <a:ext uri="{FF2B5EF4-FFF2-40B4-BE49-F238E27FC236}">
                <a16:creationId xmlns:a16="http://schemas.microsoft.com/office/drawing/2014/main" id="{68A5B159-0055-44CA-BBE4-DEAC7A5B4DF1}"/>
              </a:ext>
            </a:extLst>
          </p:cNvPr>
          <p:cNvGraphicFramePr>
            <a:graphicFrameLocks/>
          </p:cNvGraphicFramePr>
          <p:nvPr/>
        </p:nvGraphicFramePr>
        <p:xfrm>
          <a:off x="427038" y="983103"/>
          <a:ext cx="8725612" cy="492040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88950" y="0"/>
            <a:ext cx="6827838" cy="1190171"/>
          </a:xfrm>
        </p:spPr>
        <p:txBody>
          <a:bodyPr/>
          <a:lstStyle/>
          <a:p>
            <a:r>
              <a:rPr lang="de-DE" altLang="de-DE" b="1" dirty="0"/>
              <a:t>1) General Aspects (6/7)</a:t>
            </a:r>
            <a:br>
              <a:rPr lang="de-DE" altLang="de-DE" b="1" dirty="0"/>
            </a:br>
            <a:r>
              <a:rPr lang="de-DE" altLang="de-DE" sz="2800" b="1" dirty="0"/>
              <a:t>Document Handling / Meeting</a:t>
            </a:r>
          </a:p>
        </p:txBody>
      </p:sp>
      <p:sp>
        <p:nvSpPr>
          <p:cNvPr id="17411" name="TextBox 12"/>
          <p:cNvSpPr txBox="1">
            <a:spLocks noChangeArrowheads="1"/>
          </p:cNvSpPr>
          <p:nvPr/>
        </p:nvSpPr>
        <p:spPr bwMode="auto">
          <a:xfrm rot="-5400000">
            <a:off x="-736600" y="5449269"/>
            <a:ext cx="2082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Number of Tdocs</a:t>
            </a:r>
          </a:p>
        </p:txBody>
      </p:sp>
      <p:graphicFrame>
        <p:nvGraphicFramePr>
          <p:cNvPr id="7" name="Chart 6">
            <a:extLst>
              <a:ext uri="{FF2B5EF4-FFF2-40B4-BE49-F238E27FC236}">
                <a16:creationId xmlns:a16="http://schemas.microsoft.com/office/drawing/2014/main" id="{66C5960D-783D-49E4-9DE8-3F256BED0767}"/>
              </a:ext>
            </a:extLst>
          </p:cNvPr>
          <p:cNvGraphicFramePr>
            <a:graphicFrameLocks/>
          </p:cNvGraphicFramePr>
          <p:nvPr/>
        </p:nvGraphicFramePr>
        <p:xfrm>
          <a:off x="0" y="1539834"/>
          <a:ext cx="9093556" cy="421148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9654</TotalTime>
  <Words>7367</Words>
  <Application>Microsoft Office PowerPoint</Application>
  <PresentationFormat>On-screen Show (4:3)</PresentationFormat>
  <Paragraphs>1291</Paragraphs>
  <Slides>67</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67</vt:i4>
      </vt:variant>
    </vt:vector>
  </HeadingPairs>
  <TitlesOfParts>
    <vt:vector size="73" baseType="lpstr">
      <vt:lpstr>Arial</vt:lpstr>
      <vt:lpstr>Arial </vt:lpstr>
      <vt:lpstr>Calibri</vt:lpstr>
      <vt:lpstr>Times New Roman</vt:lpstr>
      <vt:lpstr>Wingdings</vt:lpstr>
      <vt:lpstr>Office Theme</vt:lpstr>
      <vt:lpstr>PowerPoint Presentation</vt:lpstr>
      <vt:lpstr>Contents</vt:lpstr>
      <vt:lpstr>Contents</vt:lpstr>
      <vt:lpstr>1) General Aspects (1/7)</vt:lpstr>
      <vt:lpstr>1) General Aspects (2/7)</vt:lpstr>
      <vt:lpstr>1) General Aspects (3/7)</vt:lpstr>
      <vt:lpstr>1) General Aspects (4/7)</vt:lpstr>
      <vt:lpstr>1) General Aspects (5/7) Resource usage</vt:lpstr>
      <vt:lpstr>1) General Aspects (6/7) Document Handling / Meeting</vt:lpstr>
      <vt:lpstr>1) General Aspects (7/7) SA2 Agreed CRs by Release / Meeting</vt:lpstr>
      <vt:lpstr>Contents</vt:lpstr>
      <vt:lpstr>2.1) Rel-14 and before  Maintenance (1/1)</vt:lpstr>
      <vt:lpstr>Contents</vt:lpstr>
      <vt:lpstr>2.2) Rel-15 Work and Maintenance (1/2)</vt:lpstr>
      <vt:lpstr>2.2) Rel-15 Work and Maintenance (2/2)</vt:lpstr>
      <vt:lpstr>Contents</vt:lpstr>
      <vt:lpstr>2.3) Rel-16 Work and Maintenance (1/17)</vt:lpstr>
      <vt:lpstr>2.3) Rel-16 Work and Maintenance (2/17)</vt:lpstr>
      <vt:lpstr>2.3) Rel-16 Work and Maintenance (3/17)</vt:lpstr>
      <vt:lpstr>2.3) Rel-16 Work and Maintenance (4/17)</vt:lpstr>
      <vt:lpstr>2.3) Rel-16 Work and Maintenance (5/17)</vt:lpstr>
      <vt:lpstr>2.3) Rel-16 Work and Maintenance (6/17)</vt:lpstr>
      <vt:lpstr>2.3) Rel-16 Work and Maintenance (7/17)</vt:lpstr>
      <vt:lpstr>2.3) Rel-16 Work and Maintenance (8/17)</vt:lpstr>
      <vt:lpstr>2.3) Rel-16 Work and Maintenance (9/17)</vt:lpstr>
      <vt:lpstr>2.3) Rel-16 Work and Maintenance (10/17)</vt:lpstr>
      <vt:lpstr>2.3) Rel-16 Work and Maintenance (11/17)</vt:lpstr>
      <vt:lpstr>2.3) Rel-16 Work and Maintenance (12/17)</vt:lpstr>
      <vt:lpstr>2.3) Rel-16 Work and Maintenance (13/17)</vt:lpstr>
      <vt:lpstr>2.3) Rel-16 Work and Maintenance (14/17)</vt:lpstr>
      <vt:lpstr>2.3) Rel-16 Work and Maintenance (15/17)</vt:lpstr>
      <vt:lpstr>2.3) Rel-16 Work and Maintenance (16/17)</vt:lpstr>
      <vt:lpstr>2.3) Rel-16 Work and Maintenance (17/17)</vt:lpstr>
      <vt:lpstr>Contents</vt:lpstr>
      <vt:lpstr>2.4) Rel-17 Study/Work (1/18)</vt:lpstr>
      <vt:lpstr>PowerPoint Presentation</vt:lpstr>
      <vt:lpstr>2.4) Rel-17 Study/Work (3/18)</vt:lpstr>
      <vt:lpstr>2.4) Rel-17 Study/Work (4/18)</vt:lpstr>
      <vt:lpstr>2.4) Rel-17 Study/Work (5/18)</vt:lpstr>
      <vt:lpstr>2.4) Rel-17 Study/Work (6/18)</vt:lpstr>
      <vt:lpstr>2.4) Rel-17 Study/Work (7/18)</vt:lpstr>
      <vt:lpstr>2.4) Rel-17 Study/Work (8/18)</vt:lpstr>
      <vt:lpstr>2.4) Rel-17 Study/Work (9/18)</vt:lpstr>
      <vt:lpstr>2.4) Rel-17 Study/Work (10/18)</vt:lpstr>
      <vt:lpstr>2.4) Rel-17 Study/Work (11/18)</vt:lpstr>
      <vt:lpstr>2.4) Rel-17 Study/Work (12/18)</vt:lpstr>
      <vt:lpstr>2.4) Rel-17 Study/Work (13/18)</vt:lpstr>
      <vt:lpstr>2.4) Rel-17 Study/Work (14/18)</vt:lpstr>
      <vt:lpstr>2.4) Rel-17 Study/Work (15/18)</vt:lpstr>
      <vt:lpstr>2.4) Rel-17 Study/Work (16/18)</vt:lpstr>
      <vt:lpstr>2.4) Rel-17 Study/Work (17/18)</vt:lpstr>
      <vt:lpstr>2.4) Rel-17 Study/Work (18/18)</vt:lpstr>
      <vt:lpstr>Contents</vt:lpstr>
      <vt:lpstr>2.5) Rel-18 SIDs Status (1/5)</vt:lpstr>
      <vt:lpstr>2.5) Rel-18 SIDs Status (2/5)</vt:lpstr>
      <vt:lpstr>2.5) Rel-18 SIDs Status (3/5)</vt:lpstr>
      <vt:lpstr>2.5) Rel-18 SIDs Status (4/5)</vt:lpstr>
      <vt:lpstr>2.5) Rel-18 SIDs Status (5/5)</vt:lpstr>
      <vt:lpstr>Contents</vt:lpstr>
      <vt:lpstr>2.6) IETF and External SDO Normative Reference Update (1/1)</vt:lpstr>
      <vt:lpstr>Contents</vt:lpstr>
      <vt:lpstr>3) SA2 Work Planning</vt:lpstr>
      <vt:lpstr>Contents</vt:lpstr>
      <vt:lpstr>4) Documents for Information and Approval (1/1)</vt:lpstr>
      <vt:lpstr>Contents</vt:lpstr>
      <vt:lpstr>5) Collected Items requiring action  from SA</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05-23-2140_Puneet Jain</cp:lastModifiedBy>
  <cp:revision>1710</cp:revision>
  <dcterms:created xsi:type="dcterms:W3CDTF">2008-08-30T09:32:10Z</dcterms:created>
  <dcterms:modified xsi:type="dcterms:W3CDTF">2021-12-08T21:40:20Z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