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9"/>
  </p:notesMasterIdLst>
  <p:handoutMasterIdLst>
    <p:handoutMasterId r:id="rId50"/>
  </p:handoutMasterIdLst>
  <p:sldIdLst>
    <p:sldId id="303" r:id="rId2"/>
    <p:sldId id="621" r:id="rId3"/>
    <p:sldId id="623" r:id="rId4"/>
    <p:sldId id="703" r:id="rId5"/>
    <p:sldId id="704" r:id="rId6"/>
    <p:sldId id="709" r:id="rId7"/>
    <p:sldId id="710" r:id="rId8"/>
    <p:sldId id="711" r:id="rId9"/>
    <p:sldId id="712" r:id="rId10"/>
    <p:sldId id="627" r:id="rId11"/>
    <p:sldId id="879" r:id="rId12"/>
    <p:sldId id="628" r:id="rId13"/>
    <p:sldId id="634" r:id="rId14"/>
    <p:sldId id="635" r:id="rId15"/>
    <p:sldId id="637" r:id="rId16"/>
    <p:sldId id="639" r:id="rId17"/>
    <p:sldId id="736" r:id="rId18"/>
    <p:sldId id="729" r:id="rId19"/>
    <p:sldId id="737" r:id="rId20"/>
    <p:sldId id="738" r:id="rId21"/>
    <p:sldId id="739" r:id="rId22"/>
    <p:sldId id="725" r:id="rId23"/>
    <p:sldId id="731" r:id="rId24"/>
    <p:sldId id="744" r:id="rId25"/>
    <p:sldId id="880" r:id="rId26"/>
    <p:sldId id="747" r:id="rId27"/>
    <p:sldId id="881" r:id="rId28"/>
    <p:sldId id="745" r:id="rId29"/>
    <p:sldId id="778" r:id="rId30"/>
    <p:sldId id="779" r:id="rId31"/>
    <p:sldId id="780" r:id="rId32"/>
    <p:sldId id="787" r:id="rId33"/>
    <p:sldId id="735" r:id="rId34"/>
    <p:sldId id="733" r:id="rId35"/>
    <p:sldId id="732" r:id="rId36"/>
    <p:sldId id="882" r:id="rId37"/>
    <p:sldId id="761" r:id="rId38"/>
    <p:sldId id="762" r:id="rId39"/>
    <p:sldId id="760" r:id="rId40"/>
    <p:sldId id="788" r:id="rId41"/>
    <p:sldId id="679" r:id="rId42"/>
    <p:sldId id="878" r:id="rId43"/>
    <p:sldId id="636" r:id="rId44"/>
    <p:sldId id="868" r:id="rId45"/>
    <p:sldId id="758" r:id="rId46"/>
    <p:sldId id="872" r:id="rId47"/>
    <p:sldId id="624" r:id="rId4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FFFFCC"/>
    <a:srgbClr val="C1E442"/>
    <a:srgbClr val="FFFF99"/>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3" autoAdjust="0"/>
    <p:restoredTop sz="92197" autoAdjust="0"/>
  </p:normalViewPr>
  <p:slideViewPr>
    <p:cSldViewPr snapToGrid="0">
      <p:cViewPr>
        <p:scale>
          <a:sx n="70" d="100"/>
          <a:sy n="70" d="100"/>
        </p:scale>
        <p:origin x="36" y="50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3/14/2019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3/14/2019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26848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28476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6283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671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76054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2042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484401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561646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842673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66725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33958018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44</a:t>
            </a:fld>
            <a:endParaRPr lang="en-GB" dirty="0"/>
          </a:p>
        </p:txBody>
      </p:sp>
    </p:spTree>
    <p:extLst>
      <p:ext uri="{BB962C8B-B14F-4D97-AF65-F5344CB8AC3E}">
        <p14:creationId xmlns:p14="http://schemas.microsoft.com/office/powerpoint/2010/main" val="39056474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40768273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26991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9693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60705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980226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4137121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780751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SP-190110, TSG SA#83,</a:t>
            </a:r>
            <a:r>
              <a:rPr lang="en-GB" sz="1100" b="1" spc="300" baseline="0" dirty="0">
                <a:ea typeface="+mn-ea"/>
                <a:cs typeface="Arial" panose="020B0604020202020204" pitchFamily="34" charset="0"/>
              </a:rPr>
              <a:t> Shenzhen, China 20-22 March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2018</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SA#83</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413675"/>
            <a:ext cx="9102725" cy="828207"/>
          </a:xfrm>
        </p:spPr>
        <p:txBody>
          <a:bodyPr/>
          <a:lstStyle/>
          <a:p>
            <a:r>
              <a:rPr lang="sv-SE" sz="3200" dirty="0"/>
              <a:t>Summary of ongoing WIs/SIs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84092025"/>
              </p:ext>
            </p:extLst>
          </p:nvPr>
        </p:nvGraphicFramePr>
        <p:xfrm>
          <a:off x="1154242" y="1516853"/>
          <a:ext cx="8613138" cy="4099265"/>
        </p:xfrm>
        <a:graphic>
          <a:graphicData uri="http://schemas.openxmlformats.org/drawingml/2006/table">
            <a:tbl>
              <a:tblPr firstRow="1" bandRow="1">
                <a:tableStyleId>{5C22544A-7EE6-4342-B048-85BDC9FD1C3A}</a:tableStyleId>
              </a:tblPr>
              <a:tblGrid>
                <a:gridCol w="1170055">
                  <a:extLst>
                    <a:ext uri="{9D8B030D-6E8A-4147-A177-3AD203B41FA5}">
                      <a16:colId xmlns:a16="http://schemas.microsoft.com/office/drawing/2014/main" val="23408469"/>
                    </a:ext>
                  </a:extLst>
                </a:gridCol>
                <a:gridCol w="3874524">
                  <a:extLst>
                    <a:ext uri="{9D8B030D-6E8A-4147-A177-3AD203B41FA5}">
                      <a16:colId xmlns:a16="http://schemas.microsoft.com/office/drawing/2014/main" val="1386727148"/>
                    </a:ext>
                  </a:extLst>
                </a:gridCol>
                <a:gridCol w="1612702">
                  <a:extLst>
                    <a:ext uri="{9D8B030D-6E8A-4147-A177-3AD203B41FA5}">
                      <a16:colId xmlns:a16="http://schemas.microsoft.com/office/drawing/2014/main" val="4240727412"/>
                    </a:ext>
                  </a:extLst>
                </a:gridCol>
                <a:gridCol w="1955857">
                  <a:extLst>
                    <a:ext uri="{9D8B030D-6E8A-4147-A177-3AD203B41FA5}">
                      <a16:colId xmlns:a16="http://schemas.microsoft.com/office/drawing/2014/main" val="1675550634"/>
                    </a:ext>
                  </a:extLst>
                </a:gridCol>
              </a:tblGrid>
              <a:tr h="80353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VBCLTE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Volume Based Charging Aspects for </a:t>
                      </a:r>
                      <a:r>
                        <a:rPr lang="en-US" sz="1400" b="0" kern="1200" dirty="0" err="1">
                          <a:solidFill>
                            <a:schemeClr val="tx1"/>
                          </a:solidFill>
                          <a:effectLst/>
                          <a:latin typeface="Arial" panose="020B0604020202020204" pitchFamily="34" charset="0"/>
                          <a:ea typeface="+mn-ea"/>
                          <a:cs typeface="Arial" panose="020B0604020202020204" pitchFamily="34" charset="0"/>
                        </a:rPr>
                        <a:t>VoLTE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0-&gt;50%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13605193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OFSBI_CH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err="1">
                          <a:solidFill>
                            <a:schemeClr val="tx1"/>
                          </a:solidFill>
                          <a:effectLst/>
                          <a:latin typeface="Arial" panose="020B0604020202020204" pitchFamily="34" charset="0"/>
                          <a:ea typeface="+mn-ea"/>
                          <a:cs typeface="Arial" panose="020B0604020202020204" pitchFamily="34" charset="0"/>
                        </a:rPr>
                        <a:t>Nchf</a:t>
                      </a:r>
                      <a:r>
                        <a:rPr lang="en-US" sz="1400" b="0" kern="1200" dirty="0">
                          <a:solidFill>
                            <a:schemeClr val="tx1"/>
                          </a:solidFill>
                          <a:effectLst/>
                          <a:latin typeface="Arial" panose="020B0604020202020204" pitchFamily="34" charset="0"/>
                          <a:ea typeface="+mn-ea"/>
                          <a:cs typeface="Arial" panose="020B0604020202020204" pitchFamily="34" charset="0"/>
                        </a:rPr>
                        <a:t> Online and Offline Charging Services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0-&gt;40%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 -&gt; 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71566357"/>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5GIEPC_CH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Enhancement of 5GC interworking with EPC</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0-&gt;30%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154208384"/>
                  </a:ext>
                </a:extLst>
              </a:tr>
              <a:tr h="549288">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5GS_Ph1_NEFCH</a:t>
                      </a:r>
                    </a:p>
                  </a:txBody>
                  <a:tcPr marL="68580" marR="68580" marT="0" marB="0" anchor="ctr">
                    <a:solidFill>
                      <a:srgbClr val="FFFFCC"/>
                    </a:solidFill>
                  </a:tcPr>
                </a:tc>
                <a:tc>
                  <a:txBody>
                    <a:bodyPr/>
                    <a:lstStyle/>
                    <a:p>
                      <a:pPr algn="ctr">
                        <a:spcBef>
                          <a:spcPts val="1200"/>
                        </a:spcBef>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Exposure Charging in 5G System Architecture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0-&gt;20%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88573702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5GS_Ph1_AMFCH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AMF in 5G System Architecture Phase 1</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0-&gt;20%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FS_NETSLICE_CH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of Network Slicing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0-&gt;30%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 -&gt; 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617" y="194870"/>
            <a:ext cx="9102725" cy="828207"/>
          </a:xfrm>
        </p:spPr>
        <p:txBody>
          <a:bodyPr/>
          <a:lstStyle/>
          <a:p>
            <a:r>
              <a:rPr lang="sv-SE" sz="3200" dirty="0"/>
              <a:t>Summary of ongoing WIs/SIs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88118943"/>
              </p:ext>
            </p:extLst>
          </p:nvPr>
        </p:nvGraphicFramePr>
        <p:xfrm>
          <a:off x="834200" y="1023077"/>
          <a:ext cx="9919143" cy="5222275"/>
        </p:xfrm>
        <a:graphic>
          <a:graphicData uri="http://schemas.openxmlformats.org/drawingml/2006/table">
            <a:tbl>
              <a:tblPr firstRow="1" bandRow="1">
                <a:tableStyleId>{5C22544A-7EE6-4342-B048-85BDC9FD1C3A}</a:tableStyleId>
              </a:tblPr>
              <a:tblGrid>
                <a:gridCol w="1347469">
                  <a:extLst>
                    <a:ext uri="{9D8B030D-6E8A-4147-A177-3AD203B41FA5}">
                      <a16:colId xmlns:a16="http://schemas.microsoft.com/office/drawing/2014/main" val="23408469"/>
                    </a:ext>
                  </a:extLst>
                </a:gridCol>
                <a:gridCol w="4462016">
                  <a:extLst>
                    <a:ext uri="{9D8B030D-6E8A-4147-A177-3AD203B41FA5}">
                      <a16:colId xmlns:a16="http://schemas.microsoft.com/office/drawing/2014/main" val="1386727148"/>
                    </a:ext>
                  </a:extLst>
                </a:gridCol>
                <a:gridCol w="1857235">
                  <a:extLst>
                    <a:ext uri="{9D8B030D-6E8A-4147-A177-3AD203B41FA5}">
                      <a16:colId xmlns:a16="http://schemas.microsoft.com/office/drawing/2014/main" val="4240727412"/>
                    </a:ext>
                  </a:extLst>
                </a:gridCol>
                <a:gridCol w="2252423">
                  <a:extLst>
                    <a:ext uri="{9D8B030D-6E8A-4147-A177-3AD203B41FA5}">
                      <a16:colId xmlns:a16="http://schemas.microsoft.com/office/drawing/2014/main" val="1675550634"/>
                    </a:ext>
                  </a:extLst>
                </a:gridCol>
              </a:tblGrid>
              <a:tr h="717239">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QOED</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40%-&gt;55%</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71566357"/>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EE_5G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20%-&gt;40%</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154208384"/>
                  </a:ext>
                </a:extLst>
              </a:tr>
              <a:tr h="49029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OAM_LTE_WLAN</a:t>
                      </a:r>
                    </a:p>
                  </a:txBody>
                  <a:tcPr marL="68580" marR="68580" marT="0" marB="0" anchor="ctr">
                    <a:solidFill>
                      <a:srgbClr val="FFFFCC"/>
                    </a:solidFill>
                  </a:tcPr>
                </a:tc>
                <a:tc>
                  <a:txBody>
                    <a:bodyPr/>
                    <a:lstStyle/>
                    <a:p>
                      <a:pPr algn="ctr">
                        <a:spcBef>
                          <a:spcPts val="1200"/>
                        </a:spcBef>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OAM aspects of LTE and WLAN integration</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50%-&gt;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885737022"/>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NETPOL</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policy management for mobile networks based on NFV scenarios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10%-&gt;10%</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3648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METHOGY</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Methodology for 5G management specifications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60%-&gt;85%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SA#83 (03/2019) -&gt; </a:t>
                      </a: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r h="53648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IDMS_MN</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Intent driven management services for mobile network</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20%-&gt;30%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SA#84 (06/2019) -&gt; 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815081495"/>
                  </a:ext>
                </a:extLst>
              </a:tr>
              <a:tr h="490294">
                <a:tc>
                  <a:txBody>
                    <a:bodyPr/>
                    <a:lstStyle/>
                    <a:p>
                      <a:pPr algn="ctr">
                        <a:spcAft>
                          <a:spcPts val="0"/>
                        </a:spcAft>
                      </a:pPr>
                      <a:r>
                        <a:rPr lang="en-GB" sz="1400" kern="1200" dirty="0">
                          <a:solidFill>
                            <a:schemeClr val="dk1"/>
                          </a:solidFill>
                          <a:effectLst/>
                          <a:latin typeface="Arial" panose="020B0604020202020204" pitchFamily="34" charset="0"/>
                          <a:ea typeface="SimSun" panose="02010600030101010101" pitchFamily="2" charset="-122"/>
                          <a:cs typeface="+mn-cs"/>
                        </a:rPr>
                        <a:t>5G_SLICE_ePA</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a:t>
                      </a:r>
                      <a:r>
                        <a:rPr lang="sv-SE" sz="1400" b="0" kern="1200" dirty="0">
                          <a:solidFill>
                            <a:schemeClr val="dk1"/>
                          </a:solidFill>
                          <a:effectLst/>
                          <a:latin typeface="Arial" panose="020B0604020202020204" pitchFamily="34" charset="0"/>
                          <a:ea typeface="SimSun" panose="02010600030101010101" pitchFamily="2" charset="-122"/>
                          <a:cs typeface="+mn-cs"/>
                        </a:rPr>
                        <a:t>6</a:t>
                      </a:r>
                      <a:r>
                        <a:rPr lang="sv-SE" sz="1400" kern="1200" dirty="0">
                          <a:solidFill>
                            <a:schemeClr val="dk1"/>
                          </a:solidFill>
                          <a:effectLst/>
                          <a:latin typeface="Arial" panose="020B0604020202020204" pitchFamily="34" charset="0"/>
                          <a:ea typeface="SimSun" panose="02010600030101010101" pitchFamily="2" charset="-122"/>
                          <a:cs typeface="+mn-cs"/>
                        </a:rPr>
                        <a:t>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SimSun" panose="02010600030101010101" pitchFamily="2" charset="-122"/>
                          <a:cs typeface="+mn-cs"/>
                        </a:rPr>
                        <a:t>SA#84 (06/2019) </a:t>
                      </a:r>
                      <a:r>
                        <a:rPr lang="en-GB" sz="1400" b="0" kern="1200" dirty="0">
                          <a:solidFill>
                            <a:schemeClr val="tx1"/>
                          </a:solidFill>
                          <a:effectLst/>
                          <a:latin typeface="Arial" panose="020B0604020202020204" pitchFamily="34" charset="0"/>
                          <a:ea typeface="+mn-ea"/>
                          <a:cs typeface="Arial" panose="020B0604020202020204" pitchFamily="34" charset="0"/>
                        </a:rPr>
                        <a:t>-&gt; SA#86 (12/2019)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3650313514"/>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5GDMS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Discovery of management services in 5G</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0%-&gt;25%</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SA#84 (06/2019) -&gt; SA#85 (09/2019)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3923752793"/>
                  </a:ext>
                </a:extLst>
              </a:tr>
              <a:tr h="490294">
                <a:tc>
                  <a:txBody>
                    <a:bodyPr/>
                    <a:lstStyle/>
                    <a:p>
                      <a:pPr algn="ctr">
                        <a:spcAft>
                          <a:spcPts val="0"/>
                        </a:spcAft>
                      </a:pPr>
                      <a:r>
                        <a:rPr lang="en-GB" sz="1400" b="0" kern="1200" dirty="0" err="1">
                          <a:solidFill>
                            <a:schemeClr val="tx1"/>
                          </a:solidFill>
                          <a:effectLst/>
                          <a:latin typeface="Arial" panose="020B0604020202020204" pitchFamily="34" charset="0"/>
                          <a:ea typeface="+mn-ea"/>
                          <a:cs typeface="Arial" panose="020B0604020202020204" pitchFamily="34" charset="0"/>
                        </a:rPr>
                        <a:t>eNRM</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NRM enhancements</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0%-&gt;10%</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SA#84 (06/2019) -&gt; SA#85 (09/2019)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474324465"/>
                  </a:ext>
                </a:extLst>
              </a:tr>
            </a:tbl>
          </a:graphicData>
        </a:graphic>
      </p:graphicFrame>
    </p:spTree>
    <p:extLst>
      <p:ext uri="{BB962C8B-B14F-4D97-AF65-F5344CB8AC3E}">
        <p14:creationId xmlns:p14="http://schemas.microsoft.com/office/powerpoint/2010/main" val="191157790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106865"/>
            <a:ext cx="9102725" cy="920688"/>
          </a:xfrm>
        </p:spPr>
        <p:txBody>
          <a:bodyPr/>
          <a:lstStyle/>
          <a:p>
            <a:r>
              <a:rPr lang="sv-SE" sz="3200" dirty="0"/>
              <a:t>Summary of ongoing WIs/SIs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59102760"/>
              </p:ext>
            </p:extLst>
          </p:nvPr>
        </p:nvGraphicFramePr>
        <p:xfrm>
          <a:off x="1005841" y="1027553"/>
          <a:ext cx="8877364" cy="4836294"/>
        </p:xfrm>
        <a:graphic>
          <a:graphicData uri="http://schemas.openxmlformats.org/drawingml/2006/table">
            <a:tbl>
              <a:tblPr firstRow="1" bandRow="1">
                <a:tableStyleId>{5C22544A-7EE6-4342-B048-85BDC9FD1C3A}</a:tableStyleId>
              </a:tblPr>
              <a:tblGrid>
                <a:gridCol w="1183366">
                  <a:extLst>
                    <a:ext uri="{9D8B030D-6E8A-4147-A177-3AD203B41FA5}">
                      <a16:colId xmlns:a16="http://schemas.microsoft.com/office/drawing/2014/main" val="23408469"/>
                    </a:ext>
                  </a:extLst>
                </a:gridCol>
                <a:gridCol w="4537357">
                  <a:extLst>
                    <a:ext uri="{9D8B030D-6E8A-4147-A177-3AD203B41FA5}">
                      <a16:colId xmlns:a16="http://schemas.microsoft.com/office/drawing/2014/main" val="1386727148"/>
                    </a:ext>
                  </a:extLst>
                </a:gridCol>
                <a:gridCol w="1395044">
                  <a:extLst>
                    <a:ext uri="{9D8B030D-6E8A-4147-A177-3AD203B41FA5}">
                      <a16:colId xmlns:a16="http://schemas.microsoft.com/office/drawing/2014/main" val="4240727412"/>
                    </a:ext>
                  </a:extLst>
                </a:gridCol>
                <a:gridCol w="1761597">
                  <a:extLst>
                    <a:ext uri="{9D8B030D-6E8A-4147-A177-3AD203B41FA5}">
                      <a16:colId xmlns:a16="http://schemas.microsoft.com/office/drawing/2014/main" val="1675550634"/>
                    </a:ext>
                  </a:extLst>
                </a:gridCol>
              </a:tblGrid>
              <a:tr h="515171">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494190">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TM_SBMA</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Trace Management in the context of Services Based Management Architecture</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Bef>
                          <a:spcPts val="1200"/>
                        </a:spcBef>
                        <a:spcAft>
                          <a:spcPts val="0"/>
                        </a:spcAft>
                      </a:pPr>
                      <a:r>
                        <a:rPr lang="sv-SE" sz="1400" kern="1200" dirty="0">
                          <a:solidFill>
                            <a:srgbClr val="000000"/>
                          </a:solidFill>
                          <a:effectLst/>
                          <a:latin typeface="Arial" panose="020B0604020202020204" pitchFamily="34" charset="0"/>
                          <a:ea typeface="+mn-ea"/>
                          <a:cs typeface="+mn-cs"/>
                        </a:rPr>
                        <a:t>0-&gt;0%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SA#84 (06/2019) </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1230559533"/>
                  </a:ext>
                </a:extLst>
              </a:tr>
              <a:tr h="494190">
                <a:tc>
                  <a:txBody>
                    <a:bodyPr/>
                    <a:lstStyle/>
                    <a:p>
                      <a:pPr algn="ctr">
                        <a:spcAft>
                          <a:spcPts val="0"/>
                        </a:spcAft>
                      </a:pPr>
                      <a:r>
                        <a:rPr lang="en-GB" sz="1400" dirty="0">
                          <a:effectLst/>
                          <a:latin typeface="Arial" panose="020B0604020202020204" pitchFamily="34" charset="0"/>
                        </a:rPr>
                        <a:t>FS_ONAPDCAE</a:t>
                      </a:r>
                      <a:endParaRPr lang="sv-SE" sz="1400" dirty="0">
                        <a:effectLst/>
                        <a:latin typeface="CG Times (WN)"/>
                      </a:endParaRPr>
                    </a:p>
                  </a:txBody>
                  <a:tcPr marL="68580" marR="68580" marT="0" marB="0" anchor="ctr">
                    <a:solidFill>
                      <a:srgbClr val="FFFFCC"/>
                    </a:solidFill>
                  </a:tcPr>
                </a:tc>
                <a:tc>
                  <a:txBody>
                    <a:bodyPr/>
                    <a:lstStyle/>
                    <a:p>
                      <a:pPr algn="ctr">
                        <a:spcAft>
                          <a:spcPts val="900"/>
                        </a:spcAft>
                      </a:pPr>
                      <a:r>
                        <a:rPr lang="en-GB" sz="1400" dirty="0">
                          <a:effectLst/>
                          <a:latin typeface="Arial" panose="020B0604020202020204" pitchFamily="34" charset="0"/>
                          <a:ea typeface="SimSun" panose="02010600030101010101" pitchFamily="2" charset="-122"/>
                        </a:rPr>
                        <a:t>Study on integration of ONAP DCAE and 3GPP management architecture</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Bef>
                          <a:spcPts val="1200"/>
                        </a:spcBef>
                        <a:spcAft>
                          <a:spcPts val="0"/>
                        </a:spcAft>
                      </a:pPr>
                      <a:r>
                        <a:rPr lang="en-US" sz="1400" dirty="0">
                          <a:solidFill>
                            <a:srgbClr val="000000"/>
                          </a:solidFill>
                          <a:effectLst/>
                          <a:latin typeface="Arial" panose="020B0604020202020204" pitchFamily="34" charset="0"/>
                        </a:rPr>
                        <a:t>80%&gt;</a:t>
                      </a:r>
                      <a:r>
                        <a:rPr lang="en-US" sz="1400" dirty="0">
                          <a:solidFill>
                            <a:srgbClr val="000000"/>
                          </a:solidFill>
                          <a:effectLst/>
                          <a:highlight>
                            <a:srgbClr val="00FF00"/>
                          </a:highlight>
                          <a:latin typeface="Arial" panose="020B0604020202020204" pitchFamily="34" charset="0"/>
                        </a:rPr>
                        <a:t>100%</a:t>
                      </a:r>
                      <a:endParaRPr lang="sv-SE" sz="1400" dirty="0">
                        <a:effectLst/>
                        <a:highlight>
                          <a:srgbClr val="00FF00"/>
                        </a:highlight>
                        <a:latin typeface="CG Times (WN)"/>
                      </a:endParaRPr>
                    </a:p>
                  </a:txBody>
                  <a:tcPr marL="68580" marR="68580" marT="0" marB="0" anchor="ctr">
                    <a:solidFill>
                      <a:srgbClr val="FFFFCC"/>
                    </a:solidFill>
                  </a:tcPr>
                </a:tc>
                <a:tc>
                  <a:txBody>
                    <a:bodyPr/>
                    <a:lstStyle/>
                    <a:p>
                      <a:pPr algn="ctr">
                        <a:spcAft>
                          <a:spcPts val="0"/>
                        </a:spcAft>
                      </a:pPr>
                      <a:r>
                        <a:rPr lang="en-GB" sz="1400" dirty="0">
                          <a:effectLst/>
                          <a:latin typeface="Arial" panose="020B0604020202020204" pitchFamily="34" charset="0"/>
                        </a:rPr>
                        <a:t>SA#83 (03/2019)</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3607487828"/>
                  </a:ext>
                </a:extLst>
              </a:tr>
              <a:tr h="494190">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FS_ONAPCINT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Study on integration of ONAP and 3GPP configuration management services for 5G networks</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60%&gt;</a:t>
                      </a:r>
                      <a:r>
                        <a:rPr lang="sv-SE" sz="1400" kern="1200" dirty="0">
                          <a:solidFill>
                            <a:schemeClr val="dk1"/>
                          </a:solidFill>
                          <a:effectLst/>
                          <a:highlight>
                            <a:srgbClr val="00FF00"/>
                          </a:highlight>
                          <a:latin typeface="Arial" panose="020B0604020202020204" pitchFamily="34" charset="0"/>
                          <a:ea typeface="+mn-ea"/>
                          <a:cs typeface="+mn-cs"/>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SA#83 (03/2019)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319931560"/>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FS_MAN_EC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management aspects of edge computing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20%-&gt;50%</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SA#83 (03/2019) -&gt; 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56251039"/>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FS_PROTIMP</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protocol enhancement for real time communication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a:t>
                      </a:r>
                      <a:r>
                        <a:rPr lang="en-GB" sz="1400" kern="1200" dirty="0">
                          <a:solidFill>
                            <a:schemeClr val="dk1"/>
                          </a:solidFill>
                          <a:effectLst/>
                          <a:latin typeface="Arial" panose="020B0604020202020204" pitchFamily="34" charset="0"/>
                          <a:ea typeface="+mn-ea"/>
                          <a:cs typeface="+mn-cs"/>
                        </a:rPr>
                        <a:t>0%</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SA#83 (03/2019) -&gt; </a:t>
                      </a: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333884493"/>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FS_TENANCYC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sz="1400" kern="1200" dirty="0">
                          <a:solidFill>
                            <a:schemeClr val="dk1"/>
                          </a:solidFill>
                          <a:effectLst/>
                          <a:latin typeface="Arial" panose="020B0604020202020204" pitchFamily="34" charset="0"/>
                          <a:ea typeface="+mn-ea"/>
                          <a:cs typeface="+mn-cs"/>
                        </a:rPr>
                        <a:t>Study on tenancy concept in 5G network and network slicing management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20%-&gt;</a:t>
                      </a:r>
                      <a:r>
                        <a:rPr lang="sv-SE" sz="1400" kern="1200" dirty="0">
                          <a:solidFill>
                            <a:schemeClr val="dk1"/>
                          </a:solidFill>
                          <a:effectLst/>
                          <a:latin typeface="Arial" panose="020B0604020202020204" pitchFamily="34" charset="0"/>
                          <a:ea typeface="+mn-ea"/>
                          <a:cs typeface="+mn-cs"/>
                        </a:rPr>
                        <a:t>26%</a:t>
                      </a: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SA#84 (06/2019) -&gt; 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FS_CSMAN</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management aspects of communication services </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40%-&gt;</a:t>
                      </a:r>
                      <a:r>
                        <a:rPr lang="sv-SE" sz="1400" b="0" kern="1200" dirty="0">
                          <a:solidFill>
                            <a:schemeClr val="dk1"/>
                          </a:solidFill>
                          <a:effectLst/>
                          <a:latin typeface="Arial" panose="020B0604020202020204" pitchFamily="34" charset="0"/>
                          <a:ea typeface="+mn-ea"/>
                          <a:cs typeface="+mn-cs"/>
                        </a:rPr>
                        <a:t>7</a:t>
                      </a:r>
                      <a:r>
                        <a:rPr lang="sv-SE" sz="1400" kern="1200" dirty="0">
                          <a:solidFill>
                            <a:schemeClr val="dk1"/>
                          </a:solidFill>
                          <a:effectLst/>
                          <a:latin typeface="Arial" panose="020B0604020202020204" pitchFamily="34" charset="0"/>
                          <a:ea typeface="+mn-ea"/>
                          <a:cs typeface="+mn-cs"/>
                        </a:rPr>
                        <a:t>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SA#84 (06/2019) -&gt; 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534919765"/>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FS_SON_5G</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Self-Organizing Networks (SON) for 5G</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10%-&gt;</a:t>
                      </a:r>
                      <a:r>
                        <a:rPr lang="sv-SE" sz="1400" b="0" kern="1200" dirty="0">
                          <a:solidFill>
                            <a:schemeClr val="dk1"/>
                          </a:solidFill>
                          <a:effectLst/>
                          <a:latin typeface="Arial" panose="020B0604020202020204" pitchFamily="34" charset="0"/>
                          <a:ea typeface="+mn-ea"/>
                          <a:cs typeface="+mn-cs"/>
                        </a:rPr>
                        <a:t>4</a:t>
                      </a:r>
                      <a:r>
                        <a:rPr lang="sv-SE" sz="1400" kern="1200" dirty="0">
                          <a:solidFill>
                            <a:schemeClr val="dk1"/>
                          </a:solidFill>
                          <a:effectLst/>
                          <a:latin typeface="Arial" panose="020B0604020202020204" pitchFamily="34" charset="0"/>
                          <a:ea typeface="+mn-ea"/>
                          <a:cs typeface="+mn-cs"/>
                        </a:rPr>
                        <a:t>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SA#84 (06/2019</a:t>
                      </a:r>
                      <a:r>
                        <a:rPr lang="en-GB" sz="1400" kern="1200">
                          <a:solidFill>
                            <a:schemeClr val="dk1"/>
                          </a:solidFill>
                          <a:effectLst/>
                          <a:latin typeface="Arial" panose="020B0604020202020204" pitchFamily="34" charset="0"/>
                          <a:ea typeface="+mn-ea"/>
                          <a:cs typeface="+mn-cs"/>
                        </a:rPr>
                        <a:t>) -&gt; </a:t>
                      </a:r>
                      <a:r>
                        <a:rPr lang="en-GB" sz="1400" b="0" kern="1200">
                          <a:solidFill>
                            <a:schemeClr val="tx1"/>
                          </a:solidFill>
                          <a:effectLst/>
                          <a:latin typeface="Arial" panose="020B0604020202020204" pitchFamily="34" charset="0"/>
                          <a:ea typeface="+mn-ea"/>
                          <a:cs typeface="Arial" panose="020B0604020202020204" pitchFamily="34" charset="0"/>
                        </a:rPr>
                        <a:t>SA#86 (12/2019)</a:t>
                      </a:r>
                      <a:r>
                        <a:rPr lang="en-GB" sz="1400" kern="1200">
                          <a:solidFill>
                            <a:schemeClr val="dk1"/>
                          </a:solidFill>
                          <a:effectLst/>
                          <a:latin typeface="Arial" panose="020B0604020202020204" pitchFamily="34" charset="0"/>
                          <a:ea typeface="+mn-ea"/>
                          <a:cs typeface="+mn-cs"/>
                        </a:rPr>
                        <a:t>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1150317479"/>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FS_OAM_RTT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non-file-based trace reporting</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kern="1200" dirty="0">
                          <a:solidFill>
                            <a:schemeClr val="dk1"/>
                          </a:solidFill>
                          <a:effectLst/>
                          <a:latin typeface="Arial" panose="020B0604020202020204" pitchFamily="34" charset="0"/>
                          <a:ea typeface="+mn-ea"/>
                          <a:cs typeface="+mn-cs"/>
                        </a:rPr>
                        <a:t>0-&gt;0%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SA#84 (06/2019)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514632431"/>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11939767"/>
              </p:ext>
            </p:extLst>
          </p:nvPr>
        </p:nvGraphicFramePr>
        <p:xfrm>
          <a:off x="1128524" y="2073555"/>
          <a:ext cx="9230128" cy="879992"/>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algn="l" fontAlgn="t"/>
                      <a:r>
                        <a:rPr lang="sv-SE" sz="1400" b="0" i="0" u="none" strike="noStrike" dirty="0">
                          <a:solidFill>
                            <a:srgbClr val="000000"/>
                          </a:solidFill>
                          <a:effectLst/>
                          <a:latin typeface="Arial" panose="020B0604020202020204" pitchFamily="34" charset="0"/>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65785925"/>
              </p:ext>
            </p:extLst>
          </p:nvPr>
        </p:nvGraphicFramePr>
        <p:xfrm>
          <a:off x="1384176" y="1899704"/>
          <a:ext cx="8290169" cy="851989"/>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400" b="0" i="0" u="none" strike="noStrike" dirty="0">
                          <a:solidFill>
                            <a:srgbClr val="000000"/>
                          </a:solidFill>
                          <a:effectLst/>
                          <a:latin typeface="Arial" panose="020B0604020202020204" pitchFamily="34" charset="0"/>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US" sz="1400" b="0" i="0" u="none" strike="noStrike" kern="1200" dirty="0">
                          <a:solidFill>
                            <a:srgbClr val="000000"/>
                          </a:solidFill>
                          <a:effectLst/>
                          <a:latin typeface="Arial" panose="020B0604020202020204" pitchFamily="34" charset="0"/>
                          <a:ea typeface="+mn-ea"/>
                          <a:cs typeface="+mn-cs"/>
                        </a:rPr>
                        <a: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7518" y="668665"/>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30161907"/>
              </p:ext>
            </p:extLst>
          </p:nvPr>
        </p:nvGraphicFramePr>
        <p:xfrm>
          <a:off x="1269443" y="1913727"/>
          <a:ext cx="9375601" cy="1257300"/>
        </p:xfrm>
        <a:graphic>
          <a:graphicData uri="http://schemas.openxmlformats.org/drawingml/2006/table">
            <a:tbl>
              <a:tblPr/>
              <a:tblGrid>
                <a:gridCol w="1064115">
                  <a:extLst>
                    <a:ext uri="{9D8B030D-6E8A-4147-A177-3AD203B41FA5}">
                      <a16:colId xmlns:a16="http://schemas.microsoft.com/office/drawing/2014/main" val="20000"/>
                    </a:ext>
                  </a:extLst>
                </a:gridCol>
                <a:gridCol w="6318913">
                  <a:extLst>
                    <a:ext uri="{9D8B030D-6E8A-4147-A177-3AD203B41FA5}">
                      <a16:colId xmlns:a16="http://schemas.microsoft.com/office/drawing/2014/main" val="20001"/>
                    </a:ext>
                  </a:extLst>
                </a:gridCol>
                <a:gridCol w="1992573">
                  <a:extLst>
                    <a:ext uri="{9D8B030D-6E8A-4147-A177-3AD203B41FA5}">
                      <a16:colId xmlns:a16="http://schemas.microsoft.com/office/drawing/2014/main" val="3746330575"/>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marL="95250" marR="0" indent="0" algn="l" defTabSz="1219170" rtl="0" eaLnBrk="1" latinLnBrk="0" hangingPunct="1">
                        <a:spcAft>
                          <a:spcPts val="0"/>
                        </a:spcAft>
                      </a:pPr>
                      <a:r>
                        <a:rPr lang="sv-SE" sz="1400" b="0" i="0" u="none" strike="noStrike" kern="1200" baseline="0" dirty="0">
                          <a:solidFill>
                            <a:schemeClr val="dk1"/>
                          </a:solidFill>
                          <a:latin typeface="Calibri" panose="020F0502020204030204" pitchFamily="34" charset="0"/>
                          <a:ea typeface="+mn-ea"/>
                          <a:cs typeface="+mn-cs"/>
                        </a:rPr>
                        <a:t>SP-190135</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400" b="0" i="0" u="none" strike="noStrike" kern="1200" baseline="0" dirty="0">
                          <a:solidFill>
                            <a:schemeClr val="dk1"/>
                          </a:solidFill>
                          <a:latin typeface="Calibri" panose="020F0502020204030204" pitchFamily="34" charset="0"/>
                          <a:ea typeface="+mn-ea"/>
                          <a:cs typeface="+mn-cs"/>
                        </a:rPr>
                        <a:t>TS 28.404: </a:t>
                      </a:r>
                      <a:r>
                        <a:rPr lang="en-GB" sz="1400" b="0" i="0" u="none" strike="noStrike" kern="1200" baseline="0" dirty="0">
                          <a:solidFill>
                            <a:schemeClr val="dk1"/>
                          </a:solidFill>
                          <a:latin typeface="Calibri" panose="020F0502020204030204" pitchFamily="34" charset="0"/>
                          <a:ea typeface="+mn-ea"/>
                          <a:cs typeface="+mn-cs"/>
                        </a:rPr>
                        <a:t>Quality of Experience (QoE) measurement collection; Concepts, use cases and requirements</a:t>
                      </a:r>
                      <a:endParaRPr lang="en-US"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2075" algn="l" fontAlgn="t"/>
                      <a:r>
                        <a:rPr lang="sv-SE" sz="1400" dirty="0">
                          <a:solidFill>
                            <a:schemeClr val="tx1"/>
                          </a:solidFill>
                          <a:effectLst/>
                          <a:latin typeface="Calibri" panose="020F0502020204030204" pitchFamily="34" charset="0"/>
                          <a:ea typeface="+mn-ea"/>
                          <a:cs typeface="Calibri" panose="020F0502020204030204" pitchFamily="34" charset="0"/>
                        </a:rPr>
                        <a:t>Information</a:t>
                      </a:r>
                      <a:endParaRPr lang="sv-SE"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marL="95250" marR="0" indent="0" algn="l" defTabSz="1219170" rtl="0" eaLnBrk="1" latinLnBrk="0" hangingPunct="1">
                        <a:spcAft>
                          <a:spcPts val="0"/>
                        </a:spcAft>
                      </a:pPr>
                      <a:r>
                        <a:rPr lang="sv-SE" sz="1400" b="0" i="0" u="none" strike="noStrike" kern="1200" baseline="0" dirty="0">
                          <a:solidFill>
                            <a:schemeClr val="dk1"/>
                          </a:solidFill>
                          <a:latin typeface="Calibri" panose="020F0502020204030204" pitchFamily="34" charset="0"/>
                          <a:ea typeface="+mn-ea"/>
                          <a:cs typeface="+mn-cs"/>
                        </a:rPr>
                        <a:t>SP-190136</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400" b="0" i="0" u="none" strike="noStrike" kern="1200" baseline="0" dirty="0">
                          <a:solidFill>
                            <a:schemeClr val="dk1"/>
                          </a:solidFill>
                          <a:latin typeface="Calibri" panose="020F0502020204030204" pitchFamily="34" charset="0"/>
                          <a:ea typeface="+mn-ea"/>
                          <a:cs typeface="+mn-cs"/>
                        </a:rPr>
                        <a:t>TR 28.890:  Management and orchestration; Study on integration of Open Network Automation Platform (ONAP) and 3GPP management for 5G networks</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3175">
                        <a:spcAft>
                          <a:spcPts val="0"/>
                        </a:spcAft>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kern="1200" dirty="0">
                        <a:solidFill>
                          <a:schemeClr val="tx1"/>
                        </a:solidFill>
                        <a:effectLst/>
                        <a:latin typeface="Calibri" panose="020F0502020204030204" pitchFamily="34" charset="0"/>
                        <a:ea typeface="+mn-ea"/>
                        <a:cs typeface="Calibri" panose="020F050202020403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7630049"/>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9977" y="54090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37368579"/>
              </p:ext>
            </p:extLst>
          </p:nvPr>
        </p:nvGraphicFramePr>
        <p:xfrm>
          <a:off x="1279532" y="1821278"/>
          <a:ext cx="8938292" cy="2293285"/>
        </p:xfrm>
        <a:graphic>
          <a:graphicData uri="http://schemas.openxmlformats.org/drawingml/2006/table">
            <a:tbl>
              <a:tblPr/>
              <a:tblGrid>
                <a:gridCol w="1420903">
                  <a:extLst>
                    <a:ext uri="{9D8B030D-6E8A-4147-A177-3AD203B41FA5}">
                      <a16:colId xmlns:a16="http://schemas.microsoft.com/office/drawing/2014/main" val="20000"/>
                    </a:ext>
                  </a:extLst>
                </a:gridCol>
                <a:gridCol w="7517389">
                  <a:extLst>
                    <a:ext uri="{9D8B030D-6E8A-4147-A177-3AD203B41FA5}">
                      <a16:colId xmlns:a16="http://schemas.microsoft.com/office/drawing/2014/main" val="20001"/>
                    </a:ext>
                  </a:extLst>
                </a:gridCol>
              </a:tblGrid>
              <a:tr h="3427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10521">
                <a:tc>
                  <a:txBody>
                    <a:bodyPr/>
                    <a:lstStyle/>
                    <a:p>
                      <a:pPr marL="95250" indent="0" algn="l" fontAlgn="t"/>
                      <a:r>
                        <a:rPr lang="fr-FR" sz="1400" b="0" i="0" u="none" strike="noStrike" kern="1200" dirty="0">
                          <a:solidFill>
                            <a:srgbClr val="000000"/>
                          </a:solidFill>
                          <a:effectLst/>
                          <a:latin typeface="+mn-lt"/>
                          <a:ea typeface="+mn-ea"/>
                          <a:cs typeface="+mn-cs"/>
                        </a:rPr>
                        <a:t>SP-190137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kern="1200" dirty="0">
                          <a:solidFill>
                            <a:srgbClr val="000000"/>
                          </a:solidFill>
                          <a:effectLst/>
                          <a:latin typeface="+mn-lt"/>
                          <a:ea typeface="+mn-ea"/>
                          <a:cs typeface="+mn-cs"/>
                        </a:rPr>
                        <a:t>New Study on non-public networks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2252913"/>
                  </a:ext>
                </a:extLst>
              </a:tr>
              <a:tr h="363428">
                <a:tc>
                  <a:txBody>
                    <a:bodyPr/>
                    <a:lstStyle/>
                    <a:p>
                      <a:pPr marL="95250" indent="0" algn="l" fontAlgn="t"/>
                      <a:r>
                        <a:rPr lang="fr-FR" sz="1400" b="0" i="0" u="none" strike="noStrike" kern="1200" dirty="0">
                          <a:solidFill>
                            <a:srgbClr val="000000"/>
                          </a:solidFill>
                          <a:effectLst/>
                          <a:latin typeface="+mn-lt"/>
                          <a:ea typeface="+mn-ea"/>
                          <a:cs typeface="+mn-cs"/>
                        </a:rPr>
                        <a:t>SP-190138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kern="1200" dirty="0">
                          <a:solidFill>
                            <a:srgbClr val="000000"/>
                          </a:solidFill>
                          <a:effectLst/>
                          <a:latin typeface="+mn-lt"/>
                          <a:ea typeface="+mn-ea"/>
                          <a:cs typeface="+mn-cs"/>
                        </a:rPr>
                        <a:t>New Study on management and orchestration aspects with integrated satellite components in a 5G network</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44174415"/>
                  </a:ext>
                </a:extLst>
              </a:tr>
              <a:tr h="363428">
                <a:tc>
                  <a:txBody>
                    <a:bodyPr/>
                    <a:lstStyle/>
                    <a:p>
                      <a:pPr marL="95250" indent="0" algn="l" fontAlgn="t"/>
                      <a:r>
                        <a:rPr lang="fr-FR" sz="1400" b="0" i="0" u="none" strike="noStrike" kern="1200" dirty="0">
                          <a:solidFill>
                            <a:srgbClr val="000000"/>
                          </a:solidFill>
                          <a:effectLst/>
                          <a:latin typeface="+mn-lt"/>
                          <a:ea typeface="+mn-ea"/>
                          <a:cs typeface="+mn-cs"/>
                        </a:rPr>
                        <a:t>SP-190139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kern="1200" dirty="0">
                          <a:solidFill>
                            <a:srgbClr val="000000"/>
                          </a:solidFill>
                          <a:effectLst/>
                          <a:latin typeface="+mn-lt"/>
                          <a:ea typeface="+mn-ea"/>
                          <a:cs typeface="+mn-cs"/>
                        </a:rPr>
                        <a:t>New WID Integration of ONAP and 3GPP 5G management framework</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26210777"/>
                  </a:ext>
                </a:extLst>
              </a:tr>
              <a:tr h="363428">
                <a:tc>
                  <a:txBody>
                    <a:bodyPr/>
                    <a:lstStyle/>
                    <a:p>
                      <a:pPr marL="95250" indent="0" algn="l" fontAlgn="ctr"/>
                      <a:r>
                        <a:rPr lang="fr-FR" sz="1400" b="0" i="0" u="none" strike="noStrike" dirty="0">
                          <a:solidFill>
                            <a:srgbClr val="000000"/>
                          </a:solidFill>
                          <a:effectLst/>
                          <a:latin typeface="+mn-lt"/>
                        </a:rPr>
                        <a:t>SP-190140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en-US" sz="1400" b="0" i="0" u="none" strike="noStrike" dirty="0">
                          <a:solidFill>
                            <a:srgbClr val="000000"/>
                          </a:solidFill>
                          <a:effectLst/>
                          <a:latin typeface="+mn-lt"/>
                        </a:rPr>
                        <a:t>Revised WID on NRM enhancements</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01467239"/>
                  </a:ext>
                </a:extLst>
              </a:tr>
              <a:tr h="363428">
                <a:tc>
                  <a:txBody>
                    <a:bodyPr/>
                    <a:lstStyle/>
                    <a:p>
                      <a:pPr marL="95250" indent="0" algn="l" fontAlgn="ctr"/>
                      <a:r>
                        <a:rPr lang="fr-FR" sz="1400" b="0" i="0" u="none" strike="noStrike" dirty="0">
                          <a:solidFill>
                            <a:srgbClr val="000000"/>
                          </a:solidFill>
                          <a:effectLst/>
                          <a:latin typeface="+mn-lt"/>
                        </a:rPr>
                        <a:t>SP-190141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en-US" sz="1400" b="0" i="0" u="none" strike="noStrike" dirty="0">
                          <a:solidFill>
                            <a:srgbClr val="000000"/>
                          </a:solidFill>
                          <a:effectLst/>
                          <a:latin typeface="+mn-lt"/>
                        </a:rPr>
                        <a:t>Revised WID on Performance assurance for 5G networks including network slicing</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09623102"/>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85520125"/>
              </p:ext>
            </p:extLst>
          </p:nvPr>
        </p:nvGraphicFramePr>
        <p:xfrm>
          <a:off x="206828" y="946150"/>
          <a:ext cx="11778343" cy="5293354"/>
        </p:xfrm>
        <a:graphic>
          <a:graphicData uri="http://schemas.openxmlformats.org/drawingml/2006/table">
            <a:tbl>
              <a:tblPr/>
              <a:tblGrid>
                <a:gridCol w="1821183">
                  <a:extLst>
                    <a:ext uri="{9D8B030D-6E8A-4147-A177-3AD203B41FA5}">
                      <a16:colId xmlns:a16="http://schemas.microsoft.com/office/drawing/2014/main" val="20000"/>
                    </a:ext>
                  </a:extLst>
                </a:gridCol>
                <a:gridCol w="4051676">
                  <a:extLst>
                    <a:ext uri="{9D8B030D-6E8A-4147-A177-3AD203B41FA5}">
                      <a16:colId xmlns:a16="http://schemas.microsoft.com/office/drawing/2014/main" val="20001"/>
                    </a:ext>
                  </a:extLst>
                </a:gridCol>
                <a:gridCol w="3014322">
                  <a:extLst>
                    <a:ext uri="{9D8B030D-6E8A-4147-A177-3AD203B41FA5}">
                      <a16:colId xmlns:a16="http://schemas.microsoft.com/office/drawing/2014/main" val="20003"/>
                    </a:ext>
                  </a:extLst>
                </a:gridCol>
                <a:gridCol w="2891162">
                  <a:extLst>
                    <a:ext uri="{9D8B030D-6E8A-4147-A177-3AD203B41FA5}">
                      <a16:colId xmlns:a16="http://schemas.microsoft.com/office/drawing/2014/main" val="20002"/>
                    </a:ext>
                  </a:extLst>
                </a:gridCol>
              </a:tblGrid>
              <a:tr h="417509">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VBCLTE</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226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810021</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35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SA#84 – June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32.260, TS 32.299,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972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It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clarified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that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IMS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based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on duration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only</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Two</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specific</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VoLTE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bearer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normal release" and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VoLTE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bearer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abnormal</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release"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as new causes for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CDRs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closing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31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4566608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58737" y="166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CH WIs (2/5)</a:t>
            </a:r>
          </a:p>
        </p:txBody>
      </p:sp>
      <p:graphicFrame>
        <p:nvGraphicFramePr>
          <p:cNvPr id="6" name="Group 76"/>
          <p:cNvGraphicFramePr>
            <a:graphicFrameLocks/>
          </p:cNvGraphicFramePr>
          <p:nvPr>
            <p:extLst/>
          </p:nvPr>
        </p:nvGraphicFramePr>
        <p:xfrm>
          <a:off x="174171" y="600375"/>
          <a:ext cx="11843658" cy="5671365"/>
        </p:xfrm>
        <a:graphic>
          <a:graphicData uri="http://schemas.openxmlformats.org/drawingml/2006/table">
            <a:tbl>
              <a:tblPr/>
              <a:tblGrid>
                <a:gridCol w="1288102">
                  <a:extLst>
                    <a:ext uri="{9D8B030D-6E8A-4147-A177-3AD203B41FA5}">
                      <a16:colId xmlns:a16="http://schemas.microsoft.com/office/drawing/2014/main" val="20000"/>
                    </a:ext>
                  </a:extLst>
                </a:gridCol>
                <a:gridCol w="4617324">
                  <a:extLst>
                    <a:ext uri="{9D8B030D-6E8A-4147-A177-3AD203B41FA5}">
                      <a16:colId xmlns:a16="http://schemas.microsoft.com/office/drawing/2014/main" val="20001"/>
                    </a:ext>
                  </a:extLst>
                </a:gridCol>
                <a:gridCol w="3031037">
                  <a:extLst>
                    <a:ext uri="{9D8B030D-6E8A-4147-A177-3AD203B41FA5}">
                      <a16:colId xmlns:a16="http://schemas.microsoft.com/office/drawing/2014/main" val="20003"/>
                    </a:ext>
                  </a:extLst>
                </a:gridCol>
                <a:gridCol w="2907195">
                  <a:extLst>
                    <a:ext uri="{9D8B030D-6E8A-4147-A177-3AD203B41FA5}">
                      <a16:colId xmlns:a16="http://schemas.microsoft.com/office/drawing/2014/main" val="20002"/>
                    </a:ext>
                  </a:extLst>
                </a:gridCol>
              </a:tblGrid>
              <a:tr h="4161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err="1">
                          <a:solidFill>
                            <a:schemeClr val="tx1"/>
                          </a:solidFill>
                          <a:effectLst/>
                          <a:latin typeface="+mn-lt"/>
                          <a:ea typeface="+mn-ea"/>
                          <a:cs typeface="+mn-cs"/>
                        </a:rPr>
                        <a:t>Nchf</a:t>
                      </a:r>
                      <a:r>
                        <a:rPr lang="en-US" sz="1800" b="1" kern="1200" dirty="0">
                          <a:solidFill>
                            <a:schemeClr val="tx1"/>
                          </a:solidFill>
                          <a:effectLst/>
                          <a:latin typeface="+mn-lt"/>
                          <a:ea typeface="+mn-ea"/>
                          <a:cs typeface="+mn-cs"/>
                        </a:rPr>
                        <a:t> Online and Offline Charging Services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OFSBI_CH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1073">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098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16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2019 -&gt;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SA#85 September2019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32.255, TS 32.290,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133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5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32.255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rPr>
                        <a:t>5G data connectivity converged charging architecture applicability to "offline only" charging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rPr>
                        <a:t>Requirement of optional support of ""offline only" charging by SMF</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500" b="0" i="0" u="none" strike="noStrike" kern="1200" cap="none" normalizeH="0" baseline="0">
                          <a:ln>
                            <a:noFill/>
                          </a:ln>
                          <a:solidFill>
                            <a:schemeClr val="tx1"/>
                          </a:solidFill>
                          <a:effectLst/>
                          <a:latin typeface="Calibri" pitchFamily="34" charset="0"/>
                          <a:ea typeface="宋体" pitchFamily="2" charset="-122"/>
                          <a:cs typeface="Arial" charset="0"/>
                        </a:rPr>
                        <a:t>Applicability to "offline only" charging of the following specified for converged charging:</a:t>
                      </a:r>
                    </a:p>
                    <a:p>
                      <a:pPr marL="895335" marR="0" lvl="1" indent="-285750" algn="l" defTabSz="1219170" rtl="0" eaLnBrk="1" fontAlgn="auto" latinLnBrk="0" hangingPunct="1">
                        <a:lnSpc>
                          <a:spcPct val="100000"/>
                        </a:lnSpc>
                        <a:spcBef>
                          <a:spcPts val="0"/>
                        </a:spcBef>
                        <a:spcAft>
                          <a:spcPts val="0"/>
                        </a:spcAft>
                        <a:buClrTx/>
                        <a:buSzTx/>
                        <a:buFontTx/>
                        <a:buChar char="-"/>
                        <a:tabLst/>
                        <a:defRPr/>
                      </a:pPr>
                      <a:r>
                        <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rPr>
                        <a:t>Charging Data messages contents (i.e. applicable Information elements)</a:t>
                      </a:r>
                    </a:p>
                    <a:p>
                      <a:pPr marL="895335" marR="0" lvl="1" indent="-285750" algn="l" defTabSz="1219170" rtl="0" eaLnBrk="1" fontAlgn="auto" latinLnBrk="0" hangingPunct="1">
                        <a:lnSpc>
                          <a:spcPct val="100000"/>
                        </a:lnSpc>
                        <a:spcBef>
                          <a:spcPts val="0"/>
                        </a:spcBef>
                        <a:spcAft>
                          <a:spcPts val="0"/>
                        </a:spcAft>
                        <a:buClrTx/>
                        <a:buSzTx/>
                        <a:buFontTx/>
                        <a:buChar char="-"/>
                        <a:tabLst/>
                        <a:defRPr/>
                      </a:pPr>
                      <a:r>
                        <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rPr>
                        <a:t>Default Trigger conditions in SMF and their category</a:t>
                      </a:r>
                    </a:p>
                    <a:p>
                      <a:pPr marL="895335" marR="0" lvl="1" indent="-285750" algn="l" defTabSz="1219170" rtl="0" eaLnBrk="1" fontAlgn="auto" latinLnBrk="0" hangingPunct="1">
                        <a:lnSpc>
                          <a:spcPct val="100000"/>
                        </a:lnSpc>
                        <a:spcBef>
                          <a:spcPts val="0"/>
                        </a:spcBef>
                        <a:spcAft>
                          <a:spcPts val="0"/>
                        </a:spcAft>
                        <a:buClrTx/>
                        <a:buSzTx/>
                        <a:buFontTx/>
                        <a:buChar char="-"/>
                        <a:tabLst/>
                        <a:defRPr/>
                      </a:pPr>
                      <a:r>
                        <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rPr>
                        <a:t>Triggers for CHF CDR</a:t>
                      </a:r>
                    </a:p>
                    <a:p>
                      <a:pPr marL="895335" marR="0" lvl="1" indent="-285750" algn="l" defTabSz="1219170" rtl="0" eaLnBrk="1" fontAlgn="auto" latinLnBrk="0" hangingPunct="1">
                        <a:lnSpc>
                          <a:spcPct val="100000"/>
                        </a:lnSpc>
                        <a:spcBef>
                          <a:spcPts val="0"/>
                        </a:spcBef>
                        <a:spcAft>
                          <a:spcPts val="0"/>
                        </a:spcAft>
                        <a:buClrTx/>
                        <a:buSzTx/>
                        <a:buFontTx/>
                        <a:buChar char="-"/>
                        <a:tabLst/>
                        <a:defRPr/>
                      </a:pPr>
                      <a:r>
                        <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rPr>
                        <a:t>PDU session establishment message flow</a:t>
                      </a:r>
                    </a:p>
                    <a:p>
                      <a:pPr marL="895335" marR="0" lvl="1" indent="-285750" algn="l" defTabSz="1219170" rtl="0" eaLnBrk="1" fontAlgn="auto" latinLnBrk="0" hangingPunct="1">
                        <a:lnSpc>
                          <a:spcPct val="100000"/>
                        </a:lnSpc>
                        <a:spcBef>
                          <a:spcPts val="0"/>
                        </a:spcBef>
                        <a:spcAft>
                          <a:spcPts val="0"/>
                        </a:spcAft>
                        <a:buClrTx/>
                        <a:buSzTx/>
                        <a:buFontTx/>
                        <a:buChar char="-"/>
                        <a:tabLst/>
                        <a:defRPr/>
                      </a:pPr>
                      <a:endPar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5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32.290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rPr>
                        <a:t>"offline" charging scenarios which are referring to those described in Diameter-based specification, to </a:t>
                      </a:r>
                      <a:r>
                        <a:rPr kumimoji="0" lang="fr-FR" sz="1500" b="0" i="0" u="none" strike="noStrike" kern="1200" cap="none" normalizeH="0" baseline="0">
                          <a:ln>
                            <a:noFill/>
                          </a:ln>
                          <a:solidFill>
                            <a:schemeClr val="tx1"/>
                          </a:solidFill>
                          <a:effectLst/>
                          <a:latin typeface="Calibri" pitchFamily="34" charset="0"/>
                          <a:ea typeface="宋体" pitchFamily="2" charset="-122"/>
                          <a:cs typeface="Arial" charset="0"/>
                        </a:rPr>
                        <a:t>indicate </a:t>
                      </a:r>
                      <a:r>
                        <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rPr>
                        <a:t>Nchf SBI Interface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rPr>
                        <a:t>Reference architecture for the Nchf Interface applicability to "offline only" charging.</a:t>
                      </a:r>
                      <a:endParaRPr kumimoji="0" lang="fr-FR" sz="15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716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13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835035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00390263"/>
              </p:ext>
            </p:extLst>
          </p:nvPr>
        </p:nvGraphicFramePr>
        <p:xfrm>
          <a:off x="293915" y="1068460"/>
          <a:ext cx="11604170" cy="5087812"/>
        </p:xfrm>
        <a:graphic>
          <a:graphicData uri="http://schemas.openxmlformats.org/drawingml/2006/table">
            <a:tbl>
              <a:tblPr/>
              <a:tblGrid>
                <a:gridCol w="1794252">
                  <a:extLst>
                    <a:ext uri="{9D8B030D-6E8A-4147-A177-3AD203B41FA5}">
                      <a16:colId xmlns:a16="http://schemas.microsoft.com/office/drawing/2014/main" val="20000"/>
                    </a:ext>
                  </a:extLst>
                </a:gridCol>
                <a:gridCol w="3991762">
                  <a:extLst>
                    <a:ext uri="{9D8B030D-6E8A-4147-A177-3AD203B41FA5}">
                      <a16:colId xmlns:a16="http://schemas.microsoft.com/office/drawing/2014/main" val="20001"/>
                    </a:ext>
                  </a:extLst>
                </a:gridCol>
                <a:gridCol w="2969747">
                  <a:extLst>
                    <a:ext uri="{9D8B030D-6E8A-4147-A177-3AD203B41FA5}">
                      <a16:colId xmlns:a16="http://schemas.microsoft.com/office/drawing/2014/main" val="20003"/>
                    </a:ext>
                  </a:extLst>
                </a:gridCol>
                <a:gridCol w="2848409">
                  <a:extLst>
                    <a:ext uri="{9D8B030D-6E8A-4147-A177-3AD203B41FA5}">
                      <a16:colId xmlns:a16="http://schemas.microsoft.com/office/drawing/2014/main" val="20002"/>
                    </a:ext>
                  </a:extLst>
                </a:gridCol>
              </a:tblGrid>
              <a:tr h="40587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Enhancement of 5GC interworking with EPC</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5GIEPC_CH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2172">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820031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228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7604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 September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32.255,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221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TS 32.255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to address handover EPS to/from 5GS with N26 and without N26: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new charging triggers "Handover cancel, Handover start, Handover complete"</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New flows for EPS and 5G interworking reflecting SMF interaction with CHF and start/close for the counts.</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28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474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61791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71302" y="1762526"/>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en-GB" altLang="zh-CN" sz="2000" dirty="0">
                <a:cs typeface="Times New Roman" pitchFamily="18" charset="0"/>
              </a:rPr>
              <a:t>Jean-Michel Cornily (Orange)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nvPr>
        </p:nvGraphicFramePr>
        <p:xfrm>
          <a:off x="228600" y="1079345"/>
          <a:ext cx="11734800" cy="5209910"/>
        </p:xfrm>
        <a:graphic>
          <a:graphicData uri="http://schemas.openxmlformats.org/drawingml/2006/table">
            <a:tbl>
              <a:tblPr/>
              <a:tblGrid>
                <a:gridCol w="1814450">
                  <a:extLst>
                    <a:ext uri="{9D8B030D-6E8A-4147-A177-3AD203B41FA5}">
                      <a16:colId xmlns:a16="http://schemas.microsoft.com/office/drawing/2014/main" val="20000"/>
                    </a:ext>
                  </a:extLst>
                </a:gridCol>
                <a:gridCol w="4036698">
                  <a:extLst>
                    <a:ext uri="{9D8B030D-6E8A-4147-A177-3AD203B41FA5}">
                      <a16:colId xmlns:a16="http://schemas.microsoft.com/office/drawing/2014/main" val="20001"/>
                    </a:ext>
                  </a:extLst>
                </a:gridCol>
                <a:gridCol w="3003178">
                  <a:extLst>
                    <a:ext uri="{9D8B030D-6E8A-4147-A177-3AD203B41FA5}">
                      <a16:colId xmlns:a16="http://schemas.microsoft.com/office/drawing/2014/main" val="20003"/>
                    </a:ext>
                  </a:extLst>
                </a:gridCol>
                <a:gridCol w="2880474">
                  <a:extLst>
                    <a:ext uri="{9D8B030D-6E8A-4147-A177-3AD203B41FA5}">
                      <a16:colId xmlns:a16="http://schemas.microsoft.com/office/drawing/2014/main" val="20002"/>
                    </a:ext>
                  </a:extLst>
                </a:gridCol>
              </a:tblGrid>
              <a:tr h="4080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Network Exposure Charging in 5G System Architecture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5GS_Ph1_NEFCH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404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2454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60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December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32.254, TS 32.290, TS 32.291, TS 32.298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60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32.254 "Exposure function Northbound Application Program Interfaces (APIs) charging" for introduction of:</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Northbound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API converged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architecture.</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Basic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principles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Northbound API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converged charging.</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on NEF </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interaction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CHF using </a:t>
                      </a:r>
                      <a:r>
                        <a:rPr kumimoji="0" lang="fr-FR" sz="1600" b="0" i="0" u="none" strike="noStrike" kern="1200" cap="none" normalizeH="0" baseline="0" err="1">
                          <a:ln>
                            <a:noFill/>
                          </a:ln>
                          <a:solidFill>
                            <a:schemeClr val="tx1"/>
                          </a:solidFill>
                          <a:effectLst/>
                          <a:latin typeface="Calibri" pitchFamily="34" charset="0"/>
                          <a:ea typeface="宋体" pitchFamily="2" charset="-122"/>
                          <a:cs typeface="Arial" charset="0"/>
                        </a:rPr>
                        <a:t>Nchf</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for: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marR="0" lvl="1" indent="-285750" algn="l" defTabSz="121917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API Invocation to NEF in both IEC (Immediate Event Charging) and ECUR (Event Charging Unit Reservation) modes</a:t>
                      </a:r>
                    </a:p>
                    <a:p>
                      <a:pPr marL="895335" marR="0" lvl="1" indent="-285750" algn="l" defTabSz="121917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API Notification from NEF in both IEC and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ECUR modes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HF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CDRs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generation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mechanism</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NEF charging</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454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503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3935080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72308967"/>
              </p:ext>
            </p:extLst>
          </p:nvPr>
        </p:nvGraphicFramePr>
        <p:xfrm>
          <a:off x="193040" y="948717"/>
          <a:ext cx="11663680" cy="5328849"/>
        </p:xfrm>
        <a:graphic>
          <a:graphicData uri="http://schemas.openxmlformats.org/drawingml/2006/table">
            <a:tbl>
              <a:tblPr/>
              <a:tblGrid>
                <a:gridCol w="1803454">
                  <a:extLst>
                    <a:ext uri="{9D8B030D-6E8A-4147-A177-3AD203B41FA5}">
                      <a16:colId xmlns:a16="http://schemas.microsoft.com/office/drawing/2014/main" val="20000"/>
                    </a:ext>
                  </a:extLst>
                </a:gridCol>
                <a:gridCol w="4012232">
                  <a:extLst>
                    <a:ext uri="{9D8B030D-6E8A-4147-A177-3AD203B41FA5}">
                      <a16:colId xmlns:a16="http://schemas.microsoft.com/office/drawing/2014/main" val="20001"/>
                    </a:ext>
                  </a:extLst>
                </a:gridCol>
                <a:gridCol w="2984977">
                  <a:extLst>
                    <a:ext uri="{9D8B030D-6E8A-4147-A177-3AD203B41FA5}">
                      <a16:colId xmlns:a16="http://schemas.microsoft.com/office/drawing/2014/main" val="20003"/>
                    </a:ext>
                  </a:extLst>
                </a:gridCol>
                <a:gridCol w="2863017">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AMF in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5GS_Ph1_AMFCH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0% -&gt; 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 September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32.290, TS 32.291, TS 32.298, TS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 CR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was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TS 32.240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umbrella</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specification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the new TS 32.256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5G connection and mobility domain charging; Stage 2"</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and the AMF in the CHF Service-</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based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interface architecture</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pCRs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TS 32.256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Charging architecture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AMF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embedding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 CTF</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Charging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principles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covering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Registrations and N2 connections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Message flows for registration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event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based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offline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895335" marR="0" lvl="1" indent="-285750" algn="l" defTabSz="1219170" rtl="0" eaLnBrk="1" fontAlgn="auto" latinLnBrk="0" hangingPunct="1">
                        <a:lnSpc>
                          <a:spcPct val="100000"/>
                        </a:lnSpc>
                        <a:spcBef>
                          <a:spcPts val="0"/>
                        </a:spcBef>
                        <a:spcAft>
                          <a:spcPts val="0"/>
                        </a:spcAft>
                        <a:buClrTx/>
                        <a:buSzTx/>
                        <a:buFontTx/>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Registration</a:t>
                      </a:r>
                    </a:p>
                    <a:p>
                      <a:pPr marL="895335" marR="0" lvl="1" indent="-285750" algn="l" defTabSz="1219170" rtl="0" eaLnBrk="1" fontAlgn="auto" latinLnBrk="0" hangingPunct="1">
                        <a:lnSpc>
                          <a:spcPct val="100000"/>
                        </a:lnSpc>
                        <a:spcBef>
                          <a:spcPts val="0"/>
                        </a:spcBef>
                        <a:spcAft>
                          <a:spcPts val="0"/>
                        </a:spcAft>
                        <a:buClrTx/>
                        <a:buSzTx/>
                        <a:buFontTx/>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UE-</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Initiated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Deregistration</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marR="0" lvl="1" indent="-285750" algn="l" defTabSz="1219170" rtl="0" eaLnBrk="1" fontAlgn="auto" latinLnBrk="0" hangingPunct="1">
                        <a:lnSpc>
                          <a:spcPct val="100000"/>
                        </a:lnSpc>
                        <a:spcBef>
                          <a:spcPts val="0"/>
                        </a:spcBef>
                        <a:spcAft>
                          <a:spcPts val="0"/>
                        </a:spcAft>
                        <a:buClrTx/>
                        <a:buSzTx/>
                        <a:buFontTx/>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Network-</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Initiated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Deregistration</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5308428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36965" y="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CH SIs (1/1)</a:t>
            </a:r>
          </a:p>
        </p:txBody>
      </p:sp>
      <p:graphicFrame>
        <p:nvGraphicFramePr>
          <p:cNvPr id="6" name="Group 76"/>
          <p:cNvGraphicFramePr>
            <a:graphicFrameLocks/>
          </p:cNvGraphicFramePr>
          <p:nvPr>
            <p:extLst/>
          </p:nvPr>
        </p:nvGraphicFramePr>
        <p:xfrm>
          <a:off x="287158" y="685800"/>
          <a:ext cx="10860315" cy="5596510"/>
        </p:xfrm>
        <a:graphic>
          <a:graphicData uri="http://schemas.openxmlformats.org/drawingml/2006/table">
            <a:tbl>
              <a:tblPr/>
              <a:tblGrid>
                <a:gridCol w="1698144">
                  <a:extLst>
                    <a:ext uri="{9D8B030D-6E8A-4147-A177-3AD203B41FA5}">
                      <a16:colId xmlns:a16="http://schemas.microsoft.com/office/drawing/2014/main" val="20000"/>
                    </a:ext>
                  </a:extLst>
                </a:gridCol>
                <a:gridCol w="3716970">
                  <a:extLst>
                    <a:ext uri="{9D8B030D-6E8A-4147-A177-3AD203B41FA5}">
                      <a16:colId xmlns:a16="http://schemas.microsoft.com/office/drawing/2014/main" val="20001"/>
                    </a:ext>
                  </a:extLst>
                </a:gridCol>
                <a:gridCol w="2779380">
                  <a:extLst>
                    <a:ext uri="{9D8B030D-6E8A-4147-A177-3AD203B41FA5}">
                      <a16:colId xmlns:a16="http://schemas.microsoft.com/office/drawing/2014/main" val="20003"/>
                    </a:ext>
                  </a:extLst>
                </a:gridCol>
                <a:gridCol w="2665821">
                  <a:extLst>
                    <a:ext uri="{9D8B030D-6E8A-4147-A177-3AD203B41FA5}">
                      <a16:colId xmlns:a16="http://schemas.microsoft.com/office/drawing/2014/main" val="20002"/>
                    </a:ext>
                  </a:extLst>
                </a:gridCol>
              </a:tblGrid>
              <a:tr h="40559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Study on Charging Aspects of Network Slicing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FS_NETSLICE_CH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77060">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820029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60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mn-ea"/>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30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60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June 2019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-&gt; SA#85 September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32.845</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831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following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introduced in TR 32.845 under new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"Business to Business" topic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TS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28.530 Business Roles model as a preliminary input (to be further adapted from charging's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perspective)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use cases based on Network Slice Instance(s) provided by Network Operator </a:t>
                      </a:r>
                      <a:r>
                        <a:rPr lang="en-US" sz="1600">
                          <a:solidFill>
                            <a:srgbClr val="4D5766"/>
                          </a:solidFill>
                          <a:latin typeface="Nokia Pure Text" pitchFamily="34" charset="0"/>
                          <a:ea typeface="Nokia Pure Text" pitchFamily="34" charset="0"/>
                          <a:cs typeface="Nokia Pure Text" pitchFamily="34" charset="0"/>
                        </a:rPr>
                        <a:t>(</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NOP) and consumed by Communication Service Provider (CSP)</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2 Key issues: </a:t>
                      </a:r>
                    </a:p>
                    <a:p>
                      <a:pPr marL="895335" marR="0" lvl="1" indent="-285750" algn="l" defTabSz="121917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"Performance based charging" with 2 solutions, both based on Charging system interacting with appropriate "Management Function" in a subscribe/notify model. </a:t>
                      </a:r>
                    </a:p>
                    <a:p>
                      <a:pPr marL="895335" marR="0" lvl="1" indent="-285750" algn="l" defTabSz="121917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"Usage based charging" with 2 solutions based on reporting the S-NSSAI per PDU session.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 set of OAM TSs were identified for further progress on "Performance based charging" key issue.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2222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393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793422" y="374221"/>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(1/10)</a:t>
            </a:r>
          </a:p>
        </p:txBody>
      </p:sp>
      <p:graphicFrame>
        <p:nvGraphicFramePr>
          <p:cNvPr id="6" name="Group 76"/>
          <p:cNvGraphicFramePr>
            <a:graphicFrameLocks/>
          </p:cNvGraphicFramePr>
          <p:nvPr>
            <p:extLst>
              <p:ext uri="{D42A27DB-BD31-4B8C-83A1-F6EECF244321}">
                <p14:modId xmlns:p14="http://schemas.microsoft.com/office/powerpoint/2010/main" val="714651058"/>
              </p:ext>
            </p:extLst>
          </p:nvPr>
        </p:nvGraphicFramePr>
        <p:xfrm>
          <a:off x="199518" y="1251567"/>
          <a:ext cx="11586948" cy="5086870"/>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Management of </a:t>
                      </a:r>
                      <a:r>
                        <a:rPr lang="en-US" sz="1600" b="1" i="0" kern="1200" dirty="0" err="1">
                          <a:solidFill>
                            <a:schemeClr val="tx1"/>
                          </a:solidFill>
                          <a:effectLst/>
                          <a:latin typeface="+mn-lt"/>
                          <a:ea typeface="+mn-ea"/>
                          <a:cs typeface="+mn-cs"/>
                        </a:rPr>
                        <a:t>QoE</a:t>
                      </a:r>
                      <a:r>
                        <a:rPr lang="en-US" sz="1600" b="1" i="0" kern="1200" dirty="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55%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QoE measurement collection IRP Requirements scope specifies that it is DASH and MTSI measurements are collected.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 the QoE measurement collection IRP Requirements, the note that the use cases may apply to other 3GPP system than UMTS and LTE is changed to only apply to UMTS and LTE as QoE measurement collection is not supported in 5G (yet).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Activating and reporting in UTRAN are clarified with sequence diagram and textual description;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Handling of QoE measurement handling during handover between RNCs in UTRAN is specified;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is updated according to comments from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Edithelp</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Etc.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Draft TS 28.404 for information.</a:t>
                      </a:r>
                      <a:endPar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8166387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(2/10)</a:t>
            </a:r>
          </a:p>
        </p:txBody>
      </p:sp>
      <p:graphicFrame>
        <p:nvGraphicFramePr>
          <p:cNvPr id="6" name="Group 76"/>
          <p:cNvGraphicFramePr>
            <a:graphicFrameLocks/>
          </p:cNvGraphicFramePr>
          <p:nvPr>
            <p:extLst>
              <p:ext uri="{D42A27DB-BD31-4B8C-83A1-F6EECF244321}">
                <p14:modId xmlns:p14="http://schemas.microsoft.com/office/powerpoint/2010/main" val="2355554545"/>
              </p:ext>
            </p:extLst>
          </p:nvPr>
        </p:nvGraphicFramePr>
        <p:xfrm>
          <a:off x="286603" y="1346775"/>
          <a:ext cx="11578825" cy="4781880"/>
        </p:xfrm>
        <a:graphic>
          <a:graphicData uri="http://schemas.openxmlformats.org/drawingml/2006/table">
            <a:tbl>
              <a:tblPr/>
              <a:tblGrid>
                <a:gridCol w="1810493">
                  <a:extLst>
                    <a:ext uri="{9D8B030D-6E8A-4147-A177-3AD203B41FA5}">
                      <a16:colId xmlns:a16="http://schemas.microsoft.com/office/drawing/2014/main" val="20000"/>
                    </a:ext>
                  </a:extLst>
                </a:gridCol>
                <a:gridCol w="3962883">
                  <a:extLst>
                    <a:ext uri="{9D8B030D-6E8A-4147-A177-3AD203B41FA5}">
                      <a16:colId xmlns:a16="http://schemas.microsoft.com/office/drawing/2014/main" val="20001"/>
                    </a:ext>
                  </a:extLst>
                </a:gridCol>
                <a:gridCol w="2963261">
                  <a:extLst>
                    <a:ext uri="{9D8B030D-6E8A-4147-A177-3AD203B41FA5}">
                      <a16:colId xmlns:a16="http://schemas.microsoft.com/office/drawing/2014/main" val="20003"/>
                    </a:ext>
                  </a:extLst>
                </a:gridCol>
                <a:gridCol w="2842188">
                  <a:extLst>
                    <a:ext uri="{9D8B030D-6E8A-4147-A177-3AD203B41FA5}">
                      <a16:colId xmlns:a16="http://schemas.microsoft.com/office/drawing/2014/main" val="20002"/>
                    </a:ext>
                  </a:extLst>
                </a:gridCol>
              </a:tblGrid>
              <a:tr h="4442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2255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696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96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131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 approved: use cases and requirements on data streaming</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 approved: use case on PEE fault supervision, actor roles and telecommunication resources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agreed: Rel-16 28.552 Add PDCP data volume measurements for EE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Agreed that, due that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can be multi-vendor and split (or not), it is necessary to define PEE measurements per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component, and aggregate them at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level.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For non-split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the PEE measurement could be done at the ManagedElement level, provided that the subject ME does not contain other network functions (e.g. UPF) as well. It was agreed that more discussion is needed on this.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dirty="0"/>
                    </a:p>
                  </a:txBody>
                  <a:tcPr/>
                </a:tc>
                <a:extLst>
                  <a:ext uri="{0D108BD9-81ED-4DB2-BD59-A6C34878D82A}">
                    <a16:rowId xmlns:a16="http://schemas.microsoft.com/office/drawing/2014/main" val="10005"/>
                  </a:ext>
                </a:extLst>
              </a:tr>
              <a:tr h="481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81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Rel-16 CR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7417947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(3/10)</a:t>
            </a:r>
          </a:p>
        </p:txBody>
      </p:sp>
      <p:graphicFrame>
        <p:nvGraphicFramePr>
          <p:cNvPr id="6" name="Group 76"/>
          <p:cNvGraphicFramePr>
            <a:graphicFrameLocks/>
          </p:cNvGraphicFramePr>
          <p:nvPr>
            <p:extLst>
              <p:ext uri="{D42A27DB-BD31-4B8C-83A1-F6EECF244321}">
                <p14:modId xmlns:p14="http://schemas.microsoft.com/office/powerpoint/2010/main" val="2600136643"/>
              </p:ext>
            </p:extLst>
          </p:nvPr>
        </p:nvGraphicFramePr>
        <p:xfrm>
          <a:off x="286603" y="1360424"/>
          <a:ext cx="11586948" cy="4621136"/>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OAM aspects of LTE and WLAN integration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OAM_LTE_WLAN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a:t>
                      </a:r>
                      <a:r>
                        <a:rPr kumimoji="0" lang="en-GB" altLang="zh-CN" sz="1600" b="0" i="0" u="none" strike="noStrike" kern="1200" cap="none" normalizeH="0" baseline="0" dirty="0">
                          <a:ln>
                            <a:noFill/>
                          </a:ln>
                          <a:solidFill>
                            <a:schemeClr val="tx1"/>
                          </a:solidFill>
                          <a:effectLst/>
                          <a:highlight>
                            <a:srgbClr val="00FF00"/>
                          </a:highlight>
                          <a:latin typeface="Calibri" pitchFamily="34" charset="0"/>
                          <a:ea typeface="宋体" pitchFamily="2" charset="-122"/>
                          <a:cs typeface="Arial" charset="0"/>
                        </a:rPr>
                        <a:t>100%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CRs agreed:</a:t>
                      </a:r>
                    </a:p>
                    <a:p>
                      <a:pPr marL="342900" lvl="0" indent="-34290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Rel-16 28.658 Enhance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ENBFunction</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for LWIP management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Rel-16 28.659 Enhance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ENBFunction</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for LWIP management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Rel-16 32.425 Add measurements related to user data transmission via WLAN for LWIP</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Rel-16 32.425 Add measurements related to RRC procedures for LWIP</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Rel-16 CR 32.425 Add measurements related to WLAN connection status report</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The WI was agreed to be completed.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28618176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(4/10)</a:t>
            </a:r>
          </a:p>
        </p:txBody>
      </p:sp>
      <p:graphicFrame>
        <p:nvGraphicFramePr>
          <p:cNvPr id="6" name="Group 76"/>
          <p:cNvGraphicFramePr>
            <a:graphicFrameLocks/>
          </p:cNvGraphicFramePr>
          <p:nvPr>
            <p:extLst>
              <p:ext uri="{D42A27DB-BD31-4B8C-83A1-F6EECF244321}">
                <p14:modId xmlns:p14="http://schemas.microsoft.com/office/powerpoint/2010/main" val="1690050726"/>
              </p:ext>
            </p:extLst>
          </p:nvPr>
        </p:nvGraphicFramePr>
        <p:xfrm>
          <a:off x="286603" y="1360424"/>
          <a:ext cx="11586948" cy="4547675"/>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 sessions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3052382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(5/10)</a:t>
            </a:r>
          </a:p>
        </p:txBody>
      </p:sp>
      <p:graphicFrame>
        <p:nvGraphicFramePr>
          <p:cNvPr id="6" name="Group 76"/>
          <p:cNvGraphicFramePr>
            <a:graphicFrameLocks/>
          </p:cNvGraphicFramePr>
          <p:nvPr>
            <p:extLst>
              <p:ext uri="{D42A27DB-BD31-4B8C-83A1-F6EECF244321}">
                <p14:modId xmlns:p14="http://schemas.microsoft.com/office/powerpoint/2010/main" val="1690053620"/>
              </p:ext>
            </p:extLst>
          </p:nvPr>
        </p:nvGraphicFramePr>
        <p:xfrm>
          <a:off x="199518" y="1167244"/>
          <a:ext cx="11586948" cy="5086870"/>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85%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(Previously SA#83 – March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32.160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two meetings were 14 contributions covering:</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introduction of stage 2 datatype definition template,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edithelp</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comments, and discussion on style guide for Yang, JSON and XML.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 action point was created regarding the question if different consumers can have access to same attribute but with different access rights.</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Further discussion is needed to resolve the question on which rules/style guidelines are needed for stage 2 to stage 3 mapping to Yang, XML and JSON. </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62545707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(6/10)</a:t>
            </a:r>
          </a:p>
        </p:txBody>
      </p:sp>
      <p:graphicFrame>
        <p:nvGraphicFramePr>
          <p:cNvPr id="6" name="Group 76"/>
          <p:cNvGraphicFramePr>
            <a:graphicFrameLocks/>
          </p:cNvGraphicFramePr>
          <p:nvPr>
            <p:extLst>
              <p:ext uri="{D42A27DB-BD31-4B8C-83A1-F6EECF244321}">
                <p14:modId xmlns:p14="http://schemas.microsoft.com/office/powerpoint/2010/main" val="2049574064"/>
              </p:ext>
            </p:extLst>
          </p:nvPr>
        </p:nvGraphicFramePr>
        <p:xfrm>
          <a:off x="155974" y="1284224"/>
          <a:ext cx="11586948" cy="5086870"/>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30%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28.812, TS 28.312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new intent scenarios have been discussed and agreed:</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BSS layer intent scenario, Physical layer intent scenario, Intent driven NSI capacity planning scenario, Intent driven NSI performance assurance scenario.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Concept of IDMS, some intent driven use cases, and the relation between intent and automation.</a:t>
                      </a:r>
                    </a:p>
                    <a:p>
                      <a:pPr marL="285750" lvl="0" indent="-285750">
                        <a:buFont typeface="Arial" panose="020B0604020202020204" pitchFamily="34" charset="0"/>
                        <a:buChar char="•"/>
                      </a:pPr>
                      <a:endPar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Percentage of completion: overall 30%.  The work item includes a study phase and a work item phase: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Study phase 65 % (previously 60%); Work item phase is not started.</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9295352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6763" y="-33948"/>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(7/10)</a:t>
            </a:r>
          </a:p>
        </p:txBody>
      </p:sp>
      <p:graphicFrame>
        <p:nvGraphicFramePr>
          <p:cNvPr id="6" name="Group 76"/>
          <p:cNvGraphicFramePr>
            <a:graphicFrameLocks/>
          </p:cNvGraphicFramePr>
          <p:nvPr>
            <p:extLst>
              <p:ext uri="{D42A27DB-BD31-4B8C-83A1-F6EECF244321}">
                <p14:modId xmlns:p14="http://schemas.microsoft.com/office/powerpoint/2010/main" val="3707323740"/>
              </p:ext>
            </p:extLst>
          </p:nvPr>
        </p:nvGraphicFramePr>
        <p:xfrm>
          <a:off x="353786" y="553880"/>
          <a:ext cx="11261271" cy="5930860"/>
        </p:xfrm>
        <a:graphic>
          <a:graphicData uri="http://schemas.openxmlformats.org/drawingml/2006/table">
            <a:tbl>
              <a:tblPr/>
              <a:tblGrid>
                <a:gridCol w="1760839">
                  <a:extLst>
                    <a:ext uri="{9D8B030D-6E8A-4147-A177-3AD203B41FA5}">
                      <a16:colId xmlns:a16="http://schemas.microsoft.com/office/drawing/2014/main" val="20000"/>
                    </a:ext>
                  </a:extLst>
                </a:gridCol>
                <a:gridCol w="3854199">
                  <a:extLst>
                    <a:ext uri="{9D8B030D-6E8A-4147-A177-3AD203B41FA5}">
                      <a16:colId xmlns:a16="http://schemas.microsoft.com/office/drawing/2014/main" val="20001"/>
                    </a:ext>
                  </a:extLst>
                </a:gridCol>
                <a:gridCol w="896017">
                  <a:extLst>
                    <a:ext uri="{9D8B030D-6E8A-4147-A177-3AD203B41FA5}">
                      <a16:colId xmlns:a16="http://schemas.microsoft.com/office/drawing/2014/main" val="20003"/>
                    </a:ext>
                  </a:extLst>
                </a:gridCol>
                <a:gridCol w="1985976">
                  <a:extLst>
                    <a:ext uri="{9D8B030D-6E8A-4147-A177-3AD203B41FA5}">
                      <a16:colId xmlns:a16="http://schemas.microsoft.com/office/drawing/2014/main" val="20004"/>
                    </a:ext>
                  </a:extLst>
                </a:gridCol>
                <a:gridCol w="2764240">
                  <a:extLst>
                    <a:ext uri="{9D8B030D-6E8A-4147-A177-3AD203B41FA5}">
                      <a16:colId xmlns:a16="http://schemas.microsoft.com/office/drawing/2014/main" val="20002"/>
                    </a:ext>
                  </a:extLst>
                </a:gridCol>
              </a:tblGrid>
              <a:tr h="444399">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22701">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697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Intel, 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30%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97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4138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the following topics and among them agreed 23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pPr marL="0" lvl="0" indent="0">
                        <a:buFont typeface="Arial" panose="020B0604020202020204" pitchFamily="34" charset="0"/>
                        <a:buNone/>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2759410">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Threshold monitoring service;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Threshold monitor IOCs;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Performance data streaming operations;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Update of the WID;</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Restructure of TS 28.552;</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E-UTRA-NR Dual Connectivity related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RRC connection re-establishment;</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RRC connection resume;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RSRP measurements for Beams;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TA related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PDCP data volume in DC scenario;</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PDCP throughput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flow measurements for N3;</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Packet loss rate measurement over N3;</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registration via untrusted non-3GPP access;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inter-AMF handover;</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PDCP split volume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Mean radio resource utilization of network slice instance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KPI and measurements on DRB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LS to RAN on data activity reporting;</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Update definition of mean number of PDU sessions KPI;</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Correction of percentage unrestricted volume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extLst>
                  <a:ext uri="{0D108BD9-81ED-4DB2-BD59-A6C34878D82A}">
                    <a16:rowId xmlns:a16="http://schemas.microsoft.com/office/drawing/2014/main" val="10007"/>
                  </a:ext>
                </a:extLst>
              </a:tr>
              <a:tr h="4814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4">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363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4">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Rel-16 CRs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2897148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030494473"/>
              </p:ext>
            </p:extLst>
          </p:nvPr>
        </p:nvGraphicFramePr>
        <p:xfrm>
          <a:off x="1237066" y="1262074"/>
          <a:ext cx="8716369" cy="4804541"/>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21-25 Jan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Montreal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Canada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25 Feb – 1 Mar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Taipei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Taiwan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bg1">
                              <a:lumMod val="50000"/>
                            </a:schemeClr>
                          </a:solidFill>
                          <a:effectLst/>
                          <a:latin typeface="Calibri" pitchFamily="34" charset="0"/>
                          <a:ea typeface="宋体" pitchFamily="2" charset="-122"/>
                          <a:cs typeface="Arial" charset="0"/>
                        </a:rPr>
                        <a:t>ChT</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SA5#125</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8-12 Apr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Newport Beach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USA</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SA4,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SA5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25-28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Sapporo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Japan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JF3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SA2, SA3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7456857"/>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SA5#126</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19-23 Aug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Bruges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Belgium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SA5#127</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14-18 October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058348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SA5#128</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18-22 Nov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2019 meeting calendar</a:t>
            </a:r>
          </a:p>
        </p:txBody>
      </p:sp>
    </p:spTree>
    <p:extLst>
      <p:ext uri="{BB962C8B-B14F-4D97-AF65-F5344CB8AC3E}">
        <p14:creationId xmlns:p14="http://schemas.microsoft.com/office/powerpoint/2010/main" val="38547498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(8/10)</a:t>
            </a:r>
          </a:p>
        </p:txBody>
      </p:sp>
      <p:graphicFrame>
        <p:nvGraphicFramePr>
          <p:cNvPr id="6" name="Group 76"/>
          <p:cNvGraphicFramePr>
            <a:graphicFrameLocks/>
          </p:cNvGraphicFramePr>
          <p:nvPr>
            <p:extLst>
              <p:ext uri="{D42A27DB-BD31-4B8C-83A1-F6EECF244321}">
                <p14:modId xmlns:p14="http://schemas.microsoft.com/office/powerpoint/2010/main" val="3496187983"/>
              </p:ext>
            </p:extLst>
          </p:nvPr>
        </p:nvGraphicFramePr>
        <p:xfrm>
          <a:off x="199517" y="946150"/>
          <a:ext cx="11586948" cy="5330710"/>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Discovery of management services in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5GDMS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were 5 contributions, amongst which 1 was a late contribution. All available contributions, besides 1 late contribution, were treated. The group discussed (but could not agree on):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discovery content placement and way forward in release 15 &amp; 16;</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Stage 1 high level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discovery UC;</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Information about available IT technologies for stage 3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discovery solution set.</a:t>
                      </a:r>
                    </a:p>
                    <a:p>
                      <a:pPr marL="285750" lvl="0"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discovery approach available options and way forward;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Stage 1 discovery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access information use case;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Stage 1 discovery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access information use case related requirements;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Stage 1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exposure governance use case;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Stage 1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exposure governance use case related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5069794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(9/10)</a:t>
            </a:r>
          </a:p>
        </p:txBody>
      </p:sp>
      <p:graphicFrame>
        <p:nvGraphicFramePr>
          <p:cNvPr id="6" name="Group 76"/>
          <p:cNvGraphicFramePr>
            <a:graphicFrameLocks/>
          </p:cNvGraphicFramePr>
          <p:nvPr>
            <p:extLst>
              <p:ext uri="{D42A27DB-BD31-4B8C-83A1-F6EECF244321}">
                <p14:modId xmlns:p14="http://schemas.microsoft.com/office/powerpoint/2010/main" val="1388983967"/>
              </p:ext>
            </p:extLst>
          </p:nvPr>
        </p:nvGraphicFramePr>
        <p:xfrm>
          <a:off x="286603" y="1415016"/>
          <a:ext cx="11586948" cy="4843030"/>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NRM enhancements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contributions for the Network Resource Model (NRM) were discussed and endorsed regarding the following topics:</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Definition for managed service IOC and constituted attributes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Traditional state management of a managed service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Registration state of a managed service</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Revised the WID to add more impacted TSs and update target date.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Revised WID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5358804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(10/10)</a:t>
            </a:r>
          </a:p>
        </p:txBody>
      </p:sp>
      <p:graphicFrame>
        <p:nvGraphicFramePr>
          <p:cNvPr id="6" name="Group 76"/>
          <p:cNvGraphicFramePr>
            <a:graphicFrameLocks/>
          </p:cNvGraphicFramePr>
          <p:nvPr>
            <p:extLst>
              <p:ext uri="{D42A27DB-BD31-4B8C-83A1-F6EECF244321}">
                <p14:modId xmlns:p14="http://schemas.microsoft.com/office/powerpoint/2010/main" val="959269579"/>
              </p:ext>
            </p:extLst>
          </p:nvPr>
        </p:nvGraphicFramePr>
        <p:xfrm>
          <a:off x="286603" y="1374072"/>
          <a:ext cx="11586948" cy="4547675"/>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Trace Management in the context of Services Based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TM_SBMA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 session.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9863300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(1/8)</a:t>
            </a:r>
          </a:p>
        </p:txBody>
      </p:sp>
      <p:graphicFrame>
        <p:nvGraphicFramePr>
          <p:cNvPr id="6" name="Group 76"/>
          <p:cNvGraphicFramePr>
            <a:graphicFrameLocks/>
          </p:cNvGraphicFramePr>
          <p:nvPr>
            <p:extLst>
              <p:ext uri="{D42A27DB-BD31-4B8C-83A1-F6EECF244321}">
                <p14:modId xmlns:p14="http://schemas.microsoft.com/office/powerpoint/2010/main" val="1935119236"/>
              </p:ext>
            </p:extLst>
          </p:nvPr>
        </p:nvGraphicFramePr>
        <p:xfrm>
          <a:off x="177420" y="1401368"/>
          <a:ext cx="11887201" cy="4621136"/>
        </p:xfrm>
        <a:graphic>
          <a:graphicData uri="http://schemas.openxmlformats.org/drawingml/2006/table">
            <a:tbl>
              <a:tblPr/>
              <a:tblGrid>
                <a:gridCol w="1858711">
                  <a:extLst>
                    <a:ext uri="{9D8B030D-6E8A-4147-A177-3AD203B41FA5}">
                      <a16:colId xmlns:a16="http://schemas.microsoft.com/office/drawing/2014/main" val="20000"/>
                    </a:ext>
                  </a:extLst>
                </a:gridCol>
                <a:gridCol w="4068425">
                  <a:extLst>
                    <a:ext uri="{9D8B030D-6E8A-4147-A177-3AD203B41FA5}">
                      <a16:colId xmlns:a16="http://schemas.microsoft.com/office/drawing/2014/main" val="20001"/>
                    </a:ext>
                  </a:extLst>
                </a:gridCol>
                <a:gridCol w="3042181">
                  <a:extLst>
                    <a:ext uri="{9D8B030D-6E8A-4147-A177-3AD203B41FA5}">
                      <a16:colId xmlns:a16="http://schemas.microsoft.com/office/drawing/2014/main" val="20003"/>
                    </a:ext>
                  </a:extLst>
                </a:gridCol>
                <a:gridCol w="29178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integration of ONAP DCAE and 3GPP management architecture</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FS_ONAPDCAE</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780031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AT&amp;T, 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SA#83 – March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28.890 (Previously TR 28.900)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Some minor technical improvements have been made, enhancing the quality of the TR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Information on event throttling has been removed from the TR, as it appears that event throttling is not triggered by DCAE in ONAP R3, hence it is out of scope of the TR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statement that alarm lifecycle management is not supported in ONAP R3 has been introduced.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pCR dealing with Heartbeat and Communication Surveillance was approved.</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The study was agreed to be declared completed.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TR 28.890 for Approval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6872691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(2/8)</a:t>
            </a:r>
          </a:p>
        </p:txBody>
      </p:sp>
      <p:graphicFrame>
        <p:nvGraphicFramePr>
          <p:cNvPr id="6" name="Group 76"/>
          <p:cNvGraphicFramePr>
            <a:graphicFrameLocks/>
          </p:cNvGraphicFramePr>
          <p:nvPr>
            <p:extLst>
              <p:ext uri="{D42A27DB-BD31-4B8C-83A1-F6EECF244321}">
                <p14:modId xmlns:p14="http://schemas.microsoft.com/office/powerpoint/2010/main" val="1738851039"/>
              </p:ext>
            </p:extLst>
          </p:nvPr>
        </p:nvGraphicFramePr>
        <p:xfrm>
          <a:off x="700590" y="946150"/>
          <a:ext cx="10537719" cy="5444732"/>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integration of ONAP and 3GPP configuration management services for 5G networks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FS_ONAPCINT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a:t>
                      </a:r>
                      <a:r>
                        <a:rPr kumimoji="0" lang="en-GB" altLang="zh-CN" sz="1600" b="0" i="0" u="none" strike="noStrike" kern="1200"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SA#83 – March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28.890 (Previously TR 28.900)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pCRs on ONAP integration for CM have been approved: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Replacement of 3GPP management system with 3GPP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MnF</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Configuration Management handling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Handling of configuration notification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Technical Corrections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the description of SDNC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the description of 3GPP provisioning management service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Conclusion on CM</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The study was agreed to be declared completed.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28.890 for Approval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24825994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(3/8)</a:t>
            </a:r>
          </a:p>
        </p:txBody>
      </p:sp>
      <p:graphicFrame>
        <p:nvGraphicFramePr>
          <p:cNvPr id="6" name="Group 76"/>
          <p:cNvGraphicFramePr>
            <a:graphicFrameLocks/>
          </p:cNvGraphicFramePr>
          <p:nvPr>
            <p:extLst>
              <p:ext uri="{D42A27DB-BD31-4B8C-83A1-F6EECF244321}">
                <p14:modId xmlns:p14="http://schemas.microsoft.com/office/powerpoint/2010/main" val="303157802"/>
              </p:ext>
            </p:extLst>
          </p:nvPr>
        </p:nvGraphicFramePr>
        <p:xfrm>
          <a:off x="97746" y="1177544"/>
          <a:ext cx="11824139" cy="5004760"/>
        </p:xfrm>
        <a:graphic>
          <a:graphicData uri="http://schemas.openxmlformats.org/drawingml/2006/table">
            <a:tbl>
              <a:tblPr/>
              <a:tblGrid>
                <a:gridCol w="1848850">
                  <a:extLst>
                    <a:ext uri="{9D8B030D-6E8A-4147-A177-3AD203B41FA5}">
                      <a16:colId xmlns:a16="http://schemas.microsoft.com/office/drawing/2014/main" val="20000"/>
                    </a:ext>
                  </a:extLst>
                </a:gridCol>
                <a:gridCol w="4046842">
                  <a:extLst>
                    <a:ext uri="{9D8B030D-6E8A-4147-A177-3AD203B41FA5}">
                      <a16:colId xmlns:a16="http://schemas.microsoft.com/office/drawing/2014/main" val="20001"/>
                    </a:ext>
                  </a:extLst>
                </a:gridCol>
                <a:gridCol w="3026042">
                  <a:extLst>
                    <a:ext uri="{9D8B030D-6E8A-4147-A177-3AD203B41FA5}">
                      <a16:colId xmlns:a16="http://schemas.microsoft.com/office/drawing/2014/main" val="20003"/>
                    </a:ext>
                  </a:extLst>
                </a:gridCol>
                <a:gridCol w="290240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(Previously SA#83 – March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 session.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06958927"/>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(4/8)</a:t>
            </a:r>
          </a:p>
        </p:txBody>
      </p:sp>
      <p:graphicFrame>
        <p:nvGraphicFramePr>
          <p:cNvPr id="6" name="Group 76"/>
          <p:cNvGraphicFramePr>
            <a:graphicFrameLocks/>
          </p:cNvGraphicFramePr>
          <p:nvPr>
            <p:extLst>
              <p:ext uri="{D42A27DB-BD31-4B8C-83A1-F6EECF244321}">
                <p14:modId xmlns:p14="http://schemas.microsoft.com/office/powerpoint/2010/main" val="1229886885"/>
              </p:ext>
            </p:extLst>
          </p:nvPr>
        </p:nvGraphicFramePr>
        <p:xfrm>
          <a:off x="827140" y="1164198"/>
          <a:ext cx="10537719" cy="5118782"/>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50</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(Previously SA#83 – March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approved an LS and pCRs on the following topics: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Reply LS to ETSI ISG MEC on PCF and NEF discovery for Edge Computing</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UC and solutions for NRF configuration; UC on available UPF information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Solution for UPF LCM for EC; Solution for SMF configuration for EC</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UC on PM for EC, UC on FM for EC, UC on CM for EC</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a use case for performance measurements related to end-to-end QoS;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a solution for edge computing deployment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use case on PCF and NEF discovery for EC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5500182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91394" y="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(5/8)</a:t>
            </a:r>
          </a:p>
        </p:txBody>
      </p:sp>
      <p:graphicFrame>
        <p:nvGraphicFramePr>
          <p:cNvPr id="6" name="Group 76"/>
          <p:cNvGraphicFramePr>
            <a:graphicFrameLocks/>
          </p:cNvGraphicFramePr>
          <p:nvPr>
            <p:extLst>
              <p:ext uri="{D42A27DB-BD31-4B8C-83A1-F6EECF244321}">
                <p14:modId xmlns:p14="http://schemas.microsoft.com/office/powerpoint/2010/main" val="4179348774"/>
              </p:ext>
            </p:extLst>
          </p:nvPr>
        </p:nvGraphicFramePr>
        <p:xfrm>
          <a:off x="248289" y="685800"/>
          <a:ext cx="11146630" cy="5688572"/>
        </p:xfrm>
        <a:graphic>
          <a:graphicData uri="http://schemas.openxmlformats.org/drawingml/2006/table">
            <a:tbl>
              <a:tblPr/>
              <a:tblGrid>
                <a:gridCol w="1742913">
                  <a:extLst>
                    <a:ext uri="{9D8B030D-6E8A-4147-A177-3AD203B41FA5}">
                      <a16:colId xmlns:a16="http://schemas.microsoft.com/office/drawing/2014/main" val="20000"/>
                    </a:ext>
                  </a:extLst>
                </a:gridCol>
                <a:gridCol w="3814963">
                  <a:extLst>
                    <a:ext uri="{9D8B030D-6E8A-4147-A177-3AD203B41FA5}">
                      <a16:colId xmlns:a16="http://schemas.microsoft.com/office/drawing/2014/main" val="20001"/>
                    </a:ext>
                  </a:extLst>
                </a:gridCol>
                <a:gridCol w="2852654">
                  <a:extLst>
                    <a:ext uri="{9D8B030D-6E8A-4147-A177-3AD203B41FA5}">
                      <a16:colId xmlns:a16="http://schemas.microsoft.com/office/drawing/2014/main" val="20003"/>
                    </a:ext>
                  </a:extLst>
                </a:gridCol>
                <a:gridCol w="2736100">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tenancy concept in 5G networks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a:t>
                      </a:r>
                      <a:r>
                        <a:rPr kumimoji="0" lang="fr-FR" altLang="zh-CN" sz="1600" b="0" i="0" u="none" strike="noStrike" cap="none" normalizeH="0" baseline="0" dirty="0">
                          <a:ln>
                            <a:noFill/>
                          </a:ln>
                          <a:solidFill>
                            <a:schemeClr val="tx1"/>
                          </a:solidFill>
                          <a:effectLst/>
                          <a:latin typeface="Calibri" pitchFamily="34" charset="0"/>
                          <a:ea typeface="宋体" pitchFamily="2" charset="-122"/>
                          <a:cs typeface="Arial" charset="0"/>
                        </a:rPr>
                        <a:t>26</a:t>
                      </a:r>
                      <a:r>
                        <a:rPr kumimoji="0" lang="en-US"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(but could not agree) pCRs on:</a:t>
                      </a:r>
                    </a:p>
                    <a:p>
                      <a:pPr marL="285750" lvl="0" indent="-285750">
                        <a:buFont typeface="Arial" panose="020B0604020202020204" pitchFamily="34" charset="0"/>
                        <a:buChar char="•"/>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Tenancy concept isolation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Problem statement and open issues of tenancy concept in 3GPP management system</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 of management capability exposed to tenants related to communication service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 of 3GPP network as tenant accessing virtual resource environment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tenancy concept of multiple exposure of same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with different management data isolation option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cases for tenancy concept to access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capability</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managed data isolation concept; Add use case for dedicated performance measurement data</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use case for 3GPP network represented as tenant in NFV MANO; Add potential solutions and recommendations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One pCR was approved on the following topic: Add tenant types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71791641"/>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86308"/>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(6/8)</a:t>
            </a:r>
          </a:p>
        </p:txBody>
      </p:sp>
      <p:graphicFrame>
        <p:nvGraphicFramePr>
          <p:cNvPr id="6" name="Group 76"/>
          <p:cNvGraphicFramePr>
            <a:graphicFrameLocks/>
          </p:cNvGraphicFramePr>
          <p:nvPr>
            <p:extLst>
              <p:ext uri="{D42A27DB-BD31-4B8C-83A1-F6EECF244321}">
                <p14:modId xmlns:p14="http://schemas.microsoft.com/office/powerpoint/2010/main" val="2031181826"/>
              </p:ext>
            </p:extLst>
          </p:nvPr>
        </p:nvGraphicFramePr>
        <p:xfrm>
          <a:off x="526418" y="663250"/>
          <a:ext cx="10537719" cy="5688572"/>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a:t>
                      </a:r>
                      <a:r>
                        <a:rPr kumimoji="0" lang="en-US"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70%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meetings were 36 contributions amongst which 8 were late and not treated. The treated contributions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definition, concepts and background, use cases, requirements, solutions and a discussion paper on lifecycle management.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discussion paper of functionalities,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requirements and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solution.</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Good discussion on concept, definitions and terminology, a number of new use cases and few solutions were agreed.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made good progress in understanding the scope of management of communication services.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28835613"/>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32049"/>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(7/8)</a:t>
            </a:r>
          </a:p>
        </p:txBody>
      </p:sp>
      <p:graphicFrame>
        <p:nvGraphicFramePr>
          <p:cNvPr id="6" name="Group 76"/>
          <p:cNvGraphicFramePr>
            <a:graphicFrameLocks/>
          </p:cNvGraphicFramePr>
          <p:nvPr>
            <p:extLst>
              <p:ext uri="{D42A27DB-BD31-4B8C-83A1-F6EECF244321}">
                <p14:modId xmlns:p14="http://schemas.microsoft.com/office/powerpoint/2010/main" val="3407547521"/>
              </p:ext>
            </p:extLst>
          </p:nvPr>
        </p:nvGraphicFramePr>
        <p:xfrm>
          <a:off x="119746" y="815522"/>
          <a:ext cx="11764370" cy="5536901"/>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944343">
                  <a:extLst>
                    <a:ext uri="{9D8B030D-6E8A-4147-A177-3AD203B41FA5}">
                      <a16:colId xmlns:a16="http://schemas.microsoft.com/office/drawing/2014/main" val="20003"/>
                    </a:ext>
                  </a:extLst>
                </a:gridCol>
                <a:gridCol w="2066404">
                  <a:extLst>
                    <a:ext uri="{9D8B030D-6E8A-4147-A177-3AD203B41FA5}">
                      <a16:colId xmlns:a16="http://schemas.microsoft.com/office/drawing/2014/main" val="20004"/>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40</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28.861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5003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approved many pCRs related to the following topics, among others: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1101945">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TR structure;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RACH optimization;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ANR optimization;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Beam optimization in CCO;</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E2E service quality optimization;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SON in disaggregated RAN;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Categories of SON actions;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Relation between MDAS and 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indent="-285750">
                        <a:buFont typeface="Arial" panose="020B0604020202020204" pitchFamily="34" charset="0"/>
                        <a:buChar char="•"/>
                      </a:pPr>
                      <a:r>
                        <a:rPr lang="fr-FR" sz="1600" dirty="0" err="1"/>
                        <a:t>Automatic</a:t>
                      </a:r>
                      <a:r>
                        <a:rPr lang="fr-FR" sz="1600" dirty="0"/>
                        <a:t> Radio Network Configuration Data </a:t>
                      </a:r>
                      <a:r>
                        <a:rPr lang="fr-FR" sz="1600" dirty="0" err="1"/>
                        <a:t>Preparation</a:t>
                      </a:r>
                      <a:r>
                        <a:rPr lang="fr-FR" sz="1600" dirty="0"/>
                        <a:t>;</a:t>
                      </a:r>
                    </a:p>
                    <a:p>
                      <a:pPr marL="285750" indent="-285750">
                        <a:buFont typeface="Arial" panose="020B0604020202020204" pitchFamily="34" charset="0"/>
                        <a:buChar char="•"/>
                      </a:pPr>
                      <a:r>
                        <a:rPr lang="fr-FR" sz="1600" dirty="0"/>
                        <a:t>Multi-</a:t>
                      </a:r>
                      <a:r>
                        <a:rPr lang="fr-FR" sz="1600" dirty="0" err="1"/>
                        <a:t>vendor</a:t>
                      </a:r>
                      <a:r>
                        <a:rPr lang="fr-FR" sz="1600" dirty="0"/>
                        <a:t> plug and </a:t>
                      </a:r>
                      <a:r>
                        <a:rPr lang="fr-FR" sz="1600" dirty="0" err="1"/>
                        <a:t>play</a:t>
                      </a:r>
                      <a:r>
                        <a:rPr lang="fr-FR" sz="1600" dirty="0"/>
                        <a:t> for </a:t>
                      </a:r>
                      <a:r>
                        <a:rPr lang="fr-FR" sz="1600" dirty="0" err="1"/>
                        <a:t>NFs</a:t>
                      </a:r>
                      <a:r>
                        <a:rPr lang="fr-FR" sz="1600" dirty="0"/>
                        <a:t>;</a:t>
                      </a:r>
                    </a:p>
                    <a:p>
                      <a:pPr marL="285750" indent="-285750">
                        <a:buFont typeface="Arial" panose="020B0604020202020204" pitchFamily="34" charset="0"/>
                        <a:buChar char="•"/>
                      </a:pPr>
                      <a:r>
                        <a:rPr lang="fr-FR" sz="1600" dirty="0"/>
                        <a:t>NSI </a:t>
                      </a:r>
                      <a:r>
                        <a:rPr lang="fr-FR" sz="1600" dirty="0" err="1"/>
                        <a:t>coverage</a:t>
                      </a:r>
                      <a:r>
                        <a:rPr lang="fr-FR" sz="1600" dirty="0"/>
                        <a:t> and </a:t>
                      </a:r>
                      <a:r>
                        <a:rPr lang="fr-FR" sz="1600" dirty="0" err="1"/>
                        <a:t>capacity</a:t>
                      </a:r>
                      <a:r>
                        <a:rPr lang="fr-FR" sz="1600" dirty="0"/>
                        <a:t> </a:t>
                      </a:r>
                      <a:r>
                        <a:rPr lang="fr-FR" sz="1600" dirty="0" err="1"/>
                        <a:t>optimization</a:t>
                      </a:r>
                      <a:r>
                        <a:rPr lang="fr-FR" sz="1600" dirty="0"/>
                        <a:t>;</a:t>
                      </a:r>
                    </a:p>
                    <a:p>
                      <a:pPr marL="285750" indent="-285750">
                        <a:buFont typeface="Arial" panose="020B0604020202020204" pitchFamily="34" charset="0"/>
                        <a:buChar char="•"/>
                      </a:pPr>
                      <a:r>
                        <a:rPr lang="fr-FR" sz="1600" dirty="0"/>
                        <a:t>Corrections of </a:t>
                      </a:r>
                      <a:r>
                        <a:rPr lang="fr-FR" sz="1600" dirty="0" err="1"/>
                        <a:t>references</a:t>
                      </a:r>
                      <a:r>
                        <a:rPr lang="fr-FR" sz="1600" dirty="0"/>
                        <a:t>, </a:t>
                      </a:r>
                      <a:r>
                        <a:rPr lang="fr-FR" sz="1600" dirty="0" err="1"/>
                        <a:t>used</a:t>
                      </a:r>
                      <a:r>
                        <a:rPr lang="fr-FR" sz="1600" dirty="0"/>
                        <a:t> </a:t>
                      </a:r>
                      <a:r>
                        <a:rPr lang="fr-FR" sz="1600" dirty="0" err="1"/>
                        <a:t>abbreviations</a:t>
                      </a:r>
                      <a:r>
                        <a:rPr lang="fr-FR" sz="1600" dirty="0"/>
                        <a:t>, scope and </a:t>
                      </a:r>
                      <a:r>
                        <a:rPr lang="fr-FR" sz="1600" dirty="0" err="1"/>
                        <a:t>requirements</a:t>
                      </a:r>
                      <a:r>
                        <a:rPr lang="fr-FR" sz="1600" dirty="0"/>
                        <a:t>;</a:t>
                      </a:r>
                    </a:p>
                    <a:p>
                      <a:pPr marL="285750" indent="-285750">
                        <a:buFont typeface="Arial" panose="020B0604020202020204" pitchFamily="34" charset="0"/>
                        <a:buChar char="•"/>
                      </a:pPr>
                      <a:r>
                        <a:rPr lang="fr-FR" sz="1600" dirty="0"/>
                        <a:t>TR introduction;</a:t>
                      </a:r>
                    </a:p>
                    <a:p>
                      <a:pPr marL="285750" indent="-285750">
                        <a:buFont typeface="Arial" panose="020B0604020202020204" pitchFamily="34" charset="0"/>
                        <a:buChar char="•"/>
                      </a:pPr>
                      <a:r>
                        <a:rPr lang="fr-FR" sz="1600" dirty="0" err="1"/>
                        <a:t>Dependency</a:t>
                      </a:r>
                      <a:r>
                        <a:rPr lang="fr-FR" sz="1600" dirty="0"/>
                        <a:t> on RAN for ANR, PCI, LB, MRO, RACH </a:t>
                      </a:r>
                      <a:r>
                        <a:rPr lang="fr-FR" sz="1600" dirty="0" err="1"/>
                        <a:t>optimization</a:t>
                      </a:r>
                      <a:r>
                        <a:rPr lang="fr-FR" sz="1600" dirty="0"/>
                        <a:t>, Energy </a:t>
                      </a:r>
                      <a:r>
                        <a:rPr lang="fr-FR" sz="1600" dirty="0" err="1"/>
                        <a:t>Saving</a:t>
                      </a:r>
                      <a:r>
                        <a:rPr lang="fr-FR" sz="1600" dirty="0"/>
                        <a:t>, D-CCO, Trace and MDT.</a:t>
                      </a:r>
                      <a:endParaRPr lang="en-US" sz="1600" dirty="0"/>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15120281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3211211" y="498091"/>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2598724048"/>
              </p:ext>
            </p:extLst>
          </p:nvPr>
        </p:nvGraphicFramePr>
        <p:xfrm>
          <a:off x="2155372" y="1480458"/>
          <a:ext cx="7652657" cy="4267200"/>
        </p:xfrm>
        <a:graphic>
          <a:graphicData uri="http://schemas.openxmlformats.org/drawingml/2006/table">
            <a:tbl>
              <a:tblPr/>
              <a:tblGrid>
                <a:gridCol w="1062286">
                  <a:extLst>
                    <a:ext uri="{9D8B030D-6E8A-4147-A177-3AD203B41FA5}">
                      <a16:colId xmlns:a16="http://schemas.microsoft.com/office/drawing/2014/main" val="20000"/>
                    </a:ext>
                  </a:extLst>
                </a:gridCol>
                <a:gridCol w="840320">
                  <a:extLst>
                    <a:ext uri="{9D8B030D-6E8A-4147-A177-3AD203B41FA5}">
                      <a16:colId xmlns:a16="http://schemas.microsoft.com/office/drawing/2014/main" val="20001"/>
                    </a:ext>
                  </a:extLst>
                </a:gridCol>
                <a:gridCol w="811994">
                  <a:extLst>
                    <a:ext uri="{9D8B030D-6E8A-4147-A177-3AD203B41FA5}">
                      <a16:colId xmlns:a16="http://schemas.microsoft.com/office/drawing/2014/main" val="20002"/>
                    </a:ext>
                  </a:extLst>
                </a:gridCol>
                <a:gridCol w="821436">
                  <a:extLst>
                    <a:ext uri="{9D8B030D-6E8A-4147-A177-3AD203B41FA5}">
                      <a16:colId xmlns:a16="http://schemas.microsoft.com/office/drawing/2014/main" val="20003"/>
                    </a:ext>
                  </a:extLst>
                </a:gridCol>
                <a:gridCol w="793110">
                  <a:extLst>
                    <a:ext uri="{9D8B030D-6E8A-4147-A177-3AD203B41FA5}">
                      <a16:colId xmlns:a16="http://schemas.microsoft.com/office/drawing/2014/main" val="20004"/>
                    </a:ext>
                  </a:extLst>
                </a:gridCol>
                <a:gridCol w="849762">
                  <a:extLst>
                    <a:ext uri="{9D8B030D-6E8A-4147-A177-3AD203B41FA5}">
                      <a16:colId xmlns:a16="http://schemas.microsoft.com/office/drawing/2014/main" val="20005"/>
                    </a:ext>
                  </a:extLst>
                </a:gridCol>
                <a:gridCol w="849761">
                  <a:extLst>
                    <a:ext uri="{9D8B030D-6E8A-4147-A177-3AD203B41FA5}">
                      <a16:colId xmlns:a16="http://schemas.microsoft.com/office/drawing/2014/main" val="20006"/>
                    </a:ext>
                  </a:extLst>
                </a:gridCol>
                <a:gridCol w="821437">
                  <a:extLst>
                    <a:ext uri="{9D8B030D-6E8A-4147-A177-3AD203B41FA5}">
                      <a16:colId xmlns:a16="http://schemas.microsoft.com/office/drawing/2014/main" val="20007"/>
                    </a:ext>
                  </a:extLst>
                </a:gridCol>
                <a:gridCol w="802551">
                  <a:extLst>
                    <a:ext uri="{9D8B030D-6E8A-4147-A177-3AD203B41FA5}">
                      <a16:colId xmlns:a16="http://schemas.microsoft.com/office/drawing/2014/main" val="20008"/>
                    </a:ext>
                  </a:extLst>
                </a:gridCol>
              </a:tblGrid>
              <a:tr h="50794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900" b="1" i="0" u="none" strike="noStrike" kern="1200" cap="none" normalizeH="0" baseline="0" dirty="0">
                          <a:ln>
                            <a:noFill/>
                          </a:ln>
                          <a:solidFill>
                            <a:schemeClr val="tx1"/>
                          </a:solidFill>
                          <a:effectLst/>
                          <a:latin typeface="Calibri" pitchFamily="34" charset="0"/>
                          <a:ea typeface="+mn-ea"/>
                          <a:cs typeface="Arial" charset="0"/>
                        </a:rPr>
                        <a:t>SA5#119Ad-Hoc</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69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203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2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597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605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2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2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571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54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(8/8)</a:t>
            </a:r>
          </a:p>
        </p:txBody>
      </p:sp>
      <p:graphicFrame>
        <p:nvGraphicFramePr>
          <p:cNvPr id="6" name="Group 76"/>
          <p:cNvGraphicFramePr>
            <a:graphicFrameLocks/>
          </p:cNvGraphicFramePr>
          <p:nvPr>
            <p:extLst>
              <p:ext uri="{D42A27DB-BD31-4B8C-83A1-F6EECF244321}">
                <p14:modId xmlns:p14="http://schemas.microsoft.com/office/powerpoint/2010/main" val="1804582935"/>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non-file-based trace reporting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FS_OAM_RTT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 session.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47847424"/>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Maintenance and </a:t>
            </a:r>
            <a:r>
              <a:rPr lang="sv-SE" altLang="zh-CN" sz="3200" kern="0" dirty="0">
                <a:solidFill>
                  <a:srgbClr val="FF0000"/>
                </a:solidFill>
                <a:latin typeface="Calibri"/>
                <a:cs typeface="+mj-cs"/>
              </a:rPr>
              <a:t>s</a:t>
            </a:r>
            <a:r>
              <a:rPr lang="sv-SE" sz="3200" kern="0" dirty="0">
                <a:solidFill>
                  <a:srgbClr val="FF0000"/>
                </a:solidFill>
                <a:latin typeface="Calibri"/>
                <a:cs typeface="+mj-cs"/>
              </a:rPr>
              <a:t>mall </a:t>
            </a:r>
            <a:r>
              <a:rPr lang="sv-SE" sz="3200" kern="0" dirty="0" err="1">
                <a:solidFill>
                  <a:srgbClr val="FF0000"/>
                </a:solidFill>
                <a:latin typeface="Calibri"/>
                <a:cs typeface="+mj-cs"/>
              </a:rPr>
              <a:t>enhancement</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OAM&amp;P)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3881662622"/>
              </p:ext>
            </p:extLst>
          </p:nvPr>
        </p:nvGraphicFramePr>
        <p:xfrm>
          <a:off x="1050914" y="1994758"/>
          <a:ext cx="9000373" cy="2623089"/>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SP-190131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Rel-11 CRs on TEI (TEI11)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400" b="0" i="0" u="none" strike="noStrike">
                          <a:solidFill>
                            <a:srgbClr val="000000"/>
                          </a:solidFill>
                          <a:effectLst/>
                          <a:latin typeface="Arial" panose="020B0604020202020204" pitchFamily="34" charset="0"/>
                        </a:rPr>
                        <a:t>SP-190132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a:solidFill>
                            <a:srgbClr val="000000"/>
                          </a:solidFill>
                          <a:effectLst/>
                          <a:latin typeface="Arial" panose="020B0604020202020204" pitchFamily="34" charset="0"/>
                        </a:rPr>
                        <a:t>Rel-12 CRs on TEI (TEI12)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algn="l" fontAlgn="t"/>
                      <a:r>
                        <a:rPr lang="sv-SE" sz="1400" b="0" i="0" u="none" strike="noStrike">
                          <a:solidFill>
                            <a:srgbClr val="000000"/>
                          </a:solidFill>
                          <a:effectLst/>
                          <a:latin typeface="Arial" panose="020B0604020202020204" pitchFamily="34" charset="0"/>
                        </a:rPr>
                        <a:t>SP-190133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a:solidFill>
                            <a:srgbClr val="000000"/>
                          </a:solidFill>
                          <a:effectLst/>
                          <a:latin typeface="Arial" panose="020B0604020202020204" pitchFamily="34" charset="0"/>
                        </a:rPr>
                        <a:t>Rel-14 CRs on TEI (TEI14)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68471474"/>
                  </a:ext>
                </a:extLst>
              </a:tr>
              <a:tr h="425435">
                <a:tc>
                  <a:txBody>
                    <a:bodyPr/>
                    <a:lstStyle/>
                    <a:p>
                      <a:pPr algn="l" fontAlgn="t"/>
                      <a:r>
                        <a:rPr lang="sv-SE" sz="1400" b="0" i="0" u="none" strike="noStrike">
                          <a:solidFill>
                            <a:srgbClr val="000000"/>
                          </a:solidFill>
                          <a:effectLst/>
                          <a:latin typeface="Arial" panose="020B0604020202020204" pitchFamily="34" charset="0"/>
                        </a:rPr>
                        <a:t>SP-190134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Rel-16 CRs on TEI (TEI16)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06556211"/>
                  </a:ext>
                </a:extLst>
              </a:tr>
              <a:tr h="425435">
                <a:tc>
                  <a:txBody>
                    <a:bodyPr/>
                    <a:lstStyle/>
                    <a:p>
                      <a:pPr algn="l" fontAlgn="t"/>
                      <a:r>
                        <a:rPr lang="sv-SE" sz="1400" b="0" i="0" u="none" strike="noStrike" kern="1200" dirty="0">
                          <a:solidFill>
                            <a:srgbClr val="000000"/>
                          </a:solidFill>
                          <a:effectLst/>
                          <a:latin typeface="Arial" panose="020B0604020202020204" pitchFamily="34" charset="0"/>
                          <a:ea typeface="+mn-ea"/>
                          <a:cs typeface="+mn-cs"/>
                        </a:rPr>
                        <a:t>SP-190195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kern="1200" dirty="0">
                          <a:solidFill>
                            <a:srgbClr val="000000"/>
                          </a:solidFill>
                          <a:effectLst/>
                          <a:latin typeface="Arial" panose="020B0604020202020204" pitchFamily="34" charset="0"/>
                          <a:ea typeface="+mn-ea"/>
                          <a:cs typeface="+mn-cs"/>
                        </a:rPr>
                        <a:t>Rel-15 CRs on TEI (TEI15)</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91837457"/>
                  </a:ext>
                </a:extLst>
              </a:tr>
            </a:tbl>
          </a:graphicData>
        </a:graphic>
      </p:graphicFrame>
    </p:spTree>
    <p:extLst>
      <p:ext uri="{BB962C8B-B14F-4D97-AF65-F5344CB8AC3E}">
        <p14:creationId xmlns:p14="http://schemas.microsoft.com/office/powerpoint/2010/main" val="214324724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66532" y="46332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51055168"/>
              </p:ext>
            </p:extLst>
          </p:nvPr>
        </p:nvGraphicFramePr>
        <p:xfrm>
          <a:off x="1581721" y="1026301"/>
          <a:ext cx="7972744" cy="4756689"/>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SP-190112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Rel-16 CRs on  Charging Enhancement of 5GC interworking with EPC (5GIEPC_CH)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algn="l" fontAlgn="t"/>
                      <a:r>
                        <a:rPr lang="sv-SE" sz="1400" b="0" i="0" u="none" strike="noStrike">
                          <a:solidFill>
                            <a:srgbClr val="000000"/>
                          </a:solidFill>
                          <a:effectLst/>
                          <a:latin typeface="Arial" panose="020B0604020202020204" pitchFamily="34" charset="0"/>
                        </a:rPr>
                        <a:t>SP-190113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Charging for IMS over 5G System Architecture Phase 1 (5GS_Ph1_IMSCH)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61042821"/>
                  </a:ext>
                </a:extLst>
              </a:tr>
              <a:tr h="425435">
                <a:tc>
                  <a:txBody>
                    <a:bodyPr/>
                    <a:lstStyle/>
                    <a:p>
                      <a:pPr algn="l" fontAlgn="t"/>
                      <a:r>
                        <a:rPr lang="sv-SE" sz="1400" b="0" i="0" u="none" strike="noStrike">
                          <a:solidFill>
                            <a:srgbClr val="000000"/>
                          </a:solidFill>
                          <a:effectLst/>
                          <a:latin typeface="Arial" panose="020B0604020202020204" pitchFamily="34" charset="0"/>
                        </a:rPr>
                        <a:t>SP-190114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Network Exposure Charging in 5G System Architecture (5GS_Ph1_NEFCH)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22461733"/>
                  </a:ext>
                </a:extLst>
              </a:tr>
              <a:tr h="425435">
                <a:tc>
                  <a:txBody>
                    <a:bodyPr/>
                    <a:lstStyle/>
                    <a:p>
                      <a:pPr algn="l" fontAlgn="t"/>
                      <a:r>
                        <a:rPr lang="sv-SE" sz="1400" b="0" i="0" u="none" strike="noStrike">
                          <a:solidFill>
                            <a:srgbClr val="000000"/>
                          </a:solidFill>
                          <a:effectLst/>
                          <a:latin typeface="Arial" panose="020B0604020202020204" pitchFamily="34" charset="0"/>
                        </a:rPr>
                        <a:t>SP-190115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Data Charging in 5G System Architecture Phase 1 (5GS_Ph1-DCH)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49597592"/>
                  </a:ext>
                </a:extLst>
              </a:tr>
              <a:tr h="425435">
                <a:tc>
                  <a:txBody>
                    <a:bodyPr/>
                    <a:lstStyle/>
                    <a:p>
                      <a:pPr algn="l" fontAlgn="t"/>
                      <a:r>
                        <a:rPr lang="sv-SE" sz="1400" b="0" i="0" u="none" strike="noStrike">
                          <a:solidFill>
                            <a:srgbClr val="000000"/>
                          </a:solidFill>
                          <a:effectLst/>
                          <a:latin typeface="Arial" panose="020B0604020202020204" pitchFamily="34" charset="0"/>
                        </a:rPr>
                        <a:t>SP-190116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Service Based Interface for 5G Charging (5GS_Ph1-SBI_CH)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43122480"/>
                  </a:ext>
                </a:extLst>
              </a:tr>
              <a:tr h="425435">
                <a:tc>
                  <a:txBody>
                    <a:bodyPr/>
                    <a:lstStyle/>
                    <a:p>
                      <a:pPr algn="l" fontAlgn="t"/>
                      <a:r>
                        <a:rPr lang="sv-SE" sz="1400" b="0" i="0" u="none" strike="noStrike" dirty="0">
                          <a:solidFill>
                            <a:srgbClr val="000000"/>
                          </a:solidFill>
                          <a:effectLst/>
                          <a:latin typeface="Arial" panose="020B0604020202020204" pitchFamily="34" charset="0"/>
                        </a:rPr>
                        <a:t>SP-190117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SMS Charging in 5G System Architecture Phase 1 (5GS_Ph1-SMSCH)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30068355"/>
                  </a:ext>
                </a:extLst>
              </a:tr>
              <a:tr h="425435">
                <a:tc>
                  <a:txBody>
                    <a:bodyPr/>
                    <a:lstStyle/>
                    <a:p>
                      <a:pPr algn="l" fontAlgn="t"/>
                      <a:r>
                        <a:rPr lang="sv-SE" sz="1400" b="0" i="0" u="none" strike="noStrike" dirty="0">
                          <a:solidFill>
                            <a:srgbClr val="000000"/>
                          </a:solidFill>
                          <a:effectLst/>
                          <a:latin typeface="Arial" panose="020B0604020202020204" pitchFamily="34" charset="0"/>
                        </a:rPr>
                        <a:t>SP-190127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Nchf Online and Offline charging services (OFSBI_CH)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48815312"/>
                  </a:ext>
                </a:extLst>
              </a:tr>
              <a:tr h="425435">
                <a:tc>
                  <a:txBody>
                    <a:bodyPr/>
                    <a:lstStyle/>
                    <a:p>
                      <a:pPr algn="l" fontAlgn="t"/>
                      <a:r>
                        <a:rPr lang="sv-SE" sz="1400" b="0" i="0" u="none" strike="noStrike">
                          <a:solidFill>
                            <a:srgbClr val="000000"/>
                          </a:solidFill>
                          <a:effectLst/>
                          <a:latin typeface="Arial" panose="020B0604020202020204" pitchFamily="34" charset="0"/>
                        </a:rPr>
                        <a:t>SP-190128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Charging AMF in 5G System Architecture Phase 1 (5GS_Ph1_AMFCH)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5681950"/>
                  </a:ext>
                </a:extLst>
              </a:tr>
              <a:tr h="425435">
                <a:tc>
                  <a:txBody>
                    <a:bodyPr/>
                    <a:lstStyle/>
                    <a:p>
                      <a:pPr algn="l" fontAlgn="t"/>
                      <a:r>
                        <a:rPr lang="sv-SE" sz="1400" b="0" i="0" u="none" strike="noStrike">
                          <a:solidFill>
                            <a:srgbClr val="000000"/>
                          </a:solidFill>
                          <a:effectLst/>
                          <a:latin typeface="Arial" panose="020B0604020202020204" pitchFamily="34" charset="0"/>
                        </a:rPr>
                        <a:t>SP-190129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Volume Based Charging Aspects for VoLTE (VBCLTE)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14386338"/>
                  </a:ext>
                </a:extLst>
              </a:tr>
              <a:tr h="425435">
                <a:tc>
                  <a:txBody>
                    <a:bodyPr/>
                    <a:lstStyle/>
                    <a:p>
                      <a:pPr algn="l" fontAlgn="t"/>
                      <a:r>
                        <a:rPr lang="sv-SE" sz="1400" b="0" i="0" u="none" strike="noStrike" dirty="0">
                          <a:solidFill>
                            <a:srgbClr val="000000"/>
                          </a:solidFill>
                          <a:effectLst/>
                          <a:latin typeface="Arial" panose="020B0604020202020204" pitchFamily="34" charset="0"/>
                        </a:rPr>
                        <a:t>SP-190130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Rel-12 CRs on Short Message Service - Service Center (SMS-SC) Offline Charging (SMS-SC-CH)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2575468"/>
                  </a:ext>
                </a:extLst>
              </a:tr>
            </a:tbl>
          </a:graphicData>
        </a:graphic>
      </p:graphicFrame>
    </p:spTree>
    <p:extLst>
      <p:ext uri="{BB962C8B-B14F-4D97-AF65-F5344CB8AC3E}">
        <p14:creationId xmlns:p14="http://schemas.microsoft.com/office/powerpoint/2010/main" val="679530401"/>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61000" y="475488"/>
            <a:ext cx="7362825" cy="673182"/>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OAM&amp;P CRs</a:t>
            </a:r>
          </a:p>
        </p:txBody>
      </p:sp>
      <p:graphicFrame>
        <p:nvGraphicFramePr>
          <p:cNvPr id="6" name="Group 76"/>
          <p:cNvGraphicFramePr>
            <a:graphicFrameLocks/>
          </p:cNvGraphicFramePr>
          <p:nvPr>
            <p:extLst>
              <p:ext uri="{D42A27DB-BD31-4B8C-83A1-F6EECF244321}">
                <p14:modId xmlns:p14="http://schemas.microsoft.com/office/powerpoint/2010/main" val="1530073901"/>
              </p:ext>
            </p:extLst>
          </p:nvPr>
        </p:nvGraphicFramePr>
        <p:xfrm>
          <a:off x="1493710" y="1322464"/>
          <a:ext cx="8188500" cy="4908658"/>
        </p:xfrm>
        <a:graphic>
          <a:graphicData uri="http://schemas.openxmlformats.org/drawingml/2006/table">
            <a:tbl>
              <a:tblPr/>
              <a:tblGrid>
                <a:gridCol w="1300482">
                  <a:extLst>
                    <a:ext uri="{9D8B030D-6E8A-4147-A177-3AD203B41FA5}">
                      <a16:colId xmlns:a16="http://schemas.microsoft.com/office/drawing/2014/main" val="20000"/>
                    </a:ext>
                  </a:extLst>
                </a:gridCol>
                <a:gridCol w="6888018">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9621">
                <a:tc>
                  <a:txBody>
                    <a:bodyPr/>
                    <a:lstStyle/>
                    <a:p>
                      <a:pPr algn="l" fontAlgn="t"/>
                      <a:r>
                        <a:rPr lang="sv-SE" sz="1400" b="0" i="0" u="none" strike="noStrike">
                          <a:solidFill>
                            <a:srgbClr val="000000"/>
                          </a:solidFill>
                          <a:effectLst/>
                          <a:latin typeface="Arial" panose="020B0604020202020204" pitchFamily="34" charset="0"/>
                        </a:rPr>
                        <a:t>SP-190111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Rel-16 CRs on Enhancement of performance assurance for 5G networks including network slicing (5G_SLICE_ePA)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26491579"/>
                  </a:ext>
                </a:extLst>
              </a:tr>
              <a:tr h="439621">
                <a:tc>
                  <a:txBody>
                    <a:bodyPr/>
                    <a:lstStyle/>
                    <a:p>
                      <a:pPr algn="l" fontAlgn="t"/>
                      <a:r>
                        <a:rPr lang="sv-SE" sz="1400" b="0" i="0" u="none" strike="noStrike" dirty="0">
                          <a:solidFill>
                            <a:srgbClr val="000000"/>
                          </a:solidFill>
                          <a:effectLst/>
                          <a:latin typeface="Arial" panose="020B0604020202020204" pitchFamily="34" charset="0"/>
                        </a:rPr>
                        <a:t>SP-190119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Rel-16 CRs on Energy efficiency of 5G (EE_5G)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439621">
                <a:tc>
                  <a:txBody>
                    <a:bodyPr/>
                    <a:lstStyle/>
                    <a:p>
                      <a:pPr algn="l" fontAlgn="t"/>
                      <a:r>
                        <a:rPr lang="sv-SE" sz="1400" b="0" i="0" u="none" strike="noStrike">
                          <a:solidFill>
                            <a:srgbClr val="000000"/>
                          </a:solidFill>
                          <a:effectLst/>
                          <a:latin typeface="Arial" panose="020B0604020202020204" pitchFamily="34" charset="0"/>
                        </a:rPr>
                        <a:t>SP-190120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Fault Supervision for 5G networks and network slicing (NETSLICE-FS5G)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24453518"/>
                  </a:ext>
                </a:extLst>
              </a:tr>
              <a:tr h="439621">
                <a:tc>
                  <a:txBody>
                    <a:bodyPr/>
                    <a:lstStyle/>
                    <a:p>
                      <a:pPr algn="l" fontAlgn="t"/>
                      <a:r>
                        <a:rPr lang="sv-SE" sz="1400" b="0" i="0" u="none" strike="noStrike" dirty="0">
                          <a:solidFill>
                            <a:srgbClr val="000000"/>
                          </a:solidFill>
                          <a:effectLst/>
                          <a:latin typeface="Arial" panose="020B0604020202020204" pitchFamily="34" charset="0"/>
                        </a:rPr>
                        <a:t>SP-190121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Network Resource Model (NRM) for 5G networks and network slicing (NETSLICE-5GNRM)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0309487"/>
                  </a:ext>
                </a:extLst>
              </a:tr>
              <a:tr h="439621">
                <a:tc>
                  <a:txBody>
                    <a:bodyPr/>
                    <a:lstStyle/>
                    <a:p>
                      <a:pPr algn="l" fontAlgn="t"/>
                      <a:r>
                        <a:rPr lang="sv-SE" sz="1400" b="0" i="0" u="none" strike="noStrike">
                          <a:solidFill>
                            <a:srgbClr val="000000"/>
                          </a:solidFill>
                          <a:effectLst/>
                          <a:latin typeface="Arial" panose="020B0604020202020204" pitchFamily="34" charset="0"/>
                        </a:rPr>
                        <a:t>SP-190122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Performance Assurance for 5G networks including network slicing (NETSLICE-ADPM5G)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28321394"/>
                  </a:ext>
                </a:extLst>
              </a:tr>
              <a:tr h="439621">
                <a:tc>
                  <a:txBody>
                    <a:bodyPr/>
                    <a:lstStyle/>
                    <a:p>
                      <a:pPr algn="l" fontAlgn="t"/>
                      <a:r>
                        <a:rPr lang="sv-SE" sz="1400" b="0" i="0" u="none" strike="noStrike" dirty="0">
                          <a:solidFill>
                            <a:srgbClr val="000000"/>
                          </a:solidFill>
                          <a:effectLst/>
                          <a:latin typeface="Arial" panose="020B0604020202020204" pitchFamily="34" charset="0"/>
                        </a:rPr>
                        <a:t>SP-190123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Provisioning of network slicing for 5G networks and services (NETSLICE-PRO_NS)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31078505"/>
                  </a:ext>
                </a:extLst>
              </a:tr>
              <a:tr h="439621">
                <a:tc>
                  <a:txBody>
                    <a:bodyPr/>
                    <a:lstStyle/>
                    <a:p>
                      <a:pPr algn="l" fontAlgn="t"/>
                      <a:r>
                        <a:rPr lang="sv-SE" sz="1400" b="0" i="0" u="none" strike="noStrike">
                          <a:solidFill>
                            <a:srgbClr val="000000"/>
                          </a:solidFill>
                          <a:effectLst/>
                          <a:latin typeface="Arial" panose="020B0604020202020204" pitchFamily="34" charset="0"/>
                        </a:rPr>
                        <a:t>SP-190124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OAM aspects of LTE and WLAN integration (OAM_LTE_WLAN)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18193608"/>
                  </a:ext>
                </a:extLst>
              </a:tr>
              <a:tr h="439621">
                <a:tc>
                  <a:txBody>
                    <a:bodyPr/>
                    <a:lstStyle/>
                    <a:p>
                      <a:pPr algn="l" fontAlgn="t"/>
                      <a:r>
                        <a:rPr lang="sv-SE" sz="1400" b="0" i="0" u="none" strike="noStrike" dirty="0">
                          <a:solidFill>
                            <a:srgbClr val="000000"/>
                          </a:solidFill>
                          <a:effectLst/>
                          <a:latin typeface="Arial" panose="020B0604020202020204" pitchFamily="34" charset="0"/>
                        </a:rPr>
                        <a:t>SP-190125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Self-Organizing Networks (SON) for Active Antenna System (AAS) deployment management (OAM_SON_AAS)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6012428"/>
                  </a:ext>
                </a:extLst>
              </a:tr>
              <a:tr h="439621">
                <a:tc>
                  <a:txBody>
                    <a:bodyPr/>
                    <a:lstStyle/>
                    <a:p>
                      <a:pPr algn="l" fontAlgn="t"/>
                      <a:r>
                        <a:rPr lang="sv-SE" sz="1400" b="0" i="0" u="none" strike="noStrike" dirty="0">
                          <a:solidFill>
                            <a:srgbClr val="000000"/>
                          </a:solidFill>
                          <a:effectLst/>
                          <a:latin typeface="Arial" panose="020B0604020202020204" pitchFamily="34" charset="0"/>
                        </a:rPr>
                        <a:t>SP-190126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Rel-11 CRs on IRP framework enhancements to support Management of Converged Networks (OAM-FMC-IRP)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60964790"/>
                  </a:ext>
                </a:extLst>
              </a:tr>
              <a:tr h="439621">
                <a:tc>
                  <a:txBody>
                    <a:bodyPr/>
                    <a:lstStyle/>
                    <a:p>
                      <a:pPr algn="l" fontAlgn="t"/>
                      <a:r>
                        <a:rPr lang="sv-SE" sz="1400" b="0" i="0" u="none" strike="noStrike" kern="1200" dirty="0">
                          <a:solidFill>
                            <a:srgbClr val="000000"/>
                          </a:solidFill>
                          <a:effectLst/>
                          <a:latin typeface="Arial" panose="020B0604020202020204" pitchFamily="34" charset="0"/>
                          <a:ea typeface="+mn-ea"/>
                          <a:cs typeface="+mn-cs"/>
                        </a:rPr>
                        <a:t>SP-190149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kern="1200" dirty="0">
                          <a:solidFill>
                            <a:srgbClr val="000000"/>
                          </a:solidFill>
                          <a:effectLst/>
                          <a:latin typeface="Arial" panose="020B0604020202020204" pitchFamily="34" charset="0"/>
                          <a:ea typeface="+mn-ea"/>
                          <a:cs typeface="+mn-cs"/>
                        </a:rPr>
                        <a:t>Rel-16 CRs on NRM enhancements</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48281644"/>
                  </a:ext>
                </a:extLst>
              </a:tr>
            </a:tbl>
          </a:graphicData>
        </a:graphic>
      </p:graphicFrame>
    </p:spTree>
    <p:extLst>
      <p:ext uri="{BB962C8B-B14F-4D97-AF65-F5344CB8AC3E}">
        <p14:creationId xmlns:p14="http://schemas.microsoft.com/office/powerpoint/2010/main" val="1826591526"/>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914240" y="1201004"/>
            <a:ext cx="7859348" cy="4793395"/>
          </a:xfrm>
        </p:spPr>
        <p:txBody>
          <a:bodyPr/>
          <a:lstStyle/>
          <a:p>
            <a:pPr marL="457200" lvl="1" indent="0">
              <a:lnSpc>
                <a:spcPct val="80000"/>
              </a:lnSpc>
              <a:buNone/>
              <a:defRPr/>
            </a:pPr>
            <a:endParaRPr lang="en-US" sz="2400" dirty="0"/>
          </a:p>
          <a:p>
            <a:r>
              <a:rPr lang="en-GB" altLang="zh-CN" sz="2800" dirty="0"/>
              <a:t>Open Mobile Alliance (OMA) </a:t>
            </a:r>
          </a:p>
          <a:p>
            <a:pPr marL="609600" lvl="1" indent="0">
              <a:lnSpc>
                <a:spcPct val="80000"/>
              </a:lnSpc>
              <a:buNone/>
              <a:defRPr/>
            </a:pPr>
            <a:r>
              <a:rPr lang="en-GB" altLang="zh-CN" sz="2400" dirty="0">
                <a:ea typeface="+mn-ea"/>
                <a:cs typeface="+mn-cs"/>
              </a:rPr>
              <a:t>OMA ARC maintains the OMA Data Definition Specification (DDS) based on the SA5 specification for Diameter AVP code definitions (TS 32.299).</a:t>
            </a:r>
          </a:p>
        </p:txBody>
      </p:sp>
      <p:sp>
        <p:nvSpPr>
          <p:cNvPr id="5" name="Rectangle 4"/>
          <p:cNvSpPr>
            <a:spLocks noChangeArrowheads="1"/>
          </p:cNvSpPr>
          <p:nvPr/>
        </p:nvSpPr>
        <p:spPr bwMode="auto">
          <a:xfrm>
            <a:off x="1772900" y="39526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321276869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18379" y="453636"/>
            <a:ext cx="7272337" cy="649287"/>
          </a:xfrm>
        </p:spPr>
        <p:txBody>
          <a:bodyPr/>
          <a:lstStyle/>
          <a:p>
            <a:r>
              <a:rPr lang="en-GB" altLang="zh-CN" sz="3600" dirty="0"/>
              <a:t>OAM&amp;P cooperation</a:t>
            </a:r>
          </a:p>
        </p:txBody>
      </p:sp>
      <p:sp>
        <p:nvSpPr>
          <p:cNvPr id="43011" name="Rectangle 3"/>
          <p:cNvSpPr>
            <a:spLocks noGrp="1"/>
          </p:cNvSpPr>
          <p:nvPr>
            <p:ph type="body" idx="1"/>
          </p:nvPr>
        </p:nvSpPr>
        <p:spPr>
          <a:xfrm>
            <a:off x="589704" y="1284888"/>
            <a:ext cx="10266285" cy="5119476"/>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914400" lvl="1" indent="-457200"/>
            <a:r>
              <a:rPr lang="en-GB" sz="2000" dirty="0"/>
              <a:t>Possible joint meeting in H1 2019</a:t>
            </a:r>
            <a:endParaRPr lang="en-GB" altLang="zh-CN" sz="2000" dirty="0"/>
          </a:p>
          <a:p>
            <a:pPr marL="514350" indent="-457200"/>
            <a:r>
              <a:rPr lang="en-GB" altLang="zh-CN" sz="2400" dirty="0"/>
              <a:t>Network Slicing </a:t>
            </a:r>
          </a:p>
          <a:p>
            <a:pPr marL="914400" lvl="1" indent="-457200">
              <a:defRPr/>
            </a:pPr>
            <a:r>
              <a:rPr lang="en-GB" altLang="zh-CN" sz="2000" dirty="0">
                <a:ea typeface="宋体" pitchFamily="2" charset="-122"/>
              </a:rPr>
              <a:t>Regular LSs exchanges on Network Slicing with GSMA, BBF, MEF, NGMN, ETSI ISG NFV, etc.</a:t>
            </a:r>
          </a:p>
          <a:p>
            <a:pPr marL="534972" indent="-457200">
              <a:defRPr/>
            </a:pPr>
            <a:r>
              <a:rPr lang="en-GB" altLang="zh-CN" sz="2500" dirty="0"/>
              <a:t>ONAP </a:t>
            </a:r>
          </a:p>
          <a:p>
            <a:pPr marL="914400" lvl="1" indent="-457200">
              <a:defRPr/>
            </a:pPr>
            <a:r>
              <a:rPr lang="en-US" sz="2000" dirty="0"/>
              <a:t>SA5 representatives plan to attend a Multi-SDO workshop arranged by ONAP in April</a:t>
            </a:r>
          </a:p>
          <a:p>
            <a:pPr marL="457200" lvl="1" indent="0">
              <a:buNone/>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391232443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4049682917"/>
              </p:ext>
            </p:extLst>
          </p:nvPr>
        </p:nvGraphicFramePr>
        <p:xfrm>
          <a:off x="1378579" y="1562027"/>
          <a:ext cx="8716369" cy="4165026"/>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SA5#129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10-14 Feb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France</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SA5#130</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20-24 Apr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SA5#131</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25-29 May </a:t>
                      </a: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Vilnius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Lithuania TBC</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SA5#132</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24-28 Aug </a:t>
                      </a: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 TBC</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NAF3 TBC</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SA5#133</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12-16 Oct </a:t>
                      </a: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 TBC</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NAF3 TBC</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SA5#134</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16-20 Nov </a:t>
                      </a: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China TBC</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CF3 TBC</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2020 meeting calendar</a:t>
            </a:r>
            <a:endParaRPr lang="en-GB" sz="3600" dirty="0"/>
          </a:p>
        </p:txBody>
      </p:sp>
    </p:spTree>
    <p:extLst>
      <p:ext uri="{BB962C8B-B14F-4D97-AF65-F5344CB8AC3E}">
        <p14:creationId xmlns:p14="http://schemas.microsoft.com/office/powerpoint/2010/main" val="2193705971"/>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2024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eaLnBrk="1" hangingPunct="1">
              <a:lnSpc>
                <a:spcPct val="90000"/>
              </a:lnSpc>
            </a:pPr>
            <a:r>
              <a:rPr lang="en-US" sz="2600" kern="1200">
                <a:solidFill>
                  <a:srgbClr val="FFFFFF"/>
                </a:solidFill>
                <a:latin typeface="+mj-lt"/>
                <a:ea typeface="+mj-ea"/>
                <a:cs typeface="+mj-cs"/>
              </a:rPr>
              <a:t>Thank you!</a:t>
            </a:r>
          </a:p>
        </p:txBody>
      </p:sp>
      <p:pic>
        <p:nvPicPr>
          <p:cNvPr id="4" name="Picture 3">
            <a:extLst>
              <a:ext uri="{FF2B5EF4-FFF2-40B4-BE49-F238E27FC236}">
                <a16:creationId xmlns:a16="http://schemas.microsoft.com/office/drawing/2014/main" id="{0CE50A17-C814-487A-9BB9-531717CE6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2434" y="437918"/>
            <a:ext cx="8245748" cy="5813253"/>
          </a:xfrm>
          <a:prstGeom prst="rect">
            <a:avLst/>
          </a:prstGeom>
        </p:spPr>
      </p:pic>
    </p:spTree>
    <p:extLst>
      <p:ext uri="{BB962C8B-B14F-4D97-AF65-F5344CB8AC3E}">
        <p14:creationId xmlns:p14="http://schemas.microsoft.com/office/powerpoint/2010/main" val="1867039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227151314"/>
              </p:ext>
            </p:extLst>
          </p:nvPr>
        </p:nvGraphicFramePr>
        <p:xfrm>
          <a:off x="2242457" y="1404257"/>
          <a:ext cx="7184572" cy="4386943"/>
        </p:xfrm>
        <a:graphic>
          <a:graphicData uri="http://schemas.openxmlformats.org/drawingml/2006/table">
            <a:tbl>
              <a:tblPr/>
              <a:tblGrid>
                <a:gridCol w="1234670">
                  <a:extLst>
                    <a:ext uri="{9D8B030D-6E8A-4147-A177-3AD203B41FA5}">
                      <a16:colId xmlns:a16="http://schemas.microsoft.com/office/drawing/2014/main" val="20000"/>
                    </a:ext>
                  </a:extLst>
                </a:gridCol>
                <a:gridCol w="773046">
                  <a:extLst>
                    <a:ext uri="{9D8B030D-6E8A-4147-A177-3AD203B41FA5}">
                      <a16:colId xmlns:a16="http://schemas.microsoft.com/office/drawing/2014/main" val="20001"/>
                    </a:ext>
                  </a:extLst>
                </a:gridCol>
                <a:gridCol w="719696">
                  <a:extLst>
                    <a:ext uri="{9D8B030D-6E8A-4147-A177-3AD203B41FA5}">
                      <a16:colId xmlns:a16="http://schemas.microsoft.com/office/drawing/2014/main" val="20002"/>
                    </a:ext>
                  </a:extLst>
                </a:gridCol>
                <a:gridCol w="741714">
                  <a:extLst>
                    <a:ext uri="{9D8B030D-6E8A-4147-A177-3AD203B41FA5}">
                      <a16:colId xmlns:a16="http://schemas.microsoft.com/office/drawing/2014/main" val="20003"/>
                    </a:ext>
                  </a:extLst>
                </a:gridCol>
                <a:gridCol w="751345">
                  <a:extLst>
                    <a:ext uri="{9D8B030D-6E8A-4147-A177-3AD203B41FA5}">
                      <a16:colId xmlns:a16="http://schemas.microsoft.com/office/drawing/2014/main" val="20004"/>
                    </a:ext>
                  </a:extLst>
                </a:gridCol>
                <a:gridCol w="751345">
                  <a:extLst>
                    <a:ext uri="{9D8B030D-6E8A-4147-A177-3AD203B41FA5}">
                      <a16:colId xmlns:a16="http://schemas.microsoft.com/office/drawing/2014/main" val="20005"/>
                    </a:ext>
                  </a:extLst>
                </a:gridCol>
                <a:gridCol w="771987">
                  <a:extLst>
                    <a:ext uri="{9D8B030D-6E8A-4147-A177-3AD203B41FA5}">
                      <a16:colId xmlns:a16="http://schemas.microsoft.com/office/drawing/2014/main" val="20006"/>
                    </a:ext>
                  </a:extLst>
                </a:gridCol>
                <a:gridCol w="730705">
                  <a:extLst>
                    <a:ext uri="{9D8B030D-6E8A-4147-A177-3AD203B41FA5}">
                      <a16:colId xmlns:a16="http://schemas.microsoft.com/office/drawing/2014/main" val="20007"/>
                    </a:ext>
                  </a:extLst>
                </a:gridCol>
                <a:gridCol w="710064">
                  <a:extLst>
                    <a:ext uri="{9D8B030D-6E8A-4147-A177-3AD203B41FA5}">
                      <a16:colId xmlns:a16="http://schemas.microsoft.com/office/drawing/2014/main" val="20008"/>
                    </a:ext>
                  </a:extLst>
                </a:gridCol>
              </a:tblGrid>
              <a:tr h="57042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76295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1985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451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5520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9399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96986" y="442729"/>
            <a:ext cx="5187554" cy="541734"/>
          </a:xfrm>
          <a:prstGeom prst="rect">
            <a:avLst/>
          </a:prstGeom>
          <a:noFill/>
          <a:ln w="9525">
            <a:noFill/>
            <a:miter lim="800000"/>
            <a:headEnd/>
            <a:tailEnd/>
          </a:ln>
        </p:spPr>
        <p:txBody>
          <a:bodyPr anchor="ctr"/>
          <a:lstStyle/>
          <a:p>
            <a:pPr algn="ctr" eaLnBrk="0" hangingPunct="0">
              <a:defRPr/>
            </a:pPr>
            <a:r>
              <a:rPr lang="en-GB" sz="40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43237"/>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9123363" cy="5541963"/>
        </p:xfrm>
        <a:graphic>
          <a:graphicData uri="http://schemas.openxmlformats.org/presentationml/2006/ole">
            <mc:AlternateContent xmlns:mc="http://schemas.openxmlformats.org/markup-compatibility/2006">
              <mc:Choice xmlns:v="urn:schemas-microsoft-com:vml" Requires="v">
                <p:oleObj spid="_x0000_s1028" name="Worksheet" r:id="rId4" imgW="8915553" imgH="5410166" progId="Excel.Sheet.8">
                  <p:embed/>
                </p:oleObj>
              </mc:Choice>
              <mc:Fallback>
                <p:oleObj name="Worksheet" r:id="rId4" imgW="8915553" imgH="5410166" progId="Excel.Sheet.8">
                  <p:embed/>
                  <p:pic>
                    <p:nvPicPr>
                      <p:cNvPr id="5" name="Object 4"/>
                      <p:cNvPicPr>
                        <a:picLocks noGrp="1" noChangeAspect="1" noChangeArrowheads="1"/>
                      </p:cNvPicPr>
                      <p:nvPr/>
                    </p:nvPicPr>
                    <p:blipFill>
                      <a:blip r:embed="rId5"/>
                      <a:srcRect/>
                      <a:stretch>
                        <a:fillRect/>
                      </a:stretch>
                    </p:blipFill>
                    <p:spPr bwMode="auto">
                      <a:xfrm>
                        <a:off x="1539875" y="850900"/>
                        <a:ext cx="9123363" cy="5541963"/>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26605"/>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23325" cy="5368925"/>
        </p:xfrm>
        <a:graphic>
          <a:graphicData uri="http://schemas.openxmlformats.org/presentationml/2006/ole">
            <mc:AlternateContent xmlns:mc="http://schemas.openxmlformats.org/markup-compatibility/2006">
              <mc:Choice xmlns:v="urn:schemas-microsoft-com:vml" Requires="v">
                <p:oleObj spid="_x0000_s2052" name="Worksheet" r:id="rId4" imgW="8620131" imgH="5248207" progId="Excel.Sheet.8">
                  <p:embed/>
                </p:oleObj>
              </mc:Choice>
              <mc:Fallback>
                <p:oleObj name="Worksheet" r:id="rId4" imgW="8620131" imgH="5248207"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23325" cy="5368925"/>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8" y="266700"/>
          <a:ext cx="9979025" cy="7340600"/>
        </p:xfrm>
        <a:graphic>
          <a:graphicData uri="http://schemas.openxmlformats.org/presentationml/2006/ole">
            <mc:AlternateContent xmlns:mc="http://schemas.openxmlformats.org/markup-compatibility/2006">
              <mc:Choice xmlns:v="urn:schemas-microsoft-com:vml" Requires="v">
                <p:oleObj spid="_x0000_s3076" name="Worksheet" r:id="rId4" imgW="8581904" imgH="5667341" progId="Excel.Sheet.8">
                  <p:embed/>
                </p:oleObj>
              </mc:Choice>
              <mc:Fallback>
                <p:oleObj name="Worksheet" r:id="rId4" imgW="8581904" imgH="5667341" progId="Excel.Sheet.8">
                  <p:embed/>
                  <p:pic>
                    <p:nvPicPr>
                      <p:cNvPr id="2050" name="Object 4"/>
                      <p:cNvPicPr>
                        <a:picLocks noGrp="1" noChangeAspect="1" noChangeArrowheads="1"/>
                      </p:cNvPicPr>
                      <p:nvPr/>
                    </p:nvPicPr>
                    <p:blipFill>
                      <a:blip r:embed="rId5"/>
                      <a:srcRect/>
                      <a:stretch>
                        <a:fillRect/>
                      </a:stretch>
                    </p:blipFill>
                    <p:spPr bwMode="auto">
                      <a:xfrm>
                        <a:off x="1633538" y="266700"/>
                        <a:ext cx="9979025" cy="734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402881"/>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195059"/>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1206832956"/>
              </p:ext>
            </p:extLst>
          </p:nvPr>
        </p:nvGraphicFramePr>
        <p:xfrm>
          <a:off x="1142294" y="607922"/>
          <a:ext cx="9128831" cy="5674858"/>
        </p:xfrm>
        <a:graphic>
          <a:graphicData uri="http://schemas.openxmlformats.org/presentationml/2006/ole">
            <mc:AlternateContent xmlns:mc="http://schemas.openxmlformats.org/markup-compatibility/2006">
              <mc:Choice xmlns:v="urn:schemas-microsoft-com:vml" Requires="v">
                <p:oleObj spid="_x0000_s4100" name="Worksheet" r:id="rId4" imgW="7953445" imgH="5667341" progId="Excel.Sheet.8">
                  <p:embed/>
                </p:oleObj>
              </mc:Choice>
              <mc:Fallback>
                <p:oleObj name="Worksheet" r:id="rId4" imgW="7953445" imgH="5667341" progId="Excel.Sheet.8">
                  <p:embed/>
                  <p:pic>
                    <p:nvPicPr>
                      <p:cNvPr id="3074" name="Object 4"/>
                      <p:cNvPicPr>
                        <a:picLocks noGrp="1" noChangeAspect="1" noChangeArrowheads="1"/>
                      </p:cNvPicPr>
                      <p:nvPr/>
                    </p:nvPicPr>
                    <p:blipFill>
                      <a:blip r:embed="rId5"/>
                      <a:srcRect/>
                      <a:stretch>
                        <a:fillRect/>
                      </a:stretch>
                    </p:blipFill>
                    <p:spPr bwMode="auto">
                      <a:xfrm>
                        <a:off x="1142294" y="607922"/>
                        <a:ext cx="9128831" cy="5674858"/>
                      </a:xfrm>
                      <a:prstGeom prst="rect">
                        <a:avLst/>
                      </a:prstGeom>
                      <a:noFill/>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1847</TotalTime>
  <Words>4816</Words>
  <Application>Microsoft Office PowerPoint</Application>
  <PresentationFormat>Widescreen</PresentationFormat>
  <Paragraphs>1061</Paragraphs>
  <Slides>47</Slides>
  <Notes>42</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58" baseType="lpstr">
      <vt:lpstr>Batang</vt:lpstr>
      <vt:lpstr>Gulim</vt:lpstr>
      <vt:lpstr>宋体</vt:lpstr>
      <vt:lpstr>宋体</vt:lpstr>
      <vt:lpstr>Arial</vt:lpstr>
      <vt:lpstr>Calibri</vt:lpstr>
      <vt:lpstr>CG Times (WN)</vt:lpstr>
      <vt:lpstr>Nokia Pure Text</vt:lpstr>
      <vt:lpstr>Times New Roman</vt:lpstr>
      <vt:lpstr>Office Theme</vt:lpstr>
      <vt:lpstr>Worksheet</vt:lpstr>
      <vt:lpstr>    SA5 Status Report to SA#83  Charging Management (CH) Operation, Administration, Maintenance &amp; Provisioning (OAM&amp;P)  </vt:lpstr>
      <vt:lpstr>SA5 leadership</vt:lpstr>
      <vt:lpstr>2019 meeting calendar</vt:lpstr>
      <vt:lpstr>Statistics at SA5 level</vt:lpstr>
      <vt:lpstr>PowerPoint Presentation</vt:lpstr>
      <vt:lpstr>Tdoc history </vt:lpstr>
      <vt:lpstr>CR/pCR history </vt:lpstr>
      <vt:lpstr>CR history</vt:lpstr>
      <vt:lpstr>WI history</vt:lpstr>
      <vt:lpstr>Summary of ongoing WIs/SIs (1/3)</vt:lpstr>
      <vt:lpstr>Summary of ongoing WIs/SIs (2/3)</vt:lpstr>
      <vt:lpstr>Summary of ongoing WIs/SIs (3/3)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2020 meeting calendar</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SA5 Status Report to SA#83  Charging Management (CH) Operation, Administration, Maintenance &amp; Provisioning (OAM&amp;P)  </dc:title>
  <dc:creator>Thomas Tovinger</dc:creator>
  <cp:lastModifiedBy>Thomas Tovinger</cp:lastModifiedBy>
  <cp:revision>1</cp:revision>
  <dcterms:created xsi:type="dcterms:W3CDTF">2019-03-13T01:38:36Z</dcterms:created>
  <dcterms:modified xsi:type="dcterms:W3CDTF">2019-03-14T17:22:32Z</dcterms:modified>
</cp:coreProperties>
</file>