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743" r:id="rId2"/>
    <p:sldId id="707" r:id="rId3"/>
    <p:sldId id="708" r:id="rId4"/>
    <p:sldId id="709" r:id="rId5"/>
    <p:sldId id="712" r:id="rId6"/>
    <p:sldId id="713" r:id="rId7"/>
    <p:sldId id="819" r:id="rId8"/>
    <p:sldId id="820" r:id="rId9"/>
    <p:sldId id="829" r:id="rId10"/>
    <p:sldId id="823" r:id="rId11"/>
    <p:sldId id="830" r:id="rId12"/>
    <p:sldId id="826" r:id="rId13"/>
    <p:sldId id="828" r:id="rId14"/>
    <p:sldId id="809" r:id="rId15"/>
    <p:sldId id="614" r:id="rId1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E6FF9F"/>
    <a:srgbClr val="99CC00"/>
    <a:srgbClr val="CCFF33"/>
    <a:srgbClr val="CCFF99"/>
    <a:srgbClr val="00CC00"/>
    <a:srgbClr val="72AF2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9" autoAdjust="0"/>
    <p:restoredTop sz="94971" autoAdjust="0"/>
  </p:normalViewPr>
  <p:slideViewPr>
    <p:cSldViewPr snapToGrid="0">
      <p:cViewPr varScale="1">
        <p:scale>
          <a:sx n="111" d="100"/>
          <a:sy n="111" d="100"/>
        </p:scale>
        <p:origin x="-16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3138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12/3/2015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12/3/2015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925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56478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385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SP-150732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US" sz="6000" b="1" dirty="0">
                <a:latin typeface="Calibri" charset="0"/>
              </a:rPr>
              <a:t>TSG SA </a:t>
            </a:r>
            <a:r>
              <a:rPr lang="en-US" sz="6000" b="1" dirty="0" smtClean="0">
                <a:latin typeface="Calibri" charset="0"/>
              </a:rPr>
              <a:t>WG6 </a:t>
            </a:r>
            <a:r>
              <a:rPr lang="en-US" sz="6000" b="1" dirty="0">
                <a:latin typeface="Calibri" charset="0"/>
              </a:rPr>
              <a:t>(</a:t>
            </a:r>
            <a:r>
              <a:rPr lang="en-US" sz="6000" b="1" dirty="0" smtClean="0">
                <a:latin typeface="Calibri" charset="0"/>
              </a:rPr>
              <a:t>SA6)</a:t>
            </a:r>
            <a:r>
              <a:rPr lang="en-US" sz="6000" b="1" dirty="0">
                <a:latin typeface="Calibri" charset="0"/>
              </a:rPr>
              <a:t/>
            </a:r>
            <a:br>
              <a:rPr lang="en-US" sz="6000" b="1" dirty="0">
                <a:latin typeface="Calibri" charset="0"/>
              </a:rPr>
            </a:br>
            <a:r>
              <a:rPr lang="en-GB" sz="5300" dirty="0" smtClean="0"/>
              <a:t>Status Report to </a:t>
            </a:r>
            <a:r>
              <a:rPr lang="en-GB" sz="5300" dirty="0"/>
              <a:t>TSG </a:t>
            </a:r>
            <a:r>
              <a:rPr lang="en-GB" sz="5300" dirty="0" smtClean="0"/>
              <a:t>SA#70</a:t>
            </a:r>
            <a:br>
              <a:rPr lang="en-GB" sz="5300" dirty="0" smtClean="0"/>
            </a:br>
            <a:r>
              <a:rPr lang="en-GB" sz="5300" dirty="0" smtClean="0"/>
              <a:t>SP-150732</a:t>
            </a:r>
            <a:endParaRPr lang="en-GB" sz="53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pPr algn="l">
              <a:lnSpc>
                <a:spcPct val="80000"/>
              </a:lnSpc>
            </a:pPr>
            <a:r>
              <a:rPr lang="en-US" sz="2900" dirty="0" smtClean="0"/>
              <a:t> </a:t>
            </a:r>
            <a:br>
              <a:rPr lang="en-US" sz="2900" dirty="0" smtClean="0"/>
            </a:br>
            <a:r>
              <a:rPr lang="en-US" sz="3800" dirty="0" smtClean="0"/>
              <a:t>Suresh </a:t>
            </a:r>
            <a:r>
              <a:rPr lang="en-US" sz="3800" dirty="0" err="1" smtClean="0"/>
              <a:t>Chitturi</a:t>
            </a:r>
            <a:r>
              <a:rPr lang="en-US" sz="3800" dirty="0" smtClean="0"/>
              <a:t>				</a:t>
            </a:r>
            <a:r>
              <a:rPr lang="en-US" sz="3800" dirty="0"/>
              <a:t> David </a:t>
            </a:r>
            <a:r>
              <a:rPr lang="en-US" sz="3800" dirty="0" err="1"/>
              <a:t>Chater</a:t>
            </a:r>
            <a:r>
              <a:rPr lang="en-US" sz="3800" dirty="0"/>
              <a:t>-Lea</a:t>
            </a:r>
            <a:endParaRPr lang="en-US" sz="3800" dirty="0" smtClean="0"/>
          </a:p>
          <a:p>
            <a:pPr algn="l">
              <a:lnSpc>
                <a:spcPct val="80000"/>
              </a:lnSpc>
            </a:pPr>
            <a:r>
              <a:rPr lang="en-US" sz="2900" dirty="0"/>
              <a:t>Samsung Electronics Co. Ltd </a:t>
            </a:r>
            <a:r>
              <a:rPr lang="en-US" sz="2900" dirty="0" smtClean="0"/>
              <a:t>		   </a:t>
            </a:r>
            <a:r>
              <a:rPr lang="en-US" sz="2900" dirty="0"/>
              <a:t> </a:t>
            </a:r>
            <a:r>
              <a:rPr lang="en-US" sz="2900" dirty="0" smtClean="0"/>
              <a:t>            Motorola </a:t>
            </a:r>
            <a:r>
              <a:rPr lang="en-US" sz="2900" dirty="0"/>
              <a:t>Solutions UK Ltd</a:t>
            </a:r>
            <a:endParaRPr lang="en-US" sz="2900" dirty="0" smtClean="0"/>
          </a:p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3800" dirty="0"/>
              <a:t>(on behalf of: Andrew Howell)</a:t>
            </a:r>
          </a:p>
          <a:p>
            <a:pPr>
              <a:lnSpc>
                <a:spcPct val="80000"/>
              </a:lnSpc>
            </a:pPr>
            <a:r>
              <a:rPr lang="en-US" sz="2900" dirty="0"/>
              <a:t>UK Home Office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3800" dirty="0" err="1"/>
              <a:t>Bernt</a:t>
            </a:r>
            <a:r>
              <a:rPr lang="en-GB" sz="3800" dirty="0"/>
              <a:t> </a:t>
            </a:r>
            <a:r>
              <a:rPr lang="en-GB" sz="3800" dirty="0" err="1"/>
              <a:t>Mattsson</a:t>
            </a:r>
            <a:endParaRPr lang="en-GB" sz="3800" dirty="0"/>
          </a:p>
          <a:p>
            <a:pPr>
              <a:lnSpc>
                <a:spcPct val="80000"/>
              </a:lnSpc>
            </a:pPr>
            <a:r>
              <a:rPr lang="en-GB" sz="2900" dirty="0"/>
              <a:t>SA6 Secretary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Status of TS 23.179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61467"/>
            <a:ext cx="8388350" cy="5289455"/>
          </a:xfrm>
        </p:spPr>
        <p:txBody>
          <a:bodyPr>
            <a:normAutofit/>
          </a:bodyPr>
          <a:lstStyle/>
          <a:p>
            <a:r>
              <a:rPr lang="en-GB" dirty="0" smtClean="0"/>
              <a:t>SA6 has agreed that TS 23.179 is now 100% complete for Release 13</a:t>
            </a:r>
          </a:p>
          <a:p>
            <a:pPr lvl="1"/>
            <a:r>
              <a:rPr lang="en-GB" dirty="0" smtClean="0"/>
              <a:t>Significant progress was made during SA6#7 and SA6#8</a:t>
            </a:r>
          </a:p>
          <a:p>
            <a:pPr lvl="2"/>
            <a:r>
              <a:rPr lang="en-GB" dirty="0" smtClean="0"/>
              <a:t>See slide #11 (next slide)</a:t>
            </a:r>
          </a:p>
          <a:p>
            <a:pPr lvl="1"/>
            <a:r>
              <a:rPr lang="en-GB" dirty="0" smtClean="0"/>
              <a:t>Resolved all Editor’s notes, except ones (4) that require alignment with other groups e.g. SA3, alignment issues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23.179 updates since SA#69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All major clauses were updated</a:t>
            </a:r>
          </a:p>
          <a:p>
            <a:r>
              <a:rPr lang="en-US" dirty="0"/>
              <a:t> </a:t>
            </a:r>
            <a:r>
              <a:rPr lang="en-US" dirty="0" smtClean="0"/>
              <a:t>Resolved key items</a:t>
            </a:r>
          </a:p>
          <a:p>
            <a:pPr lvl="1"/>
            <a:r>
              <a:rPr lang="en-US" dirty="0" smtClean="0"/>
              <a:t>Configuration management</a:t>
            </a:r>
          </a:p>
          <a:p>
            <a:pPr lvl="2"/>
            <a:r>
              <a:rPr lang="en-US" dirty="0"/>
              <a:t>Procedures and tables of parameters </a:t>
            </a:r>
            <a:r>
              <a:rPr lang="en-US" dirty="0" smtClean="0"/>
              <a:t>added</a:t>
            </a:r>
          </a:p>
          <a:p>
            <a:pPr lvl="1"/>
            <a:r>
              <a:rPr lang="en-US" dirty="0" smtClean="0"/>
              <a:t>Usage of Rx (MCPTT-5 reference point)</a:t>
            </a:r>
          </a:p>
          <a:p>
            <a:pPr lvl="2"/>
            <a:r>
              <a:rPr lang="en-US" dirty="0"/>
              <a:t>Added scenarios allowing direct access to Rx by SIP core or MCPTT server, but not both in Release 13</a:t>
            </a:r>
          </a:p>
          <a:p>
            <a:pPr lvl="2"/>
            <a:r>
              <a:rPr lang="en-US" dirty="0"/>
              <a:t>Other scenarios outside the scope of Release </a:t>
            </a:r>
            <a:r>
              <a:rPr lang="en-US" dirty="0" smtClean="0"/>
              <a:t>13</a:t>
            </a:r>
          </a:p>
          <a:p>
            <a:r>
              <a:rPr lang="en-US" dirty="0" smtClean="0"/>
              <a:t>Major conclusions</a:t>
            </a:r>
          </a:p>
          <a:p>
            <a:pPr lvl="1"/>
            <a:r>
              <a:rPr lang="en-US" dirty="0" smtClean="0"/>
              <a:t>Identity Management (application, </a:t>
            </a:r>
            <a:r>
              <a:rPr lang="en-US" dirty="0" err="1" smtClean="0"/>
              <a:t>signalling</a:t>
            </a:r>
            <a:r>
              <a:rPr lang="en-US" dirty="0" smtClean="0"/>
              <a:t>, group IDs)</a:t>
            </a:r>
          </a:p>
          <a:p>
            <a:pPr lvl="1"/>
            <a:r>
              <a:rPr lang="en-US" dirty="0" smtClean="0"/>
              <a:t>Functional model and relationship of reference points between application and signaling plane models</a:t>
            </a:r>
          </a:p>
          <a:p>
            <a:pPr lvl="1"/>
            <a:r>
              <a:rPr lang="en-US" dirty="0" smtClean="0"/>
              <a:t>Deployment models</a:t>
            </a:r>
          </a:p>
          <a:p>
            <a:pPr lvl="1"/>
            <a:r>
              <a:rPr lang="en-US" dirty="0" smtClean="0"/>
              <a:t>Several updates to procedures and information flows (Group calls, Floor control, Private calls, Affiliation, Group management)</a:t>
            </a:r>
          </a:p>
          <a:p>
            <a:pPr lvl="1"/>
            <a:r>
              <a:rPr lang="en-US" dirty="0" smtClean="0"/>
              <a:t>Addition of information flow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838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 23.179 progress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Six (informal) conference calls were held since SA#69:</a:t>
            </a:r>
          </a:p>
          <a:p>
            <a:pPr lvl="1"/>
            <a:r>
              <a:rPr lang="en-GB" dirty="0" smtClean="0"/>
              <a:t>10 September 2015</a:t>
            </a:r>
          </a:p>
          <a:p>
            <a:pPr lvl="1"/>
            <a:r>
              <a:rPr lang="en-GB" dirty="0" smtClean="0"/>
              <a:t>17 September 2015</a:t>
            </a:r>
          </a:p>
          <a:p>
            <a:pPr lvl="1"/>
            <a:r>
              <a:rPr lang="en-GB" dirty="0" smtClean="0"/>
              <a:t>22 September 2015</a:t>
            </a:r>
          </a:p>
          <a:p>
            <a:pPr lvl="1"/>
            <a:r>
              <a:rPr lang="en-GB" dirty="0" smtClean="0"/>
              <a:t>27 October 2015</a:t>
            </a:r>
          </a:p>
          <a:p>
            <a:pPr lvl="1"/>
            <a:r>
              <a:rPr lang="en-GB" dirty="0" smtClean="0"/>
              <a:t>03 November 2015</a:t>
            </a:r>
          </a:p>
          <a:p>
            <a:pPr lvl="1"/>
            <a:r>
              <a:rPr lang="en-GB" dirty="0" smtClean="0"/>
              <a:t>04 December 2015 (joint call with CT4)</a:t>
            </a:r>
          </a:p>
          <a:p>
            <a:r>
              <a:rPr lang="en-GB" dirty="0" smtClean="0"/>
              <a:t>Joint session held with CT1 during SA6#8</a:t>
            </a:r>
          </a:p>
          <a:p>
            <a:r>
              <a:rPr lang="en-GB" dirty="0" smtClean="0"/>
              <a:t>Conference calls may be held before SA6#9 to support downstream groups e.g. CT groups</a:t>
            </a:r>
          </a:p>
          <a:p>
            <a:pPr lvl="1"/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SA6 ToR and Rel-14 work-items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on SA6 ToR modification (S6-151329, SP-150734)</a:t>
            </a:r>
          </a:p>
          <a:p>
            <a:pPr lvl="1"/>
            <a:r>
              <a:rPr lang="en-US" dirty="0" smtClean="0"/>
              <a:t>It was presented for information and discussion</a:t>
            </a:r>
          </a:p>
          <a:p>
            <a:r>
              <a:rPr lang="en-US" dirty="0" smtClean="0"/>
              <a:t>Rel-14 </a:t>
            </a:r>
            <a:r>
              <a:rPr lang="en-US" dirty="0" smtClean="0"/>
              <a:t>WID </a:t>
            </a:r>
            <a:r>
              <a:rPr lang="en-US" dirty="0"/>
              <a:t>p</a:t>
            </a:r>
            <a:r>
              <a:rPr lang="en-US" dirty="0" smtClean="0"/>
              <a:t>roposals</a:t>
            </a:r>
            <a:endParaRPr lang="en-US" dirty="0" smtClean="0"/>
          </a:p>
          <a:p>
            <a:pPr lvl="1"/>
            <a:r>
              <a:rPr lang="en-GB" dirty="0" smtClean="0"/>
              <a:t>Title: SA6 </a:t>
            </a:r>
            <a:r>
              <a:rPr lang="en-GB" dirty="0"/>
              <a:t>Rel14 work for Mission Critical </a:t>
            </a:r>
            <a:r>
              <a:rPr lang="en-GB" dirty="0" smtClean="0"/>
              <a:t>Service (S6-151373)</a:t>
            </a:r>
          </a:p>
          <a:p>
            <a:pPr lvl="1"/>
            <a:r>
              <a:rPr lang="en-GB" dirty="0" smtClean="0"/>
              <a:t>Title: New </a:t>
            </a:r>
            <a:r>
              <a:rPr lang="en-GB" dirty="0"/>
              <a:t>WID on Common services core for Mission Critical </a:t>
            </a:r>
            <a:r>
              <a:rPr lang="en-GB" dirty="0" smtClean="0"/>
              <a:t>applications (S6-151450)</a:t>
            </a:r>
          </a:p>
          <a:p>
            <a:pPr lvl="1"/>
            <a:r>
              <a:rPr lang="en-GB" dirty="0" smtClean="0"/>
              <a:t>Title: New </a:t>
            </a:r>
            <a:r>
              <a:rPr lang="en-GB" dirty="0"/>
              <a:t>study item </a:t>
            </a:r>
            <a:r>
              <a:rPr lang="en-GB" dirty="0" smtClean="0"/>
              <a:t>on </a:t>
            </a:r>
            <a:r>
              <a:rPr lang="en-GB" dirty="0"/>
              <a:t>MBMS for mission critical communication </a:t>
            </a:r>
            <a:r>
              <a:rPr lang="en-GB" dirty="0" smtClean="0"/>
              <a:t>services (S6-151453)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25539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Actions </a:t>
            </a:r>
            <a:r>
              <a:rPr lang="en-GB" smtClean="0"/>
              <a:t>/ issues </a:t>
            </a:r>
            <a:r>
              <a:rPr lang="en-GB" dirty="0" smtClean="0"/>
              <a:t>for TSG SA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Actions</a:t>
            </a:r>
          </a:p>
          <a:p>
            <a:pPr lvl="1"/>
            <a:r>
              <a:rPr lang="en-GB" dirty="0" smtClean="0"/>
              <a:t>TS 23.179 is presented for approval</a:t>
            </a:r>
          </a:p>
          <a:p>
            <a:r>
              <a:rPr lang="en-GB" dirty="0" smtClean="0"/>
              <a:t>Issues</a:t>
            </a:r>
          </a:p>
          <a:p>
            <a:pPr lvl="1"/>
            <a:r>
              <a:rPr lang="en-GB" dirty="0" smtClean="0"/>
              <a:t>None</a:t>
            </a:r>
          </a:p>
          <a:p>
            <a:r>
              <a:rPr lang="en-GB" dirty="0" smtClean="0"/>
              <a:t>Notes</a:t>
            </a:r>
          </a:p>
          <a:p>
            <a:pPr lvl="1"/>
            <a:r>
              <a:rPr lang="en-GB" dirty="0" smtClean="0"/>
              <a:t>SA6 Chairman Elections at SA6#9</a:t>
            </a:r>
          </a:p>
        </p:txBody>
      </p:sp>
    </p:spTree>
    <p:extLst>
      <p:ext uri="{BB962C8B-B14F-4D97-AF65-F5344CB8AC3E}">
        <p14:creationId xmlns:p14="http://schemas.microsoft.com/office/powerpoint/2010/main" val="3467078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template_we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latin typeface="Arial" pitchFamily="34" charset="0"/>
                <a:cs typeface="+mn-cs"/>
              </a:rPr>
              <a:t>www.3gpp.org</a:t>
            </a:r>
          </a:p>
        </p:txBody>
      </p:sp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200" dirty="0">
                <a:latin typeface="Calibri" pitchFamily="34" charset="0"/>
                <a:ea typeface="Kozuka Gothic Pro B" pitchFamily="34" charset="-128"/>
              </a:rPr>
              <a:t>More Information about 3GPP:</a:t>
            </a:r>
            <a:endParaRPr lang="en-GB" sz="1200" dirty="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30726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GB" sz="4400">
                <a:solidFill>
                  <a:srgbClr val="FF0000"/>
                </a:solidFill>
                <a:latin typeface="Calibri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Andrew Howell		UK Home Office / ETSI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Vice Chairmen: </a:t>
            </a:r>
          </a:p>
          <a:p>
            <a:pPr lvl="1">
              <a:defRPr/>
            </a:pPr>
            <a:r>
              <a:rPr lang="en-GB" dirty="0" err="1"/>
              <a:t>Mr.</a:t>
            </a:r>
            <a:r>
              <a:rPr lang="en-GB" dirty="0"/>
              <a:t> David </a:t>
            </a:r>
            <a:r>
              <a:rPr lang="en-GB" dirty="0" err="1"/>
              <a:t>Chater</a:t>
            </a:r>
            <a:r>
              <a:rPr lang="en-GB" dirty="0"/>
              <a:t>-Lea	Motorola Solutions UK Ltd / </a:t>
            </a:r>
            <a:r>
              <a:rPr lang="en-GB" dirty="0" smtClean="0"/>
              <a:t>ETSI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  <a:endParaRPr lang="en-GB" dirty="0"/>
          </a:p>
          <a:p>
            <a:pPr lvl="1">
              <a:defRPr/>
            </a:pPr>
            <a:r>
              <a:rPr lang="en-GB" dirty="0" err="1"/>
              <a:t>Mr.</a:t>
            </a:r>
            <a:r>
              <a:rPr lang="en-GB" dirty="0"/>
              <a:t> Suresh </a:t>
            </a:r>
            <a:r>
              <a:rPr lang="en-GB" dirty="0" err="1"/>
              <a:t>Chitturi</a:t>
            </a:r>
            <a:r>
              <a:rPr lang="en-GB" dirty="0"/>
              <a:t>	</a:t>
            </a:r>
            <a:r>
              <a:rPr lang="en-GB" dirty="0" smtClean="0"/>
              <a:t>	Samsung </a:t>
            </a:r>
            <a:r>
              <a:rPr lang="en-GB" dirty="0"/>
              <a:t>Electronics Co. Ltd / </a:t>
            </a:r>
            <a:r>
              <a:rPr lang="en-GB" dirty="0" smtClean="0"/>
              <a:t>TTA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  <a:endParaRPr lang="en-GB" baseline="30000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err="1" smtClean="0"/>
              <a:t>Bernt</a:t>
            </a:r>
            <a:r>
              <a:rPr lang="en-GB" dirty="0" smtClean="0"/>
              <a:t> </a:t>
            </a:r>
            <a:r>
              <a:rPr lang="en-GB" dirty="0" err="1" smtClean="0"/>
              <a:t>Mattsson</a:t>
            </a:r>
            <a:r>
              <a:rPr lang="en-GB" dirty="0" smtClean="0"/>
              <a:t> (MCC)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b="1" dirty="0" smtClean="0"/>
              <a:t>Note</a:t>
            </a:r>
            <a:r>
              <a:rPr lang="en-GB" dirty="0" smtClean="0"/>
              <a:t>: </a:t>
            </a:r>
          </a:p>
          <a:p>
            <a:pPr lvl="1">
              <a:spcBef>
                <a:spcPts val="0"/>
              </a:spcBef>
              <a:defRPr/>
            </a:pPr>
            <a:r>
              <a:rPr lang="en-US" dirty="0" smtClean="0"/>
              <a:t>SA6 </a:t>
            </a:r>
            <a:r>
              <a:rPr lang="en-US" dirty="0"/>
              <a:t>Chairman is unwell, and has stepped </a:t>
            </a:r>
            <a:r>
              <a:rPr lang="en-US" dirty="0" smtClean="0"/>
              <a:t>down</a:t>
            </a:r>
          </a:p>
          <a:p>
            <a:pPr lvl="1"/>
            <a:r>
              <a:rPr lang="en-US" dirty="0"/>
              <a:t>Elections will held during SA6#9 </a:t>
            </a:r>
          </a:p>
          <a:p>
            <a:pPr lvl="2"/>
            <a:r>
              <a:rPr lang="en-US" dirty="0" smtClean="0"/>
              <a:t>Dates</a:t>
            </a:r>
            <a:r>
              <a:rPr lang="en-US" dirty="0"/>
              <a:t>: 01-05 Feb </a:t>
            </a:r>
            <a:r>
              <a:rPr lang="en-US" dirty="0" smtClean="0"/>
              <a:t>2016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Elected February 2015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meetings since last TSG meeting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>
          <a:xfrm>
            <a:off x="485775" y="1384300"/>
            <a:ext cx="8388350" cy="4991100"/>
          </a:xfrm>
        </p:spPr>
        <p:txBody>
          <a:bodyPr>
            <a:normAutofit lnSpcReduction="10000"/>
          </a:bodyPr>
          <a:lstStyle/>
          <a:p>
            <a:r>
              <a:rPr lang="en-GB" sz="2400" dirty="0" smtClean="0"/>
              <a:t>SA6#7	12-16 October 2015</a:t>
            </a:r>
          </a:p>
          <a:p>
            <a:pPr lvl="1"/>
            <a:r>
              <a:rPr lang="en-GB" sz="2000" dirty="0" smtClean="0"/>
              <a:t>Belgrade, Serbia  - hosted by European Friends</a:t>
            </a:r>
          </a:p>
          <a:p>
            <a:pPr lvl="1"/>
            <a:r>
              <a:rPr lang="en-GB" sz="2000" dirty="0" smtClean="0"/>
              <a:t>65 participants</a:t>
            </a:r>
          </a:p>
          <a:p>
            <a:pPr lvl="1"/>
            <a:r>
              <a:rPr lang="en-GB" sz="2000" dirty="0" smtClean="0"/>
              <a:t>297 documents</a:t>
            </a:r>
          </a:p>
          <a:p>
            <a:pPr lvl="2"/>
            <a:r>
              <a:rPr lang="en-GB" sz="1800" dirty="0" smtClean="0"/>
              <a:t>93 contributions approved/endorsed</a:t>
            </a:r>
          </a:p>
          <a:p>
            <a:pPr lvl="2"/>
            <a:r>
              <a:rPr lang="en-GB" sz="1800" dirty="0" smtClean="0"/>
              <a:t>5 incoming LSs/4 outgoing LSs</a:t>
            </a:r>
            <a:endParaRPr lang="en-GB" sz="2200" dirty="0" smtClean="0"/>
          </a:p>
          <a:p>
            <a:pPr lvl="1"/>
            <a:endParaRPr lang="en-GB" sz="2200" dirty="0" smtClean="0"/>
          </a:p>
          <a:p>
            <a:r>
              <a:rPr lang="en-GB" sz="2400" dirty="0" smtClean="0"/>
              <a:t>SA6#8	16-20 November 2015</a:t>
            </a:r>
          </a:p>
          <a:p>
            <a:pPr lvl="1"/>
            <a:r>
              <a:rPr lang="en-GB" sz="2000" dirty="0" smtClean="0"/>
              <a:t>Anaheim, California (USA) - hosted by NAF</a:t>
            </a:r>
          </a:p>
          <a:p>
            <a:pPr lvl="1"/>
            <a:r>
              <a:rPr lang="en-GB" sz="2000" dirty="0" smtClean="0"/>
              <a:t>119 participants</a:t>
            </a:r>
          </a:p>
          <a:p>
            <a:pPr lvl="1"/>
            <a:r>
              <a:rPr lang="en-GB" sz="2000" dirty="0" smtClean="0"/>
              <a:t>243 documents</a:t>
            </a:r>
          </a:p>
          <a:p>
            <a:pPr lvl="2"/>
            <a:r>
              <a:rPr lang="en-GB" sz="1800" dirty="0" smtClean="0"/>
              <a:t>62 contributions approved/endorsed</a:t>
            </a:r>
          </a:p>
          <a:p>
            <a:pPr lvl="2"/>
            <a:r>
              <a:rPr lang="en-GB" sz="1800" dirty="0"/>
              <a:t>8</a:t>
            </a:r>
            <a:r>
              <a:rPr lang="en-GB" sz="1800" dirty="0" smtClean="0"/>
              <a:t> contributions approved by email following SA6#8 meeting</a:t>
            </a:r>
          </a:p>
          <a:p>
            <a:pPr lvl="2"/>
            <a:r>
              <a:rPr lang="en-GB" sz="1800" dirty="0" smtClean="0"/>
              <a:t>5 incoming LSs/1 outgoing LS</a:t>
            </a:r>
          </a:p>
          <a:p>
            <a:pPr lvl="1"/>
            <a:endParaRPr lang="en-GB" sz="22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meeting calendar for 2015-16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043036"/>
              </p:ext>
            </p:extLst>
          </p:nvPr>
        </p:nvGraphicFramePr>
        <p:xfrm>
          <a:off x="546101" y="1574804"/>
          <a:ext cx="8356600" cy="4649856"/>
        </p:xfrm>
        <a:graphic>
          <a:graphicData uri="http://schemas.openxmlformats.org/drawingml/2006/table">
            <a:tbl>
              <a:tblPr/>
              <a:tblGrid>
                <a:gridCol w="1782833"/>
                <a:gridCol w="1782833"/>
                <a:gridCol w="2395467"/>
                <a:gridCol w="2395467"/>
              </a:tblGrid>
              <a:tr h="4203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GB" sz="20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Meeting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GB" sz="20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Date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GB" sz="20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Location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GB" sz="20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Co-located</a:t>
                      </a:r>
                      <a:r>
                        <a:rPr lang="en-GB" sz="2000" b="1" i="0" u="none" strike="noStrike" baseline="0" dirty="0" smtClean="0">
                          <a:solidFill>
                            <a:srgbClr val="4F6228"/>
                          </a:solidFill>
                          <a:latin typeface="Calibri"/>
                        </a:rPr>
                        <a:t> with:</a:t>
                      </a:r>
                      <a:endParaRPr lang="en-GB" sz="20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4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SA6#4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25</a:t>
                      </a:r>
                      <a:r>
                        <a:rPr lang="en-GB" sz="1800" b="1" i="0" u="none" strike="noStrike" baseline="0" dirty="0" smtClean="0">
                          <a:solidFill>
                            <a:srgbClr val="4F6228"/>
                          </a:solidFill>
                          <a:latin typeface="Calibri"/>
                        </a:rPr>
                        <a:t> – 29 May 2015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Fukuoka, Japan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SA2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34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SA6#5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06 – 10 July 2015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Seoul, South Korea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None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Workshop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13 – 14 Aug 2015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Vancouver, Canada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Joint</a:t>
                      </a:r>
                      <a:r>
                        <a:rPr lang="en-GB" sz="1800" b="1" i="0" u="none" strike="noStrike" baseline="0" dirty="0" smtClean="0">
                          <a:solidFill>
                            <a:srgbClr val="4F6228"/>
                          </a:solidFill>
                          <a:latin typeface="Calibri"/>
                        </a:rPr>
                        <a:t> SA6-CT groups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SA6#6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17 – 21 Aug 2015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Vancouver, Canada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+mn-lt"/>
                        </a:rPr>
                        <a:t>CT groups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SA6#7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12 – 16 Oct 2015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Belgrade, Serbia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CT groups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SA6#8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16 – 20 Nov 2015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Anaheim, USA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mega meetings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SA6#9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01-05 </a:t>
                      </a:r>
                      <a:r>
                        <a:rPr lang="en-GB" sz="1800" b="1" i="0" u="none" strike="noStrike" kern="1200" dirty="0" smtClean="0">
                          <a:solidFill>
                            <a:srgbClr val="4F6228"/>
                          </a:solidFill>
                          <a:latin typeface="Calibri"/>
                          <a:ea typeface="+mn-ea"/>
                          <a:cs typeface="+mn-cs"/>
                        </a:rPr>
                        <a:t>Feb 2016</a:t>
                      </a:r>
                      <a:endParaRPr lang="en-GB" sz="1800" b="1" i="0" u="none" strike="noStrike" kern="1200" dirty="0">
                        <a:solidFill>
                          <a:srgbClr val="4F6228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Dubrovnik HR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SA3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SA6#10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11-15 </a:t>
                      </a:r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Ap</a:t>
                      </a:r>
                      <a:r>
                        <a:rPr lang="en-GB" sz="1800" b="1" i="0" u="none" strike="noStrike" kern="1200" dirty="0" smtClean="0">
                          <a:solidFill>
                            <a:srgbClr val="4F6228"/>
                          </a:solidFill>
                          <a:latin typeface="Calibri"/>
                          <a:ea typeface="+mn-ea"/>
                          <a:cs typeface="+mn-cs"/>
                        </a:rPr>
                        <a:t>r 2016</a:t>
                      </a:r>
                      <a:endParaRPr lang="en-GB" sz="1800" b="1" i="0" u="none" strike="noStrike" kern="1200" dirty="0">
                        <a:solidFill>
                          <a:srgbClr val="4F6228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Ljubljana 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CT</a:t>
                      </a:r>
                      <a:r>
                        <a:rPr lang="en-GB" sz="1800" b="1" i="0" u="none" strike="noStrike" baseline="0" dirty="0" smtClean="0">
                          <a:solidFill>
                            <a:srgbClr val="4F6228"/>
                          </a:solidFill>
                          <a:latin typeface="Calibri"/>
                        </a:rPr>
                        <a:t> groups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SA6#11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23-27 </a:t>
                      </a:r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M</a:t>
                      </a:r>
                      <a:r>
                        <a:rPr lang="en-GB" sz="1800" b="1" i="0" u="none" strike="noStrike" kern="1200" dirty="0" smtClean="0">
                          <a:solidFill>
                            <a:srgbClr val="4F6228"/>
                          </a:solidFill>
                          <a:latin typeface="Calibri"/>
                          <a:ea typeface="+mn-ea"/>
                          <a:cs typeface="+mn-cs"/>
                        </a:rPr>
                        <a:t>ay 2016</a:t>
                      </a:r>
                      <a:endParaRPr lang="en-GB" sz="1800" b="1" i="0" u="none" strike="noStrike" kern="1200" dirty="0">
                        <a:solidFill>
                          <a:srgbClr val="4F6228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TBC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None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>
                          <a:solidFill>
                            <a:srgbClr val="4F6228"/>
                          </a:solidFill>
                          <a:latin typeface="Calibri"/>
                        </a:rPr>
                        <a:t>SA6#12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25-29 </a:t>
                      </a:r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J</a:t>
                      </a:r>
                      <a:r>
                        <a:rPr lang="en-GB" sz="1800" b="1" i="0" u="none" strike="noStrike" kern="1200" dirty="0" smtClean="0">
                          <a:solidFill>
                            <a:srgbClr val="4F6228"/>
                          </a:solidFill>
                          <a:latin typeface="Calibri"/>
                          <a:ea typeface="+mn-ea"/>
                          <a:cs typeface="+mn-cs"/>
                        </a:rPr>
                        <a:t>ul 2016</a:t>
                      </a:r>
                      <a:endParaRPr lang="en-GB" sz="1800" b="1" i="0" u="none" strike="noStrike" kern="1200" dirty="0">
                        <a:solidFill>
                          <a:srgbClr val="4F6228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4F6228"/>
                          </a:solidFill>
                          <a:latin typeface="Calibri"/>
                        </a:rPr>
                        <a:t>Tenerife - Santa Cruz 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 smtClean="0">
                          <a:solidFill>
                            <a:srgbClr val="4F6228"/>
                          </a:solidFill>
                          <a:latin typeface="Calibri"/>
                        </a:rPr>
                        <a:t>CT groups</a:t>
                      </a:r>
                      <a:endParaRPr lang="en-GB" sz="1800" b="1" i="0" u="none" strike="noStrike" dirty="0">
                        <a:solidFill>
                          <a:srgbClr val="4F6228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 23.779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Work on TR 23.779 (Study on application architecture to support Mission Critical Push To Talk over LTE (MCPTT) services) was completed at SA6 #5 (July 2015)</a:t>
            </a:r>
          </a:p>
          <a:p>
            <a:pPr lvl="1"/>
            <a:r>
              <a:rPr lang="en-GB" dirty="0" smtClean="0"/>
              <a:t>TR 23.779 v13.0.0 approved at SA#69 (SP-150483)</a:t>
            </a:r>
          </a:p>
          <a:p>
            <a:pPr lvl="1"/>
            <a:r>
              <a:rPr lang="en-GB" dirty="0" smtClean="0"/>
              <a:t>No updates were made to TR or expected in the future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 23.179 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TS 23.179 (Functional architecture and information flows to support mission critical communication services) has been in development since SA6#5</a:t>
            </a:r>
          </a:p>
          <a:p>
            <a:pPr lvl="1"/>
            <a:r>
              <a:rPr lang="en-GB" dirty="0" smtClean="0"/>
              <a:t>SA6#4 to SA6#8 (5 consecutive meetings)</a:t>
            </a:r>
          </a:p>
          <a:p>
            <a:pPr lvl="1"/>
            <a:r>
              <a:rPr lang="en-GB" dirty="0" smtClean="0"/>
              <a:t>Several conference calls (6) also held between meetings to facilitate progress</a:t>
            </a:r>
          </a:p>
          <a:p>
            <a:r>
              <a:rPr lang="en-GB" dirty="0" smtClean="0"/>
              <a:t>Rapporteur: </a:t>
            </a:r>
            <a:r>
              <a:rPr lang="en-GB" dirty="0" err="1" smtClean="0"/>
              <a:t>Yannick</a:t>
            </a:r>
            <a:r>
              <a:rPr lang="en-GB" dirty="0" smtClean="0"/>
              <a:t> Lair (LGE)</a:t>
            </a:r>
          </a:p>
          <a:p>
            <a:r>
              <a:rPr lang="en-GB" dirty="0" smtClean="0"/>
              <a:t>Includes both on-network and off-network operations</a:t>
            </a:r>
          </a:p>
          <a:p>
            <a:pPr lvl="1"/>
            <a:r>
              <a:rPr lang="en-GB" dirty="0"/>
              <a:t>C</a:t>
            </a:r>
            <a:r>
              <a:rPr lang="en-GB" dirty="0" smtClean="0"/>
              <a:t>ommon functional entities and common messaging where possible</a:t>
            </a:r>
          </a:p>
          <a:p>
            <a:r>
              <a:rPr lang="en-GB" dirty="0" smtClean="0"/>
              <a:t>Current version: v2.0.0</a:t>
            </a:r>
            <a:endParaRPr lang="en-GB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dirty="0" smtClean="0"/>
              <a:t>Presented as SP-150733 for approval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 sheet and prioritization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 exception sheet was submitted to SA#69 for MCPTT Rel-13 and approved (SP-150562)</a:t>
            </a:r>
          </a:p>
          <a:p>
            <a:pPr lvl="1"/>
            <a:r>
              <a:rPr lang="en-US" dirty="0" smtClean="0"/>
              <a:t>Consisted a total of 19 items</a:t>
            </a:r>
          </a:p>
          <a:p>
            <a:r>
              <a:rPr lang="en-US" dirty="0" smtClean="0"/>
              <a:t>SA guidance</a:t>
            </a:r>
          </a:p>
          <a:p>
            <a:pPr lvl="1"/>
            <a:r>
              <a:rPr lang="en-US" dirty="0" smtClean="0"/>
              <a:t>Rel-13 MCPTT should complete in December 2015</a:t>
            </a:r>
          </a:p>
          <a:p>
            <a:pPr lvl="1"/>
            <a:r>
              <a:rPr lang="en-US" dirty="0" smtClean="0"/>
              <a:t>Prioritization may be applied – left to discretion of SA6 leadership</a:t>
            </a:r>
          </a:p>
          <a:p>
            <a:r>
              <a:rPr lang="en-US" dirty="0" smtClean="0"/>
              <a:t>Following the guidance from SA6#9, SA6 vice-chairmen (acting co-chairs) applied prioritization</a:t>
            </a:r>
          </a:p>
          <a:p>
            <a:pPr lvl="1"/>
            <a:r>
              <a:rPr lang="en-US" dirty="0" smtClean="0"/>
              <a:t>Conducted a survey with inputs from all public safety agencies involved in SA6</a:t>
            </a:r>
          </a:p>
          <a:p>
            <a:pPr lvl="1"/>
            <a:r>
              <a:rPr lang="en-US" dirty="0" smtClean="0"/>
              <a:t>Categorized exception sheet items into:</a:t>
            </a:r>
          </a:p>
          <a:p>
            <a:pPr lvl="2"/>
            <a:r>
              <a:rPr lang="en-US" dirty="0" smtClean="0"/>
              <a:t>“Must do” items</a:t>
            </a:r>
          </a:p>
          <a:p>
            <a:pPr lvl="2"/>
            <a:r>
              <a:rPr lang="en-US" dirty="0" smtClean="0"/>
              <a:t>Ranked items (high to low priority)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34696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2009</TotalTime>
  <Words>683</Words>
  <Application>Microsoft Office PowerPoint</Application>
  <PresentationFormat>On-screen Show (4:3)</PresentationFormat>
  <Paragraphs>165</Paragraphs>
  <Slides>15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    TSG SA WG6 (SA6) Status Report to TSG SA#70 SP-150732</vt:lpstr>
      <vt:lpstr>General information</vt:lpstr>
      <vt:lpstr>SA6 Officials</vt:lpstr>
      <vt:lpstr>SA6 meetings since last TSG meeting</vt:lpstr>
      <vt:lpstr>SA6 meeting calendar for 2015-16</vt:lpstr>
      <vt:lpstr>Work Summary</vt:lpstr>
      <vt:lpstr>TR 23.779 status</vt:lpstr>
      <vt:lpstr>TS 23.179 introduction</vt:lpstr>
      <vt:lpstr>Exception sheet and prioritization</vt:lpstr>
      <vt:lpstr>Status of TS 23.179</vt:lpstr>
      <vt:lpstr>TS 23.179 updates since SA#69</vt:lpstr>
      <vt:lpstr>TS 23.179 progress</vt:lpstr>
      <vt:lpstr>SA6 ToR and Rel-14 work-items</vt:lpstr>
      <vt:lpstr>Actions / issues for TSG SA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Report to TSG SA</dc:title>
  <dc:creator>Andrew Howell</dc:creator>
  <cp:lastModifiedBy>Suresh Chitturi</cp:lastModifiedBy>
  <cp:revision>2562</cp:revision>
  <dcterms:created xsi:type="dcterms:W3CDTF">2008-08-30T09:32:10Z</dcterms:created>
  <dcterms:modified xsi:type="dcterms:W3CDTF">2015-12-03T03:13:51Z</dcterms:modified>
</cp:coreProperties>
</file>