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4"/>
  </p:notesMasterIdLst>
  <p:handoutMasterIdLst>
    <p:handoutMasterId r:id="rId15"/>
  </p:handoutMasterIdLst>
  <p:sldIdLst>
    <p:sldId id="743" r:id="rId2"/>
    <p:sldId id="707" r:id="rId3"/>
    <p:sldId id="708" r:id="rId4"/>
    <p:sldId id="709" r:id="rId5"/>
    <p:sldId id="712" r:id="rId6"/>
    <p:sldId id="713" r:id="rId7"/>
    <p:sldId id="807" r:id="rId8"/>
    <p:sldId id="795" r:id="rId9"/>
    <p:sldId id="810" r:id="rId10"/>
    <p:sldId id="808" r:id="rId11"/>
    <p:sldId id="809" r:id="rId12"/>
    <p:sldId id="614" r:id="rId13"/>
  </p:sldIdLst>
  <p:sldSz cx="9144000" cy="6858000" type="screen4x3"/>
  <p:notesSz cx="6797675" cy="9928225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6FF66"/>
    <a:srgbClr val="E6FF9F"/>
    <a:srgbClr val="99CC00"/>
    <a:srgbClr val="CCFF33"/>
    <a:srgbClr val="CCFF99"/>
    <a:srgbClr val="00CC00"/>
    <a:srgbClr val="72AF2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91" autoAdjust="0"/>
    <p:restoredTop sz="94625" autoAdjust="0"/>
  </p:normalViewPr>
  <p:slideViewPr>
    <p:cSldViewPr snapToGrid="0">
      <p:cViewPr>
        <p:scale>
          <a:sx n="75" d="100"/>
          <a:sy n="75" d="100"/>
        </p:scale>
        <p:origin x="-1976" y="-2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5" Type="http://schemas.openxmlformats.org/officeDocument/2006/relationships/handoutMaster" Target="handoutMasters/handoutMaster1.xml"/><Relationship Id="rId16" Type="http://schemas.openxmlformats.org/officeDocument/2006/relationships/printerSettings" Target="printerSettings/printerSettings1.bin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1E84C29F-49F3-4FE2-83FA-1777A1DAAFAA}" type="datetime1">
              <a:rPr lang="en-US"/>
              <a:pPr>
                <a:defRPr/>
              </a:pPr>
              <a:t>03/03/15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842E232-F8A7-47A5-A7BC-B42DE9E2D80F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812186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2AAC1F5-27A6-45DA-8C00-F824433F1A7A}" type="datetime1">
              <a:rPr lang="en-US"/>
              <a:pPr>
                <a:defRPr/>
              </a:pPr>
              <a:t>03/03/15</a:t>
            </a:fld>
            <a:endParaRPr lang="en-US" dirty="0"/>
          </a:p>
        </p:txBody>
      </p:sp>
      <p:sp>
        <p:nvSpPr>
          <p:cNvPr id="317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FB412F56-D888-4DCA-B052-C6C7BBD5FA17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8426665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E6DB1D2-40DB-4110-9D44-EF3080C3D89D}" type="slidenum">
              <a:rPr lang="en-GB" sz="1200" smtClean="0">
                <a:latin typeface="Times New Roman" pitchFamily="18" charset="0"/>
              </a:rPr>
              <a:pPr eaLnBrk="1" hangingPunct="1"/>
              <a:t>1</a:t>
            </a:fld>
            <a:endParaRPr lang="en-GB" sz="1200" dirty="0" smtClean="0">
              <a:latin typeface="Times New Roman" pitchFamily="18" charset="0"/>
            </a:endParaRPr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F1393A4-1D40-4317-BD51-B5EE8F586EA5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2</a:t>
            </a:fld>
            <a:endParaRPr lang="en-GB" sz="1400" dirty="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379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55650"/>
            <a:ext cx="4960938" cy="37211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379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9450" y="4714875"/>
            <a:ext cx="543877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AF73B99D-14F7-4F14-BDF2-410FDBE7AE1E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3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4819" name="Text Box 1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34820" name="Rectangle 2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dirty="0" smtClean="0"/>
              <a:t>Special thanks</a:t>
            </a:r>
            <a:r>
              <a:rPr lang="en-US" baseline="0" dirty="0" smtClean="0"/>
              <a:t> to Alan </a:t>
            </a:r>
            <a:r>
              <a:rPr lang="en-US" baseline="0" dirty="0" err="1" smtClean="0"/>
              <a:t>Soloway</a:t>
            </a:r>
            <a:r>
              <a:rPr lang="en-US" baseline="0" dirty="0" smtClean="0"/>
              <a:t> and Tony Grey for being willing to act as Vice Chairs</a:t>
            </a:r>
            <a:endParaRPr lang="en-US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1CDEF6DF-19EF-4210-AF5F-834902A52DB5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4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5843" name="Text Box 1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35844" name="Rectangle 2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68479D93-8305-40E8-ACA2-28A9A1714A98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5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9939" name="Text Box 2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39940" name="Rectangle 3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0FE8624E-BB58-4D68-B786-34DB17D14B4C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6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55650"/>
            <a:ext cx="4960938" cy="37211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0" y="4714875"/>
            <a:ext cx="543877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B412F56-D888-4DCA-B052-C6C7BBD5FA17}" type="slidenum">
              <a:rPr lang="en-GB" smtClean="0"/>
              <a:pPr>
                <a:defRPr/>
              </a:pPr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722319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57925682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88564787"/>
      </p:ext>
    </p:extLst>
  </p:cSld>
  <p:clrMapOvr>
    <a:masterClrMapping/>
  </p:clrMapOvr>
  <p:transition xmlns:p14="http://schemas.microsoft.com/office/powerpoint/2010/main"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373859"/>
      </p:ext>
    </p:extLst>
  </p:cSld>
  <p:clrMapOvr>
    <a:masterClrMapping/>
  </p:clrMapOvr>
  <p:transition xmlns:p14="http://schemas.microsoft.com/office/powerpoint/2010/main"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433638"/>
            <a:ext cx="8228013" cy="1143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841208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theme" Target="../theme/theme1.xml"/><Relationship Id="rId6" Type="http://schemas.openxmlformats.org/officeDocument/2006/relationships/image" Target="../media/image1.jpeg"/><Relationship Id="rId7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5"/>
          <p:cNvSpPr txBox="1">
            <a:spLocks/>
          </p:cNvSpPr>
          <p:nvPr userDrawn="1"/>
        </p:nvSpPr>
        <p:spPr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</p:spPr>
        <p:txBody>
          <a:bodyPr/>
          <a:lstStyle>
            <a:lvl1pPr>
              <a:defRPr/>
            </a:lvl1pPr>
          </a:lstStyle>
          <a:p>
            <a:pPr algn="ctr" eaLnBrk="0" hangingPunct="0">
              <a:defRPr/>
            </a:pPr>
            <a:endParaRPr lang="en-GB" sz="1100" b="1" dirty="0">
              <a:latin typeface="Arial" pitchFamily="34" charset="0"/>
              <a:cs typeface="+mn-cs"/>
            </a:endParaRPr>
          </a:p>
        </p:txBody>
      </p:sp>
      <p:sp>
        <p:nvSpPr>
          <p:cNvPr id="1027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46088" y="228600"/>
            <a:ext cx="68707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 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 smtClean="0"/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 userDrawn="1"/>
        </p:nvSpPr>
        <p:spPr>
          <a:xfrm>
            <a:off x="538163" y="6394450"/>
            <a:ext cx="4033837" cy="311150"/>
          </a:xfrm>
          <a:prstGeom prst="rect">
            <a:avLst/>
          </a:prstGeom>
          <a:noFill/>
        </p:spPr>
        <p:txBody>
          <a:bodyPr anchor="ctr"/>
          <a:lstStyle/>
          <a:p>
            <a:pPr eaLnBrk="0" hangingPunct="0">
              <a:defRPr/>
            </a:pPr>
            <a:r>
              <a:rPr lang="en-GB" sz="1000" kern="1200" spc="3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rPr>
              <a:t>SP-150114</a:t>
            </a:r>
            <a:endParaRPr lang="en-GB" spc="3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eaLnBrk="0" hangingPunct="0">
              <a:defRPr/>
            </a:pPr>
            <a:fld id="{7466734D-F56B-492A-9C29-DC22F338D171}" type="slidenum">
              <a:rPr lang="en-GB" sz="1050" b="1">
                <a:latin typeface="Arial" pitchFamily="34" charset="0"/>
                <a:cs typeface="Arial" pitchFamily="34" charset="0"/>
              </a:rPr>
              <a:pPr algn="ctr" eaLnBrk="0" hangingPunct="0">
                <a:defRPr/>
              </a:pPr>
              <a:t>‹#›</a:t>
            </a:fld>
            <a:endParaRPr lang="en-GB" b="1" dirty="0">
              <a:latin typeface="Arial" pitchFamily="34" charset="0"/>
              <a:cs typeface="Arial" pitchFamily="34" charset="0"/>
            </a:endParaRPr>
          </a:p>
          <a:p>
            <a:pPr eaLnBrk="0" hangingPunct="0">
              <a:defRPr/>
            </a:pPr>
            <a:endParaRPr lang="en-GB" dirty="0">
              <a:cs typeface="Arial" pitchFamily="34" charset="0"/>
            </a:endParaRPr>
          </a:p>
        </p:txBody>
      </p:sp>
      <p:sp>
        <p:nvSpPr>
          <p:cNvPr id="1033" name="Rectangle 15"/>
          <p:cNvSpPr>
            <a:spLocks noChangeArrowheads="1"/>
          </p:cNvSpPr>
          <p:nvPr userDrawn="1"/>
        </p:nvSpPr>
        <p:spPr bwMode="auto">
          <a:xfrm>
            <a:off x="4086225" y="3305175"/>
            <a:ext cx="97155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>
                <a:solidFill>
                  <a:schemeClr val="bg1"/>
                </a:solidFill>
              </a:rPr>
              <a:t>© 3GPP 2012</a:t>
            </a:r>
            <a:endParaRPr lang="en-GB"/>
          </a:p>
        </p:txBody>
      </p:sp>
      <p:sp>
        <p:nvSpPr>
          <p:cNvPr id="1034" name="Rectangle 16"/>
          <p:cNvSpPr>
            <a:spLocks noChangeArrowheads="1"/>
          </p:cNvSpPr>
          <p:nvPr userDrawn="1"/>
        </p:nvSpPr>
        <p:spPr bwMode="auto">
          <a:xfrm>
            <a:off x="7439025" y="6461125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sz="800" dirty="0"/>
              <a:t>© 3GPP </a:t>
            </a:r>
            <a:r>
              <a:rPr lang="en-GB" sz="800" dirty="0" smtClean="0"/>
              <a:t>2014</a:t>
            </a:r>
            <a:endParaRPr lang="en-GB" sz="8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</p:sldLayoutIdLst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58813" y="1614488"/>
            <a:ext cx="7772400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 </a:t>
            </a:r>
            <a:r>
              <a:rPr lang="en-US" sz="6000" b="1" dirty="0">
                <a:latin typeface="Calibri" charset="0"/>
              </a:rPr>
              <a:t>TSG SA </a:t>
            </a:r>
            <a:r>
              <a:rPr lang="en-US" sz="6000" b="1" dirty="0" smtClean="0">
                <a:latin typeface="Calibri" charset="0"/>
              </a:rPr>
              <a:t>WG6 </a:t>
            </a:r>
            <a:r>
              <a:rPr lang="en-US" sz="6000" b="1" dirty="0">
                <a:latin typeface="Calibri" charset="0"/>
              </a:rPr>
              <a:t>(</a:t>
            </a:r>
            <a:r>
              <a:rPr lang="en-US" sz="6000" b="1" dirty="0" smtClean="0">
                <a:latin typeface="Calibri" charset="0"/>
              </a:rPr>
              <a:t>SA6)</a:t>
            </a:r>
            <a:r>
              <a:rPr lang="en-US" sz="6000" b="1" dirty="0">
                <a:latin typeface="Calibri" charset="0"/>
              </a:rPr>
              <a:t/>
            </a:r>
            <a:br>
              <a:rPr lang="en-US" sz="6000" b="1" dirty="0">
                <a:latin typeface="Calibri" charset="0"/>
              </a:rPr>
            </a:br>
            <a:r>
              <a:rPr lang="en-GB" sz="5300" dirty="0" smtClean="0"/>
              <a:t>Status Report to </a:t>
            </a:r>
            <a:r>
              <a:rPr lang="en-GB" sz="5300" dirty="0"/>
              <a:t>TSG </a:t>
            </a:r>
            <a:r>
              <a:rPr lang="en-GB" sz="5300" dirty="0" smtClean="0"/>
              <a:t>SA#67</a:t>
            </a:r>
            <a:br>
              <a:rPr lang="en-GB" sz="5300" dirty="0" smtClean="0"/>
            </a:br>
            <a:r>
              <a:rPr lang="en-GB" sz="5300" dirty="0" smtClean="0"/>
              <a:t>SP-150114</a:t>
            </a:r>
            <a:endParaRPr lang="en-GB" sz="53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051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dirty="0" smtClean="0">
                <a:latin typeface="Arial" charset="0"/>
              </a:rPr>
              <a:t>Andrew Howell</a:t>
            </a:r>
          </a:p>
          <a:p>
            <a:pPr>
              <a:lnSpc>
                <a:spcPct val="80000"/>
              </a:lnSpc>
            </a:pPr>
            <a:r>
              <a:rPr lang="en-US" sz="2000" dirty="0" smtClean="0">
                <a:latin typeface="Arial" charset="0"/>
              </a:rPr>
              <a:t>UK Home Office</a:t>
            </a:r>
          </a:p>
          <a:p>
            <a:pPr>
              <a:lnSpc>
                <a:spcPct val="80000"/>
              </a:lnSpc>
            </a:pPr>
            <a:endParaRPr lang="en-GB" sz="2000" dirty="0" smtClean="0">
              <a:latin typeface="Arial" charset="0"/>
            </a:endParaRPr>
          </a:p>
          <a:p>
            <a:pPr eaLnBrk="1"/>
            <a:r>
              <a:rPr lang="en-GB" dirty="0" err="1" smtClean="0">
                <a:latin typeface="Arial" charset="0"/>
              </a:rPr>
              <a:t>Bernt</a:t>
            </a:r>
            <a:r>
              <a:rPr lang="en-GB" dirty="0" smtClean="0">
                <a:latin typeface="Arial" charset="0"/>
              </a:rPr>
              <a:t> </a:t>
            </a:r>
            <a:r>
              <a:rPr lang="en-GB" dirty="0" err="1" smtClean="0">
                <a:latin typeface="Arial" charset="0"/>
              </a:rPr>
              <a:t>Mattsson</a:t>
            </a:r>
            <a:endParaRPr lang="en-GB" dirty="0" smtClean="0">
              <a:latin typeface="Arial" charset="0"/>
            </a:endParaRPr>
          </a:p>
          <a:p>
            <a:pPr eaLnBrk="1"/>
            <a:r>
              <a:rPr lang="en-GB" sz="2000" dirty="0" smtClean="0">
                <a:latin typeface="Arial" charset="0"/>
              </a:rPr>
              <a:t>SA6 Secretary</a:t>
            </a:r>
          </a:p>
        </p:txBody>
      </p:sp>
    </p:spTree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MCPTT WID related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Updated version of the SA6 part of the WID agreed (SP-150113)</a:t>
            </a:r>
          </a:p>
          <a:p>
            <a:pPr lvl="1"/>
            <a:r>
              <a:rPr lang="en-GB" sz="2000" dirty="0" smtClean="0"/>
              <a:t>Update of Rel-13 MCPTT WID to reflect work split</a:t>
            </a:r>
          </a:p>
          <a:p>
            <a:pPr lvl="1"/>
            <a:r>
              <a:rPr lang="en-GB" sz="2000" dirty="0" smtClean="0"/>
              <a:t>Change of ownership of TR 23.779</a:t>
            </a:r>
          </a:p>
          <a:p>
            <a:pPr lvl="1"/>
            <a:r>
              <a:rPr lang="en-GB" sz="2000" dirty="0" smtClean="0"/>
              <a:t>Dates modified (moved 3 months earlier)</a:t>
            </a:r>
          </a:p>
          <a:p>
            <a:pPr lvl="2"/>
            <a:r>
              <a:rPr lang="en-GB" sz="1800" dirty="0" smtClean="0"/>
              <a:t>SA6 TR for information and approval at TSG SA#68</a:t>
            </a:r>
          </a:p>
          <a:p>
            <a:pPr lvl="2"/>
            <a:r>
              <a:rPr lang="en-GB" sz="1800" dirty="0" smtClean="0"/>
              <a:t>SA6 TS(s) for approval at TSG SA#69</a:t>
            </a:r>
          </a:p>
          <a:p>
            <a:r>
              <a:rPr lang="en-GB" dirty="0" smtClean="0"/>
              <a:t>Changes (to </a:t>
            </a:r>
            <a:r>
              <a:rPr lang="en-GB" dirty="0"/>
              <a:t>the </a:t>
            </a:r>
            <a:r>
              <a:rPr lang="en-GB" dirty="0" smtClean="0"/>
              <a:t>SA1, SA2, SA3, SA4 portions) </a:t>
            </a:r>
            <a:r>
              <a:rPr lang="en-GB" dirty="0"/>
              <a:t>of the MCPTT WID </a:t>
            </a:r>
            <a:r>
              <a:rPr lang="en-GB" dirty="0" smtClean="0"/>
              <a:t>noted for information</a:t>
            </a:r>
          </a:p>
          <a:p>
            <a:pPr lvl="1"/>
            <a:r>
              <a:rPr lang="en-GB" sz="2000" dirty="0" smtClean="0"/>
              <a:t>Some concern expressed over time schedule</a:t>
            </a:r>
          </a:p>
          <a:p>
            <a:pPr lvl="2"/>
            <a:r>
              <a:rPr lang="en-US" sz="1800" dirty="0"/>
              <a:t>SA3 and SA4 timelines are beyond SA Plenary </a:t>
            </a:r>
            <a:r>
              <a:rPr lang="en-US" sz="1800" dirty="0" err="1"/>
              <a:t>Rel</a:t>
            </a:r>
            <a:r>
              <a:rPr lang="en-US" sz="1800" dirty="0"/>
              <a:t> 13 target date (Dec 2015)</a:t>
            </a:r>
            <a:endParaRPr lang="en-GB" sz="1800" dirty="0" smtClean="0"/>
          </a:p>
          <a:p>
            <a:pPr lvl="1"/>
            <a:r>
              <a:rPr lang="en-GB" sz="2000" dirty="0" smtClean="0"/>
              <a:t>Some concern expressed over scope of work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3455078534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Issues / actions for TSG SA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Feedback on the copyright in respect of OMA PCPS</a:t>
            </a:r>
            <a:r>
              <a:rPr lang="en-GB" dirty="0"/>
              <a:t> </a:t>
            </a:r>
            <a:r>
              <a:rPr lang="en-GB" dirty="0" smtClean="0"/>
              <a:t>v1.0 specifications requested</a:t>
            </a:r>
          </a:p>
          <a:p>
            <a:pPr lvl="1"/>
            <a:r>
              <a:rPr lang="en-GB" dirty="0" smtClean="0"/>
              <a:t>It is understood that the formal </a:t>
            </a:r>
            <a:r>
              <a:rPr lang="en-GB" dirty="0"/>
              <a:t>signing of </a:t>
            </a:r>
            <a:r>
              <a:rPr lang="en-GB" dirty="0" smtClean="0"/>
              <a:t>the copyright </a:t>
            </a:r>
            <a:r>
              <a:rPr lang="en-GB" dirty="0"/>
              <a:t>agreement between OMA and OPs of 3GPP </a:t>
            </a:r>
            <a:r>
              <a:rPr lang="en-GB" dirty="0" smtClean="0"/>
              <a:t>will be done during the upcoming PCG meeting (April </a:t>
            </a:r>
            <a:r>
              <a:rPr lang="en-GB" dirty="0"/>
              <a:t>28, </a:t>
            </a:r>
            <a:r>
              <a:rPr lang="en-GB" dirty="0" smtClean="0"/>
              <a:t>2015)</a:t>
            </a:r>
            <a:endParaRPr lang="en-GB" dirty="0"/>
          </a:p>
          <a:p>
            <a:pPr lvl="1"/>
            <a:r>
              <a:rPr lang="en-GB" dirty="0" smtClean="0"/>
              <a:t>Some </a:t>
            </a:r>
            <a:r>
              <a:rPr lang="en-GB" dirty="0"/>
              <a:t>member companies expressed concerns over their inability to bring OMA PCPS based contributions until </a:t>
            </a:r>
            <a:r>
              <a:rPr lang="en-GB" dirty="0" smtClean="0"/>
              <a:t>after the agreement </a:t>
            </a:r>
            <a:r>
              <a:rPr lang="en-GB" dirty="0"/>
              <a:t>is completed, and this may negatively impact the </a:t>
            </a:r>
            <a:r>
              <a:rPr lang="en-GB" dirty="0" smtClean="0"/>
              <a:t>timelines</a:t>
            </a:r>
            <a:endParaRPr lang="en-GB" dirty="0"/>
          </a:p>
          <a:p>
            <a:pPr lvl="1"/>
            <a:r>
              <a:rPr lang="en-GB" dirty="0" smtClean="0"/>
              <a:t>An </a:t>
            </a:r>
            <a:r>
              <a:rPr lang="en-GB" dirty="0"/>
              <a:t>early confirmation from </a:t>
            </a:r>
            <a:r>
              <a:rPr lang="en-GB" dirty="0" smtClean="0"/>
              <a:t>TSG SA on </a:t>
            </a:r>
            <a:r>
              <a:rPr lang="en-GB" dirty="0"/>
              <a:t>the intent to sign the agreement would ease </a:t>
            </a:r>
            <a:r>
              <a:rPr lang="en-GB" dirty="0" smtClean="0"/>
              <a:t>some concerns</a:t>
            </a:r>
          </a:p>
        </p:txBody>
      </p:sp>
    </p:spTree>
    <p:extLst>
      <p:ext uri="{BB962C8B-B14F-4D97-AF65-F5344CB8AC3E}">
        <p14:creationId xmlns:p14="http://schemas.microsoft.com/office/powerpoint/2010/main" val="3467078155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8" descr="template_web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1700" y="1138238"/>
            <a:ext cx="5413375" cy="432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357313" y="5240338"/>
            <a:ext cx="4162425" cy="519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GB" sz="2800" b="1" dirty="0">
                <a:latin typeface="Arial" pitchFamily="34" charset="0"/>
                <a:cs typeface="+mn-cs"/>
              </a:rPr>
              <a:t>www.3gpp.org</a:t>
            </a:r>
          </a:p>
        </p:txBody>
      </p:sp>
      <p:sp>
        <p:nvSpPr>
          <p:cNvPr id="30724" name="Rectangle 8"/>
          <p:cNvSpPr>
            <a:spLocks noChangeArrowheads="1"/>
          </p:cNvSpPr>
          <p:nvPr/>
        </p:nvSpPr>
        <p:spPr bwMode="auto">
          <a:xfrm>
            <a:off x="630238" y="4441825"/>
            <a:ext cx="12779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sz="1200" dirty="0">
                <a:latin typeface="Calibri" pitchFamily="34" charset="0"/>
                <a:ea typeface="Kozuka Gothic Pro B" pitchFamily="34" charset="-128"/>
              </a:rPr>
              <a:t>More Information about 3GPP:</a:t>
            </a:r>
            <a:endParaRPr lang="en-GB" sz="1200" dirty="0">
              <a:latin typeface="Calibri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513013" y="5799138"/>
            <a:ext cx="1973262" cy="33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>
              <a:buFont typeface="Calibri" pitchFamily="34" charset="0"/>
              <a:buNone/>
              <a:defRPr/>
            </a:pPr>
            <a:r>
              <a:rPr lang="en-GB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+mn-cs"/>
              </a:rPr>
              <a:t>contact@3gpp.org</a:t>
            </a:r>
            <a:endParaRPr lang="en-US" sz="4800" b="1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+mn-cs"/>
            </a:endParaRPr>
          </a:p>
        </p:txBody>
      </p:sp>
      <p:sp>
        <p:nvSpPr>
          <p:cNvPr id="30726" name="Title 1"/>
          <p:cNvSpPr>
            <a:spLocks/>
          </p:cNvSpPr>
          <p:nvPr/>
        </p:nvSpPr>
        <p:spPr bwMode="auto">
          <a:xfrm>
            <a:off x="2033588" y="71438"/>
            <a:ext cx="523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/>
            <a:r>
              <a:rPr lang="en-GB" sz="4400">
                <a:solidFill>
                  <a:srgbClr val="FF0000"/>
                </a:solidFill>
                <a:latin typeface="Calibri" pitchFamily="34" charset="0"/>
              </a:rPr>
              <a:t>Thank  You !</a:t>
            </a:r>
          </a:p>
        </p:txBody>
      </p:sp>
    </p:spTree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GB" dirty="0" smtClean="0"/>
              <a:t>General information</a:t>
            </a: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SA6 Officials</a:t>
            </a:r>
          </a:p>
        </p:txBody>
      </p:sp>
      <p:sp>
        <p:nvSpPr>
          <p:cNvPr id="4099" name="Rectangle 2"/>
          <p:cNvSpPr>
            <a:spLocks noGrp="1" noChangeArrowheads="1"/>
          </p:cNvSpPr>
          <p:nvPr>
            <p:ph idx="1"/>
          </p:nvPr>
        </p:nvSpPr>
        <p:spPr>
          <a:xfrm>
            <a:off x="485775" y="1454150"/>
            <a:ext cx="8388350" cy="4946650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Chairman: </a:t>
            </a:r>
          </a:p>
          <a:p>
            <a:pPr lvl="1">
              <a:defRPr/>
            </a:pPr>
            <a:r>
              <a:rPr lang="en-GB" dirty="0" smtClean="0"/>
              <a:t>Andrew Howell		UK Home Office / ETSI</a:t>
            </a:r>
            <a:r>
              <a:rPr lang="en-GB" baseline="30000" dirty="0" smtClean="0">
                <a:solidFill>
                  <a:srgbClr val="C00000"/>
                </a:solidFill>
              </a:rPr>
              <a:t>1</a:t>
            </a:r>
          </a:p>
          <a:p>
            <a:pPr>
              <a:defRPr/>
            </a:pPr>
            <a:r>
              <a:rPr lang="en-GB" dirty="0" smtClean="0"/>
              <a:t> Vice Chairmen: </a:t>
            </a:r>
          </a:p>
          <a:p>
            <a:pPr lvl="1">
              <a:defRPr/>
            </a:pPr>
            <a:r>
              <a:rPr lang="en-GB" dirty="0" err="1"/>
              <a:t>Mr.</a:t>
            </a:r>
            <a:r>
              <a:rPr lang="en-GB" dirty="0"/>
              <a:t> David </a:t>
            </a:r>
            <a:r>
              <a:rPr lang="en-GB" dirty="0" err="1"/>
              <a:t>Chater</a:t>
            </a:r>
            <a:r>
              <a:rPr lang="en-GB" dirty="0"/>
              <a:t>-Lea	Motorola Solutions UK Ltd / </a:t>
            </a:r>
            <a:r>
              <a:rPr lang="en-GB" dirty="0" smtClean="0"/>
              <a:t>ETSI</a:t>
            </a:r>
            <a:r>
              <a:rPr lang="en-GB" baseline="30000" dirty="0">
                <a:solidFill>
                  <a:srgbClr val="C00000"/>
                </a:solidFill>
              </a:rPr>
              <a:t>1</a:t>
            </a:r>
            <a:endParaRPr lang="en-GB" dirty="0"/>
          </a:p>
          <a:p>
            <a:pPr lvl="1">
              <a:defRPr/>
            </a:pPr>
            <a:r>
              <a:rPr lang="en-GB" dirty="0" err="1"/>
              <a:t>Mr.</a:t>
            </a:r>
            <a:r>
              <a:rPr lang="en-GB" dirty="0"/>
              <a:t> Suresh </a:t>
            </a:r>
            <a:r>
              <a:rPr lang="en-GB" dirty="0" err="1"/>
              <a:t>Chitturi</a:t>
            </a:r>
            <a:r>
              <a:rPr lang="en-GB" dirty="0"/>
              <a:t>	Samsung Electronics Co. Ltd / </a:t>
            </a:r>
            <a:r>
              <a:rPr lang="en-GB" dirty="0" smtClean="0"/>
              <a:t>TTA</a:t>
            </a:r>
            <a:r>
              <a:rPr lang="en-GB" baseline="30000" dirty="0" smtClean="0">
                <a:solidFill>
                  <a:srgbClr val="C00000"/>
                </a:solidFill>
              </a:rPr>
              <a:t>1</a:t>
            </a:r>
            <a:endParaRPr lang="en-GB" baseline="30000" dirty="0">
              <a:solidFill>
                <a:srgbClr val="C00000"/>
              </a:solidFill>
            </a:endParaRPr>
          </a:p>
          <a:p>
            <a:pPr>
              <a:defRPr/>
            </a:pPr>
            <a:r>
              <a:rPr lang="en-GB" dirty="0" smtClean="0"/>
              <a:t>Secretary: </a:t>
            </a:r>
          </a:p>
          <a:p>
            <a:pPr lvl="1">
              <a:spcBef>
                <a:spcPts val="0"/>
              </a:spcBef>
              <a:defRPr/>
            </a:pPr>
            <a:r>
              <a:rPr lang="en-GB" dirty="0" err="1" smtClean="0"/>
              <a:t>Bernt</a:t>
            </a:r>
            <a:r>
              <a:rPr lang="en-GB" dirty="0" smtClean="0"/>
              <a:t> </a:t>
            </a:r>
            <a:r>
              <a:rPr lang="en-GB" dirty="0" err="1" smtClean="0"/>
              <a:t>Mattsson</a:t>
            </a:r>
            <a:r>
              <a:rPr lang="en-GB" dirty="0" smtClean="0"/>
              <a:t> (MCC)</a:t>
            </a:r>
          </a:p>
          <a:p>
            <a:pPr marL="0" indent="0">
              <a:spcBef>
                <a:spcPts val="0"/>
              </a:spcBef>
              <a:buNone/>
              <a:defRPr/>
            </a:pPr>
            <a:endParaRPr lang="en-GB" dirty="0" smtClean="0"/>
          </a:p>
          <a:p>
            <a:pPr marL="0" indent="0">
              <a:spcBef>
                <a:spcPts val="0"/>
              </a:spcBef>
              <a:buNone/>
              <a:defRPr/>
            </a:pPr>
            <a:endParaRPr lang="en-GB" dirty="0"/>
          </a:p>
          <a:p>
            <a:pPr marL="0" indent="0">
              <a:spcBef>
                <a:spcPts val="0"/>
              </a:spcBef>
              <a:buNone/>
              <a:defRPr/>
            </a:pPr>
            <a:endParaRPr lang="en-GB" dirty="0" smtClean="0"/>
          </a:p>
          <a:p>
            <a:pPr marL="0" indent="0">
              <a:spcBef>
                <a:spcPts val="0"/>
              </a:spcBef>
              <a:buFont typeface="Arial" charset="0"/>
              <a:buNone/>
              <a:defRPr/>
            </a:pPr>
            <a:r>
              <a:rPr lang="en-GB" sz="2200" baseline="30000" dirty="0" smtClean="0">
                <a:solidFill>
                  <a:srgbClr val="C00000"/>
                </a:solidFill>
              </a:rPr>
              <a:t>1</a:t>
            </a:r>
            <a:r>
              <a:rPr lang="en-GB" dirty="0" smtClean="0"/>
              <a:t> </a:t>
            </a:r>
            <a:r>
              <a:rPr lang="en-GB" sz="1800" dirty="0" smtClean="0"/>
              <a:t>Elected February 2015</a:t>
            </a: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SA6 meetings since last TSG meeting</a:t>
            </a:r>
          </a:p>
        </p:txBody>
      </p:sp>
      <p:sp>
        <p:nvSpPr>
          <p:cNvPr id="5123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SA6#1	26-30 January 2015</a:t>
            </a:r>
          </a:p>
          <a:p>
            <a:pPr lvl="1"/>
            <a:r>
              <a:rPr lang="en-GB" dirty="0" smtClean="0"/>
              <a:t>Sorrento, Italy</a:t>
            </a:r>
          </a:p>
          <a:p>
            <a:pPr lvl="1"/>
            <a:r>
              <a:rPr lang="en-GB" dirty="0" smtClean="0"/>
              <a:t>Hosted by EF3</a:t>
            </a:r>
          </a:p>
          <a:p>
            <a:pPr lvl="1"/>
            <a:r>
              <a:rPr lang="en-GB" dirty="0" smtClean="0"/>
              <a:t>152 participants (due to vote at SA6#2)</a:t>
            </a:r>
          </a:p>
          <a:p>
            <a:pPr lvl="1"/>
            <a:r>
              <a:rPr lang="en-GB" dirty="0" smtClean="0"/>
              <a:t>100 documents</a:t>
            </a:r>
          </a:p>
          <a:p>
            <a:r>
              <a:rPr lang="en-GB" dirty="0" smtClean="0"/>
              <a:t>SA6#2	25-27 February 2015</a:t>
            </a:r>
          </a:p>
          <a:p>
            <a:pPr lvl="1"/>
            <a:r>
              <a:rPr lang="en-GB" dirty="0" smtClean="0"/>
              <a:t>Sophia </a:t>
            </a:r>
            <a:r>
              <a:rPr lang="en-GB" dirty="0" err="1" smtClean="0"/>
              <a:t>Antipolis</a:t>
            </a:r>
            <a:r>
              <a:rPr lang="en-GB" dirty="0" smtClean="0"/>
              <a:t>, France</a:t>
            </a:r>
          </a:p>
          <a:p>
            <a:pPr lvl="1"/>
            <a:r>
              <a:rPr lang="en-GB" dirty="0" smtClean="0"/>
              <a:t>Hosted by ETSI</a:t>
            </a:r>
          </a:p>
          <a:p>
            <a:pPr lvl="1"/>
            <a:r>
              <a:rPr lang="en-GB" dirty="0" smtClean="0"/>
              <a:t>74 participants</a:t>
            </a:r>
          </a:p>
          <a:p>
            <a:pPr lvl="1"/>
            <a:r>
              <a:rPr lang="en-GB" dirty="0" smtClean="0"/>
              <a:t>74 documents</a:t>
            </a: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SA6 meeting calendar for 2015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94025732"/>
              </p:ext>
            </p:extLst>
          </p:nvPr>
        </p:nvGraphicFramePr>
        <p:xfrm>
          <a:off x="457200" y="1600200"/>
          <a:ext cx="8033657" cy="3336129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1984022"/>
                <a:gridCol w="2624667"/>
                <a:gridCol w="3424968"/>
              </a:tblGrid>
              <a:tr h="370681">
                <a:tc>
                  <a:txBody>
                    <a:bodyPr/>
                    <a:lstStyle/>
                    <a:p>
                      <a:r>
                        <a:rPr lang="en-GB" sz="18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Meeting</a:t>
                      </a:r>
                      <a:endParaRPr lang="en-GB" sz="1800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marL="91427" marR="91427" marT="45700" marB="45700"/>
                </a:tc>
                <a:tc>
                  <a:txBody>
                    <a:bodyPr/>
                    <a:lstStyle/>
                    <a:p>
                      <a:r>
                        <a:rPr lang="en-GB" sz="18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Date</a:t>
                      </a:r>
                      <a:endParaRPr lang="en-GB" sz="1800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marL="91427" marR="91427" marT="45700" marB="45700"/>
                </a:tc>
                <a:tc>
                  <a:txBody>
                    <a:bodyPr/>
                    <a:lstStyle/>
                    <a:p>
                      <a:r>
                        <a:rPr lang="en-GB" sz="18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Location</a:t>
                      </a:r>
                      <a:endParaRPr lang="en-GB" sz="1800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marL="91427" marR="91427" marT="45700" marB="45700"/>
                </a:tc>
              </a:tr>
              <a:tr h="3706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SA6#1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26 – 30 Jan 2015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Sorrento, Italy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3706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SA6#2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25</a:t>
                      </a:r>
                      <a:r>
                        <a:rPr lang="en-GB" sz="1800" b="1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– 27 Feb </a:t>
                      </a: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2015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Sophia </a:t>
                      </a:r>
                      <a:r>
                        <a:rPr lang="en-GB" sz="1800" b="1" kern="12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Antipolis</a:t>
                      </a: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, France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3706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SA6#3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13 – 17 Apr 2015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San Jose del </a:t>
                      </a:r>
                      <a:r>
                        <a:rPr lang="en-GB" sz="1800" b="1" kern="12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Cabo</a:t>
                      </a: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, Mexico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3706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SA6#4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25 – 29 May 2015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Fukuoka, Japan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3706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SA6#5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06 – 10 July 2015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Seoul (TBC), South Korea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3706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SA6#6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17 – 21 Aug 2015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Vancouver, Canada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3706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SA6#7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12 – 16 Oct 2015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Belgrade, 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3706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SA6#8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16 – 20 Nov 2015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TBD, USA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GB" smtClean="0"/>
              <a:t>Work Summary</a:t>
            </a: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Transfer of TR 23.779 to SA6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A</a:t>
            </a:r>
            <a:r>
              <a:rPr lang="en-GB" dirty="0" smtClean="0"/>
              <a:t> joint session was held with SA2, in Sorrento during SA6#1, on the handling of the MCPTT related technical reports and specifications</a:t>
            </a:r>
          </a:p>
          <a:p>
            <a:r>
              <a:rPr lang="en-GB" dirty="0" smtClean="0"/>
              <a:t>It was agreed:</a:t>
            </a:r>
          </a:p>
          <a:p>
            <a:pPr lvl="1"/>
            <a:r>
              <a:rPr lang="en-GB" dirty="0" smtClean="0"/>
              <a:t>TR 23.779 would be transferred to SA6</a:t>
            </a:r>
          </a:p>
          <a:p>
            <a:pPr lvl="1"/>
            <a:r>
              <a:rPr lang="en-GB" dirty="0" smtClean="0"/>
              <a:t>The title of TR 23.779 should be amended to better reflect its purpose</a:t>
            </a:r>
          </a:p>
          <a:p>
            <a:pPr lvl="2"/>
            <a:r>
              <a:rPr lang="en-GB" dirty="0"/>
              <a:t>Study on Application Architecture to support Mission Critical Push To Talk over LTE (MCPTT) services </a:t>
            </a:r>
            <a:endParaRPr lang="en-GB" dirty="0" smtClean="0"/>
          </a:p>
          <a:p>
            <a:pPr lvl="1"/>
            <a:r>
              <a:rPr lang="en-GB" dirty="0" smtClean="0"/>
              <a:t>SA6 would update its portion of the MCPTT WID to reflect the change of responsibility</a:t>
            </a:r>
          </a:p>
        </p:txBody>
      </p:sp>
    </p:spTree>
    <p:extLst>
      <p:ext uri="{BB962C8B-B14F-4D97-AF65-F5344CB8AC3E}">
        <p14:creationId xmlns:p14="http://schemas.microsoft.com/office/powerpoint/2010/main" val="198131332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TR 23.779 related (SA6#1)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A</a:t>
            </a:r>
            <a:r>
              <a:rPr lang="en-GB" dirty="0" smtClean="0"/>
              <a:t>dditions made to the various solutions and structure of TR 23.779</a:t>
            </a:r>
          </a:p>
          <a:p>
            <a:pPr lvl="1"/>
            <a:r>
              <a:rPr lang="en-GB" dirty="0" smtClean="0"/>
              <a:t>SA6#1 - 20 approved contributions</a:t>
            </a:r>
          </a:p>
          <a:p>
            <a:pPr lvl="2"/>
            <a:r>
              <a:rPr lang="en-GB" dirty="0" smtClean="0"/>
              <a:t>Proposed re-structuring of TR</a:t>
            </a:r>
          </a:p>
          <a:p>
            <a:pPr lvl="2"/>
            <a:r>
              <a:rPr lang="en-GB" dirty="0" smtClean="0"/>
              <a:t>Updates to solutions</a:t>
            </a:r>
          </a:p>
          <a:p>
            <a:r>
              <a:rPr lang="en-GB" dirty="0" smtClean="0"/>
              <a:t>Work on a Functional Architecture started</a:t>
            </a:r>
          </a:p>
          <a:p>
            <a:pPr lvl="1"/>
            <a:r>
              <a:rPr lang="en-US" dirty="0"/>
              <a:t>One conference </a:t>
            </a:r>
            <a:r>
              <a:rPr lang="en-US" dirty="0" smtClean="0"/>
              <a:t>call planned </a:t>
            </a:r>
            <a:r>
              <a:rPr lang="en-US" dirty="0"/>
              <a:t>between </a:t>
            </a:r>
            <a:r>
              <a:rPr lang="en-US" dirty="0" smtClean="0"/>
              <a:t>SA6#</a:t>
            </a:r>
            <a:r>
              <a:rPr lang="en-US" dirty="0"/>
              <a:t>1 and </a:t>
            </a:r>
            <a:r>
              <a:rPr lang="en-US" dirty="0" smtClean="0"/>
              <a:t>SA6#2</a:t>
            </a:r>
            <a:endParaRPr lang="en-US" dirty="0"/>
          </a:p>
          <a:p>
            <a:r>
              <a:rPr lang="en-GB" dirty="0" smtClean="0"/>
              <a:t>Inputs received based on joint OMA / TCCE activities</a:t>
            </a:r>
          </a:p>
          <a:p>
            <a:r>
              <a:rPr lang="en-GB" dirty="0" smtClean="0"/>
              <a:t>No general agreement yet on which solution to base future work on</a:t>
            </a:r>
          </a:p>
          <a:p>
            <a:pPr lvl="1"/>
            <a:r>
              <a:rPr lang="en-GB" dirty="0" smtClean="0"/>
              <a:t>Discussion on IMS based or non-IMS based </a:t>
            </a:r>
            <a:r>
              <a:rPr lang="en-GB" dirty="0" err="1" smtClean="0"/>
              <a:t>ongoing</a:t>
            </a:r>
            <a:endParaRPr lang="en-GB" dirty="0" smtClean="0"/>
          </a:p>
          <a:p>
            <a:endParaRPr lang="en-GB" dirty="0" smtClean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5279341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TR 23.779 related (SA6#2)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Further </a:t>
            </a:r>
            <a:r>
              <a:rPr lang="en-GB" dirty="0"/>
              <a:t>additions made to the </a:t>
            </a:r>
            <a:r>
              <a:rPr lang="en-GB" dirty="0" smtClean="0"/>
              <a:t>contents of TR </a:t>
            </a:r>
            <a:r>
              <a:rPr lang="en-GB" dirty="0"/>
              <a:t>23.779</a:t>
            </a:r>
          </a:p>
          <a:p>
            <a:pPr lvl="1"/>
            <a:r>
              <a:rPr lang="en-GB" dirty="0"/>
              <a:t>SA6</a:t>
            </a:r>
            <a:r>
              <a:rPr lang="en-GB" dirty="0" smtClean="0"/>
              <a:t>#2 -	14 </a:t>
            </a:r>
            <a:r>
              <a:rPr lang="en-GB" dirty="0"/>
              <a:t>approved </a:t>
            </a:r>
            <a:r>
              <a:rPr lang="en-GB" dirty="0" smtClean="0"/>
              <a:t>contributions</a:t>
            </a:r>
          </a:p>
          <a:p>
            <a:pPr lvl="1"/>
            <a:r>
              <a:rPr lang="en-GB" dirty="0" smtClean="0"/>
              <a:t>TR 23.779 v0.6.0 latest version</a:t>
            </a:r>
            <a:endParaRPr lang="en-GB" dirty="0"/>
          </a:p>
          <a:p>
            <a:r>
              <a:rPr lang="en-GB" dirty="0"/>
              <a:t>Work on </a:t>
            </a:r>
            <a:r>
              <a:rPr lang="en-GB" dirty="0" smtClean="0"/>
              <a:t>the </a:t>
            </a:r>
            <a:r>
              <a:rPr lang="en-GB" dirty="0"/>
              <a:t>Functional </a:t>
            </a:r>
            <a:r>
              <a:rPr lang="en-GB" dirty="0" smtClean="0"/>
              <a:t>Architecture the main focus of the meeting</a:t>
            </a:r>
          </a:p>
          <a:p>
            <a:pPr lvl="1"/>
            <a:r>
              <a:rPr lang="en-GB" dirty="0" smtClean="0"/>
              <a:t>4 drafting sessions held during SA6#2 to progress the work</a:t>
            </a:r>
            <a:endParaRPr lang="en-GB" dirty="0"/>
          </a:p>
          <a:p>
            <a:pPr lvl="1"/>
            <a:r>
              <a:rPr lang="en-US" dirty="0"/>
              <a:t>One conference call held between </a:t>
            </a:r>
            <a:r>
              <a:rPr lang="en-US" dirty="0" smtClean="0"/>
              <a:t>SA6#</a:t>
            </a:r>
            <a:r>
              <a:rPr lang="en-US" dirty="0"/>
              <a:t>1 and </a:t>
            </a:r>
            <a:r>
              <a:rPr lang="en-US" dirty="0" smtClean="0"/>
              <a:t>SA6#2</a:t>
            </a:r>
          </a:p>
          <a:p>
            <a:pPr lvl="1"/>
            <a:r>
              <a:rPr lang="en-US" dirty="0"/>
              <a:t>Further conference calls planned between </a:t>
            </a:r>
            <a:r>
              <a:rPr lang="en-US" dirty="0" smtClean="0"/>
              <a:t>SA6#</a:t>
            </a:r>
            <a:r>
              <a:rPr lang="en-US" dirty="0"/>
              <a:t>2 and </a:t>
            </a:r>
            <a:r>
              <a:rPr lang="en-US" dirty="0" smtClean="0"/>
              <a:t>SA6#3</a:t>
            </a:r>
          </a:p>
          <a:p>
            <a:pPr lvl="2"/>
            <a:r>
              <a:rPr lang="en-US" smtClean="0"/>
              <a:t>March </a:t>
            </a:r>
            <a:r>
              <a:rPr lang="en-US" dirty="0" smtClean="0"/>
              <a:t>5</a:t>
            </a:r>
            <a:r>
              <a:rPr lang="en-US" baseline="30000" dirty="0" smtClean="0"/>
              <a:t>th</a:t>
            </a:r>
            <a:r>
              <a:rPr lang="en-US" dirty="0" smtClean="0"/>
              <a:t> and March 19th</a:t>
            </a:r>
          </a:p>
          <a:p>
            <a:r>
              <a:rPr lang="en-US" dirty="0" smtClean="0"/>
              <a:t>Due to limited time not all documents handled (11)</a:t>
            </a:r>
          </a:p>
          <a:p>
            <a:pPr lvl="1"/>
            <a:r>
              <a:rPr lang="en-US" dirty="0" smtClean="0"/>
              <a:t>No work on any of the proposed protocol contributions (9)</a:t>
            </a:r>
          </a:p>
        </p:txBody>
      </p:sp>
    </p:spTree>
    <p:extLst>
      <p:ext uri="{BB962C8B-B14F-4D97-AF65-F5344CB8AC3E}">
        <p14:creationId xmlns:p14="http://schemas.microsoft.com/office/powerpoint/2010/main" val="1525266961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471</TotalTime>
  <Words>460</Words>
  <Application>Microsoft Macintosh PowerPoint</Application>
  <PresentationFormat>On-screen Show (4:3)</PresentationFormat>
  <Paragraphs>115</Paragraphs>
  <Slides>12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    TSG SA WG6 (SA6) Status Report to TSG SA#67 SP-150114</vt:lpstr>
      <vt:lpstr>General information</vt:lpstr>
      <vt:lpstr>SA6 Officials</vt:lpstr>
      <vt:lpstr>SA6 meetings since last TSG meeting</vt:lpstr>
      <vt:lpstr>SA6 meeting calendar for 2015</vt:lpstr>
      <vt:lpstr>Work Summary</vt:lpstr>
      <vt:lpstr>Transfer of TR 23.779 to SA6</vt:lpstr>
      <vt:lpstr>TR 23.779 related (SA6#1)</vt:lpstr>
      <vt:lpstr>TR 23.779 related (SA6#2)</vt:lpstr>
      <vt:lpstr>MCPTT WID related</vt:lpstr>
      <vt:lpstr>Issues / actions for TSG SA</vt:lpstr>
      <vt:lpstr>PowerPoint Presentation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SA6 Report to TSG SA</dc:title>
  <dc:subject/>
  <dc:creator>Andrew Howell</dc:creator>
  <cp:keywords/>
  <dc:description/>
  <cp:lastModifiedBy>Andrew Howell</cp:lastModifiedBy>
  <cp:revision>2392</cp:revision>
  <dcterms:created xsi:type="dcterms:W3CDTF">2008-08-30T09:32:10Z</dcterms:created>
  <dcterms:modified xsi:type="dcterms:W3CDTF">2015-03-03T16:57:47Z</dcterms:modified>
  <cp:category/>
</cp:coreProperties>
</file>