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5"/>
  </p:notesMasterIdLst>
  <p:handoutMasterIdLst>
    <p:handoutMasterId r:id="rId56"/>
  </p:handoutMasterIdLst>
  <p:sldIdLst>
    <p:sldId id="303" r:id="rId2"/>
    <p:sldId id="325" r:id="rId3"/>
    <p:sldId id="327" r:id="rId4"/>
    <p:sldId id="338" r:id="rId5"/>
    <p:sldId id="339" r:id="rId6"/>
    <p:sldId id="340" r:id="rId7"/>
    <p:sldId id="341" r:id="rId8"/>
    <p:sldId id="424" r:id="rId9"/>
    <p:sldId id="425" r:id="rId10"/>
    <p:sldId id="426" r:id="rId11"/>
    <p:sldId id="427" r:id="rId12"/>
    <p:sldId id="328" r:id="rId13"/>
    <p:sldId id="345" r:id="rId14"/>
    <p:sldId id="329" r:id="rId15"/>
    <p:sldId id="366" r:id="rId16"/>
    <p:sldId id="364" r:id="rId17"/>
    <p:sldId id="392" r:id="rId18"/>
    <p:sldId id="393" r:id="rId19"/>
    <p:sldId id="422" r:id="rId20"/>
    <p:sldId id="401" r:id="rId21"/>
    <p:sldId id="410" r:id="rId22"/>
    <p:sldId id="411" r:id="rId23"/>
    <p:sldId id="412" r:id="rId24"/>
    <p:sldId id="413" r:id="rId25"/>
    <p:sldId id="414" r:id="rId26"/>
    <p:sldId id="415" r:id="rId27"/>
    <p:sldId id="416" r:id="rId28"/>
    <p:sldId id="417" r:id="rId29"/>
    <p:sldId id="418" r:id="rId30"/>
    <p:sldId id="439" r:id="rId31"/>
    <p:sldId id="442" r:id="rId32"/>
    <p:sldId id="444" r:id="rId33"/>
    <p:sldId id="452" r:id="rId34"/>
    <p:sldId id="454" r:id="rId35"/>
    <p:sldId id="455" r:id="rId36"/>
    <p:sldId id="446" r:id="rId37"/>
    <p:sldId id="449" r:id="rId38"/>
    <p:sldId id="450" r:id="rId39"/>
    <p:sldId id="456" r:id="rId40"/>
    <p:sldId id="457" r:id="rId41"/>
    <p:sldId id="331" r:id="rId42"/>
    <p:sldId id="370" r:id="rId43"/>
    <p:sldId id="332" r:id="rId44"/>
    <p:sldId id="360" r:id="rId45"/>
    <p:sldId id="333" r:id="rId46"/>
    <p:sldId id="367" r:id="rId47"/>
    <p:sldId id="334" r:id="rId48"/>
    <p:sldId id="369" r:id="rId49"/>
    <p:sldId id="326" r:id="rId50"/>
    <p:sldId id="368" r:id="rId51"/>
    <p:sldId id="335" r:id="rId52"/>
    <p:sldId id="336" r:id="rId53"/>
    <p:sldId id="337" r:id="rId54"/>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CA62"/>
    <a:srgbClr val="FFFF66"/>
    <a:srgbClr val="62A14D"/>
    <a:srgbClr val="663300"/>
    <a:srgbClr val="3A17D1"/>
    <a:srgbClr val="C9DA92"/>
    <a:srgbClr val="000000"/>
    <a:srgbClr val="ECF96F"/>
    <a:srgbClr val="EDF3DB"/>
    <a:srgbClr val="9A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0956" autoAdjust="0"/>
    <p:restoredTop sz="94649" autoAdjust="0"/>
  </p:normalViewPr>
  <p:slideViewPr>
    <p:cSldViewPr snapToGrid="0">
      <p:cViewPr>
        <p:scale>
          <a:sx n="75" d="100"/>
          <a:sy n="75" d="100"/>
        </p:scale>
        <p:origin x="-864" y="-396"/>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2916"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C:\Users\Erik\Documents\work\2015\03\SA%2067%20-%20Shanghai\contributions\attendance-pre-sa6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Erik\Documents\work\2014\12\SA%2066%20-%20Hawaii\contributions\maint-vs-non-maint-pre-sa67.xlsx" TargetMode="Externa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1" Type="http://schemas.openxmlformats.org/officeDocument/2006/relationships/oleObject" Target="file:///C:\Users\Erik\Documents\work\2015\03\SA%2067%20-%20Shanghai\contributions\rel-9-13-CRs-pre-sa6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de-DE" dirty="0" smtClean="0"/>
              <a:t>SA2 meeting attendance</a:t>
            </a:r>
            <a:endParaRPr lang="de-DE" dirty="0"/>
          </a:p>
        </c:rich>
      </c:tx>
      <c:layout/>
      <c:overlay val="0"/>
    </c:title>
    <c:autoTitleDeleted val="0"/>
    <c:plotArea>
      <c:layout/>
      <c:lineChart>
        <c:grouping val="standard"/>
        <c:varyColors val="0"/>
        <c:ser>
          <c:idx val="0"/>
          <c:order val="0"/>
          <c:tx>
            <c:strRef>
              <c:f>Sheet1!$A$3</c:f>
              <c:strCache>
                <c:ptCount val="1"/>
                <c:pt idx="0">
                  <c:v>attended</c:v>
                </c:pt>
              </c:strCache>
            </c:strRef>
          </c:tx>
          <c:marker>
            <c:symbol val="none"/>
          </c:marker>
          <c:trendline>
            <c:spPr>
              <a:ln w="28575">
                <a:solidFill>
                  <a:srgbClr val="FF0000"/>
                </a:solidFill>
              </a:ln>
            </c:spPr>
            <c:trendlineType val="linear"/>
            <c:dispRSqr val="0"/>
            <c:dispEq val="0"/>
          </c:trendline>
          <c:cat>
            <c:numRef>
              <c:f>Sheet1!$B$2:$U$2</c:f>
              <c:numCache>
                <c:formatCode>General</c:formatCode>
                <c:ptCount val="20"/>
                <c:pt idx="0">
                  <c:v>88</c:v>
                </c:pt>
                <c:pt idx="1">
                  <c:v>89</c:v>
                </c:pt>
                <c:pt idx="2">
                  <c:v>90</c:v>
                </c:pt>
                <c:pt idx="3">
                  <c:v>91</c:v>
                </c:pt>
                <c:pt idx="4">
                  <c:v>92</c:v>
                </c:pt>
                <c:pt idx="5">
                  <c:v>93</c:v>
                </c:pt>
                <c:pt idx="6">
                  <c:v>94</c:v>
                </c:pt>
                <c:pt idx="7">
                  <c:v>95</c:v>
                </c:pt>
                <c:pt idx="8">
                  <c:v>96</c:v>
                </c:pt>
                <c:pt idx="9">
                  <c:v>97</c:v>
                </c:pt>
                <c:pt idx="10">
                  <c:v>98</c:v>
                </c:pt>
                <c:pt idx="11">
                  <c:v>99</c:v>
                </c:pt>
                <c:pt idx="12">
                  <c:v>100</c:v>
                </c:pt>
                <c:pt idx="13">
                  <c:v>101</c:v>
                </c:pt>
                <c:pt idx="14">
                  <c:v>102</c:v>
                </c:pt>
                <c:pt idx="15">
                  <c:v>103</c:v>
                </c:pt>
                <c:pt idx="16">
                  <c:v>104</c:v>
                </c:pt>
                <c:pt idx="17">
                  <c:v>105</c:v>
                </c:pt>
                <c:pt idx="18">
                  <c:v>106</c:v>
                </c:pt>
                <c:pt idx="19">
                  <c:v>107</c:v>
                </c:pt>
              </c:numCache>
            </c:numRef>
          </c:cat>
          <c:val>
            <c:numRef>
              <c:f>Sheet1!$B$3:$U$3</c:f>
              <c:numCache>
                <c:formatCode>General</c:formatCode>
                <c:ptCount val="20"/>
                <c:pt idx="0">
                  <c:v>157</c:v>
                </c:pt>
                <c:pt idx="1">
                  <c:v>139</c:v>
                </c:pt>
                <c:pt idx="2">
                  <c:v>133</c:v>
                </c:pt>
                <c:pt idx="3">
                  <c:v>162</c:v>
                </c:pt>
                <c:pt idx="4">
                  <c:v>135</c:v>
                </c:pt>
                <c:pt idx="5">
                  <c:v>142</c:v>
                </c:pt>
                <c:pt idx="6">
                  <c:v>139</c:v>
                </c:pt>
                <c:pt idx="7">
                  <c:v>173</c:v>
                </c:pt>
                <c:pt idx="8">
                  <c:v>181</c:v>
                </c:pt>
                <c:pt idx="9">
                  <c:v>165</c:v>
                </c:pt>
                <c:pt idx="10">
                  <c:v>158</c:v>
                </c:pt>
                <c:pt idx="11">
                  <c:v>153</c:v>
                </c:pt>
                <c:pt idx="12">
                  <c:v>189</c:v>
                </c:pt>
                <c:pt idx="13">
                  <c:v>146</c:v>
                </c:pt>
                <c:pt idx="14">
                  <c:v>133</c:v>
                </c:pt>
                <c:pt idx="15">
                  <c:v>145</c:v>
                </c:pt>
                <c:pt idx="16">
                  <c:v>142</c:v>
                </c:pt>
                <c:pt idx="17">
                  <c:v>144</c:v>
                </c:pt>
                <c:pt idx="18">
                  <c:v>195</c:v>
                </c:pt>
                <c:pt idx="19">
                  <c:v>159</c:v>
                </c:pt>
              </c:numCache>
            </c:numRef>
          </c:val>
          <c:smooth val="0"/>
        </c:ser>
        <c:dLbls>
          <c:showLegendKey val="0"/>
          <c:showVal val="0"/>
          <c:showCatName val="0"/>
          <c:showSerName val="0"/>
          <c:showPercent val="0"/>
          <c:showBubbleSize val="0"/>
        </c:dLbls>
        <c:marker val="1"/>
        <c:smooth val="0"/>
        <c:axId val="157661824"/>
        <c:axId val="158167424"/>
      </c:lineChart>
      <c:catAx>
        <c:axId val="157661824"/>
        <c:scaling>
          <c:orientation val="minMax"/>
        </c:scaling>
        <c:delete val="0"/>
        <c:axPos val="b"/>
        <c:numFmt formatCode="General" sourceLinked="1"/>
        <c:majorTickMark val="out"/>
        <c:minorTickMark val="none"/>
        <c:tickLblPos val="nextTo"/>
        <c:txPr>
          <a:bodyPr/>
          <a:lstStyle/>
          <a:p>
            <a:pPr>
              <a:defRPr sz="1400"/>
            </a:pPr>
            <a:endParaRPr lang="de-DE"/>
          </a:p>
        </c:txPr>
        <c:crossAx val="158167424"/>
        <c:crosses val="autoZero"/>
        <c:auto val="1"/>
        <c:lblAlgn val="ctr"/>
        <c:lblOffset val="100"/>
        <c:noMultiLvlLbl val="0"/>
      </c:catAx>
      <c:valAx>
        <c:axId val="158167424"/>
        <c:scaling>
          <c:orientation val="minMax"/>
        </c:scaling>
        <c:delete val="0"/>
        <c:axPos val="l"/>
        <c:majorGridlines/>
        <c:numFmt formatCode="General" sourceLinked="1"/>
        <c:majorTickMark val="out"/>
        <c:minorTickMark val="none"/>
        <c:tickLblPos val="nextTo"/>
        <c:txPr>
          <a:bodyPr/>
          <a:lstStyle/>
          <a:p>
            <a:pPr>
              <a:defRPr sz="1400"/>
            </a:pPr>
            <a:endParaRPr lang="de-DE"/>
          </a:p>
        </c:txPr>
        <c:crossAx val="157661824"/>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5.2621621369770021E-2"/>
          <c:y val="3.7735305552546151E-2"/>
          <c:w val="0.93139755940545632"/>
          <c:h val="0.83727941434901443"/>
        </c:manualLayout>
      </c:layout>
      <c:lineChart>
        <c:grouping val="standard"/>
        <c:varyColors val="0"/>
        <c:ser>
          <c:idx val="0"/>
          <c:order val="0"/>
          <c:tx>
            <c:strRef>
              <c:f>Sheet1!$B$6</c:f>
              <c:strCache>
                <c:ptCount val="1"/>
                <c:pt idx="0">
                  <c:v>Maintenance</c:v>
                </c:pt>
              </c:strCache>
            </c:strRef>
          </c:tx>
          <c:spPr>
            <a:ln w="57150"/>
          </c:spPr>
          <c:marker>
            <c:symbol val="none"/>
          </c:marker>
          <c:cat>
            <c:strRef>
              <c:f>Sheet1!$S$5:$BH$5</c:f>
              <c:strCache>
                <c:ptCount val="42"/>
                <c:pt idx="0">
                  <c:v>67</c:v>
                </c:pt>
                <c:pt idx="1">
                  <c:v>68</c:v>
                </c:pt>
                <c:pt idx="2">
                  <c:v>69</c:v>
                </c:pt>
                <c:pt idx="3">
                  <c:v>70</c:v>
                </c:pt>
                <c:pt idx="4">
                  <c:v>71</c:v>
                </c:pt>
                <c:pt idx="5">
                  <c:v>72</c:v>
                </c:pt>
                <c:pt idx="6">
                  <c:v>73</c:v>
                </c:pt>
                <c:pt idx="7">
                  <c:v>74</c:v>
                </c:pt>
                <c:pt idx="8">
                  <c:v>75</c:v>
                </c:pt>
                <c:pt idx="9">
                  <c:v>76</c:v>
                </c:pt>
                <c:pt idx="10">
                  <c:v>77</c:v>
                </c:pt>
                <c:pt idx="11">
                  <c:v>78</c:v>
                </c:pt>
                <c:pt idx="12">
                  <c:v>78</c:v>
                </c:pt>
                <c:pt idx="13">
                  <c:v>80</c:v>
                </c:pt>
                <c:pt idx="14">
                  <c:v>81</c:v>
                </c:pt>
                <c:pt idx="15">
                  <c:v>82</c:v>
                </c:pt>
                <c:pt idx="16">
                  <c:v>83</c:v>
                </c:pt>
                <c:pt idx="17">
                  <c:v>84</c:v>
                </c:pt>
                <c:pt idx="18">
                  <c:v>85</c:v>
                </c:pt>
                <c:pt idx="19">
                  <c:v>86</c:v>
                </c:pt>
                <c:pt idx="20">
                  <c:v>87</c:v>
                </c:pt>
                <c:pt idx="21">
                  <c:v>88</c:v>
                </c:pt>
                <c:pt idx="22">
                  <c:v>89</c:v>
                </c:pt>
                <c:pt idx="23">
                  <c:v>90</c:v>
                </c:pt>
                <c:pt idx="24">
                  <c:v>91</c:v>
                </c:pt>
                <c:pt idx="25">
                  <c:v>92</c:v>
                </c:pt>
                <c:pt idx="26">
                  <c:v>93</c:v>
                </c:pt>
                <c:pt idx="27">
                  <c:v>94</c:v>
                </c:pt>
                <c:pt idx="28">
                  <c:v>95</c:v>
                </c:pt>
                <c:pt idx="29">
                  <c:v>96</c:v>
                </c:pt>
                <c:pt idx="30">
                  <c:v>97</c:v>
                </c:pt>
                <c:pt idx="31">
                  <c:v>98</c:v>
                </c:pt>
                <c:pt idx="32">
                  <c:v>99</c:v>
                </c:pt>
                <c:pt idx="33">
                  <c:v>100</c:v>
                </c:pt>
                <c:pt idx="34">
                  <c:v>101</c:v>
                </c:pt>
                <c:pt idx="35">
                  <c:v>101bis</c:v>
                </c:pt>
                <c:pt idx="36">
                  <c:v>102</c:v>
                </c:pt>
                <c:pt idx="37">
                  <c:v>103</c:v>
                </c:pt>
                <c:pt idx="38">
                  <c:v>104</c:v>
                </c:pt>
                <c:pt idx="39">
                  <c:v>105</c:v>
                </c:pt>
                <c:pt idx="40">
                  <c:v>106</c:v>
                </c:pt>
                <c:pt idx="41">
                  <c:v>107</c:v>
                </c:pt>
              </c:strCache>
            </c:strRef>
          </c:cat>
          <c:val>
            <c:numRef>
              <c:f>Sheet1!$S$6:$BH$6</c:f>
              <c:numCache>
                <c:formatCode>General</c:formatCode>
                <c:ptCount val="42"/>
                <c:pt idx="0">
                  <c:v>43</c:v>
                </c:pt>
                <c:pt idx="1">
                  <c:v>28</c:v>
                </c:pt>
                <c:pt idx="2">
                  <c:v>22</c:v>
                </c:pt>
                <c:pt idx="3">
                  <c:v>18</c:v>
                </c:pt>
                <c:pt idx="4">
                  <c:v>14</c:v>
                </c:pt>
                <c:pt idx="5">
                  <c:v>14</c:v>
                </c:pt>
                <c:pt idx="6">
                  <c:v>14</c:v>
                </c:pt>
                <c:pt idx="7">
                  <c:v>20</c:v>
                </c:pt>
                <c:pt idx="8">
                  <c:v>19</c:v>
                </c:pt>
                <c:pt idx="9">
                  <c:v>14</c:v>
                </c:pt>
                <c:pt idx="10">
                  <c:v>19</c:v>
                </c:pt>
                <c:pt idx="11">
                  <c:v>9</c:v>
                </c:pt>
                <c:pt idx="12">
                  <c:v>3</c:v>
                </c:pt>
                <c:pt idx="13">
                  <c:v>9</c:v>
                </c:pt>
                <c:pt idx="14">
                  <c:v>11</c:v>
                </c:pt>
                <c:pt idx="15">
                  <c:v>7</c:v>
                </c:pt>
                <c:pt idx="16">
                  <c:v>12</c:v>
                </c:pt>
                <c:pt idx="17">
                  <c:v>10</c:v>
                </c:pt>
                <c:pt idx="18">
                  <c:v>9</c:v>
                </c:pt>
                <c:pt idx="19">
                  <c:v>7</c:v>
                </c:pt>
                <c:pt idx="20">
                  <c:v>8</c:v>
                </c:pt>
                <c:pt idx="21">
                  <c:v>5</c:v>
                </c:pt>
                <c:pt idx="22">
                  <c:v>4</c:v>
                </c:pt>
                <c:pt idx="23">
                  <c:v>18</c:v>
                </c:pt>
                <c:pt idx="24">
                  <c:v>17</c:v>
                </c:pt>
                <c:pt idx="25" formatCode="0.0">
                  <c:v>11.5</c:v>
                </c:pt>
                <c:pt idx="26">
                  <c:v>9</c:v>
                </c:pt>
                <c:pt idx="27">
                  <c:v>11</c:v>
                </c:pt>
                <c:pt idx="28" formatCode="0.0">
                  <c:v>5.5</c:v>
                </c:pt>
                <c:pt idx="29" formatCode="0.0">
                  <c:v>6</c:v>
                </c:pt>
                <c:pt idx="30" formatCode="0.0">
                  <c:v>7</c:v>
                </c:pt>
                <c:pt idx="31" formatCode="0.0">
                  <c:v>7</c:v>
                </c:pt>
                <c:pt idx="32" formatCode="0.0">
                  <c:v>8</c:v>
                </c:pt>
                <c:pt idx="33" formatCode="0.0">
                  <c:v>3</c:v>
                </c:pt>
                <c:pt idx="34" formatCode="0.0">
                  <c:v>30</c:v>
                </c:pt>
                <c:pt idx="35" formatCode="0.0">
                  <c:v>16</c:v>
                </c:pt>
                <c:pt idx="36" formatCode="0.0">
                  <c:v>20</c:v>
                </c:pt>
                <c:pt idx="37" formatCode="0.0">
                  <c:v>19.5</c:v>
                </c:pt>
                <c:pt idx="38" formatCode="0.0">
                  <c:v>13.5</c:v>
                </c:pt>
                <c:pt idx="39" formatCode="0.0">
                  <c:v>9</c:v>
                </c:pt>
                <c:pt idx="40" formatCode="0.0">
                  <c:v>8.5</c:v>
                </c:pt>
                <c:pt idx="41" formatCode="0.0">
                  <c:v>2</c:v>
                </c:pt>
              </c:numCache>
            </c:numRef>
          </c:val>
          <c:smooth val="0"/>
        </c:ser>
        <c:ser>
          <c:idx val="1"/>
          <c:order val="1"/>
          <c:tx>
            <c:strRef>
              <c:f>Sheet1!$B$7</c:f>
              <c:strCache>
                <c:ptCount val="1"/>
                <c:pt idx="0">
                  <c:v>Non-Maintenance</c:v>
                </c:pt>
              </c:strCache>
            </c:strRef>
          </c:tx>
          <c:spPr>
            <a:ln w="57150">
              <a:solidFill>
                <a:schemeClr val="tx2">
                  <a:lumMod val="75000"/>
                </a:schemeClr>
              </a:solidFill>
            </a:ln>
          </c:spPr>
          <c:marker>
            <c:symbol val="none"/>
          </c:marker>
          <c:cat>
            <c:strRef>
              <c:f>Sheet1!$S$5:$BH$5</c:f>
              <c:strCache>
                <c:ptCount val="42"/>
                <c:pt idx="0">
                  <c:v>67</c:v>
                </c:pt>
                <c:pt idx="1">
                  <c:v>68</c:v>
                </c:pt>
                <c:pt idx="2">
                  <c:v>69</c:v>
                </c:pt>
                <c:pt idx="3">
                  <c:v>70</c:v>
                </c:pt>
                <c:pt idx="4">
                  <c:v>71</c:v>
                </c:pt>
                <c:pt idx="5">
                  <c:v>72</c:v>
                </c:pt>
                <c:pt idx="6">
                  <c:v>73</c:v>
                </c:pt>
                <c:pt idx="7">
                  <c:v>74</c:v>
                </c:pt>
                <c:pt idx="8">
                  <c:v>75</c:v>
                </c:pt>
                <c:pt idx="9">
                  <c:v>76</c:v>
                </c:pt>
                <c:pt idx="10">
                  <c:v>77</c:v>
                </c:pt>
                <c:pt idx="11">
                  <c:v>78</c:v>
                </c:pt>
                <c:pt idx="12">
                  <c:v>78</c:v>
                </c:pt>
                <c:pt idx="13">
                  <c:v>80</c:v>
                </c:pt>
                <c:pt idx="14">
                  <c:v>81</c:v>
                </c:pt>
                <c:pt idx="15">
                  <c:v>82</c:v>
                </c:pt>
                <c:pt idx="16">
                  <c:v>83</c:v>
                </c:pt>
                <c:pt idx="17">
                  <c:v>84</c:v>
                </c:pt>
                <c:pt idx="18">
                  <c:v>85</c:v>
                </c:pt>
                <c:pt idx="19">
                  <c:v>86</c:v>
                </c:pt>
                <c:pt idx="20">
                  <c:v>87</c:v>
                </c:pt>
                <c:pt idx="21">
                  <c:v>88</c:v>
                </c:pt>
                <c:pt idx="22">
                  <c:v>89</c:v>
                </c:pt>
                <c:pt idx="23">
                  <c:v>90</c:v>
                </c:pt>
                <c:pt idx="24">
                  <c:v>91</c:v>
                </c:pt>
                <c:pt idx="25">
                  <c:v>92</c:v>
                </c:pt>
                <c:pt idx="26">
                  <c:v>93</c:v>
                </c:pt>
                <c:pt idx="27">
                  <c:v>94</c:v>
                </c:pt>
                <c:pt idx="28">
                  <c:v>95</c:v>
                </c:pt>
                <c:pt idx="29">
                  <c:v>96</c:v>
                </c:pt>
                <c:pt idx="30">
                  <c:v>97</c:v>
                </c:pt>
                <c:pt idx="31">
                  <c:v>98</c:v>
                </c:pt>
                <c:pt idx="32">
                  <c:v>99</c:v>
                </c:pt>
                <c:pt idx="33">
                  <c:v>100</c:v>
                </c:pt>
                <c:pt idx="34">
                  <c:v>101</c:v>
                </c:pt>
                <c:pt idx="35">
                  <c:v>101bis</c:v>
                </c:pt>
                <c:pt idx="36">
                  <c:v>102</c:v>
                </c:pt>
                <c:pt idx="37">
                  <c:v>103</c:v>
                </c:pt>
                <c:pt idx="38">
                  <c:v>104</c:v>
                </c:pt>
                <c:pt idx="39">
                  <c:v>105</c:v>
                </c:pt>
                <c:pt idx="40">
                  <c:v>106</c:v>
                </c:pt>
                <c:pt idx="41">
                  <c:v>107</c:v>
                </c:pt>
              </c:strCache>
            </c:strRef>
          </c:cat>
          <c:val>
            <c:numRef>
              <c:f>Sheet1!$S$7:$BH$7</c:f>
              <c:numCache>
                <c:formatCode>General</c:formatCode>
                <c:ptCount val="42"/>
                <c:pt idx="0">
                  <c:v>0</c:v>
                </c:pt>
                <c:pt idx="1">
                  <c:v>8</c:v>
                </c:pt>
                <c:pt idx="2">
                  <c:v>20</c:v>
                </c:pt>
                <c:pt idx="3">
                  <c:v>19</c:v>
                </c:pt>
                <c:pt idx="4">
                  <c:v>27</c:v>
                </c:pt>
                <c:pt idx="5">
                  <c:v>23</c:v>
                </c:pt>
                <c:pt idx="6">
                  <c:v>25</c:v>
                </c:pt>
                <c:pt idx="7">
                  <c:v>2</c:v>
                </c:pt>
                <c:pt idx="8">
                  <c:v>14</c:v>
                </c:pt>
                <c:pt idx="9">
                  <c:v>16</c:v>
                </c:pt>
                <c:pt idx="10">
                  <c:v>14</c:v>
                </c:pt>
                <c:pt idx="11">
                  <c:v>23</c:v>
                </c:pt>
                <c:pt idx="12">
                  <c:v>25</c:v>
                </c:pt>
                <c:pt idx="13">
                  <c:v>26</c:v>
                </c:pt>
                <c:pt idx="14">
                  <c:v>10</c:v>
                </c:pt>
                <c:pt idx="15">
                  <c:v>8</c:v>
                </c:pt>
                <c:pt idx="16">
                  <c:v>16</c:v>
                </c:pt>
                <c:pt idx="17">
                  <c:v>18</c:v>
                </c:pt>
                <c:pt idx="18">
                  <c:v>13</c:v>
                </c:pt>
                <c:pt idx="19">
                  <c:v>21</c:v>
                </c:pt>
                <c:pt idx="20">
                  <c:v>22</c:v>
                </c:pt>
                <c:pt idx="21">
                  <c:v>20</c:v>
                </c:pt>
                <c:pt idx="22">
                  <c:v>21</c:v>
                </c:pt>
                <c:pt idx="23">
                  <c:v>8</c:v>
                </c:pt>
                <c:pt idx="24">
                  <c:v>10</c:v>
                </c:pt>
                <c:pt idx="25" formatCode="0.0">
                  <c:v>12.5</c:v>
                </c:pt>
                <c:pt idx="26">
                  <c:v>13</c:v>
                </c:pt>
                <c:pt idx="27">
                  <c:v>14</c:v>
                </c:pt>
                <c:pt idx="28" formatCode="0.0">
                  <c:v>19.5</c:v>
                </c:pt>
                <c:pt idx="29" formatCode="0.0">
                  <c:v>25</c:v>
                </c:pt>
                <c:pt idx="30" formatCode="0.0">
                  <c:v>24</c:v>
                </c:pt>
                <c:pt idx="31" formatCode="0.0">
                  <c:v>25.5</c:v>
                </c:pt>
                <c:pt idx="32" formatCode="0.0">
                  <c:v>27</c:v>
                </c:pt>
                <c:pt idx="33" formatCode="0.0">
                  <c:v>27</c:v>
                </c:pt>
                <c:pt idx="34" formatCode="0.0">
                  <c:v>0</c:v>
                </c:pt>
                <c:pt idx="35" formatCode="0.0">
                  <c:v>0</c:v>
                </c:pt>
                <c:pt idx="36" formatCode="0.0">
                  <c:v>5</c:v>
                </c:pt>
                <c:pt idx="37" formatCode="0.0">
                  <c:v>9</c:v>
                </c:pt>
                <c:pt idx="38" formatCode="0.0">
                  <c:v>20.5</c:v>
                </c:pt>
                <c:pt idx="39" formatCode="0.0">
                  <c:v>18</c:v>
                </c:pt>
                <c:pt idx="40" formatCode="0.0">
                  <c:v>21</c:v>
                </c:pt>
                <c:pt idx="41" formatCode="0.0">
                  <c:v>29</c:v>
                </c:pt>
              </c:numCache>
            </c:numRef>
          </c:val>
          <c:smooth val="0"/>
        </c:ser>
        <c:dLbls>
          <c:showLegendKey val="0"/>
          <c:showVal val="0"/>
          <c:showCatName val="0"/>
          <c:showSerName val="0"/>
          <c:showPercent val="0"/>
          <c:showBubbleSize val="0"/>
        </c:dLbls>
        <c:marker val="1"/>
        <c:smooth val="0"/>
        <c:axId val="158202112"/>
        <c:axId val="159776768"/>
      </c:lineChart>
      <c:catAx>
        <c:axId val="158202112"/>
        <c:scaling>
          <c:orientation val="minMax"/>
        </c:scaling>
        <c:delete val="0"/>
        <c:axPos val="b"/>
        <c:numFmt formatCode="General" sourceLinked="1"/>
        <c:majorTickMark val="out"/>
        <c:minorTickMark val="none"/>
        <c:tickLblPos val="nextTo"/>
        <c:txPr>
          <a:bodyPr/>
          <a:lstStyle/>
          <a:p>
            <a:pPr>
              <a:defRPr sz="1400" baseline="0"/>
            </a:pPr>
            <a:endParaRPr lang="de-DE"/>
          </a:p>
        </c:txPr>
        <c:crossAx val="159776768"/>
        <c:crosses val="autoZero"/>
        <c:auto val="1"/>
        <c:lblAlgn val="ctr"/>
        <c:lblOffset val="100"/>
        <c:noMultiLvlLbl val="0"/>
      </c:catAx>
      <c:valAx>
        <c:axId val="159776768"/>
        <c:scaling>
          <c:orientation val="minMax"/>
        </c:scaling>
        <c:delete val="0"/>
        <c:axPos val="l"/>
        <c:majorGridlines/>
        <c:numFmt formatCode="General" sourceLinked="1"/>
        <c:majorTickMark val="out"/>
        <c:minorTickMark val="none"/>
        <c:tickLblPos val="nextTo"/>
        <c:txPr>
          <a:bodyPr/>
          <a:lstStyle/>
          <a:p>
            <a:pPr>
              <a:defRPr sz="1600"/>
            </a:pPr>
            <a:endParaRPr lang="de-DE"/>
          </a:p>
        </c:txPr>
        <c:crossAx val="158202112"/>
        <c:crosses val="autoZero"/>
        <c:crossBetween val="between"/>
      </c:valAx>
    </c:plotArea>
    <c:legend>
      <c:legendPos val="r"/>
      <c:layout>
        <c:manualLayout>
          <c:xMode val="edge"/>
          <c:yMode val="edge"/>
          <c:x val="0.27128156905957751"/>
          <c:y val="8.2474204391585246E-2"/>
          <c:w val="0.57264237235466564"/>
          <c:h val="0.13589376887091381"/>
        </c:manualLayout>
      </c:layout>
      <c:overlay val="0"/>
      <c:spPr>
        <a:ln w="28575"/>
      </c:spPr>
      <c:txPr>
        <a:bodyPr/>
        <a:lstStyle/>
        <a:p>
          <a:pPr>
            <a:defRPr sz="2000"/>
          </a:pPr>
          <a:endParaRPr lang="de-DE"/>
        </a:p>
      </c:txPr>
    </c:legend>
    <c:plotVisOnly val="1"/>
    <c:dispBlanksAs val="gap"/>
    <c:showDLblsOverMax val="0"/>
  </c:chart>
  <c:txPr>
    <a:bodyPr/>
    <a:lstStyle/>
    <a:p>
      <a:pPr>
        <a:defRPr sz="1200"/>
      </a:pPr>
      <a:endParaRPr lang="de-DE"/>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Sheet1!$A$2</c:f>
              <c:strCache>
                <c:ptCount val="1"/>
                <c:pt idx="0">
                  <c:v>#approved/endorsed (total)</c:v>
                </c:pt>
              </c:strCache>
            </c:strRef>
          </c:tx>
          <c:spPr>
            <a:solidFill>
              <a:srgbClr val="00B050"/>
            </a:solidFill>
          </c:spPr>
          <c:invertIfNegative val="0"/>
          <c:cat>
            <c:strRef>
              <c:f>Sheet1!$B$1:$AQ$1</c:f>
              <c:strCache>
                <c:ptCount val="42"/>
                <c:pt idx="0">
                  <c:v>67</c:v>
                </c:pt>
                <c:pt idx="1">
                  <c:v>68</c:v>
                </c:pt>
                <c:pt idx="2">
                  <c:v>69</c:v>
                </c:pt>
                <c:pt idx="3">
                  <c:v>70</c:v>
                </c:pt>
                <c:pt idx="4">
                  <c:v>71</c:v>
                </c:pt>
                <c:pt idx="5">
                  <c:v>72</c:v>
                </c:pt>
                <c:pt idx="6">
                  <c:v>73</c:v>
                </c:pt>
                <c:pt idx="7">
                  <c:v>74</c:v>
                </c:pt>
                <c:pt idx="8">
                  <c:v>75</c:v>
                </c:pt>
                <c:pt idx="9">
                  <c:v>76</c:v>
                </c:pt>
                <c:pt idx="10">
                  <c:v>77</c:v>
                </c:pt>
                <c:pt idx="11">
                  <c:v>78</c:v>
                </c:pt>
                <c:pt idx="12">
                  <c:v>79</c:v>
                </c:pt>
                <c:pt idx="13">
                  <c:v>80</c:v>
                </c:pt>
                <c:pt idx="14">
                  <c:v>81</c:v>
                </c:pt>
                <c:pt idx="15">
                  <c:v>82</c:v>
                </c:pt>
                <c:pt idx="16">
                  <c:v>83</c:v>
                </c:pt>
                <c:pt idx="17">
                  <c:v>84</c:v>
                </c:pt>
                <c:pt idx="18">
                  <c:v>85</c:v>
                </c:pt>
                <c:pt idx="19">
                  <c:v>86</c:v>
                </c:pt>
                <c:pt idx="20">
                  <c:v>87</c:v>
                </c:pt>
                <c:pt idx="21">
                  <c:v>88</c:v>
                </c:pt>
                <c:pt idx="22">
                  <c:v>89</c:v>
                </c:pt>
                <c:pt idx="23">
                  <c:v>90</c:v>
                </c:pt>
                <c:pt idx="24">
                  <c:v>91</c:v>
                </c:pt>
                <c:pt idx="25">
                  <c:v>92</c:v>
                </c:pt>
                <c:pt idx="26">
                  <c:v>93</c:v>
                </c:pt>
                <c:pt idx="27">
                  <c:v>94</c:v>
                </c:pt>
                <c:pt idx="28">
                  <c:v>95</c:v>
                </c:pt>
                <c:pt idx="29">
                  <c:v>96</c:v>
                </c:pt>
                <c:pt idx="30">
                  <c:v>97</c:v>
                </c:pt>
                <c:pt idx="31">
                  <c:v>98</c:v>
                </c:pt>
                <c:pt idx="32">
                  <c:v>99</c:v>
                </c:pt>
                <c:pt idx="33">
                  <c:v>100</c:v>
                </c:pt>
                <c:pt idx="34">
                  <c:v>101</c:v>
                </c:pt>
                <c:pt idx="35">
                  <c:v>101b</c:v>
                </c:pt>
                <c:pt idx="36">
                  <c:v>102</c:v>
                </c:pt>
                <c:pt idx="37">
                  <c:v>103</c:v>
                </c:pt>
                <c:pt idx="38">
                  <c:v>104</c:v>
                </c:pt>
                <c:pt idx="39">
                  <c:v>105</c:v>
                </c:pt>
                <c:pt idx="40">
                  <c:v>106</c:v>
                </c:pt>
                <c:pt idx="41">
                  <c:v>107+E</c:v>
                </c:pt>
              </c:strCache>
            </c:strRef>
          </c:cat>
          <c:val>
            <c:numRef>
              <c:f>Sheet1!$B$2:$AQ$2</c:f>
              <c:numCache>
                <c:formatCode>0</c:formatCode>
                <c:ptCount val="42"/>
                <c:pt idx="0">
                  <c:v>306</c:v>
                </c:pt>
                <c:pt idx="1">
                  <c:v>249</c:v>
                </c:pt>
                <c:pt idx="2">
                  <c:v>289</c:v>
                </c:pt>
                <c:pt idx="3">
                  <c:v>201</c:v>
                </c:pt>
                <c:pt idx="4">
                  <c:v>252</c:v>
                </c:pt>
                <c:pt idx="5">
                  <c:v>393</c:v>
                </c:pt>
                <c:pt idx="6">
                  <c:v>355</c:v>
                </c:pt>
                <c:pt idx="7">
                  <c:v>196</c:v>
                </c:pt>
                <c:pt idx="8">
                  <c:v>228</c:v>
                </c:pt>
                <c:pt idx="9">
                  <c:v>284</c:v>
                </c:pt>
                <c:pt idx="10">
                  <c:v>193</c:v>
                </c:pt>
                <c:pt idx="11">
                  <c:v>184</c:v>
                </c:pt>
                <c:pt idx="12">
                  <c:v>290</c:v>
                </c:pt>
                <c:pt idx="13">
                  <c:v>337</c:v>
                </c:pt>
                <c:pt idx="14">
                  <c:v>176</c:v>
                </c:pt>
                <c:pt idx="15">
                  <c:v>108</c:v>
                </c:pt>
                <c:pt idx="16">
                  <c:v>210</c:v>
                </c:pt>
                <c:pt idx="17">
                  <c:v>209</c:v>
                </c:pt>
                <c:pt idx="18">
                  <c:v>154</c:v>
                </c:pt>
                <c:pt idx="19">
                  <c:v>207</c:v>
                </c:pt>
                <c:pt idx="20">
                  <c:v>192</c:v>
                </c:pt>
                <c:pt idx="21">
                  <c:v>148</c:v>
                </c:pt>
                <c:pt idx="22">
                  <c:v>166</c:v>
                </c:pt>
                <c:pt idx="23">
                  <c:v>140</c:v>
                </c:pt>
                <c:pt idx="24">
                  <c:v>144</c:v>
                </c:pt>
                <c:pt idx="25">
                  <c:v>108</c:v>
                </c:pt>
                <c:pt idx="26">
                  <c:v>117</c:v>
                </c:pt>
                <c:pt idx="27">
                  <c:v>115</c:v>
                </c:pt>
                <c:pt idx="28">
                  <c:v>134</c:v>
                </c:pt>
                <c:pt idx="29" formatCode="General">
                  <c:v>147</c:v>
                </c:pt>
                <c:pt idx="30" formatCode="General">
                  <c:v>170</c:v>
                </c:pt>
                <c:pt idx="31">
                  <c:v>168</c:v>
                </c:pt>
                <c:pt idx="32">
                  <c:v>165</c:v>
                </c:pt>
                <c:pt idx="33">
                  <c:v>134</c:v>
                </c:pt>
                <c:pt idx="34">
                  <c:v>123</c:v>
                </c:pt>
                <c:pt idx="35">
                  <c:v>56</c:v>
                </c:pt>
                <c:pt idx="36">
                  <c:v>145</c:v>
                </c:pt>
                <c:pt idx="37">
                  <c:v>150</c:v>
                </c:pt>
                <c:pt idx="38">
                  <c:v>130</c:v>
                </c:pt>
                <c:pt idx="39">
                  <c:v>212</c:v>
                </c:pt>
                <c:pt idx="40">
                  <c:v>198</c:v>
                </c:pt>
                <c:pt idx="41">
                  <c:v>162</c:v>
                </c:pt>
              </c:numCache>
            </c:numRef>
          </c:val>
        </c:ser>
        <c:ser>
          <c:idx val="1"/>
          <c:order val="1"/>
          <c:tx>
            <c:strRef>
              <c:f>Sheet1!$A$3</c:f>
              <c:strCache>
                <c:ptCount val="1"/>
                <c:pt idx="0">
                  <c:v>#not handled, postponed</c:v>
                </c:pt>
              </c:strCache>
            </c:strRef>
          </c:tx>
          <c:spPr>
            <a:solidFill>
              <a:srgbClr val="FFFF00"/>
            </a:solidFill>
            <a:ln>
              <a:solidFill>
                <a:srgbClr val="FFFF00"/>
              </a:solidFill>
            </a:ln>
          </c:spPr>
          <c:invertIfNegative val="0"/>
          <c:cat>
            <c:strRef>
              <c:f>Sheet1!$B$1:$AQ$1</c:f>
              <c:strCache>
                <c:ptCount val="42"/>
                <c:pt idx="0">
                  <c:v>67</c:v>
                </c:pt>
                <c:pt idx="1">
                  <c:v>68</c:v>
                </c:pt>
                <c:pt idx="2">
                  <c:v>69</c:v>
                </c:pt>
                <c:pt idx="3">
                  <c:v>70</c:v>
                </c:pt>
                <c:pt idx="4">
                  <c:v>71</c:v>
                </c:pt>
                <c:pt idx="5">
                  <c:v>72</c:v>
                </c:pt>
                <c:pt idx="6">
                  <c:v>73</c:v>
                </c:pt>
                <c:pt idx="7">
                  <c:v>74</c:v>
                </c:pt>
                <c:pt idx="8">
                  <c:v>75</c:v>
                </c:pt>
                <c:pt idx="9">
                  <c:v>76</c:v>
                </c:pt>
                <c:pt idx="10">
                  <c:v>77</c:v>
                </c:pt>
                <c:pt idx="11">
                  <c:v>78</c:v>
                </c:pt>
                <c:pt idx="12">
                  <c:v>79</c:v>
                </c:pt>
                <c:pt idx="13">
                  <c:v>80</c:v>
                </c:pt>
                <c:pt idx="14">
                  <c:v>81</c:v>
                </c:pt>
                <c:pt idx="15">
                  <c:v>82</c:v>
                </c:pt>
                <c:pt idx="16">
                  <c:v>83</c:v>
                </c:pt>
                <c:pt idx="17">
                  <c:v>84</c:v>
                </c:pt>
                <c:pt idx="18">
                  <c:v>85</c:v>
                </c:pt>
                <c:pt idx="19">
                  <c:v>86</c:v>
                </c:pt>
                <c:pt idx="20">
                  <c:v>87</c:v>
                </c:pt>
                <c:pt idx="21">
                  <c:v>88</c:v>
                </c:pt>
                <c:pt idx="22">
                  <c:v>89</c:v>
                </c:pt>
                <c:pt idx="23">
                  <c:v>90</c:v>
                </c:pt>
                <c:pt idx="24">
                  <c:v>91</c:v>
                </c:pt>
                <c:pt idx="25">
                  <c:v>92</c:v>
                </c:pt>
                <c:pt idx="26">
                  <c:v>93</c:v>
                </c:pt>
                <c:pt idx="27">
                  <c:v>94</c:v>
                </c:pt>
                <c:pt idx="28">
                  <c:v>95</c:v>
                </c:pt>
                <c:pt idx="29">
                  <c:v>96</c:v>
                </c:pt>
                <c:pt idx="30">
                  <c:v>97</c:v>
                </c:pt>
                <c:pt idx="31">
                  <c:v>98</c:v>
                </c:pt>
                <c:pt idx="32">
                  <c:v>99</c:v>
                </c:pt>
                <c:pt idx="33">
                  <c:v>100</c:v>
                </c:pt>
                <c:pt idx="34">
                  <c:v>101</c:v>
                </c:pt>
                <c:pt idx="35">
                  <c:v>101b</c:v>
                </c:pt>
                <c:pt idx="36">
                  <c:v>102</c:v>
                </c:pt>
                <c:pt idx="37">
                  <c:v>103</c:v>
                </c:pt>
                <c:pt idx="38">
                  <c:v>104</c:v>
                </c:pt>
                <c:pt idx="39">
                  <c:v>105</c:v>
                </c:pt>
                <c:pt idx="40">
                  <c:v>106</c:v>
                </c:pt>
                <c:pt idx="41">
                  <c:v>107+E</c:v>
                </c:pt>
              </c:strCache>
            </c:strRef>
          </c:cat>
          <c:val>
            <c:numRef>
              <c:f>Sheet1!$B$3:$AQ$3</c:f>
              <c:numCache>
                <c:formatCode>0</c:formatCode>
                <c:ptCount val="42"/>
                <c:pt idx="0">
                  <c:v>155</c:v>
                </c:pt>
                <c:pt idx="1">
                  <c:v>93</c:v>
                </c:pt>
                <c:pt idx="2">
                  <c:v>61</c:v>
                </c:pt>
                <c:pt idx="3">
                  <c:v>63</c:v>
                </c:pt>
                <c:pt idx="4">
                  <c:v>109</c:v>
                </c:pt>
                <c:pt idx="5">
                  <c:v>145</c:v>
                </c:pt>
                <c:pt idx="6">
                  <c:v>121</c:v>
                </c:pt>
                <c:pt idx="7">
                  <c:v>29</c:v>
                </c:pt>
                <c:pt idx="8">
                  <c:v>202</c:v>
                </c:pt>
                <c:pt idx="9">
                  <c:v>187</c:v>
                </c:pt>
                <c:pt idx="10">
                  <c:v>167</c:v>
                </c:pt>
                <c:pt idx="11">
                  <c:v>225</c:v>
                </c:pt>
                <c:pt idx="12">
                  <c:v>165</c:v>
                </c:pt>
                <c:pt idx="13">
                  <c:v>114</c:v>
                </c:pt>
                <c:pt idx="14">
                  <c:v>55</c:v>
                </c:pt>
                <c:pt idx="15">
                  <c:v>195</c:v>
                </c:pt>
                <c:pt idx="16">
                  <c:v>199</c:v>
                </c:pt>
                <c:pt idx="17">
                  <c:v>170</c:v>
                </c:pt>
                <c:pt idx="18">
                  <c:v>90</c:v>
                </c:pt>
                <c:pt idx="19">
                  <c:v>98</c:v>
                </c:pt>
                <c:pt idx="20">
                  <c:v>101</c:v>
                </c:pt>
                <c:pt idx="21">
                  <c:v>140</c:v>
                </c:pt>
                <c:pt idx="22">
                  <c:v>97</c:v>
                </c:pt>
                <c:pt idx="23">
                  <c:v>132</c:v>
                </c:pt>
                <c:pt idx="24">
                  <c:v>151</c:v>
                </c:pt>
                <c:pt idx="25">
                  <c:v>77</c:v>
                </c:pt>
                <c:pt idx="26">
                  <c:v>149</c:v>
                </c:pt>
                <c:pt idx="27">
                  <c:v>91</c:v>
                </c:pt>
                <c:pt idx="28">
                  <c:v>138</c:v>
                </c:pt>
                <c:pt idx="29">
                  <c:v>144</c:v>
                </c:pt>
                <c:pt idx="30">
                  <c:v>124</c:v>
                </c:pt>
                <c:pt idx="31">
                  <c:v>101</c:v>
                </c:pt>
                <c:pt idx="32">
                  <c:v>131</c:v>
                </c:pt>
                <c:pt idx="33">
                  <c:v>117</c:v>
                </c:pt>
                <c:pt idx="34">
                  <c:v>23</c:v>
                </c:pt>
                <c:pt idx="35">
                  <c:v>3</c:v>
                </c:pt>
                <c:pt idx="36">
                  <c:v>49</c:v>
                </c:pt>
                <c:pt idx="37">
                  <c:v>63</c:v>
                </c:pt>
                <c:pt idx="38">
                  <c:v>72</c:v>
                </c:pt>
                <c:pt idx="39">
                  <c:v>70</c:v>
                </c:pt>
                <c:pt idx="40">
                  <c:v>66</c:v>
                </c:pt>
                <c:pt idx="41">
                  <c:v>73</c:v>
                </c:pt>
              </c:numCache>
            </c:numRef>
          </c:val>
        </c:ser>
        <c:ser>
          <c:idx val="2"/>
          <c:order val="2"/>
          <c:tx>
            <c:strRef>
              <c:f>Sheet1!$A$4</c:f>
              <c:strCache>
                <c:ptCount val="1"/>
                <c:pt idx="0">
                  <c:v>#noted</c:v>
                </c:pt>
              </c:strCache>
            </c:strRef>
          </c:tx>
          <c:spPr>
            <a:solidFill>
              <a:srgbClr val="FF0000"/>
            </a:solidFill>
            <a:ln>
              <a:solidFill>
                <a:srgbClr val="FF0000"/>
              </a:solidFill>
            </a:ln>
          </c:spPr>
          <c:invertIfNegative val="0"/>
          <c:cat>
            <c:strRef>
              <c:f>Sheet1!$B$1:$AQ$1</c:f>
              <c:strCache>
                <c:ptCount val="42"/>
                <c:pt idx="0">
                  <c:v>67</c:v>
                </c:pt>
                <c:pt idx="1">
                  <c:v>68</c:v>
                </c:pt>
                <c:pt idx="2">
                  <c:v>69</c:v>
                </c:pt>
                <c:pt idx="3">
                  <c:v>70</c:v>
                </c:pt>
                <c:pt idx="4">
                  <c:v>71</c:v>
                </c:pt>
                <c:pt idx="5">
                  <c:v>72</c:v>
                </c:pt>
                <c:pt idx="6">
                  <c:v>73</c:v>
                </c:pt>
                <c:pt idx="7">
                  <c:v>74</c:v>
                </c:pt>
                <c:pt idx="8">
                  <c:v>75</c:v>
                </c:pt>
                <c:pt idx="9">
                  <c:v>76</c:v>
                </c:pt>
                <c:pt idx="10">
                  <c:v>77</c:v>
                </c:pt>
                <c:pt idx="11">
                  <c:v>78</c:v>
                </c:pt>
                <c:pt idx="12">
                  <c:v>79</c:v>
                </c:pt>
                <c:pt idx="13">
                  <c:v>80</c:v>
                </c:pt>
                <c:pt idx="14">
                  <c:v>81</c:v>
                </c:pt>
                <c:pt idx="15">
                  <c:v>82</c:v>
                </c:pt>
                <c:pt idx="16">
                  <c:v>83</c:v>
                </c:pt>
                <c:pt idx="17">
                  <c:v>84</c:v>
                </c:pt>
                <c:pt idx="18">
                  <c:v>85</c:v>
                </c:pt>
                <c:pt idx="19">
                  <c:v>86</c:v>
                </c:pt>
                <c:pt idx="20">
                  <c:v>87</c:v>
                </c:pt>
                <c:pt idx="21">
                  <c:v>88</c:v>
                </c:pt>
                <c:pt idx="22">
                  <c:v>89</c:v>
                </c:pt>
                <c:pt idx="23">
                  <c:v>90</c:v>
                </c:pt>
                <c:pt idx="24">
                  <c:v>91</c:v>
                </c:pt>
                <c:pt idx="25">
                  <c:v>92</c:v>
                </c:pt>
                <c:pt idx="26">
                  <c:v>93</c:v>
                </c:pt>
                <c:pt idx="27">
                  <c:v>94</c:v>
                </c:pt>
                <c:pt idx="28">
                  <c:v>95</c:v>
                </c:pt>
                <c:pt idx="29">
                  <c:v>96</c:v>
                </c:pt>
                <c:pt idx="30">
                  <c:v>97</c:v>
                </c:pt>
                <c:pt idx="31">
                  <c:v>98</c:v>
                </c:pt>
                <c:pt idx="32">
                  <c:v>99</c:v>
                </c:pt>
                <c:pt idx="33">
                  <c:v>100</c:v>
                </c:pt>
                <c:pt idx="34">
                  <c:v>101</c:v>
                </c:pt>
                <c:pt idx="35">
                  <c:v>101b</c:v>
                </c:pt>
                <c:pt idx="36">
                  <c:v>102</c:v>
                </c:pt>
                <c:pt idx="37">
                  <c:v>103</c:v>
                </c:pt>
                <c:pt idx="38">
                  <c:v>104</c:v>
                </c:pt>
                <c:pt idx="39">
                  <c:v>105</c:v>
                </c:pt>
                <c:pt idx="40">
                  <c:v>106</c:v>
                </c:pt>
                <c:pt idx="41">
                  <c:v>107+E</c:v>
                </c:pt>
              </c:strCache>
            </c:strRef>
          </c:cat>
          <c:val>
            <c:numRef>
              <c:f>Sheet1!$B$4:$AQ$4</c:f>
              <c:numCache>
                <c:formatCode>0</c:formatCode>
                <c:ptCount val="42"/>
                <c:pt idx="0">
                  <c:v>187</c:v>
                </c:pt>
                <c:pt idx="1">
                  <c:v>162</c:v>
                </c:pt>
                <c:pt idx="2">
                  <c:v>178</c:v>
                </c:pt>
                <c:pt idx="3">
                  <c:v>142</c:v>
                </c:pt>
                <c:pt idx="4">
                  <c:v>141</c:v>
                </c:pt>
                <c:pt idx="5">
                  <c:v>183</c:v>
                </c:pt>
                <c:pt idx="6">
                  <c:v>178</c:v>
                </c:pt>
                <c:pt idx="7">
                  <c:v>130</c:v>
                </c:pt>
                <c:pt idx="8">
                  <c:v>169</c:v>
                </c:pt>
                <c:pt idx="9">
                  <c:v>180</c:v>
                </c:pt>
                <c:pt idx="10">
                  <c:v>175</c:v>
                </c:pt>
                <c:pt idx="11">
                  <c:v>125</c:v>
                </c:pt>
                <c:pt idx="12">
                  <c:v>161</c:v>
                </c:pt>
                <c:pt idx="13">
                  <c:v>237</c:v>
                </c:pt>
                <c:pt idx="14">
                  <c:v>210</c:v>
                </c:pt>
                <c:pt idx="15">
                  <c:v>164</c:v>
                </c:pt>
                <c:pt idx="16">
                  <c:v>170</c:v>
                </c:pt>
                <c:pt idx="17">
                  <c:v>150</c:v>
                </c:pt>
                <c:pt idx="18">
                  <c:v>135</c:v>
                </c:pt>
                <c:pt idx="19">
                  <c:v>165</c:v>
                </c:pt>
                <c:pt idx="20">
                  <c:v>185</c:v>
                </c:pt>
                <c:pt idx="21">
                  <c:v>179</c:v>
                </c:pt>
                <c:pt idx="22">
                  <c:v>137</c:v>
                </c:pt>
                <c:pt idx="23">
                  <c:v>157</c:v>
                </c:pt>
                <c:pt idx="24">
                  <c:v>137</c:v>
                </c:pt>
                <c:pt idx="25">
                  <c:v>120</c:v>
                </c:pt>
                <c:pt idx="26">
                  <c:v>139</c:v>
                </c:pt>
                <c:pt idx="27">
                  <c:v>155</c:v>
                </c:pt>
                <c:pt idx="28">
                  <c:v>131</c:v>
                </c:pt>
                <c:pt idx="29">
                  <c:v>123</c:v>
                </c:pt>
                <c:pt idx="30">
                  <c:v>121</c:v>
                </c:pt>
                <c:pt idx="31">
                  <c:v>110</c:v>
                </c:pt>
                <c:pt idx="32">
                  <c:v>165</c:v>
                </c:pt>
                <c:pt idx="33">
                  <c:v>172</c:v>
                </c:pt>
                <c:pt idx="34">
                  <c:v>141</c:v>
                </c:pt>
                <c:pt idx="35">
                  <c:v>62</c:v>
                </c:pt>
                <c:pt idx="36">
                  <c:v>95</c:v>
                </c:pt>
                <c:pt idx="37">
                  <c:v>137</c:v>
                </c:pt>
                <c:pt idx="38">
                  <c:v>143</c:v>
                </c:pt>
                <c:pt idx="39">
                  <c:v>143</c:v>
                </c:pt>
                <c:pt idx="40">
                  <c:v>143</c:v>
                </c:pt>
                <c:pt idx="41">
                  <c:v>141</c:v>
                </c:pt>
              </c:numCache>
            </c:numRef>
          </c:val>
        </c:ser>
        <c:dLbls>
          <c:showLegendKey val="0"/>
          <c:showVal val="0"/>
          <c:showCatName val="0"/>
          <c:showSerName val="0"/>
          <c:showPercent val="0"/>
          <c:showBubbleSize val="0"/>
        </c:dLbls>
        <c:gapWidth val="150"/>
        <c:overlap val="100"/>
        <c:axId val="290323456"/>
        <c:axId val="290333440"/>
      </c:barChart>
      <c:catAx>
        <c:axId val="290323456"/>
        <c:scaling>
          <c:orientation val="minMax"/>
        </c:scaling>
        <c:delete val="0"/>
        <c:axPos val="b"/>
        <c:numFmt formatCode="General" sourceLinked="1"/>
        <c:majorTickMark val="out"/>
        <c:minorTickMark val="none"/>
        <c:tickLblPos val="nextTo"/>
        <c:txPr>
          <a:bodyPr rot="-5400000" vert="horz"/>
          <a:lstStyle/>
          <a:p>
            <a:pPr>
              <a:defRPr sz="1800" b="0" i="0" u="none" strike="noStrike" baseline="0">
                <a:solidFill>
                  <a:srgbClr val="000000"/>
                </a:solidFill>
                <a:latin typeface="Calibri"/>
                <a:ea typeface="Calibri"/>
                <a:cs typeface="Calibri"/>
              </a:defRPr>
            </a:pPr>
            <a:endParaRPr lang="de-DE"/>
          </a:p>
        </c:txPr>
        <c:crossAx val="290333440"/>
        <c:crosses val="autoZero"/>
        <c:auto val="1"/>
        <c:lblAlgn val="ctr"/>
        <c:lblOffset val="100"/>
        <c:noMultiLvlLbl val="0"/>
      </c:catAx>
      <c:valAx>
        <c:axId val="290333440"/>
        <c:scaling>
          <c:orientation val="minMax"/>
        </c:scaling>
        <c:delete val="0"/>
        <c:axPos val="l"/>
        <c:majorGridlines/>
        <c:numFmt formatCode="0" sourceLinked="1"/>
        <c:majorTickMark val="out"/>
        <c:minorTickMark val="none"/>
        <c:tickLblPos val="nextTo"/>
        <c:txPr>
          <a:bodyPr rot="0" vert="horz"/>
          <a:lstStyle/>
          <a:p>
            <a:pPr>
              <a:defRPr sz="2400" b="0" i="0" u="none" strike="noStrike" baseline="0">
                <a:solidFill>
                  <a:srgbClr val="000000"/>
                </a:solidFill>
                <a:latin typeface="Calibri"/>
                <a:ea typeface="Calibri"/>
                <a:cs typeface="Calibri"/>
              </a:defRPr>
            </a:pPr>
            <a:endParaRPr lang="de-DE"/>
          </a:p>
        </c:txPr>
        <c:crossAx val="290323456"/>
        <c:crosses val="autoZero"/>
        <c:crossBetween val="between"/>
      </c:valAx>
    </c:plotArea>
    <c:legend>
      <c:legendPos val="r"/>
      <c:layout>
        <c:manualLayout>
          <c:xMode val="edge"/>
          <c:yMode val="edge"/>
          <c:x val="0.46063592202719417"/>
          <c:y val="1.4299431321084867E-2"/>
          <c:w val="0.51201876414839831"/>
          <c:h val="0.37243744531933509"/>
        </c:manualLayout>
      </c:layout>
      <c:overlay val="0"/>
      <c:txPr>
        <a:bodyPr/>
        <a:lstStyle/>
        <a:p>
          <a:pPr>
            <a:defRPr sz="2025" b="0" i="0" u="none" strike="noStrike" baseline="0">
              <a:solidFill>
                <a:srgbClr val="000000"/>
              </a:solidFill>
              <a:latin typeface="Calibri"/>
              <a:ea typeface="Calibri"/>
              <a:cs typeface="Calibri"/>
            </a:defRPr>
          </a:pPr>
          <a:endParaRPr lang="de-DE"/>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de-DE"/>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5.9148550972541139E-2"/>
          <c:y val="3.2882035578885971E-2"/>
          <c:w val="0.93327617869468482"/>
          <c:h val="0.86500400991542725"/>
        </c:manualLayout>
      </c:layout>
      <c:bar3DChart>
        <c:barDir val="col"/>
        <c:grouping val="stacked"/>
        <c:varyColors val="0"/>
        <c:ser>
          <c:idx val="0"/>
          <c:order val="0"/>
          <c:tx>
            <c:strRef>
              <c:f>Sheet1!$A$2</c:f>
              <c:strCache>
                <c:ptCount val="1"/>
                <c:pt idx="0">
                  <c:v>r8 CR</c:v>
                </c:pt>
              </c:strCache>
            </c:strRef>
          </c:tx>
          <c:spPr>
            <a:solidFill>
              <a:srgbClr val="FFFF00"/>
            </a:solidFill>
          </c:spPr>
          <c:invertIfNegative val="0"/>
          <c:cat>
            <c:strRef>
              <c:f>Sheet1!$B$1:$AP$1</c:f>
              <c:strCache>
                <c:ptCount val="41"/>
                <c:pt idx="0">
                  <c:v>67</c:v>
                </c:pt>
                <c:pt idx="1">
                  <c:v>68</c:v>
                </c:pt>
                <c:pt idx="2">
                  <c:v>69</c:v>
                </c:pt>
                <c:pt idx="3">
                  <c:v>70</c:v>
                </c:pt>
                <c:pt idx="4">
                  <c:v>71</c:v>
                </c:pt>
                <c:pt idx="5">
                  <c:v>72</c:v>
                </c:pt>
                <c:pt idx="6">
                  <c:v>73</c:v>
                </c:pt>
                <c:pt idx="7">
                  <c:v>74</c:v>
                </c:pt>
                <c:pt idx="8">
                  <c:v>75</c:v>
                </c:pt>
                <c:pt idx="9">
                  <c:v>76</c:v>
                </c:pt>
                <c:pt idx="10">
                  <c:v>77</c:v>
                </c:pt>
                <c:pt idx="11">
                  <c:v>78</c:v>
                </c:pt>
                <c:pt idx="12">
                  <c:v>79</c:v>
                </c:pt>
                <c:pt idx="13">
                  <c:v>80</c:v>
                </c:pt>
                <c:pt idx="14">
                  <c:v>81</c:v>
                </c:pt>
                <c:pt idx="15">
                  <c:v>82</c:v>
                </c:pt>
                <c:pt idx="16">
                  <c:v>83</c:v>
                </c:pt>
                <c:pt idx="17">
                  <c:v>84</c:v>
                </c:pt>
                <c:pt idx="18">
                  <c:v>85</c:v>
                </c:pt>
                <c:pt idx="19">
                  <c:v>86</c:v>
                </c:pt>
                <c:pt idx="20">
                  <c:v>87</c:v>
                </c:pt>
                <c:pt idx="21">
                  <c:v>88</c:v>
                </c:pt>
                <c:pt idx="22">
                  <c:v>89</c:v>
                </c:pt>
                <c:pt idx="23">
                  <c:v>90</c:v>
                </c:pt>
                <c:pt idx="24">
                  <c:v>91</c:v>
                </c:pt>
                <c:pt idx="25">
                  <c:v>92</c:v>
                </c:pt>
                <c:pt idx="26">
                  <c:v>93</c:v>
                </c:pt>
                <c:pt idx="27">
                  <c:v>94</c:v>
                </c:pt>
                <c:pt idx="28">
                  <c:v>95</c:v>
                </c:pt>
                <c:pt idx="29">
                  <c:v>96</c:v>
                </c:pt>
                <c:pt idx="30">
                  <c:v>97</c:v>
                </c:pt>
                <c:pt idx="31">
                  <c:v>98</c:v>
                </c:pt>
                <c:pt idx="32">
                  <c:v>99</c:v>
                </c:pt>
                <c:pt idx="33">
                  <c:v>100</c:v>
                </c:pt>
                <c:pt idx="34">
                  <c:v>101</c:v>
                </c:pt>
                <c:pt idx="35">
                  <c:v>102</c:v>
                </c:pt>
                <c:pt idx="36">
                  <c:v>103</c:v>
                </c:pt>
                <c:pt idx="37">
                  <c:v>104</c:v>
                </c:pt>
                <c:pt idx="38">
                  <c:v>105</c:v>
                </c:pt>
                <c:pt idx="39">
                  <c:v>106</c:v>
                </c:pt>
                <c:pt idx="40">
                  <c:v>107+E</c:v>
                </c:pt>
              </c:strCache>
            </c:strRef>
          </c:cat>
          <c:val>
            <c:numRef>
              <c:f>Sheet1!$B$2:$AP$2</c:f>
              <c:numCache>
                <c:formatCode>0</c:formatCode>
                <c:ptCount val="41"/>
                <c:pt idx="0">
                  <c:v>168</c:v>
                </c:pt>
                <c:pt idx="1">
                  <c:v>174</c:v>
                </c:pt>
                <c:pt idx="2">
                  <c:v>174</c:v>
                </c:pt>
                <c:pt idx="3">
                  <c:v>89</c:v>
                </c:pt>
                <c:pt idx="4">
                  <c:v>76</c:v>
                </c:pt>
                <c:pt idx="5">
                  <c:v>78</c:v>
                </c:pt>
                <c:pt idx="6">
                  <c:v>94</c:v>
                </c:pt>
                <c:pt idx="7">
                  <c:v>52</c:v>
                </c:pt>
                <c:pt idx="8">
                  <c:v>34</c:v>
                </c:pt>
                <c:pt idx="9">
                  <c:v>29</c:v>
                </c:pt>
                <c:pt idx="10">
                  <c:v>18</c:v>
                </c:pt>
                <c:pt idx="11">
                  <c:v>11</c:v>
                </c:pt>
                <c:pt idx="12">
                  <c:v>9</c:v>
                </c:pt>
                <c:pt idx="13">
                  <c:v>13</c:v>
                </c:pt>
                <c:pt idx="14">
                  <c:v>4</c:v>
                </c:pt>
                <c:pt idx="15">
                  <c:v>0</c:v>
                </c:pt>
                <c:pt idx="16">
                  <c:v>2</c:v>
                </c:pt>
                <c:pt idx="17">
                  <c:v>3</c:v>
                </c:pt>
                <c:pt idx="18">
                  <c:v>3</c:v>
                </c:pt>
                <c:pt idx="19">
                  <c:v>1</c:v>
                </c:pt>
                <c:pt idx="20">
                  <c:v>2</c:v>
                </c:pt>
                <c:pt idx="21">
                  <c:v>1</c:v>
                </c:pt>
                <c:pt idx="22">
                  <c:v>2</c:v>
                </c:pt>
                <c:pt idx="23">
                  <c:v>0</c:v>
                </c:pt>
                <c:pt idx="24">
                  <c:v>1</c:v>
                </c:pt>
                <c:pt idx="25">
                  <c:v>0</c:v>
                </c:pt>
                <c:pt idx="26">
                  <c:v>0</c:v>
                </c:pt>
                <c:pt idx="27">
                  <c:v>4</c:v>
                </c:pt>
                <c:pt idx="28">
                  <c:v>0</c:v>
                </c:pt>
                <c:pt idx="29">
                  <c:v>0</c:v>
                </c:pt>
                <c:pt idx="30">
                  <c:v>0</c:v>
                </c:pt>
                <c:pt idx="31">
                  <c:v>0</c:v>
                </c:pt>
                <c:pt idx="32">
                  <c:v>0</c:v>
                </c:pt>
                <c:pt idx="33">
                  <c:v>0</c:v>
                </c:pt>
                <c:pt idx="34">
                  <c:v>0</c:v>
                </c:pt>
                <c:pt idx="35">
                  <c:v>0</c:v>
                </c:pt>
                <c:pt idx="36">
                  <c:v>0</c:v>
                </c:pt>
                <c:pt idx="37">
                  <c:v>0</c:v>
                </c:pt>
                <c:pt idx="38">
                  <c:v>1</c:v>
                </c:pt>
                <c:pt idx="39">
                  <c:v>0</c:v>
                </c:pt>
                <c:pt idx="40">
                  <c:v>0</c:v>
                </c:pt>
              </c:numCache>
            </c:numRef>
          </c:val>
        </c:ser>
        <c:ser>
          <c:idx val="1"/>
          <c:order val="1"/>
          <c:tx>
            <c:strRef>
              <c:f>Sheet1!$A$3</c:f>
              <c:strCache>
                <c:ptCount val="1"/>
                <c:pt idx="0">
                  <c:v>r9 CR</c:v>
                </c:pt>
              </c:strCache>
            </c:strRef>
          </c:tx>
          <c:spPr>
            <a:solidFill>
              <a:srgbClr val="7030A0"/>
            </a:solidFill>
          </c:spPr>
          <c:invertIfNegative val="0"/>
          <c:cat>
            <c:strRef>
              <c:f>Sheet1!$B$1:$AP$1</c:f>
              <c:strCache>
                <c:ptCount val="41"/>
                <c:pt idx="0">
                  <c:v>67</c:v>
                </c:pt>
                <c:pt idx="1">
                  <c:v>68</c:v>
                </c:pt>
                <c:pt idx="2">
                  <c:v>69</c:v>
                </c:pt>
                <c:pt idx="3">
                  <c:v>70</c:v>
                </c:pt>
                <c:pt idx="4">
                  <c:v>71</c:v>
                </c:pt>
                <c:pt idx="5">
                  <c:v>72</c:v>
                </c:pt>
                <c:pt idx="6">
                  <c:v>73</c:v>
                </c:pt>
                <c:pt idx="7">
                  <c:v>74</c:v>
                </c:pt>
                <c:pt idx="8">
                  <c:v>75</c:v>
                </c:pt>
                <c:pt idx="9">
                  <c:v>76</c:v>
                </c:pt>
                <c:pt idx="10">
                  <c:v>77</c:v>
                </c:pt>
                <c:pt idx="11">
                  <c:v>78</c:v>
                </c:pt>
                <c:pt idx="12">
                  <c:v>79</c:v>
                </c:pt>
                <c:pt idx="13">
                  <c:v>80</c:v>
                </c:pt>
                <c:pt idx="14">
                  <c:v>81</c:v>
                </c:pt>
                <c:pt idx="15">
                  <c:v>82</c:v>
                </c:pt>
                <c:pt idx="16">
                  <c:v>83</c:v>
                </c:pt>
                <c:pt idx="17">
                  <c:v>84</c:v>
                </c:pt>
                <c:pt idx="18">
                  <c:v>85</c:v>
                </c:pt>
                <c:pt idx="19">
                  <c:v>86</c:v>
                </c:pt>
                <c:pt idx="20">
                  <c:v>87</c:v>
                </c:pt>
                <c:pt idx="21">
                  <c:v>88</c:v>
                </c:pt>
                <c:pt idx="22">
                  <c:v>89</c:v>
                </c:pt>
                <c:pt idx="23">
                  <c:v>90</c:v>
                </c:pt>
                <c:pt idx="24">
                  <c:v>91</c:v>
                </c:pt>
                <c:pt idx="25">
                  <c:v>92</c:v>
                </c:pt>
                <c:pt idx="26">
                  <c:v>93</c:v>
                </c:pt>
                <c:pt idx="27">
                  <c:v>94</c:v>
                </c:pt>
                <c:pt idx="28">
                  <c:v>95</c:v>
                </c:pt>
                <c:pt idx="29">
                  <c:v>96</c:v>
                </c:pt>
                <c:pt idx="30">
                  <c:v>97</c:v>
                </c:pt>
                <c:pt idx="31">
                  <c:v>98</c:v>
                </c:pt>
                <c:pt idx="32">
                  <c:v>99</c:v>
                </c:pt>
                <c:pt idx="33">
                  <c:v>100</c:v>
                </c:pt>
                <c:pt idx="34">
                  <c:v>101</c:v>
                </c:pt>
                <c:pt idx="35">
                  <c:v>102</c:v>
                </c:pt>
                <c:pt idx="36">
                  <c:v>103</c:v>
                </c:pt>
                <c:pt idx="37">
                  <c:v>104</c:v>
                </c:pt>
                <c:pt idx="38">
                  <c:v>105</c:v>
                </c:pt>
                <c:pt idx="39">
                  <c:v>106</c:v>
                </c:pt>
                <c:pt idx="40">
                  <c:v>107+E</c:v>
                </c:pt>
              </c:strCache>
            </c:strRef>
          </c:cat>
          <c:val>
            <c:numRef>
              <c:f>Sheet1!$B$3:$AP$3</c:f>
              <c:numCache>
                <c:formatCode>0</c:formatCode>
                <c:ptCount val="41"/>
                <c:pt idx="0">
                  <c:v>0</c:v>
                </c:pt>
                <c:pt idx="1">
                  <c:v>8</c:v>
                </c:pt>
                <c:pt idx="2">
                  <c:v>4</c:v>
                </c:pt>
                <c:pt idx="3">
                  <c:v>6</c:v>
                </c:pt>
                <c:pt idx="4">
                  <c:v>14</c:v>
                </c:pt>
                <c:pt idx="5">
                  <c:v>57</c:v>
                </c:pt>
                <c:pt idx="6">
                  <c:v>131</c:v>
                </c:pt>
                <c:pt idx="7">
                  <c:v>66</c:v>
                </c:pt>
                <c:pt idx="8">
                  <c:v>91</c:v>
                </c:pt>
                <c:pt idx="9">
                  <c:v>50</c:v>
                </c:pt>
                <c:pt idx="10">
                  <c:v>38</c:v>
                </c:pt>
                <c:pt idx="11">
                  <c:v>39</c:v>
                </c:pt>
                <c:pt idx="12">
                  <c:v>28</c:v>
                </c:pt>
                <c:pt idx="13">
                  <c:v>30</c:v>
                </c:pt>
                <c:pt idx="14">
                  <c:v>15</c:v>
                </c:pt>
                <c:pt idx="15">
                  <c:v>13</c:v>
                </c:pt>
                <c:pt idx="16">
                  <c:v>15</c:v>
                </c:pt>
                <c:pt idx="17">
                  <c:v>5</c:v>
                </c:pt>
                <c:pt idx="18">
                  <c:v>7</c:v>
                </c:pt>
                <c:pt idx="19">
                  <c:v>7</c:v>
                </c:pt>
                <c:pt idx="20">
                  <c:v>6</c:v>
                </c:pt>
                <c:pt idx="21">
                  <c:v>5</c:v>
                </c:pt>
                <c:pt idx="22">
                  <c:v>1</c:v>
                </c:pt>
                <c:pt idx="23">
                  <c:v>1</c:v>
                </c:pt>
                <c:pt idx="24">
                  <c:v>1</c:v>
                </c:pt>
                <c:pt idx="25">
                  <c:v>1</c:v>
                </c:pt>
                <c:pt idx="26">
                  <c:v>0</c:v>
                </c:pt>
                <c:pt idx="27">
                  <c:v>3</c:v>
                </c:pt>
                <c:pt idx="28">
                  <c:v>1</c:v>
                </c:pt>
                <c:pt idx="29">
                  <c:v>1</c:v>
                </c:pt>
                <c:pt idx="30">
                  <c:v>1</c:v>
                </c:pt>
                <c:pt idx="31">
                  <c:v>2</c:v>
                </c:pt>
                <c:pt idx="32">
                  <c:v>1</c:v>
                </c:pt>
                <c:pt idx="33">
                  <c:v>0</c:v>
                </c:pt>
                <c:pt idx="34">
                  <c:v>1</c:v>
                </c:pt>
                <c:pt idx="35">
                  <c:v>1</c:v>
                </c:pt>
                <c:pt idx="36">
                  <c:v>1</c:v>
                </c:pt>
                <c:pt idx="37">
                  <c:v>0</c:v>
                </c:pt>
                <c:pt idx="38">
                  <c:v>1</c:v>
                </c:pt>
                <c:pt idx="39">
                  <c:v>0</c:v>
                </c:pt>
                <c:pt idx="40">
                  <c:v>0</c:v>
                </c:pt>
              </c:numCache>
            </c:numRef>
          </c:val>
        </c:ser>
        <c:ser>
          <c:idx val="2"/>
          <c:order val="2"/>
          <c:tx>
            <c:strRef>
              <c:f>Sheet1!$A$4</c:f>
              <c:strCache>
                <c:ptCount val="1"/>
                <c:pt idx="0">
                  <c:v>r10 CR</c:v>
                </c:pt>
              </c:strCache>
            </c:strRef>
          </c:tx>
          <c:spPr>
            <a:solidFill>
              <a:srgbClr val="0070C0"/>
            </a:solidFill>
          </c:spPr>
          <c:invertIfNegative val="0"/>
          <c:cat>
            <c:strRef>
              <c:f>Sheet1!$B$1:$AP$1</c:f>
              <c:strCache>
                <c:ptCount val="41"/>
                <c:pt idx="0">
                  <c:v>67</c:v>
                </c:pt>
                <c:pt idx="1">
                  <c:v>68</c:v>
                </c:pt>
                <c:pt idx="2">
                  <c:v>69</c:v>
                </c:pt>
                <c:pt idx="3">
                  <c:v>70</c:v>
                </c:pt>
                <c:pt idx="4">
                  <c:v>71</c:v>
                </c:pt>
                <c:pt idx="5">
                  <c:v>72</c:v>
                </c:pt>
                <c:pt idx="6">
                  <c:v>73</c:v>
                </c:pt>
                <c:pt idx="7">
                  <c:v>74</c:v>
                </c:pt>
                <c:pt idx="8">
                  <c:v>75</c:v>
                </c:pt>
                <c:pt idx="9">
                  <c:v>76</c:v>
                </c:pt>
                <c:pt idx="10">
                  <c:v>77</c:v>
                </c:pt>
                <c:pt idx="11">
                  <c:v>78</c:v>
                </c:pt>
                <c:pt idx="12">
                  <c:v>79</c:v>
                </c:pt>
                <c:pt idx="13">
                  <c:v>80</c:v>
                </c:pt>
                <c:pt idx="14">
                  <c:v>81</c:v>
                </c:pt>
                <c:pt idx="15">
                  <c:v>82</c:v>
                </c:pt>
                <c:pt idx="16">
                  <c:v>83</c:v>
                </c:pt>
                <c:pt idx="17">
                  <c:v>84</c:v>
                </c:pt>
                <c:pt idx="18">
                  <c:v>85</c:v>
                </c:pt>
                <c:pt idx="19">
                  <c:v>86</c:v>
                </c:pt>
                <c:pt idx="20">
                  <c:v>87</c:v>
                </c:pt>
                <c:pt idx="21">
                  <c:v>88</c:v>
                </c:pt>
                <c:pt idx="22">
                  <c:v>89</c:v>
                </c:pt>
                <c:pt idx="23">
                  <c:v>90</c:v>
                </c:pt>
                <c:pt idx="24">
                  <c:v>91</c:v>
                </c:pt>
                <c:pt idx="25">
                  <c:v>92</c:v>
                </c:pt>
                <c:pt idx="26">
                  <c:v>93</c:v>
                </c:pt>
                <c:pt idx="27">
                  <c:v>94</c:v>
                </c:pt>
                <c:pt idx="28">
                  <c:v>95</c:v>
                </c:pt>
                <c:pt idx="29">
                  <c:v>96</c:v>
                </c:pt>
                <c:pt idx="30">
                  <c:v>97</c:v>
                </c:pt>
                <c:pt idx="31">
                  <c:v>98</c:v>
                </c:pt>
                <c:pt idx="32">
                  <c:v>99</c:v>
                </c:pt>
                <c:pt idx="33">
                  <c:v>100</c:v>
                </c:pt>
                <c:pt idx="34">
                  <c:v>101</c:v>
                </c:pt>
                <c:pt idx="35">
                  <c:v>102</c:v>
                </c:pt>
                <c:pt idx="36">
                  <c:v>103</c:v>
                </c:pt>
                <c:pt idx="37">
                  <c:v>104</c:v>
                </c:pt>
                <c:pt idx="38">
                  <c:v>105</c:v>
                </c:pt>
                <c:pt idx="39">
                  <c:v>106</c:v>
                </c:pt>
                <c:pt idx="40">
                  <c:v>107+E</c:v>
                </c:pt>
              </c:strCache>
            </c:strRef>
          </c:cat>
          <c:val>
            <c:numRef>
              <c:f>Sheet1!$B$4:$AP$4</c:f>
              <c:numCache>
                <c:formatCode>0</c:formatCode>
                <c:ptCount val="41"/>
                <c:pt idx="0">
                  <c:v>0</c:v>
                </c:pt>
                <c:pt idx="1">
                  <c:v>0</c:v>
                </c:pt>
                <c:pt idx="2">
                  <c:v>0</c:v>
                </c:pt>
                <c:pt idx="3">
                  <c:v>0</c:v>
                </c:pt>
                <c:pt idx="4">
                  <c:v>0</c:v>
                </c:pt>
                <c:pt idx="5">
                  <c:v>0</c:v>
                </c:pt>
                <c:pt idx="6">
                  <c:v>0</c:v>
                </c:pt>
                <c:pt idx="7">
                  <c:v>0</c:v>
                </c:pt>
                <c:pt idx="8">
                  <c:v>7</c:v>
                </c:pt>
                <c:pt idx="9">
                  <c:v>0</c:v>
                </c:pt>
                <c:pt idx="10">
                  <c:v>5</c:v>
                </c:pt>
                <c:pt idx="11">
                  <c:v>0</c:v>
                </c:pt>
                <c:pt idx="12">
                  <c:v>32</c:v>
                </c:pt>
                <c:pt idx="13">
                  <c:v>130</c:v>
                </c:pt>
                <c:pt idx="14">
                  <c:v>52</c:v>
                </c:pt>
                <c:pt idx="15">
                  <c:v>41</c:v>
                </c:pt>
                <c:pt idx="16">
                  <c:v>54</c:v>
                </c:pt>
                <c:pt idx="17">
                  <c:v>38</c:v>
                </c:pt>
                <c:pt idx="18">
                  <c:v>38</c:v>
                </c:pt>
                <c:pt idx="19">
                  <c:v>21</c:v>
                </c:pt>
                <c:pt idx="20">
                  <c:v>21</c:v>
                </c:pt>
                <c:pt idx="21">
                  <c:v>17</c:v>
                </c:pt>
                <c:pt idx="22">
                  <c:v>3</c:v>
                </c:pt>
                <c:pt idx="23">
                  <c:v>3</c:v>
                </c:pt>
                <c:pt idx="24">
                  <c:v>9</c:v>
                </c:pt>
                <c:pt idx="25">
                  <c:v>1</c:v>
                </c:pt>
                <c:pt idx="26">
                  <c:v>6</c:v>
                </c:pt>
                <c:pt idx="27">
                  <c:v>2</c:v>
                </c:pt>
                <c:pt idx="28">
                  <c:v>3</c:v>
                </c:pt>
                <c:pt idx="29">
                  <c:v>3</c:v>
                </c:pt>
                <c:pt idx="30">
                  <c:v>4</c:v>
                </c:pt>
                <c:pt idx="31">
                  <c:v>0</c:v>
                </c:pt>
                <c:pt idx="32">
                  <c:v>0</c:v>
                </c:pt>
                <c:pt idx="33">
                  <c:v>2</c:v>
                </c:pt>
                <c:pt idx="34">
                  <c:v>3</c:v>
                </c:pt>
                <c:pt idx="35">
                  <c:v>6</c:v>
                </c:pt>
                <c:pt idx="36">
                  <c:v>3</c:v>
                </c:pt>
                <c:pt idx="37">
                  <c:v>1</c:v>
                </c:pt>
                <c:pt idx="38">
                  <c:v>3</c:v>
                </c:pt>
                <c:pt idx="39">
                  <c:v>1</c:v>
                </c:pt>
                <c:pt idx="40">
                  <c:v>0</c:v>
                </c:pt>
              </c:numCache>
            </c:numRef>
          </c:val>
        </c:ser>
        <c:ser>
          <c:idx val="3"/>
          <c:order val="3"/>
          <c:tx>
            <c:strRef>
              <c:f>Sheet1!$A$5</c:f>
              <c:strCache>
                <c:ptCount val="1"/>
                <c:pt idx="0">
                  <c:v>r11 CR</c:v>
                </c:pt>
              </c:strCache>
            </c:strRef>
          </c:tx>
          <c:spPr>
            <a:solidFill>
              <a:srgbClr val="663300"/>
            </a:solidFill>
          </c:spPr>
          <c:invertIfNegative val="0"/>
          <c:cat>
            <c:strRef>
              <c:f>Sheet1!$B$1:$AP$1</c:f>
              <c:strCache>
                <c:ptCount val="41"/>
                <c:pt idx="0">
                  <c:v>67</c:v>
                </c:pt>
                <c:pt idx="1">
                  <c:v>68</c:v>
                </c:pt>
                <c:pt idx="2">
                  <c:v>69</c:v>
                </c:pt>
                <c:pt idx="3">
                  <c:v>70</c:v>
                </c:pt>
                <c:pt idx="4">
                  <c:v>71</c:v>
                </c:pt>
                <c:pt idx="5">
                  <c:v>72</c:v>
                </c:pt>
                <c:pt idx="6">
                  <c:v>73</c:v>
                </c:pt>
                <c:pt idx="7">
                  <c:v>74</c:v>
                </c:pt>
                <c:pt idx="8">
                  <c:v>75</c:v>
                </c:pt>
                <c:pt idx="9">
                  <c:v>76</c:v>
                </c:pt>
                <c:pt idx="10">
                  <c:v>77</c:v>
                </c:pt>
                <c:pt idx="11">
                  <c:v>78</c:v>
                </c:pt>
                <c:pt idx="12">
                  <c:v>79</c:v>
                </c:pt>
                <c:pt idx="13">
                  <c:v>80</c:v>
                </c:pt>
                <c:pt idx="14">
                  <c:v>81</c:v>
                </c:pt>
                <c:pt idx="15">
                  <c:v>82</c:v>
                </c:pt>
                <c:pt idx="16">
                  <c:v>83</c:v>
                </c:pt>
                <c:pt idx="17">
                  <c:v>84</c:v>
                </c:pt>
                <c:pt idx="18">
                  <c:v>85</c:v>
                </c:pt>
                <c:pt idx="19">
                  <c:v>86</c:v>
                </c:pt>
                <c:pt idx="20">
                  <c:v>87</c:v>
                </c:pt>
                <c:pt idx="21">
                  <c:v>88</c:v>
                </c:pt>
                <c:pt idx="22">
                  <c:v>89</c:v>
                </c:pt>
                <c:pt idx="23">
                  <c:v>90</c:v>
                </c:pt>
                <c:pt idx="24">
                  <c:v>91</c:v>
                </c:pt>
                <c:pt idx="25">
                  <c:v>92</c:v>
                </c:pt>
                <c:pt idx="26">
                  <c:v>93</c:v>
                </c:pt>
                <c:pt idx="27">
                  <c:v>94</c:v>
                </c:pt>
                <c:pt idx="28">
                  <c:v>95</c:v>
                </c:pt>
                <c:pt idx="29">
                  <c:v>96</c:v>
                </c:pt>
                <c:pt idx="30">
                  <c:v>97</c:v>
                </c:pt>
                <c:pt idx="31">
                  <c:v>98</c:v>
                </c:pt>
                <c:pt idx="32">
                  <c:v>99</c:v>
                </c:pt>
                <c:pt idx="33">
                  <c:v>100</c:v>
                </c:pt>
                <c:pt idx="34">
                  <c:v>101</c:v>
                </c:pt>
                <c:pt idx="35">
                  <c:v>102</c:v>
                </c:pt>
                <c:pt idx="36">
                  <c:v>103</c:v>
                </c:pt>
                <c:pt idx="37">
                  <c:v>104</c:v>
                </c:pt>
                <c:pt idx="38">
                  <c:v>105</c:v>
                </c:pt>
                <c:pt idx="39">
                  <c:v>106</c:v>
                </c:pt>
                <c:pt idx="40">
                  <c:v>107+E</c:v>
                </c:pt>
              </c:strCache>
            </c:strRef>
          </c:cat>
          <c:val>
            <c:numRef>
              <c:f>Sheet1!$B$5:$AP$5</c:f>
              <c:numCache>
                <c:formatCode>0</c:formatCode>
                <c:ptCount val="4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2</c:v>
                </c:pt>
                <c:pt idx="15">
                  <c:v>3</c:v>
                </c:pt>
                <c:pt idx="16">
                  <c:v>12</c:v>
                </c:pt>
                <c:pt idx="17">
                  <c:v>16</c:v>
                </c:pt>
                <c:pt idx="18">
                  <c:v>7</c:v>
                </c:pt>
                <c:pt idx="19">
                  <c:v>31</c:v>
                </c:pt>
                <c:pt idx="20">
                  <c:v>26</c:v>
                </c:pt>
                <c:pt idx="21">
                  <c:v>23</c:v>
                </c:pt>
                <c:pt idx="22">
                  <c:v>105</c:v>
                </c:pt>
                <c:pt idx="23">
                  <c:v>71</c:v>
                </c:pt>
                <c:pt idx="24">
                  <c:v>53</c:v>
                </c:pt>
                <c:pt idx="25">
                  <c:v>45</c:v>
                </c:pt>
                <c:pt idx="26">
                  <c:v>18</c:v>
                </c:pt>
                <c:pt idx="27">
                  <c:v>27</c:v>
                </c:pt>
                <c:pt idx="28">
                  <c:v>20</c:v>
                </c:pt>
                <c:pt idx="29">
                  <c:v>20</c:v>
                </c:pt>
                <c:pt idx="30">
                  <c:v>19</c:v>
                </c:pt>
                <c:pt idx="31">
                  <c:v>17</c:v>
                </c:pt>
                <c:pt idx="32">
                  <c:v>10</c:v>
                </c:pt>
                <c:pt idx="33">
                  <c:v>7</c:v>
                </c:pt>
                <c:pt idx="34">
                  <c:v>4</c:v>
                </c:pt>
                <c:pt idx="35">
                  <c:v>5</c:v>
                </c:pt>
                <c:pt idx="36">
                  <c:v>5</c:v>
                </c:pt>
                <c:pt idx="37">
                  <c:v>0</c:v>
                </c:pt>
                <c:pt idx="38">
                  <c:v>6</c:v>
                </c:pt>
                <c:pt idx="39">
                  <c:v>3</c:v>
                </c:pt>
                <c:pt idx="40">
                  <c:v>1</c:v>
                </c:pt>
              </c:numCache>
            </c:numRef>
          </c:val>
        </c:ser>
        <c:ser>
          <c:idx val="4"/>
          <c:order val="4"/>
          <c:tx>
            <c:strRef>
              <c:f>Sheet1!$A$6</c:f>
              <c:strCache>
                <c:ptCount val="1"/>
                <c:pt idx="0">
                  <c:v>r12 CR</c:v>
                </c:pt>
              </c:strCache>
            </c:strRef>
          </c:tx>
          <c:spPr>
            <a:solidFill>
              <a:srgbClr val="62A14D"/>
            </a:solidFill>
          </c:spPr>
          <c:invertIfNegative val="0"/>
          <c:cat>
            <c:strRef>
              <c:f>Sheet1!$B$1:$AP$1</c:f>
              <c:strCache>
                <c:ptCount val="41"/>
                <c:pt idx="0">
                  <c:v>67</c:v>
                </c:pt>
                <c:pt idx="1">
                  <c:v>68</c:v>
                </c:pt>
                <c:pt idx="2">
                  <c:v>69</c:v>
                </c:pt>
                <c:pt idx="3">
                  <c:v>70</c:v>
                </c:pt>
                <c:pt idx="4">
                  <c:v>71</c:v>
                </c:pt>
                <c:pt idx="5">
                  <c:v>72</c:v>
                </c:pt>
                <c:pt idx="6">
                  <c:v>73</c:v>
                </c:pt>
                <c:pt idx="7">
                  <c:v>74</c:v>
                </c:pt>
                <c:pt idx="8">
                  <c:v>75</c:v>
                </c:pt>
                <c:pt idx="9">
                  <c:v>76</c:v>
                </c:pt>
                <c:pt idx="10">
                  <c:v>77</c:v>
                </c:pt>
                <c:pt idx="11">
                  <c:v>78</c:v>
                </c:pt>
                <c:pt idx="12">
                  <c:v>79</c:v>
                </c:pt>
                <c:pt idx="13">
                  <c:v>80</c:v>
                </c:pt>
                <c:pt idx="14">
                  <c:v>81</c:v>
                </c:pt>
                <c:pt idx="15">
                  <c:v>82</c:v>
                </c:pt>
                <c:pt idx="16">
                  <c:v>83</c:v>
                </c:pt>
                <c:pt idx="17">
                  <c:v>84</c:v>
                </c:pt>
                <c:pt idx="18">
                  <c:v>85</c:v>
                </c:pt>
                <c:pt idx="19">
                  <c:v>86</c:v>
                </c:pt>
                <c:pt idx="20">
                  <c:v>87</c:v>
                </c:pt>
                <c:pt idx="21">
                  <c:v>88</c:v>
                </c:pt>
                <c:pt idx="22">
                  <c:v>89</c:v>
                </c:pt>
                <c:pt idx="23">
                  <c:v>90</c:v>
                </c:pt>
                <c:pt idx="24">
                  <c:v>91</c:v>
                </c:pt>
                <c:pt idx="25">
                  <c:v>92</c:v>
                </c:pt>
                <c:pt idx="26">
                  <c:v>93</c:v>
                </c:pt>
                <c:pt idx="27">
                  <c:v>94</c:v>
                </c:pt>
                <c:pt idx="28">
                  <c:v>95</c:v>
                </c:pt>
                <c:pt idx="29">
                  <c:v>96</c:v>
                </c:pt>
                <c:pt idx="30">
                  <c:v>97</c:v>
                </c:pt>
                <c:pt idx="31">
                  <c:v>98</c:v>
                </c:pt>
                <c:pt idx="32">
                  <c:v>99</c:v>
                </c:pt>
                <c:pt idx="33">
                  <c:v>100</c:v>
                </c:pt>
                <c:pt idx="34">
                  <c:v>101</c:v>
                </c:pt>
                <c:pt idx="35">
                  <c:v>102</c:v>
                </c:pt>
                <c:pt idx="36">
                  <c:v>103</c:v>
                </c:pt>
                <c:pt idx="37">
                  <c:v>104</c:v>
                </c:pt>
                <c:pt idx="38">
                  <c:v>105</c:v>
                </c:pt>
                <c:pt idx="39">
                  <c:v>106</c:v>
                </c:pt>
                <c:pt idx="40">
                  <c:v>107+E</c:v>
                </c:pt>
              </c:strCache>
            </c:strRef>
          </c:cat>
          <c:val>
            <c:numRef>
              <c:f>Sheet1!$B$6:$AP$6</c:f>
              <c:numCache>
                <c:formatCode>0</c:formatCode>
                <c:ptCount val="4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1</c:v>
                </c:pt>
                <c:pt idx="24">
                  <c:v>1</c:v>
                </c:pt>
                <c:pt idx="25">
                  <c:v>2</c:v>
                </c:pt>
                <c:pt idx="26">
                  <c:v>2</c:v>
                </c:pt>
                <c:pt idx="27">
                  <c:v>4</c:v>
                </c:pt>
                <c:pt idx="28">
                  <c:v>11</c:v>
                </c:pt>
                <c:pt idx="29">
                  <c:v>8</c:v>
                </c:pt>
                <c:pt idx="30">
                  <c:v>19</c:v>
                </c:pt>
                <c:pt idx="31">
                  <c:v>21</c:v>
                </c:pt>
                <c:pt idx="32">
                  <c:v>35</c:v>
                </c:pt>
                <c:pt idx="33">
                  <c:v>50</c:v>
                </c:pt>
                <c:pt idx="34">
                  <c:v>38</c:v>
                </c:pt>
                <c:pt idx="35">
                  <c:v>64</c:v>
                </c:pt>
                <c:pt idx="36">
                  <c:v>55</c:v>
                </c:pt>
                <c:pt idx="37">
                  <c:v>39</c:v>
                </c:pt>
                <c:pt idx="38">
                  <c:v>35</c:v>
                </c:pt>
                <c:pt idx="39">
                  <c:v>34</c:v>
                </c:pt>
                <c:pt idx="40">
                  <c:v>21</c:v>
                </c:pt>
              </c:numCache>
            </c:numRef>
          </c:val>
        </c:ser>
        <c:ser>
          <c:idx val="5"/>
          <c:order val="5"/>
          <c:tx>
            <c:strRef>
              <c:f>Sheet1!$A$7</c:f>
              <c:strCache>
                <c:ptCount val="1"/>
                <c:pt idx="0">
                  <c:v>r13 CR</c:v>
                </c:pt>
              </c:strCache>
            </c:strRef>
          </c:tx>
          <c:spPr>
            <a:solidFill>
              <a:srgbClr val="FF0000"/>
            </a:solidFill>
          </c:spPr>
          <c:invertIfNegative val="0"/>
          <c:cat>
            <c:strRef>
              <c:f>Sheet1!$B$1:$AP$1</c:f>
              <c:strCache>
                <c:ptCount val="41"/>
                <c:pt idx="0">
                  <c:v>67</c:v>
                </c:pt>
                <c:pt idx="1">
                  <c:v>68</c:v>
                </c:pt>
                <c:pt idx="2">
                  <c:v>69</c:v>
                </c:pt>
                <c:pt idx="3">
                  <c:v>70</c:v>
                </c:pt>
                <c:pt idx="4">
                  <c:v>71</c:v>
                </c:pt>
                <c:pt idx="5">
                  <c:v>72</c:v>
                </c:pt>
                <c:pt idx="6">
                  <c:v>73</c:v>
                </c:pt>
                <c:pt idx="7">
                  <c:v>74</c:v>
                </c:pt>
                <c:pt idx="8">
                  <c:v>75</c:v>
                </c:pt>
                <c:pt idx="9">
                  <c:v>76</c:v>
                </c:pt>
                <c:pt idx="10">
                  <c:v>77</c:v>
                </c:pt>
                <c:pt idx="11">
                  <c:v>78</c:v>
                </c:pt>
                <c:pt idx="12">
                  <c:v>79</c:v>
                </c:pt>
                <c:pt idx="13">
                  <c:v>80</c:v>
                </c:pt>
                <c:pt idx="14">
                  <c:v>81</c:v>
                </c:pt>
                <c:pt idx="15">
                  <c:v>82</c:v>
                </c:pt>
                <c:pt idx="16">
                  <c:v>83</c:v>
                </c:pt>
                <c:pt idx="17">
                  <c:v>84</c:v>
                </c:pt>
                <c:pt idx="18">
                  <c:v>85</c:v>
                </c:pt>
                <c:pt idx="19">
                  <c:v>86</c:v>
                </c:pt>
                <c:pt idx="20">
                  <c:v>87</c:v>
                </c:pt>
                <c:pt idx="21">
                  <c:v>88</c:v>
                </c:pt>
                <c:pt idx="22">
                  <c:v>89</c:v>
                </c:pt>
                <c:pt idx="23">
                  <c:v>90</c:v>
                </c:pt>
                <c:pt idx="24">
                  <c:v>91</c:v>
                </c:pt>
                <c:pt idx="25">
                  <c:v>92</c:v>
                </c:pt>
                <c:pt idx="26">
                  <c:v>93</c:v>
                </c:pt>
                <c:pt idx="27">
                  <c:v>94</c:v>
                </c:pt>
                <c:pt idx="28">
                  <c:v>95</c:v>
                </c:pt>
                <c:pt idx="29">
                  <c:v>96</c:v>
                </c:pt>
                <c:pt idx="30">
                  <c:v>97</c:v>
                </c:pt>
                <c:pt idx="31">
                  <c:v>98</c:v>
                </c:pt>
                <c:pt idx="32">
                  <c:v>99</c:v>
                </c:pt>
                <c:pt idx="33">
                  <c:v>100</c:v>
                </c:pt>
                <c:pt idx="34">
                  <c:v>101</c:v>
                </c:pt>
                <c:pt idx="35">
                  <c:v>102</c:v>
                </c:pt>
                <c:pt idx="36">
                  <c:v>103</c:v>
                </c:pt>
                <c:pt idx="37">
                  <c:v>104</c:v>
                </c:pt>
                <c:pt idx="38">
                  <c:v>105</c:v>
                </c:pt>
                <c:pt idx="39">
                  <c:v>106</c:v>
                </c:pt>
                <c:pt idx="40">
                  <c:v>107+E</c:v>
                </c:pt>
              </c:strCache>
            </c:strRef>
          </c:cat>
          <c:val>
            <c:numRef>
              <c:f>Sheet1!$B$7:$AP$7</c:f>
              <c:numCache>
                <c:formatCode>0</c:formatCode>
                <c:ptCount val="4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2</c:v>
                </c:pt>
                <c:pt idx="37">
                  <c:v>10</c:v>
                </c:pt>
                <c:pt idx="38">
                  <c:v>19</c:v>
                </c:pt>
                <c:pt idx="39">
                  <c:v>13</c:v>
                </c:pt>
                <c:pt idx="40">
                  <c:v>14</c:v>
                </c:pt>
              </c:numCache>
            </c:numRef>
          </c:val>
        </c:ser>
        <c:dLbls>
          <c:showLegendKey val="0"/>
          <c:showVal val="0"/>
          <c:showCatName val="0"/>
          <c:showSerName val="0"/>
          <c:showPercent val="0"/>
          <c:showBubbleSize val="0"/>
        </c:dLbls>
        <c:gapWidth val="150"/>
        <c:shape val="box"/>
        <c:axId val="159996928"/>
        <c:axId val="159998720"/>
        <c:axId val="0"/>
      </c:bar3DChart>
      <c:catAx>
        <c:axId val="159996928"/>
        <c:scaling>
          <c:orientation val="minMax"/>
        </c:scaling>
        <c:delete val="0"/>
        <c:axPos val="b"/>
        <c:majorTickMark val="out"/>
        <c:minorTickMark val="none"/>
        <c:tickLblPos val="nextTo"/>
        <c:txPr>
          <a:bodyPr/>
          <a:lstStyle/>
          <a:p>
            <a:pPr>
              <a:defRPr sz="900"/>
            </a:pPr>
            <a:endParaRPr lang="de-DE"/>
          </a:p>
        </c:txPr>
        <c:crossAx val="159998720"/>
        <c:crosses val="autoZero"/>
        <c:auto val="1"/>
        <c:lblAlgn val="ctr"/>
        <c:lblOffset val="100"/>
        <c:noMultiLvlLbl val="0"/>
      </c:catAx>
      <c:valAx>
        <c:axId val="159998720"/>
        <c:scaling>
          <c:orientation val="minMax"/>
        </c:scaling>
        <c:delete val="0"/>
        <c:axPos val="l"/>
        <c:majorGridlines/>
        <c:numFmt formatCode="0" sourceLinked="1"/>
        <c:majorTickMark val="out"/>
        <c:minorTickMark val="none"/>
        <c:tickLblPos val="nextTo"/>
        <c:txPr>
          <a:bodyPr/>
          <a:lstStyle/>
          <a:p>
            <a:pPr>
              <a:defRPr sz="1800"/>
            </a:pPr>
            <a:endParaRPr lang="de-DE"/>
          </a:p>
        </c:txPr>
        <c:crossAx val="159996928"/>
        <c:crosses val="autoZero"/>
        <c:crossBetween val="between"/>
      </c:valAx>
    </c:plotArea>
    <c:legend>
      <c:legendPos val="r"/>
      <c:layout>
        <c:manualLayout>
          <c:xMode val="edge"/>
          <c:yMode val="edge"/>
          <c:x val="0.56491795367235653"/>
          <c:y val="0.26967890176914477"/>
          <c:w val="0.36285979877515318"/>
          <c:h val="0.28008092738407697"/>
        </c:manualLayout>
      </c:layout>
      <c:overlay val="0"/>
      <c:txPr>
        <a:bodyPr/>
        <a:lstStyle/>
        <a:p>
          <a:pPr>
            <a:defRPr sz="2000"/>
          </a:pPr>
          <a:endParaRPr lang="de-DE"/>
        </a:p>
      </c:txPr>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49176A58-110A-4C63-B224-8BFD3D79F71F}" type="slidenum">
              <a:rPr lang="en-GB"/>
              <a:pPr>
                <a:defRPr/>
              </a:pPr>
              <a:t>‹#›</a:t>
            </a:fld>
            <a:endParaRPr lang="en-GB"/>
          </a:p>
        </p:txBody>
      </p:sp>
    </p:spTree>
    <p:extLst>
      <p:ext uri="{BB962C8B-B14F-4D97-AF65-F5344CB8AC3E}">
        <p14:creationId xmlns:p14="http://schemas.microsoft.com/office/powerpoint/2010/main" val="3631893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48132"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A50E9F8E-2F37-48F8-AD7D-67CFB69FA4B1}" type="slidenum">
              <a:rPr lang="en-GB"/>
              <a:pPr>
                <a:defRPr/>
              </a:pPr>
              <a:t>‹#›</a:t>
            </a:fld>
            <a:endParaRPr lang="en-GB"/>
          </a:p>
        </p:txBody>
      </p:sp>
    </p:spTree>
    <p:extLst>
      <p:ext uri="{BB962C8B-B14F-4D97-AF65-F5344CB8AC3E}">
        <p14:creationId xmlns:p14="http://schemas.microsoft.com/office/powerpoint/2010/main" val="28115416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915988" y="742950"/>
            <a:ext cx="4967287" cy="3725863"/>
          </a:xfrm>
          <a:ln/>
        </p:spPr>
      </p:sp>
      <p:sp>
        <p:nvSpPr>
          <p:cNvPr id="49155"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de-D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US" altLang="de-DE"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de-DE"/>
          </a:p>
        </p:txBody>
      </p:sp>
    </p:spTree>
    <p:extLst>
      <p:ext uri="{BB962C8B-B14F-4D97-AF65-F5344CB8AC3E}">
        <p14:creationId xmlns:p14="http://schemas.microsoft.com/office/powerpoint/2010/main" val="330416452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107596109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210024589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242285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29662359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754022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24479549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10912104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Tree>
    <p:extLst>
      <p:ext uri="{BB962C8B-B14F-4D97-AF65-F5344CB8AC3E}">
        <p14:creationId xmlns:p14="http://schemas.microsoft.com/office/powerpoint/2010/main" val="32318421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92799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3784911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de-D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001371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endParaRPr lang="en-GB" altLang="de-DE" smtClean="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endParaRPr lang="en-GB" altLang="de-DE" smtClean="0"/>
          </a:p>
        </p:txBody>
      </p:sp>
      <p:pic>
        <p:nvPicPr>
          <p:cNvPr id="1030" name="Picture 6" descr="3GPP_TM_RD.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defRPr>
            </a:lvl1pPr>
          </a:lstStyle>
          <a:p>
            <a:pPr>
              <a:defRPr/>
            </a:pPr>
            <a:fld id="{64DD4066-8C54-4FD9-BE63-434220220580}" type="slidenum">
              <a:rPr lang="en-GB"/>
              <a:pPr>
                <a:defRPr/>
              </a:pPr>
              <a:t>‹#›</a:t>
            </a:fld>
            <a:endParaRPr lang="en-GB"/>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smtClean="0">
                <a:solidFill>
                  <a:schemeClr val="bg1"/>
                </a:solidFill>
              </a:rPr>
              <a:t>© 3GPP 2009     Mobile World Congress, Barcelona, 19</a:t>
            </a:r>
            <a:r>
              <a:rPr lang="en-GB" altLang="de-DE" baseline="30000" smtClean="0">
                <a:solidFill>
                  <a:schemeClr val="bg1"/>
                </a:solidFill>
              </a:rPr>
              <a:t>th</a:t>
            </a:r>
            <a:r>
              <a:rPr lang="en-GB" altLang="de-DE" smtClean="0">
                <a:solidFill>
                  <a:schemeClr val="bg1"/>
                </a:solidFill>
              </a:rPr>
              <a:t> February 2009</a:t>
            </a:r>
          </a:p>
        </p:txBody>
      </p:sp>
      <p:pic>
        <p:nvPicPr>
          <p:cNvPr id="1033" name="Picture 7"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37313"/>
            <a:ext cx="45767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dirty="0" smtClean="0">
                <a:solidFill>
                  <a:schemeClr val="bg1"/>
                </a:solidFill>
              </a:rPr>
              <a:t>© </a:t>
            </a:r>
            <a:r>
              <a:rPr lang="en-GB" altLang="de-DE" dirty="0" err="1" smtClean="0">
                <a:solidFill>
                  <a:schemeClr val="bg1"/>
                </a:solidFill>
              </a:rPr>
              <a:t>3GPP</a:t>
            </a:r>
            <a:r>
              <a:rPr lang="en-GB" altLang="de-DE" dirty="0" smtClean="0">
                <a:solidFill>
                  <a:schemeClr val="bg1"/>
                </a:solidFill>
              </a:rPr>
              <a:t> 2015     </a:t>
            </a:r>
            <a:r>
              <a:rPr lang="en-GB" altLang="de-DE" dirty="0" err="1" smtClean="0">
                <a:solidFill>
                  <a:schemeClr val="bg1"/>
                </a:solidFill>
              </a:rPr>
              <a:t>SP</a:t>
            </a:r>
            <a:r>
              <a:rPr lang="en-GB" altLang="de-DE" dirty="0" smtClean="0">
                <a:solidFill>
                  <a:schemeClr val="bg1"/>
                </a:solidFill>
              </a:rPr>
              <a:t>-150014, </a:t>
            </a:r>
            <a:r>
              <a:rPr lang="en-GB" altLang="de-DE" dirty="0" err="1" smtClean="0">
                <a:solidFill>
                  <a:schemeClr val="bg1"/>
                </a:solidFill>
              </a:rPr>
              <a:t>TSG</a:t>
            </a:r>
            <a:r>
              <a:rPr lang="en-GB" altLang="de-DE" dirty="0" smtClean="0">
                <a:solidFill>
                  <a:schemeClr val="bg1"/>
                </a:solidFill>
              </a:rPr>
              <a:t> </a:t>
            </a:r>
            <a:r>
              <a:rPr lang="en-GB" altLang="de-DE" dirty="0" err="1" smtClean="0">
                <a:solidFill>
                  <a:schemeClr val="bg1"/>
                </a:solidFill>
              </a:rPr>
              <a:t>SA#67</a:t>
            </a:r>
            <a:r>
              <a:rPr lang="en-GB" altLang="de-DE" baseline="0" dirty="0" smtClean="0">
                <a:solidFill>
                  <a:schemeClr val="bg1"/>
                </a:solidFill>
              </a:rPr>
              <a:t> </a:t>
            </a:r>
            <a:r>
              <a:rPr lang="en-GB" altLang="de-DE" dirty="0" smtClean="0">
                <a:solidFill>
                  <a:schemeClr val="bg1"/>
                </a:solidFill>
              </a:rPr>
              <a:t>Shanghai, China,</a:t>
            </a:r>
            <a:r>
              <a:rPr lang="en-GB" altLang="de-DE" baseline="0" dirty="0" smtClean="0">
                <a:solidFill>
                  <a:schemeClr val="bg1"/>
                </a:solidFill>
              </a:rPr>
              <a:t> Mar 11-13, 2015</a:t>
            </a:r>
            <a:endParaRPr lang="en-GB" altLang="de-DE" dirty="0" smtClean="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fld id="{406A5327-991E-4222-B7ED-0A22C893D7CF}" type="slidenum">
              <a:rPr lang="en-GB" sz="1100" smtClean="0">
                <a:solidFill>
                  <a:schemeClr val="bg1"/>
                </a:solidFill>
              </a:rPr>
              <a:pPr eaLnBrk="1" hangingPunct="1">
                <a:defRPr/>
              </a:pPr>
              <a:t>‹#›</a:t>
            </a:fld>
            <a:endParaRPr lang="en-GB" sz="110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4791" r:id="rId1"/>
    <p:sldLayoutId id="2147484792" r:id="rId2"/>
    <p:sldLayoutId id="2147484793" r:id="rId3"/>
    <p:sldLayoutId id="2147484794" r:id="rId4"/>
    <p:sldLayoutId id="2147484795" r:id="rId5"/>
    <p:sldLayoutId id="2147484796" r:id="rId6"/>
    <p:sldLayoutId id="2147484797" r:id="rId7"/>
    <p:sldLayoutId id="2147484798" r:id="rId8"/>
    <p:sldLayoutId id="2147484799" r:id="rId9"/>
    <p:sldLayoutId id="2147484800" r:id="rId10"/>
    <p:sldLayoutId id="2147484801" r:id="rId11"/>
    <p:sldLayoutId id="2147484802" r:id="rId12"/>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762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717550" y="1411288"/>
            <a:ext cx="7813675" cy="4100512"/>
          </a:xfrm>
        </p:spPr>
        <p:txBody>
          <a:bodyPr>
            <a:normAutofit/>
          </a:bodyPr>
          <a:lstStyle/>
          <a:p>
            <a:pPr eaLnBrk="1" hangingPunct="1">
              <a:defRPr/>
            </a:pPr>
            <a:r>
              <a:rPr lang="en-US" dirty="0" smtClean="0">
                <a:effectLst>
                  <a:outerShdw blurRad="38100" dist="38100" dir="2700000" algn="tl">
                    <a:srgbClr val="C0C0C0"/>
                  </a:outerShdw>
                </a:effectLst>
              </a:rPr>
              <a:t/>
            </a:r>
            <a:br>
              <a:rPr lang="en-US"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3076" name="Subtitle 6"/>
          <p:cNvSpPr>
            <a:spLocks noGrp="1"/>
          </p:cNvSpPr>
          <p:nvPr>
            <p:ph type="subTitle" idx="4294967295"/>
          </p:nvPr>
        </p:nvSpPr>
        <p:spPr>
          <a:xfrm>
            <a:off x="1371600" y="3886200"/>
            <a:ext cx="6400800" cy="1752600"/>
          </a:xfrm>
        </p:spPr>
        <p:txBody>
          <a:bodyPr/>
          <a:lstStyle/>
          <a:p>
            <a:pPr marL="0" indent="0" algn="ctr" eaLnBrk="1" hangingPunct="1">
              <a:buFontTx/>
              <a:buNone/>
            </a:pPr>
            <a:r>
              <a:rPr lang="fr-FR" altLang="de-DE" sz="2400" dirty="0" smtClean="0">
                <a:latin typeface="Arial" charset="0"/>
              </a:rPr>
              <a:t>Erik Guttman, SA2 Chairman (Samsung)</a:t>
            </a:r>
          </a:p>
          <a:p>
            <a:pPr marL="0" indent="0" algn="ctr" eaLnBrk="1" hangingPunct="1">
              <a:buFontTx/>
              <a:buNone/>
            </a:pPr>
            <a:r>
              <a:rPr lang="fr-FR" altLang="de-DE" sz="2400" dirty="0" smtClean="0">
                <a:latin typeface="Arial" charset="0"/>
              </a:rPr>
              <a:t>Maurice Pope, SA2 Support (MCC)</a:t>
            </a:r>
            <a:endParaRPr lang="de-DE" altLang="de-DE" sz="2400" dirty="0" smtClean="0">
              <a:latin typeface="Arial" charset="0"/>
            </a:endParaRPr>
          </a:p>
        </p:txBody>
      </p:sp>
      <p:sp>
        <p:nvSpPr>
          <p:cNvPr id="12351" name="Text Box 63"/>
          <p:cNvSpPr txBox="1">
            <a:spLocks noChangeArrowheads="1"/>
          </p:cNvSpPr>
          <p:nvPr/>
        </p:nvSpPr>
        <p:spPr bwMode="auto">
          <a:xfrm>
            <a:off x="693738" y="1989138"/>
            <a:ext cx="7761287"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3200" dirty="0" err="1" smtClean="0">
                <a:solidFill>
                  <a:srgbClr val="FF3300"/>
                </a:solidFill>
                <a:effectLst>
                  <a:outerShdw blurRad="38100" dist="38100" dir="2700000" algn="tl">
                    <a:srgbClr val="C0C0C0"/>
                  </a:outerShdw>
                </a:effectLst>
                <a:latin typeface="Calibri" pitchFamily="34" charset="0"/>
              </a:rPr>
              <a:t>TSG</a:t>
            </a:r>
            <a:r>
              <a:rPr lang="en-GB" sz="3200" dirty="0" smtClean="0">
                <a:solidFill>
                  <a:srgbClr val="FF3300"/>
                </a:solidFill>
                <a:effectLst>
                  <a:outerShdw blurRad="38100" dist="38100" dir="2700000" algn="tl">
                    <a:srgbClr val="C0C0C0"/>
                  </a:outerShdw>
                </a:effectLst>
                <a:latin typeface="Calibri" pitchFamily="34" charset="0"/>
              </a:rPr>
              <a:t> SA WG2 Report and Questions for Advice</a:t>
            </a:r>
            <a:br>
              <a:rPr lang="en-GB" sz="3200" dirty="0" smtClean="0">
                <a:solidFill>
                  <a:srgbClr val="FF3300"/>
                </a:solidFill>
                <a:effectLst>
                  <a:outerShdw blurRad="38100" dist="38100" dir="2700000" algn="tl">
                    <a:srgbClr val="C0C0C0"/>
                  </a:outerShdw>
                </a:effectLst>
                <a:latin typeface="Calibri" pitchFamily="34" charset="0"/>
              </a:rPr>
            </a:br>
            <a:r>
              <a:rPr lang="en-GB" sz="3200" dirty="0" smtClean="0">
                <a:solidFill>
                  <a:srgbClr val="FF3300"/>
                </a:solidFill>
                <a:effectLst>
                  <a:outerShdw blurRad="38100" dist="38100" dir="2700000" algn="tl">
                    <a:srgbClr val="C0C0C0"/>
                  </a:outerShdw>
                </a:effectLst>
                <a:latin typeface="Calibri" pitchFamily="34" charset="0"/>
              </a:rPr>
              <a:t>at </a:t>
            </a:r>
            <a:r>
              <a:rPr lang="en-GB" sz="3200" dirty="0" err="1" smtClean="0">
                <a:solidFill>
                  <a:srgbClr val="FF3300"/>
                </a:solidFill>
                <a:effectLst>
                  <a:outerShdw blurRad="38100" dist="38100" dir="2700000" algn="tl">
                    <a:srgbClr val="C0C0C0"/>
                  </a:outerShdw>
                </a:effectLst>
                <a:latin typeface="Calibri" pitchFamily="34" charset="0"/>
              </a:rPr>
              <a:t>TSG</a:t>
            </a:r>
            <a:r>
              <a:rPr lang="en-GB" sz="3200" dirty="0" smtClean="0">
                <a:solidFill>
                  <a:srgbClr val="FF3300"/>
                </a:solidFill>
                <a:effectLst>
                  <a:outerShdw blurRad="38100" dist="38100" dir="2700000" algn="tl">
                    <a:srgbClr val="C0C0C0"/>
                  </a:outerShdw>
                </a:effectLst>
                <a:latin typeface="Calibri" pitchFamily="34" charset="0"/>
              </a:rPr>
              <a:t> </a:t>
            </a:r>
            <a:r>
              <a:rPr lang="en-GB" sz="3200" dirty="0" err="1" smtClean="0">
                <a:solidFill>
                  <a:srgbClr val="FF3300"/>
                </a:solidFill>
                <a:effectLst>
                  <a:outerShdw blurRad="38100" dist="38100" dir="2700000" algn="tl">
                    <a:srgbClr val="C0C0C0"/>
                  </a:outerShdw>
                </a:effectLst>
                <a:latin typeface="Calibri" pitchFamily="34" charset="0"/>
              </a:rPr>
              <a:t>SA#67</a:t>
            </a:r>
            <a:r>
              <a:rPr lang="en-GB" sz="3200" dirty="0" smtClean="0">
                <a:solidFill>
                  <a:srgbClr val="FF3300"/>
                </a:solidFill>
                <a:effectLst>
                  <a:outerShdw blurRad="38100" dist="38100" dir="2700000" algn="tl">
                    <a:srgbClr val="C0C0C0"/>
                  </a:outerShdw>
                </a:effectLst>
                <a:latin typeface="Calibri" pitchFamily="34" charset="0"/>
              </a:rPr>
              <a:t/>
            </a:r>
            <a:br>
              <a:rPr lang="en-GB" sz="3200" dirty="0" smtClean="0">
                <a:solidFill>
                  <a:srgbClr val="FF3300"/>
                </a:solidFill>
                <a:effectLst>
                  <a:outerShdw blurRad="38100" dist="38100" dir="2700000" algn="tl">
                    <a:srgbClr val="C0C0C0"/>
                  </a:outerShdw>
                </a:effectLst>
                <a:latin typeface="Calibri" pitchFamily="34" charset="0"/>
              </a:rPr>
            </a:br>
            <a:r>
              <a:rPr lang="en-GB" sz="2000" dirty="0" smtClean="0">
                <a:solidFill>
                  <a:srgbClr val="948A54"/>
                </a:solidFill>
                <a:effectLst>
                  <a:outerShdw blurRad="38100" dist="38100" dir="2700000" algn="tl">
                    <a:srgbClr val="C0C0C0"/>
                  </a:outerShdw>
                </a:effectLst>
                <a:latin typeface="Calibri" pitchFamily="34" charset="0"/>
              </a:rPr>
              <a:t>(agenda item 7.2)</a:t>
            </a:r>
            <a:endParaRPr lang="en-US" sz="2000" dirty="0" smtClean="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Chart 17"/>
          <p:cNvGraphicFramePr>
            <a:graphicFrameLocks/>
          </p:cNvGraphicFramePr>
          <p:nvPr>
            <p:extLst>
              <p:ext uri="{D42A27DB-BD31-4B8C-83A1-F6EECF244321}">
                <p14:modId xmlns:p14="http://schemas.microsoft.com/office/powerpoint/2010/main" val="3498925528"/>
              </p:ext>
            </p:extLst>
          </p:nvPr>
        </p:nvGraphicFramePr>
        <p:xfrm>
          <a:off x="310076" y="1261242"/>
          <a:ext cx="8670151" cy="474898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de-DE" altLang="de-DE" dirty="0" smtClean="0"/>
              <a:t>1) General Aspects (7/8)</a:t>
            </a:r>
            <a:br>
              <a:rPr lang="de-DE" altLang="de-DE" dirty="0" smtClean="0"/>
            </a:br>
            <a:r>
              <a:rPr lang="de-DE" altLang="de-DE" dirty="0" smtClean="0"/>
              <a:t>Document Handling / Meeting</a:t>
            </a:r>
            <a:endParaRPr lang="de-DE" dirty="0"/>
          </a:p>
        </p:txBody>
      </p:sp>
      <p:sp>
        <p:nvSpPr>
          <p:cNvPr id="26" name="TextBox 11"/>
          <p:cNvSpPr txBox="1">
            <a:spLocks noChangeArrowheads="1"/>
          </p:cNvSpPr>
          <p:nvPr/>
        </p:nvSpPr>
        <p:spPr bwMode="auto">
          <a:xfrm>
            <a:off x="6283325" y="6346825"/>
            <a:ext cx="171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SA2 meetings</a:t>
            </a:r>
          </a:p>
        </p:txBody>
      </p:sp>
      <p:sp>
        <p:nvSpPr>
          <p:cNvPr id="27" name="TextBox 12"/>
          <p:cNvSpPr txBox="1">
            <a:spLocks noChangeArrowheads="1"/>
          </p:cNvSpPr>
          <p:nvPr/>
        </p:nvSpPr>
        <p:spPr bwMode="auto">
          <a:xfrm rot="16200000">
            <a:off x="-915475" y="3556000"/>
            <a:ext cx="2082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Number of Tdocs</a:t>
            </a:r>
          </a:p>
        </p:txBody>
      </p:sp>
      <p:cxnSp>
        <p:nvCxnSpPr>
          <p:cNvPr id="28" name="Straight Connector 11"/>
          <p:cNvCxnSpPr>
            <a:cxnSpLocks noChangeShapeType="1"/>
          </p:cNvCxnSpPr>
          <p:nvPr/>
        </p:nvCxnSpPr>
        <p:spPr bwMode="auto">
          <a:xfrm>
            <a:off x="1126944" y="6007137"/>
            <a:ext cx="1223356" cy="0"/>
          </a:xfrm>
          <a:prstGeom prst="line">
            <a:avLst/>
          </a:prstGeom>
          <a:noFill/>
          <a:ln w="28575" algn="ctr">
            <a:solidFill>
              <a:srgbClr val="7030A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Connector 14"/>
          <p:cNvCxnSpPr>
            <a:cxnSpLocks noChangeShapeType="1"/>
          </p:cNvCxnSpPr>
          <p:nvPr/>
        </p:nvCxnSpPr>
        <p:spPr bwMode="auto">
          <a:xfrm>
            <a:off x="2479445" y="6000389"/>
            <a:ext cx="1189041" cy="0"/>
          </a:xfrm>
          <a:prstGeom prst="line">
            <a:avLst/>
          </a:prstGeom>
          <a:noFill/>
          <a:ln w="28575" algn="ctr">
            <a:solidFill>
              <a:srgbClr val="007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Connector 16"/>
          <p:cNvCxnSpPr>
            <a:cxnSpLocks noChangeShapeType="1"/>
          </p:cNvCxnSpPr>
          <p:nvPr/>
        </p:nvCxnSpPr>
        <p:spPr bwMode="auto">
          <a:xfrm flipV="1">
            <a:off x="5457973" y="6000389"/>
            <a:ext cx="1955944" cy="1"/>
          </a:xfrm>
          <a:prstGeom prst="line">
            <a:avLst/>
          </a:prstGeom>
          <a:noFill/>
          <a:ln w="28575" algn="ctr">
            <a:solidFill>
              <a:srgbClr val="00B05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26"/>
          <p:cNvSpPr txBox="1">
            <a:spLocks noChangeArrowheads="1"/>
          </p:cNvSpPr>
          <p:nvPr/>
        </p:nvSpPr>
        <p:spPr bwMode="auto">
          <a:xfrm>
            <a:off x="2663710" y="6008688"/>
            <a:ext cx="885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70C0"/>
                </a:solidFill>
                <a:latin typeface="Arial Black" pitchFamily="34" charset="0"/>
              </a:rPr>
              <a:t>Rel-10</a:t>
            </a:r>
          </a:p>
        </p:txBody>
      </p:sp>
      <p:sp>
        <p:nvSpPr>
          <p:cNvPr id="32" name="TextBox 27"/>
          <p:cNvSpPr txBox="1">
            <a:spLocks noChangeArrowheads="1"/>
          </p:cNvSpPr>
          <p:nvPr/>
        </p:nvSpPr>
        <p:spPr bwMode="auto">
          <a:xfrm>
            <a:off x="6217722" y="5995089"/>
            <a:ext cx="885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33" name="Straight Connector 31"/>
          <p:cNvCxnSpPr>
            <a:cxnSpLocks noChangeShapeType="1"/>
          </p:cNvCxnSpPr>
          <p:nvPr/>
        </p:nvCxnSpPr>
        <p:spPr bwMode="auto">
          <a:xfrm>
            <a:off x="3739657" y="6000389"/>
            <a:ext cx="1619996" cy="0"/>
          </a:xfrm>
          <a:prstGeom prst="line">
            <a:avLst/>
          </a:prstGeom>
          <a:noFill/>
          <a:ln w="28575" algn="ctr">
            <a:solidFill>
              <a:srgbClr val="6633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TextBox 33"/>
          <p:cNvSpPr txBox="1">
            <a:spLocks noChangeArrowheads="1"/>
          </p:cNvSpPr>
          <p:nvPr/>
        </p:nvSpPr>
        <p:spPr bwMode="auto">
          <a:xfrm>
            <a:off x="4239476" y="5988400"/>
            <a:ext cx="8874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35" name="TextBox 25"/>
          <p:cNvSpPr txBox="1">
            <a:spLocks noChangeArrowheads="1"/>
          </p:cNvSpPr>
          <p:nvPr/>
        </p:nvSpPr>
        <p:spPr bwMode="auto">
          <a:xfrm>
            <a:off x="1268582" y="6009834"/>
            <a:ext cx="7508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7030A0"/>
                </a:solidFill>
                <a:latin typeface="Arial Black" pitchFamily="34" charset="0"/>
              </a:rPr>
              <a:t>Rel-9</a:t>
            </a:r>
          </a:p>
        </p:txBody>
      </p:sp>
      <p:sp>
        <p:nvSpPr>
          <p:cNvPr id="36" name="TextBox 27"/>
          <p:cNvSpPr txBox="1">
            <a:spLocks noChangeArrowheads="1"/>
          </p:cNvSpPr>
          <p:nvPr/>
        </p:nvSpPr>
        <p:spPr bwMode="auto">
          <a:xfrm>
            <a:off x="7870875" y="6010229"/>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37" name="Straight Connector 16"/>
          <p:cNvCxnSpPr>
            <a:cxnSpLocks noChangeShapeType="1"/>
          </p:cNvCxnSpPr>
          <p:nvPr/>
        </p:nvCxnSpPr>
        <p:spPr bwMode="auto">
          <a:xfrm>
            <a:off x="7559933" y="6000389"/>
            <a:ext cx="1316053" cy="6748"/>
          </a:xfrm>
          <a:prstGeom prst="line">
            <a:avLst/>
          </a:prstGeom>
          <a:noFill/>
          <a:ln w="28575" algn="ctr">
            <a:solidFill>
              <a:srgbClr val="FF0000"/>
            </a:solidFill>
            <a:round/>
            <a:headEnd type="oval"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9108225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Chart 21"/>
          <p:cNvGraphicFramePr>
            <a:graphicFrameLocks/>
          </p:cNvGraphicFramePr>
          <p:nvPr>
            <p:extLst>
              <p:ext uri="{D42A27DB-BD31-4B8C-83A1-F6EECF244321}">
                <p14:modId xmlns:p14="http://schemas.microsoft.com/office/powerpoint/2010/main" val="3674874080"/>
              </p:ext>
            </p:extLst>
          </p:nvPr>
        </p:nvGraphicFramePr>
        <p:xfrm>
          <a:off x="207168" y="1655379"/>
          <a:ext cx="8936832" cy="4627151"/>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de-DE" altLang="de-DE" dirty="0" smtClean="0"/>
              <a:t>1) General Aspects (8/8)</a:t>
            </a:r>
            <a:br>
              <a:rPr lang="de-DE" altLang="de-DE" dirty="0" smtClean="0"/>
            </a:br>
            <a:r>
              <a:rPr lang="de-DE" altLang="de-DE" dirty="0" smtClean="0"/>
              <a:t>SA2 Agreed CRs by Release / Meeting</a:t>
            </a:r>
            <a:endParaRPr lang="de-DE" dirty="0"/>
          </a:p>
        </p:txBody>
      </p:sp>
      <p:sp>
        <p:nvSpPr>
          <p:cNvPr id="3" name="Content Placeholder 2"/>
          <p:cNvSpPr>
            <a:spLocks noGrp="1"/>
          </p:cNvSpPr>
          <p:nvPr>
            <p:ph idx="1"/>
          </p:nvPr>
        </p:nvSpPr>
        <p:spPr/>
        <p:txBody>
          <a:bodyPr/>
          <a:lstStyle/>
          <a:p>
            <a:pPr marL="0" indent="0">
              <a:buNone/>
            </a:pPr>
            <a:endParaRPr lang="de-DE" dirty="0" smtClean="0">
              <a:solidFill>
                <a:srgbClr val="62A14D"/>
              </a:solidFill>
            </a:endParaRPr>
          </a:p>
          <a:p>
            <a:pPr marL="0" indent="0">
              <a:buNone/>
            </a:pPr>
            <a:endParaRPr lang="de-DE" dirty="0"/>
          </a:p>
        </p:txBody>
      </p:sp>
      <p:cxnSp>
        <p:nvCxnSpPr>
          <p:cNvPr id="6" name="Straight Connector 11"/>
          <p:cNvCxnSpPr>
            <a:cxnSpLocks noChangeShapeType="1"/>
          </p:cNvCxnSpPr>
          <p:nvPr/>
        </p:nvCxnSpPr>
        <p:spPr bwMode="auto">
          <a:xfrm>
            <a:off x="905834" y="6110288"/>
            <a:ext cx="1241945" cy="3175"/>
          </a:xfrm>
          <a:prstGeom prst="line">
            <a:avLst/>
          </a:prstGeom>
          <a:noFill/>
          <a:ln w="28575" algn="ctr">
            <a:solidFill>
              <a:srgbClr val="7030A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14"/>
          <p:cNvCxnSpPr>
            <a:cxnSpLocks noChangeShapeType="1"/>
          </p:cNvCxnSpPr>
          <p:nvPr/>
        </p:nvCxnSpPr>
        <p:spPr bwMode="auto">
          <a:xfrm>
            <a:off x="2276464" y="6116638"/>
            <a:ext cx="1050060" cy="0"/>
          </a:xfrm>
          <a:prstGeom prst="line">
            <a:avLst/>
          </a:prstGeom>
          <a:noFill/>
          <a:ln w="28575" algn="ctr">
            <a:solidFill>
              <a:srgbClr val="007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16"/>
          <p:cNvCxnSpPr>
            <a:cxnSpLocks noChangeShapeType="1"/>
          </p:cNvCxnSpPr>
          <p:nvPr/>
        </p:nvCxnSpPr>
        <p:spPr bwMode="auto">
          <a:xfrm>
            <a:off x="5482244" y="6110288"/>
            <a:ext cx="1974846" cy="0"/>
          </a:xfrm>
          <a:prstGeom prst="line">
            <a:avLst/>
          </a:prstGeom>
          <a:noFill/>
          <a:ln w="28575" algn="ctr">
            <a:solidFill>
              <a:srgbClr val="00B05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26"/>
          <p:cNvSpPr txBox="1">
            <a:spLocks noChangeArrowheads="1"/>
          </p:cNvSpPr>
          <p:nvPr/>
        </p:nvSpPr>
        <p:spPr bwMode="auto">
          <a:xfrm>
            <a:off x="2382042" y="6132936"/>
            <a:ext cx="885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70C0"/>
                </a:solidFill>
                <a:latin typeface="Arial Black" pitchFamily="34" charset="0"/>
              </a:rPr>
              <a:t>Rel-10</a:t>
            </a:r>
          </a:p>
        </p:txBody>
      </p:sp>
      <p:sp>
        <p:nvSpPr>
          <p:cNvPr id="10" name="TextBox 27"/>
          <p:cNvSpPr txBox="1">
            <a:spLocks noChangeArrowheads="1"/>
          </p:cNvSpPr>
          <p:nvPr/>
        </p:nvSpPr>
        <p:spPr bwMode="auto">
          <a:xfrm>
            <a:off x="6009390" y="6113929"/>
            <a:ext cx="885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11" name="Straight Connector 31"/>
          <p:cNvCxnSpPr>
            <a:cxnSpLocks noChangeShapeType="1"/>
          </p:cNvCxnSpPr>
          <p:nvPr/>
        </p:nvCxnSpPr>
        <p:spPr bwMode="auto">
          <a:xfrm flipV="1">
            <a:off x="3496635" y="6110288"/>
            <a:ext cx="1800579" cy="3178"/>
          </a:xfrm>
          <a:prstGeom prst="line">
            <a:avLst/>
          </a:prstGeom>
          <a:noFill/>
          <a:ln w="28575" algn="ctr">
            <a:solidFill>
              <a:srgbClr val="6633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Box 33"/>
          <p:cNvSpPr txBox="1">
            <a:spLocks noChangeArrowheads="1"/>
          </p:cNvSpPr>
          <p:nvPr/>
        </p:nvSpPr>
        <p:spPr bwMode="auto">
          <a:xfrm>
            <a:off x="3924433" y="6121735"/>
            <a:ext cx="8874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13" name="TextBox 25"/>
          <p:cNvSpPr txBox="1">
            <a:spLocks noChangeArrowheads="1"/>
          </p:cNvSpPr>
          <p:nvPr/>
        </p:nvSpPr>
        <p:spPr bwMode="auto">
          <a:xfrm>
            <a:off x="1129374" y="6113463"/>
            <a:ext cx="7508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a:solidFill>
                  <a:srgbClr val="7030A0"/>
                </a:solidFill>
                <a:latin typeface="Arial Black" pitchFamily="34" charset="0"/>
              </a:rPr>
              <a:t>Rel-9</a:t>
            </a:r>
          </a:p>
        </p:txBody>
      </p:sp>
      <p:sp>
        <p:nvSpPr>
          <p:cNvPr id="14" name="TextBox 11"/>
          <p:cNvSpPr txBox="1">
            <a:spLocks noChangeArrowheads="1"/>
          </p:cNvSpPr>
          <p:nvPr/>
        </p:nvSpPr>
        <p:spPr bwMode="auto">
          <a:xfrm>
            <a:off x="6283325" y="6346825"/>
            <a:ext cx="171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SA2 meetings</a:t>
            </a:r>
          </a:p>
        </p:txBody>
      </p:sp>
      <p:sp>
        <p:nvSpPr>
          <p:cNvPr id="15" name="TextBox 12"/>
          <p:cNvSpPr txBox="1">
            <a:spLocks noChangeArrowheads="1"/>
          </p:cNvSpPr>
          <p:nvPr/>
        </p:nvSpPr>
        <p:spPr bwMode="auto">
          <a:xfrm rot="16200000">
            <a:off x="-725488" y="3554413"/>
            <a:ext cx="1865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CRs</a:t>
            </a:r>
          </a:p>
        </p:txBody>
      </p:sp>
      <p:sp>
        <p:nvSpPr>
          <p:cNvPr id="20" name="TextBox 27"/>
          <p:cNvSpPr txBox="1">
            <a:spLocks noChangeArrowheads="1"/>
          </p:cNvSpPr>
          <p:nvPr/>
        </p:nvSpPr>
        <p:spPr bwMode="auto">
          <a:xfrm>
            <a:off x="7823562" y="6117170"/>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21" name="Straight Connector 16"/>
          <p:cNvCxnSpPr>
            <a:cxnSpLocks noChangeShapeType="1"/>
          </p:cNvCxnSpPr>
          <p:nvPr/>
        </p:nvCxnSpPr>
        <p:spPr bwMode="auto">
          <a:xfrm flipV="1">
            <a:off x="7611652" y="6107110"/>
            <a:ext cx="1287563" cy="3178"/>
          </a:xfrm>
          <a:prstGeom prst="line">
            <a:avLst/>
          </a:prstGeom>
          <a:noFill/>
          <a:ln w="28575" algn="ctr">
            <a:solidFill>
              <a:srgbClr val="FF0000"/>
            </a:solidFill>
            <a:round/>
            <a:headEnd type="oval"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Straight Arrow Connector 4"/>
          <p:cNvCxnSpPr/>
          <p:nvPr/>
        </p:nvCxnSpPr>
        <p:spPr bwMode="auto">
          <a:xfrm flipH="1">
            <a:off x="1504817" y="2323125"/>
            <a:ext cx="3350962" cy="117682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TextBox 18"/>
          <p:cNvSpPr txBox="1"/>
          <p:nvPr/>
        </p:nvSpPr>
        <p:spPr>
          <a:xfrm>
            <a:off x="4966139" y="1860329"/>
            <a:ext cx="3116559" cy="830997"/>
          </a:xfrm>
          <a:prstGeom prst="rect">
            <a:avLst/>
          </a:prstGeom>
          <a:noFill/>
        </p:spPr>
        <p:txBody>
          <a:bodyPr wrap="none" rtlCol="0">
            <a:spAutoFit/>
          </a:bodyPr>
          <a:lstStyle/>
          <a:p>
            <a:r>
              <a:rPr lang="de-DE" sz="1600" dirty="0" smtClean="0"/>
              <a:t>Yellow indicates Rel-8 only. </a:t>
            </a:r>
            <a:br>
              <a:rPr lang="de-DE" sz="1600" dirty="0" smtClean="0"/>
            </a:br>
            <a:r>
              <a:rPr lang="de-DE" sz="1600" dirty="0" smtClean="0"/>
              <a:t/>
            </a:r>
            <a:br>
              <a:rPr lang="de-DE" sz="1600" dirty="0" smtClean="0"/>
            </a:br>
            <a:r>
              <a:rPr lang="de-DE" sz="1600" dirty="0" smtClean="0"/>
              <a:t>Rel-7 and before are not shown.</a:t>
            </a:r>
            <a:endParaRPr lang="de-DE" sz="1600" dirty="0"/>
          </a:p>
        </p:txBody>
      </p:sp>
    </p:spTree>
    <p:extLst>
      <p:ext uri="{BB962C8B-B14F-4D97-AF65-F5344CB8AC3E}">
        <p14:creationId xmlns:p14="http://schemas.microsoft.com/office/powerpoint/2010/main" val="8170192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a:t>
            </a:r>
            <a:r>
              <a:rPr lang="en-GB" sz="2400" dirty="0" err="1" smtClean="0">
                <a:solidFill>
                  <a:schemeClr val="bg1">
                    <a:lumMod val="65000"/>
                  </a:schemeClr>
                </a:solidFill>
              </a:rPr>
              <a:t>SA#66</a:t>
            </a:r>
            <a:r>
              <a:rPr lang="en-GB" sz="2400" dirty="0" smtClean="0">
                <a:solidFill>
                  <a:schemeClr val="bg1">
                    <a:lumMod val="65000"/>
                  </a:schemeClr>
                </a:solidFill>
              </a:rPr>
              <a:t>,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b="1" i="1" dirty="0" smtClean="0"/>
              <a:t>2.1) </a:t>
            </a:r>
            <a:r>
              <a:rPr lang="en-GB" sz="2000" b="1" i="1" dirty="0" err="1" smtClean="0"/>
              <a:t>Rel</a:t>
            </a:r>
            <a:r>
              <a:rPr lang="en-GB" sz="2000" b="1" i="1" dirty="0" smtClean="0"/>
              <a:t>-11 and before Maintenance</a:t>
            </a:r>
          </a:p>
          <a:p>
            <a:pPr lvl="1" eaLnBrk="1" hangingPunct="1">
              <a:defRPr/>
            </a:pPr>
            <a:r>
              <a:rPr lang="en-GB" sz="2000" dirty="0" smtClean="0">
                <a:solidFill>
                  <a:schemeClr val="bg1">
                    <a:lumMod val="65000"/>
                  </a:schemeClr>
                </a:solidFill>
              </a:rPr>
              <a:t>2.2) </a:t>
            </a:r>
            <a:r>
              <a:rPr lang="en-GB" sz="2000" dirty="0" err="1">
                <a:solidFill>
                  <a:schemeClr val="bg1">
                    <a:lumMod val="65000"/>
                  </a:schemeClr>
                </a:solidFill>
              </a:rPr>
              <a:t>Rel</a:t>
            </a:r>
            <a:r>
              <a:rPr lang="en-GB" sz="2000" dirty="0">
                <a:solidFill>
                  <a:schemeClr val="bg1">
                    <a:lumMod val="65000"/>
                  </a:schemeClr>
                </a:solidFill>
              </a:rPr>
              <a:t>-12 Work and Maintenance</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0244" name="Text Box 3"/>
          <p:cNvSpPr txBox="1">
            <a:spLocks noChangeArrowheads="1"/>
          </p:cNvSpPr>
          <p:nvPr/>
        </p:nvSpPr>
        <p:spPr bwMode="auto">
          <a:xfrm>
            <a:off x="77788" y="25939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sz="3600" dirty="0" smtClean="0"/>
              <a:t>2.1) Pre-Rel-12 Maintenance (1/1)</a:t>
            </a:r>
            <a:endParaRPr lang="de-DE" altLang="de-DE" sz="4000" dirty="0" smtClean="0"/>
          </a:p>
        </p:txBody>
      </p:sp>
      <p:sp>
        <p:nvSpPr>
          <p:cNvPr id="11267" name="Content Placeholder 2"/>
          <p:cNvSpPr>
            <a:spLocks noGrp="1"/>
          </p:cNvSpPr>
          <p:nvPr>
            <p:ph idx="1"/>
          </p:nvPr>
        </p:nvSpPr>
        <p:spPr>
          <a:xfrm>
            <a:off x="457200" y="1600200"/>
            <a:ext cx="8501063" cy="706438"/>
          </a:xfrm>
        </p:spPr>
        <p:txBody>
          <a:bodyPr/>
          <a:lstStyle/>
          <a:p>
            <a:pPr eaLnBrk="1" hangingPunct="1"/>
            <a:r>
              <a:rPr lang="de-DE" altLang="de-DE" dirty="0" smtClean="0"/>
              <a:t> Work Progress on Corrections</a:t>
            </a:r>
          </a:p>
          <a:p>
            <a:pPr eaLnBrk="1" hangingPunct="1"/>
            <a:r>
              <a:rPr lang="de-DE" altLang="de-DE" dirty="0" smtClean="0"/>
              <a:t> TEI extensively used to maintain past stable releases</a:t>
            </a:r>
          </a:p>
        </p:txBody>
      </p:sp>
      <p:graphicFrame>
        <p:nvGraphicFramePr>
          <p:cNvPr id="7" name="Table 6"/>
          <p:cNvGraphicFramePr>
            <a:graphicFrameLocks noGrp="1"/>
          </p:cNvGraphicFramePr>
          <p:nvPr>
            <p:extLst>
              <p:ext uri="{D42A27DB-BD31-4B8C-83A1-F6EECF244321}">
                <p14:modId xmlns:p14="http://schemas.microsoft.com/office/powerpoint/2010/main" val="192903650"/>
              </p:ext>
            </p:extLst>
          </p:nvPr>
        </p:nvGraphicFramePr>
        <p:xfrm>
          <a:off x="628206" y="2685286"/>
          <a:ext cx="8052657" cy="3016832"/>
        </p:xfrm>
        <a:graphic>
          <a:graphicData uri="http://schemas.openxmlformats.org/drawingml/2006/table">
            <a:tbl>
              <a:tblPr firstRow="1" bandRow="1"/>
              <a:tblGrid>
                <a:gridCol w="1770610"/>
                <a:gridCol w="415637"/>
                <a:gridCol w="558140"/>
                <a:gridCol w="534389"/>
                <a:gridCol w="558141"/>
                <a:gridCol w="451262"/>
                <a:gridCol w="558140"/>
                <a:gridCol w="439387"/>
                <a:gridCol w="558141"/>
                <a:gridCol w="511709"/>
                <a:gridCol w="568945"/>
                <a:gridCol w="558140"/>
                <a:gridCol w="570016"/>
              </a:tblGrid>
              <a:tr h="45707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SA</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56</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57</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58</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59</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60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61</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62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63</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64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65</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66</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1" dirty="0" smtClean="0">
                          <a:solidFill>
                            <a:srgbClr val="7030A0"/>
                          </a:solidFill>
                        </a:rPr>
                        <a:t>67</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r>
              <a:tr h="45707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a:t>
                      </a:r>
                      <a:r>
                        <a:rPr lang="en-US" sz="1800" baseline="0" dirty="0" smtClean="0"/>
                        <a:t> Approved</a:t>
                      </a:r>
                      <a:endParaRPr lang="en-US" sz="1800" dirty="0" smtClean="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de-DE" sz="1800" dirty="0" smtClean="0"/>
                        <a:t>144</a:t>
                      </a:r>
                      <a:endParaRPr lang="de-DE"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50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48</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24</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25</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8</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5</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1</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14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1" dirty="0" smtClean="0">
                          <a:solidFill>
                            <a:srgbClr val="7030A0"/>
                          </a:solidFill>
                        </a:rPr>
                        <a:t>0</a:t>
                      </a:r>
                      <a:endParaRPr lang="en-US" sz="1800" b="1" dirty="0">
                        <a:solidFill>
                          <a:srgbClr val="7030A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r>
              <a:tr h="45707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1800" dirty="0" smtClean="0"/>
                        <a:t>#</a:t>
                      </a:r>
                      <a:r>
                        <a:rPr lang="en-US" sz="1800" baseline="0" dirty="0" smtClean="0"/>
                        <a:t> Approved </a:t>
                      </a:r>
                      <a:r>
                        <a:rPr lang="en-US" sz="1800" b="0" baseline="0" dirty="0" err="1" smtClean="0"/>
                        <a:t>TEI</a:t>
                      </a:r>
                      <a:r>
                        <a:rPr lang="en-US" sz="1800" b="1" baseline="0" dirty="0" smtClean="0">
                          <a:solidFill>
                            <a:srgbClr val="7030A0"/>
                          </a:solidFill>
                          <a:sym typeface="Wingdings"/>
                        </a:rPr>
                        <a:t></a:t>
                      </a:r>
                      <a:endParaRPr lang="en-US" sz="1800" b="1" dirty="0">
                        <a:solidFill>
                          <a:srgbClr val="7030A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60000"/>
                        <a:lumOff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de-DE" sz="1800" dirty="0" smtClean="0"/>
                        <a:t>28</a:t>
                      </a:r>
                      <a:endParaRPr lang="de-DE"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11</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t>10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t>17</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solidFill>
                            <a:schemeClr val="tx1"/>
                          </a:solidFill>
                        </a:rPr>
                        <a:t>18</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solidFill>
                            <a:schemeClr val="tx1"/>
                          </a:solidFill>
                        </a:rPr>
                        <a:t>0</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solidFill>
                            <a:schemeClr val="tx1"/>
                          </a:solidFill>
                        </a:rPr>
                        <a:t>11</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b="1" dirty="0" smtClean="0">
                          <a:solidFill>
                            <a:srgbClr val="7030A0"/>
                          </a:solidFill>
                        </a:rPr>
                        <a:t>1</a:t>
                      </a:r>
                      <a:endParaRPr lang="en-US" sz="1800" b="1" dirty="0">
                        <a:solidFill>
                          <a:srgbClr val="7030A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r>
              <a:tr h="45707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1800" dirty="0" smtClean="0"/>
                        <a:t># Noted</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de-DE" sz="1800" dirty="0" smtClean="0"/>
                        <a:t>146</a:t>
                      </a:r>
                      <a:endParaRPr lang="de-DE"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43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11</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10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9</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8</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11</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1" dirty="0" smtClean="0">
                          <a:solidFill>
                            <a:srgbClr val="7030A0"/>
                          </a:solidFill>
                        </a:rPr>
                        <a:t>0</a:t>
                      </a:r>
                      <a:endParaRPr lang="en-US" sz="1800" b="1" dirty="0">
                        <a:solidFill>
                          <a:srgbClr val="7030A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r>
              <a:tr h="8228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 Postponed </a:t>
                      </a:r>
                      <a:br>
                        <a:rPr lang="en-US" sz="1800" dirty="0" smtClean="0"/>
                      </a:br>
                      <a:r>
                        <a:rPr lang="en-US" sz="1800" dirty="0" smtClean="0"/>
                        <a:t>/ Not Handled</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C9DA92"/>
                    </a:solidFill>
                  </a:tcPr>
                </a:tc>
                <a:tc>
                  <a:txBody>
                    <a:bodyPr/>
                    <a:lstStyle/>
                    <a:p>
                      <a:pPr algn="r"/>
                      <a:r>
                        <a:rPr lang="de-DE" sz="1800" dirty="0" smtClean="0"/>
                        <a:t>75</a:t>
                      </a:r>
                      <a:endParaRPr lang="de-DE"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74</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32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26</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17</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4</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7</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solidFill>
                            <a:schemeClr val="tx1"/>
                          </a:solidFill>
                        </a:rPr>
                        <a:t>2</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solidFill>
                            <a:schemeClr val="tx1"/>
                          </a:solidFill>
                        </a:rPr>
                        <a:t>0</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solidFill>
                            <a:schemeClr val="tx1"/>
                          </a:solidFill>
                        </a:rPr>
                        <a:t>0</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b="1" dirty="0" smtClean="0">
                          <a:solidFill>
                            <a:srgbClr val="7030A0"/>
                          </a:solidFill>
                        </a:rPr>
                        <a:t>0</a:t>
                      </a:r>
                      <a:endParaRPr lang="en-US" sz="1800" b="1" dirty="0">
                        <a:solidFill>
                          <a:srgbClr val="7030A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r>
            </a:tbl>
          </a:graphicData>
        </a:graphic>
      </p:graphicFrame>
      <p:sp>
        <p:nvSpPr>
          <p:cNvPr id="11314" name="Rectangle 7"/>
          <p:cNvSpPr>
            <a:spLocks noChangeArrowheads="1"/>
          </p:cNvSpPr>
          <p:nvPr/>
        </p:nvSpPr>
        <p:spPr bwMode="auto">
          <a:xfrm>
            <a:off x="447675" y="5815013"/>
            <a:ext cx="4572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solidFill>
                  <a:srgbClr val="FF0000"/>
                </a:solidFill>
                <a:latin typeface="Arial" charset="0"/>
                <a:ea typeface="Gulim" pitchFamily="34" charset="-127"/>
              </a:rPr>
              <a:t>* </a:t>
            </a:r>
            <a:r>
              <a:rPr lang="en-US" altLang="de-DE" sz="1800" i="1" dirty="0">
                <a:latin typeface="Arial" charset="0"/>
                <a:ea typeface="Gulim" pitchFamily="34" charset="-127"/>
              </a:rPr>
              <a:t>short cycle (only one SA2 meeting)</a:t>
            </a:r>
          </a:p>
        </p:txBody>
      </p:sp>
      <p:sp>
        <p:nvSpPr>
          <p:cNvPr id="11315" name="Rectangle 7"/>
          <p:cNvSpPr>
            <a:spLocks noChangeArrowheads="1"/>
          </p:cNvSpPr>
          <p:nvPr/>
        </p:nvSpPr>
        <p:spPr bwMode="auto">
          <a:xfrm>
            <a:off x="4303713" y="5800725"/>
            <a:ext cx="4787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b="1" dirty="0">
                <a:solidFill>
                  <a:srgbClr val="7030A0"/>
                </a:solidFill>
                <a:latin typeface="Arial" charset="0"/>
                <a:sym typeface="Wingdings" pitchFamily="2" charset="2"/>
              </a:rPr>
              <a:t></a:t>
            </a:r>
            <a:r>
              <a:rPr lang="en-US" altLang="de-DE" sz="1800" i="1" dirty="0">
                <a:latin typeface="Arial" charset="0"/>
                <a:ea typeface="Gulim" pitchFamily="34" charset="-127"/>
              </a:rPr>
              <a:t> </a:t>
            </a:r>
            <a:r>
              <a:rPr lang="en-US" altLang="de-DE" sz="1800" i="1" dirty="0" smtClean="0">
                <a:latin typeface="Arial" charset="0"/>
                <a:ea typeface="Gulim" pitchFamily="34" charset="-127"/>
              </a:rPr>
              <a:t>e.g. </a:t>
            </a:r>
            <a:r>
              <a:rPr lang="en-US" altLang="de-DE" sz="1800" i="1" dirty="0" err="1" smtClean="0">
                <a:latin typeface="Arial" charset="0"/>
                <a:ea typeface="Gulim" pitchFamily="34" charset="-127"/>
              </a:rPr>
              <a:t>TEI11</a:t>
            </a:r>
            <a:r>
              <a:rPr lang="en-US" altLang="de-DE" sz="1800" i="1" dirty="0" smtClean="0">
                <a:latin typeface="Arial" charset="0"/>
                <a:ea typeface="Gulim" pitchFamily="34" charset="-127"/>
              </a:rPr>
              <a:t> </a:t>
            </a:r>
            <a:r>
              <a:rPr lang="en-US" altLang="de-DE" sz="1800" i="1" dirty="0">
                <a:latin typeface="Arial" charset="0"/>
                <a:ea typeface="Gulim" pitchFamily="34" charset="-127"/>
              </a:rPr>
              <a:t>during </a:t>
            </a:r>
            <a:r>
              <a:rPr lang="en-US" altLang="de-DE" sz="1800" i="1" dirty="0" smtClean="0">
                <a:latin typeface="Arial" charset="0"/>
                <a:ea typeface="Gulim" pitchFamily="34" charset="-127"/>
              </a:rPr>
              <a:t>the </a:t>
            </a:r>
            <a:r>
              <a:rPr lang="en-US" altLang="de-DE" sz="1800" i="1" dirty="0" err="1" smtClean="0">
                <a:latin typeface="Arial" charset="0"/>
                <a:ea typeface="Gulim" pitchFamily="34" charset="-127"/>
              </a:rPr>
              <a:t>Rel</a:t>
            </a:r>
            <a:r>
              <a:rPr lang="en-US" altLang="de-DE" sz="1800" i="1" dirty="0" smtClean="0">
                <a:latin typeface="Arial" charset="0"/>
                <a:ea typeface="Gulim" pitchFamily="34" charset="-127"/>
              </a:rPr>
              <a:t>-13 time frame</a:t>
            </a:r>
            <a:endParaRPr lang="en-US" altLang="de-DE" sz="1800" i="1" dirty="0">
              <a:latin typeface="Arial" charset="0"/>
              <a:ea typeface="Gulim" pitchFamily="34" charset="-127"/>
            </a:endParaRPr>
          </a:p>
        </p:txBody>
      </p:sp>
      <p:sp>
        <p:nvSpPr>
          <p:cNvPr id="8" name="Rectangle 7"/>
          <p:cNvSpPr>
            <a:spLocks noChangeArrowheads="1"/>
          </p:cNvSpPr>
          <p:nvPr/>
        </p:nvSpPr>
        <p:spPr bwMode="auto">
          <a:xfrm>
            <a:off x="457200" y="6070006"/>
            <a:ext cx="84581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latin typeface="Arial" charset="0"/>
                <a:ea typeface="Gulim" pitchFamily="34" charset="-127"/>
              </a:rPr>
              <a:t>Note: Only category F or D </a:t>
            </a:r>
            <a:r>
              <a:rPr lang="en-US" altLang="de-DE" sz="1800" i="1" dirty="0" err="1">
                <a:latin typeface="Arial" charset="0"/>
                <a:ea typeface="Gulim" pitchFamily="34" charset="-127"/>
              </a:rPr>
              <a:t>CRs</a:t>
            </a:r>
            <a:r>
              <a:rPr lang="en-US" altLang="de-DE" sz="1800" i="1" dirty="0">
                <a:latin typeface="Arial" charset="0"/>
                <a:ea typeface="Gulim" pitchFamily="34" charset="-127"/>
              </a:rPr>
              <a:t> are counted. Category A </a:t>
            </a:r>
            <a:r>
              <a:rPr lang="en-US" altLang="de-DE" sz="1800" i="1" dirty="0" err="1">
                <a:latin typeface="Arial" charset="0"/>
                <a:ea typeface="Gulim" pitchFamily="34" charset="-127"/>
              </a:rPr>
              <a:t>CRs</a:t>
            </a:r>
            <a:r>
              <a:rPr lang="en-US" altLang="de-DE" sz="1800" i="1" dirty="0">
                <a:latin typeface="Arial" charset="0"/>
                <a:ea typeface="Gulim" pitchFamily="34" charset="-127"/>
              </a:rPr>
              <a:t> are not counted.</a:t>
            </a:r>
          </a:p>
        </p:txBody>
      </p:sp>
      <p:sp>
        <p:nvSpPr>
          <p:cNvPr id="2" name="Oval 1"/>
          <p:cNvSpPr/>
          <p:nvPr/>
        </p:nvSpPr>
        <p:spPr bwMode="auto">
          <a:xfrm>
            <a:off x="8064501" y="2527300"/>
            <a:ext cx="723900" cy="3273425"/>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smtClean="0">
              <a:ln>
                <a:noFill/>
              </a:ln>
              <a:solidFill>
                <a:srgbClr val="FF0000"/>
              </a:solidFill>
              <a:effectLst/>
              <a:latin typeface="Arial" charset="0"/>
            </a:endParaRPr>
          </a:p>
        </p:txBody>
      </p:sp>
      <p:sp>
        <p:nvSpPr>
          <p:cNvPr id="3" name="Rectangular Callout 2"/>
          <p:cNvSpPr/>
          <p:nvPr/>
        </p:nvSpPr>
        <p:spPr bwMode="auto">
          <a:xfrm>
            <a:off x="7569201" y="1130300"/>
            <a:ext cx="1536699" cy="927100"/>
          </a:xfrm>
          <a:prstGeom prst="wedgeRectCallout">
            <a:avLst>
              <a:gd name="adj1" fmla="val 15530"/>
              <a:gd name="adj2" fmla="val 130358"/>
            </a:avLst>
          </a:prstGeom>
          <a:solidFill>
            <a:srgbClr val="7030A0"/>
          </a:solidFill>
          <a:ln w="9525"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de-DE" sz="1600" dirty="0" smtClean="0">
                <a:solidFill>
                  <a:srgbClr val="7CCA62"/>
                </a:solidFill>
              </a:rPr>
              <a:t>ALMOST NO Pre-Rel-12 Maintenance.</a:t>
            </a:r>
            <a:endParaRPr kumimoji="0" lang="de-DE" sz="1600" b="0" i="0" u="none" strike="noStrike" cap="none" normalizeH="0" baseline="0" dirty="0" smtClean="0">
              <a:ln>
                <a:noFill/>
              </a:ln>
              <a:solidFill>
                <a:srgbClr val="7CCA62"/>
              </a:solidFill>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a:t>
            </a:r>
            <a:r>
              <a:rPr lang="en-GB" sz="2400" dirty="0" err="1" smtClean="0">
                <a:solidFill>
                  <a:schemeClr val="bg1">
                    <a:lumMod val="65000"/>
                  </a:schemeClr>
                </a:solidFill>
              </a:rPr>
              <a:t>SA#66</a:t>
            </a:r>
            <a:r>
              <a:rPr lang="en-GB" sz="2400" dirty="0" smtClean="0">
                <a:solidFill>
                  <a:schemeClr val="bg1">
                    <a:lumMod val="65000"/>
                  </a:schemeClr>
                </a:solidFill>
              </a:rPr>
              <a:t>, statistics, next meetings)</a:t>
            </a:r>
          </a:p>
          <a:p>
            <a:pPr eaLnBrk="1" hangingPunct="1">
              <a:defRPr/>
            </a:pPr>
            <a:r>
              <a:rPr lang="en-GB" sz="2400" b="1" i="1" dirty="0" smtClean="0"/>
              <a:t> 2) SA Work Report</a:t>
            </a:r>
          </a:p>
          <a:p>
            <a:pPr lvl="1" eaLnBrk="1" hangingPunct="1">
              <a:defRPr/>
            </a:pPr>
            <a:r>
              <a:rPr lang="en-GB" sz="2000" dirty="0" smtClean="0">
                <a:solidFill>
                  <a:schemeClr val="bg1">
                    <a:lumMod val="65000"/>
                  </a:schemeClr>
                </a:solidFill>
              </a:rPr>
              <a:t>2.1) </a:t>
            </a:r>
            <a:r>
              <a:rPr lang="en-GB" sz="2000" dirty="0" err="1" smtClean="0">
                <a:solidFill>
                  <a:schemeClr val="bg1">
                    <a:lumMod val="65000"/>
                  </a:schemeClr>
                </a:solidFill>
              </a:rPr>
              <a:t>Rel</a:t>
            </a:r>
            <a:r>
              <a:rPr lang="en-GB" sz="2000" dirty="0" smtClean="0">
                <a:solidFill>
                  <a:schemeClr val="bg1">
                    <a:lumMod val="65000"/>
                  </a:schemeClr>
                </a:solidFill>
              </a:rPr>
              <a:t>-11 and before Maintenance</a:t>
            </a:r>
          </a:p>
          <a:p>
            <a:pPr lvl="1" eaLnBrk="1" hangingPunct="1">
              <a:defRPr/>
            </a:pPr>
            <a:r>
              <a:rPr lang="en-GB" sz="2000" b="1" i="1" dirty="0" smtClean="0"/>
              <a:t>2.2  </a:t>
            </a:r>
            <a:r>
              <a:rPr lang="en-GB" sz="2000" b="1" i="1" dirty="0" err="1" smtClean="0"/>
              <a:t>Rel</a:t>
            </a:r>
            <a:r>
              <a:rPr lang="en-GB" sz="2000" b="1" i="1" dirty="0" smtClean="0"/>
              <a:t>-12 Work and Maintenance</a:t>
            </a:r>
          </a:p>
          <a:p>
            <a:pPr lvl="1" eaLnBrk="1" hangingPunct="1">
              <a:defRPr/>
            </a:pPr>
            <a:r>
              <a:rPr lang="en-GB" sz="2000" dirty="0" smtClean="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4340" name="Text Box 3"/>
          <p:cNvSpPr txBox="1">
            <a:spLocks noChangeArrowheads="1"/>
          </p:cNvSpPr>
          <p:nvPr/>
        </p:nvSpPr>
        <p:spPr bwMode="auto">
          <a:xfrm>
            <a:off x="77788" y="29622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de-DE" dirty="0" smtClean="0"/>
              <a:t>2.2) </a:t>
            </a:r>
            <a:r>
              <a:rPr lang="de-DE" altLang="de-DE" dirty="0" smtClean="0"/>
              <a:t>Rel-12 Maintenance (1/3)</a:t>
            </a:r>
            <a:br>
              <a:rPr lang="de-DE" altLang="de-DE" dirty="0" smtClean="0"/>
            </a:br>
            <a:r>
              <a:rPr lang="de-DE" altLang="de-DE" dirty="0" smtClean="0"/>
              <a:t>Completed SA 67 or before</a:t>
            </a:r>
            <a:endParaRPr lang="de-DE" altLang="de-DE" sz="3600" dirty="0" smtClean="0"/>
          </a:p>
        </p:txBody>
      </p:sp>
      <p:sp>
        <p:nvSpPr>
          <p:cNvPr id="23555" name="Content Placeholder 2"/>
          <p:cNvSpPr>
            <a:spLocks noGrp="1"/>
          </p:cNvSpPr>
          <p:nvPr>
            <p:ph idx="1"/>
          </p:nvPr>
        </p:nvSpPr>
        <p:spPr>
          <a:xfrm>
            <a:off x="403225" y="1614488"/>
            <a:ext cx="8229600" cy="4527550"/>
          </a:xfrm>
        </p:spPr>
        <p:txBody>
          <a:bodyPr/>
          <a:lstStyle/>
          <a:p>
            <a:r>
              <a:rPr lang="de-DE" altLang="de-DE" smtClean="0"/>
              <a:t> Work Progress on Corrections</a:t>
            </a:r>
          </a:p>
        </p:txBody>
      </p:sp>
      <p:graphicFrame>
        <p:nvGraphicFramePr>
          <p:cNvPr id="7" name="Table 6"/>
          <p:cNvGraphicFramePr>
            <a:graphicFrameLocks noGrp="1"/>
          </p:cNvGraphicFramePr>
          <p:nvPr>
            <p:extLst>
              <p:ext uri="{D42A27DB-BD31-4B8C-83A1-F6EECF244321}">
                <p14:modId xmlns:p14="http://schemas.microsoft.com/office/powerpoint/2010/main" val="4129323240"/>
              </p:ext>
            </p:extLst>
          </p:nvPr>
        </p:nvGraphicFramePr>
        <p:xfrm>
          <a:off x="390283" y="2220999"/>
          <a:ext cx="8528861" cy="3382963"/>
        </p:xfrm>
        <a:graphic>
          <a:graphicData uri="http://schemas.openxmlformats.org/drawingml/2006/table">
            <a:tbl>
              <a:tblPr/>
              <a:tblGrid>
                <a:gridCol w="3243566"/>
                <a:gridCol w="665019"/>
                <a:gridCol w="451262"/>
                <a:gridCol w="581891"/>
                <a:gridCol w="475013"/>
                <a:gridCol w="581891"/>
                <a:gridCol w="570015"/>
                <a:gridCol w="629392"/>
                <a:gridCol w="582813"/>
                <a:gridCol w="747999"/>
              </a:tblGrid>
              <a:tr h="457144">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SA</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59</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60</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61</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62</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63</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65</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67</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r>
              <a:tr h="8228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Approved (Maintenance of </a:t>
                      </a:r>
                      <a:r>
                        <a:rPr kumimoji="0" lang="en-US" sz="2000" b="0" i="0" u="none" strike="noStrike" cap="none" normalizeH="0" baseline="0" dirty="0" err="1" smtClean="0">
                          <a:ln>
                            <a:noFill/>
                          </a:ln>
                          <a:solidFill>
                            <a:schemeClr val="tx1"/>
                          </a:solidFill>
                          <a:effectLst/>
                          <a:latin typeface="Calibri" pitchFamily="34" charset="0"/>
                        </a:rPr>
                        <a:t>Rel</a:t>
                      </a:r>
                      <a:r>
                        <a:rPr kumimoji="0" lang="en-US" sz="2000" b="0" i="0" u="none" strike="noStrike" cap="none" normalizeH="0" baseline="0" dirty="0" smtClean="0">
                          <a:ln>
                            <a:noFill/>
                          </a:ln>
                          <a:solidFill>
                            <a:schemeClr val="tx1"/>
                          </a:solidFill>
                          <a:effectLst/>
                          <a:latin typeface="Calibri" pitchFamily="34" charset="0"/>
                        </a:rPr>
                        <a:t>-12 Work Items)</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a:t>
                      </a:r>
                    </a:p>
                  </a:txBody>
                  <a:tcPr marL="91456" marR="91456"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9</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95</a:t>
                      </a: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35</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69</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14</a:t>
                      </a:r>
                      <a:endParaRPr kumimoji="0" lang="en-US" sz="2000" b="1" i="0" u="none" strike="noStrike" cap="none" normalizeH="0" baseline="0" dirty="0" smtClean="0">
                        <a:ln>
                          <a:noFill/>
                        </a:ln>
                        <a:solidFill>
                          <a:srgbClr val="7030A0"/>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DBE7B6"/>
                    </a:solidFill>
                  </a:tcPr>
                </a:tc>
              </a:tr>
              <a:tr h="11886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 Approved (TEI12: Maintenance of features added in previous releases)</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alibri" pitchFamily="34" charset="0"/>
                        </a:rPr>
                        <a:t>0</a:t>
                      </a:r>
                      <a:endParaRPr kumimoji="0" lang="de-DE" sz="1600" b="0" i="0" u="none" strike="noStrike" cap="none" normalizeH="0" baseline="0" dirty="0" smtClean="0">
                        <a:ln>
                          <a:noFill/>
                        </a:ln>
                        <a:solidFill>
                          <a:schemeClr val="tx1"/>
                        </a:solidFill>
                        <a:effectLst/>
                        <a:latin typeface="Calibri" pitchFamily="34" charset="0"/>
                      </a:endParaRPr>
                    </a:p>
                  </a:txBody>
                  <a:tcPr marL="91456" marR="91456"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4</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0</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11</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5</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4</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7</a:t>
                      </a:r>
                    </a:p>
                  </a:txBody>
                  <a:tcPr marL="91435" marR="91435" marT="45698" marB="45698" horzOverflow="overflow">
                    <a:lnL>
                      <a:noFill/>
                    </a:lnL>
                    <a:lnR>
                      <a:noFill/>
                    </a:lnR>
                    <a:lnT>
                      <a:noFill/>
                    </a:lnT>
                    <a:lnB>
                      <a:noFill/>
                    </a:lnB>
                    <a:lnTlToBr>
                      <a:noFill/>
                    </a:lnTlToBr>
                    <a:lnBlToTr>
                      <a:noFill/>
                    </a:lnBlToTr>
                    <a:solidFill>
                      <a:srgbClr val="EDF3DB"/>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 Noted</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4</a:t>
                      </a:r>
                    </a:p>
                  </a:txBody>
                  <a:tcPr marL="91456" marR="91456"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1</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2</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17</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25</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28</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20</a:t>
                      </a:r>
                    </a:p>
                  </a:txBody>
                  <a:tcPr marL="91435" marR="91435" marT="45698" marB="45698" horzOverflow="overflow">
                    <a:lnL>
                      <a:noFill/>
                    </a:lnL>
                    <a:lnR>
                      <a:noFill/>
                    </a:lnR>
                    <a:lnT>
                      <a:noFill/>
                    </a:lnT>
                    <a:lnB>
                      <a:noFill/>
                    </a:lnB>
                    <a:lnTlToBr>
                      <a:noFill/>
                    </a:lnTlToBr>
                    <a:lnBlToTr>
                      <a:noFill/>
                    </a:lnBlToTr>
                    <a:solidFill>
                      <a:srgbClr val="DBE7B6"/>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 Postponed / Not Handled</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1</a:t>
                      </a:r>
                    </a:p>
                  </a:txBody>
                  <a:tcPr marL="91456" marR="91456"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3</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3</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7</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33</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46</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6</a:t>
                      </a:r>
                    </a:p>
                  </a:txBody>
                  <a:tcPr marL="91435" marR="91435" marT="45698" marB="45698" horzOverflow="overflow">
                    <a:lnL>
                      <a:noFill/>
                    </a:lnL>
                    <a:lnR>
                      <a:noFill/>
                    </a:lnR>
                    <a:lnT>
                      <a:noFill/>
                    </a:lnT>
                    <a:lnB>
                      <a:noFill/>
                    </a:lnB>
                    <a:lnTlToBr>
                      <a:noFill/>
                    </a:lnTlToBr>
                    <a:lnBlToTr>
                      <a:noFill/>
                    </a:lnBlToTr>
                    <a:solidFill>
                      <a:srgbClr val="EDF3DB"/>
                    </a:solidFill>
                  </a:tcPr>
                </a:tc>
              </a:tr>
            </a:tbl>
          </a:graphicData>
        </a:graphic>
      </p:graphicFrame>
      <p:sp>
        <p:nvSpPr>
          <p:cNvPr id="23587" name="Rectangle 7"/>
          <p:cNvSpPr>
            <a:spLocks noChangeArrowheads="1"/>
          </p:cNvSpPr>
          <p:nvPr/>
        </p:nvSpPr>
        <p:spPr bwMode="auto">
          <a:xfrm>
            <a:off x="566738" y="5788363"/>
            <a:ext cx="7277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solidFill>
                  <a:srgbClr val="FF0000"/>
                </a:solidFill>
                <a:latin typeface="Arial" charset="0"/>
                <a:ea typeface="Gulim" pitchFamily="34" charset="-127"/>
              </a:rPr>
              <a:t>*</a:t>
            </a:r>
            <a:r>
              <a:rPr lang="en-US" altLang="de-DE" sz="1800" i="1" dirty="0">
                <a:latin typeface="Arial" charset="0"/>
                <a:ea typeface="Gulim" pitchFamily="34" charset="-127"/>
              </a:rPr>
              <a:t> short cycle (only one SA2 meeting allowing corrections)</a:t>
            </a:r>
          </a:p>
        </p:txBody>
      </p:sp>
      <p:sp>
        <p:nvSpPr>
          <p:cNvPr id="8" name="Rectangle 7"/>
          <p:cNvSpPr>
            <a:spLocks noChangeArrowheads="1"/>
          </p:cNvSpPr>
          <p:nvPr/>
        </p:nvSpPr>
        <p:spPr bwMode="auto">
          <a:xfrm>
            <a:off x="546182" y="6112784"/>
            <a:ext cx="85597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latin typeface="Arial" charset="0"/>
                <a:ea typeface="Gulim" pitchFamily="34" charset="-127"/>
              </a:rPr>
              <a:t>Note: Only category F or D </a:t>
            </a:r>
            <a:r>
              <a:rPr lang="en-US" altLang="de-DE" sz="1800" i="1" dirty="0" err="1">
                <a:latin typeface="Arial" charset="0"/>
                <a:ea typeface="Gulim" pitchFamily="34" charset="-127"/>
              </a:rPr>
              <a:t>CRs</a:t>
            </a:r>
            <a:r>
              <a:rPr lang="en-US" altLang="de-DE" sz="1800" i="1" dirty="0">
                <a:latin typeface="Arial" charset="0"/>
                <a:ea typeface="Gulim" pitchFamily="34" charset="-127"/>
              </a:rPr>
              <a:t> are counted. Category A </a:t>
            </a:r>
            <a:r>
              <a:rPr lang="en-US" altLang="de-DE" sz="1800" i="1" dirty="0" err="1">
                <a:latin typeface="Arial" charset="0"/>
                <a:ea typeface="Gulim" pitchFamily="34" charset="-127"/>
              </a:rPr>
              <a:t>CRs</a:t>
            </a:r>
            <a:r>
              <a:rPr lang="en-US" altLang="de-DE" sz="1800" i="1" dirty="0">
                <a:latin typeface="Arial" charset="0"/>
                <a:ea typeface="Gulim" pitchFamily="34" charset="-127"/>
              </a:rPr>
              <a:t> are not counted.</a:t>
            </a:r>
          </a:p>
        </p:txBody>
      </p:sp>
      <p:sp>
        <p:nvSpPr>
          <p:cNvPr id="9" name="Oval 8"/>
          <p:cNvSpPr/>
          <p:nvPr/>
        </p:nvSpPr>
        <p:spPr bwMode="auto">
          <a:xfrm>
            <a:off x="8356601" y="2527300"/>
            <a:ext cx="723900" cy="3273425"/>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smtClean="0">
              <a:ln>
                <a:noFill/>
              </a:ln>
              <a:solidFill>
                <a:srgbClr val="FF0000"/>
              </a:solidFill>
              <a:effectLst/>
              <a:latin typeface="Arial" charset="0"/>
            </a:endParaRPr>
          </a:p>
        </p:txBody>
      </p:sp>
      <p:sp>
        <p:nvSpPr>
          <p:cNvPr id="10" name="Rectangular Callout 9"/>
          <p:cNvSpPr/>
          <p:nvPr/>
        </p:nvSpPr>
        <p:spPr bwMode="auto">
          <a:xfrm>
            <a:off x="7092951" y="1130300"/>
            <a:ext cx="1536699" cy="927100"/>
          </a:xfrm>
          <a:prstGeom prst="wedgeRectCallout">
            <a:avLst>
              <a:gd name="adj1" fmla="val 41150"/>
              <a:gd name="adj2" fmla="val 116659"/>
            </a:avLst>
          </a:prstGeom>
          <a:solidFill>
            <a:srgbClr val="7030A0"/>
          </a:solidFill>
          <a:ln w="9525"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de-DE" sz="1600" dirty="0" smtClean="0">
                <a:solidFill>
                  <a:srgbClr val="7CCA62"/>
                </a:solidFill>
              </a:rPr>
              <a:t>Rel-12 Maintenance has stabilized.</a:t>
            </a:r>
            <a:endParaRPr kumimoji="0" lang="de-DE" sz="1600" b="0" i="0" u="none" strike="noStrike" cap="none" normalizeH="0" baseline="0" dirty="0" smtClean="0">
              <a:ln>
                <a:noFill/>
              </a:ln>
              <a:solidFill>
                <a:srgbClr val="7CCA62"/>
              </a:solidFill>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p:txBody>
          <a:bodyPr/>
          <a:lstStyle/>
          <a:p>
            <a:r>
              <a:rPr lang="en-US" altLang="de-DE" dirty="0" smtClean="0"/>
              <a:t>2.2) </a:t>
            </a:r>
            <a:r>
              <a:rPr lang="en-US" altLang="de-DE" dirty="0" err="1" smtClean="0"/>
              <a:t>Rel</a:t>
            </a:r>
            <a:r>
              <a:rPr lang="en-US" altLang="de-DE" dirty="0" smtClean="0"/>
              <a:t>-12 Work Maintenance (2/3)</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587219836"/>
              </p:ext>
            </p:extLst>
          </p:nvPr>
        </p:nvGraphicFramePr>
        <p:xfrm>
          <a:off x="217488" y="1092200"/>
          <a:ext cx="8609012" cy="5195725"/>
        </p:xfrm>
        <a:graphic>
          <a:graphicData uri="http://schemas.openxmlformats.org/drawingml/2006/table">
            <a:tbl>
              <a:tblPr/>
              <a:tblGrid>
                <a:gridCol w="1522412"/>
                <a:gridCol w="5411788"/>
                <a:gridCol w="638175"/>
                <a:gridCol w="1036637"/>
              </a:tblGrid>
              <a:tr h="59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CRs approved</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477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rgbClr val="FFFFFF"/>
                          </a:solidFill>
                          <a:effectLst/>
                          <a:latin typeface="Calibri" pitchFamily="34" charset="0"/>
                        </a:rPr>
                        <a:t>MTCe-UEPCOP</a:t>
                      </a:r>
                      <a:endParaRPr kumimoji="0" lang="en-US" sz="1500" b="0" i="0" u="none" strike="noStrike" cap="none" normalizeH="0" baseline="0" dirty="0" smtClean="0">
                        <a:ln>
                          <a:noFill/>
                        </a:ln>
                        <a:solidFill>
                          <a:srgbClr val="FFFFFF"/>
                        </a:solidFill>
                        <a:effectLst/>
                        <a:latin typeface="Calibri" pitchFamily="34" charset="0"/>
                      </a:endParaRP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1" i="0" u="none" strike="noStrike" cap="none" normalizeH="0" baseline="0" dirty="0" err="1" smtClean="0">
                          <a:ln>
                            <a:noFill/>
                          </a:ln>
                          <a:solidFill>
                            <a:srgbClr val="FFFFFF"/>
                          </a:solidFill>
                          <a:effectLst/>
                          <a:latin typeface="Calibri" pitchFamily="34" charset="0"/>
                        </a:rPr>
                        <a:t>UE</a:t>
                      </a:r>
                      <a:r>
                        <a:rPr kumimoji="0" lang="en-GB" sz="1500" b="1" i="0" u="none" strike="noStrike" cap="none" normalizeH="0" baseline="0" dirty="0" smtClean="0">
                          <a:ln>
                            <a:noFill/>
                          </a:ln>
                          <a:solidFill>
                            <a:srgbClr val="FFFFFF"/>
                          </a:solidFill>
                          <a:effectLst/>
                          <a:latin typeface="Calibri" pitchFamily="34" charset="0"/>
                        </a:rPr>
                        <a:t> Power Consumption Optimizations</a:t>
                      </a:r>
                      <a:endParaRPr kumimoji="0" lang="en-US" sz="1500" b="1" i="0" u="none" strike="noStrike" cap="none" normalizeH="0" baseline="0" dirty="0" smtClean="0">
                        <a:ln>
                          <a:noFill/>
                        </a:ln>
                        <a:solidFill>
                          <a:srgbClr val="FFFFFF"/>
                        </a:solidFill>
                        <a:effectLst/>
                        <a:latin typeface="Calibri" pitchFamily="34" charset="0"/>
                      </a:endParaRP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36801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FFFF"/>
                          </a:solidFill>
                          <a:effectLst/>
                          <a:latin typeface="Calibri" pitchFamily="34" charset="0"/>
                        </a:rPr>
                        <a:t>MTCe-SDDTE</a:t>
                      </a:r>
                      <a:endParaRPr kumimoji="0" lang="en-US" sz="1600" b="0" i="0" u="none" strike="noStrike" cap="none" normalizeH="0" baseline="0" dirty="0" smtClean="0">
                        <a:ln>
                          <a:noFill/>
                        </a:ln>
                        <a:solidFill>
                          <a:srgbClr val="FFFFFF"/>
                        </a:solidFill>
                        <a:effectLst/>
                        <a:latin typeface="Calibri" pitchFamily="34" charset="0"/>
                      </a:endParaRPr>
                    </a:p>
                  </a:txBody>
                  <a:tcPr marL="91435" marR="91435" marT="45735" marB="45735"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1" i="0" u="none" strike="noStrike" cap="none" normalizeH="0" baseline="0" dirty="0" smtClean="0">
                          <a:ln>
                            <a:noFill/>
                          </a:ln>
                          <a:solidFill>
                            <a:schemeClr val="bg1"/>
                          </a:solidFill>
                          <a:effectLst/>
                          <a:latin typeface="Calibri" pitchFamily="34" charset="0"/>
                        </a:rPr>
                        <a:t>Small Data and Device Triggering Enhancements</a:t>
                      </a:r>
                    </a:p>
                  </a:txBody>
                  <a:tcPr marL="91435" marR="91435" marT="45735" marB="45735"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p>
                  </a:txBody>
                  <a:tcPr marL="91436" marR="91436" marT="45698" marB="45698"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0</a:t>
                      </a:r>
                    </a:p>
                  </a:txBody>
                  <a:tcPr marL="91436" marR="91436" marT="45698" marB="45698" horzOverflow="overflow">
                    <a:lnL>
                      <a:noFill/>
                    </a:lnL>
                    <a:lnR>
                      <a:noFill/>
                    </a:lnR>
                    <a:lnT>
                      <a:noFill/>
                    </a:lnT>
                    <a:lnB>
                      <a:noFill/>
                    </a:lnB>
                    <a:lnTlToBr>
                      <a:noFill/>
                    </a:lnTlToBr>
                    <a:lnBlToTr>
                      <a:noFill/>
                    </a:lnBlToTr>
                    <a:solidFill>
                      <a:srgbClr val="7CCA62"/>
                    </a:solidFill>
                  </a:tcPr>
                </a:tc>
              </a:tr>
              <a:tr h="419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FFFFFF"/>
                          </a:solidFill>
                          <a:effectLst/>
                          <a:latin typeface="Calibri" pitchFamily="34" charset="0"/>
                        </a:rPr>
                        <a:t>WLAN_NS</a:t>
                      </a: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kern="1200" dirty="0" err="1" smtClean="0">
                          <a:solidFill>
                            <a:schemeClr val="lt1"/>
                          </a:solidFill>
                          <a:effectLst/>
                          <a:latin typeface="+mn-lt"/>
                          <a:ea typeface="+mn-ea"/>
                          <a:cs typeface="+mn-cs"/>
                        </a:rPr>
                        <a:t>WLAN</a:t>
                      </a:r>
                      <a:r>
                        <a:rPr lang="en-US" sz="1600" b="1" kern="1200" dirty="0" smtClean="0">
                          <a:solidFill>
                            <a:schemeClr val="lt1"/>
                          </a:solidFill>
                          <a:effectLst/>
                          <a:latin typeface="+mn-lt"/>
                          <a:ea typeface="+mn-ea"/>
                          <a:cs typeface="+mn-cs"/>
                        </a:rPr>
                        <a:t> Network Selection for </a:t>
                      </a:r>
                      <a:r>
                        <a:rPr lang="en-US" sz="1600" b="1" kern="1200" dirty="0" err="1" smtClean="0">
                          <a:solidFill>
                            <a:schemeClr val="lt1"/>
                          </a:solidFill>
                          <a:effectLst/>
                          <a:latin typeface="+mn-lt"/>
                          <a:ea typeface="+mn-ea"/>
                          <a:cs typeface="+mn-cs"/>
                        </a:rPr>
                        <a:t>3GPP</a:t>
                      </a:r>
                      <a:r>
                        <a:rPr lang="en-US" sz="1600" b="1" kern="1200" dirty="0" smtClean="0">
                          <a:solidFill>
                            <a:schemeClr val="lt1"/>
                          </a:solidFill>
                          <a:effectLst/>
                          <a:latin typeface="+mn-lt"/>
                          <a:ea typeface="+mn-ea"/>
                          <a:cs typeface="+mn-cs"/>
                        </a:rPr>
                        <a:t> Terminals</a:t>
                      </a:r>
                      <a:endParaRPr kumimoji="0" lang="en-US" sz="1500" b="1" i="0" u="none" strike="noStrike" cap="none" normalizeH="0" baseline="0" dirty="0" smtClean="0">
                        <a:ln>
                          <a:noFill/>
                        </a:ln>
                        <a:solidFill>
                          <a:srgbClr val="FFFFFF"/>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7030A0"/>
                          </a:solidFill>
                          <a:effectLst/>
                          <a:latin typeface="Calibri" pitchFamily="34" charset="0"/>
                        </a:rPr>
                        <a:t>1</a:t>
                      </a:r>
                    </a:p>
                  </a:txBody>
                  <a:tcPr marL="91436" marR="91436" marT="45715" marB="45715" horzOverflow="overflow">
                    <a:lnL>
                      <a:noFill/>
                    </a:lnL>
                    <a:lnR>
                      <a:noFill/>
                    </a:lnR>
                    <a:lnT>
                      <a:noFill/>
                    </a:lnT>
                    <a:lnB>
                      <a:noFill/>
                    </a:lnB>
                    <a:lnTlToBr>
                      <a:noFill/>
                    </a:lnTlToBr>
                    <a:lnBlToTr>
                      <a:noFill/>
                    </a:lnBlToTr>
                    <a:solidFill>
                      <a:srgbClr val="62A14D"/>
                    </a:solidFill>
                  </a:tcPr>
                </a:tc>
              </a:tr>
              <a:tr h="5792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bg1"/>
                          </a:solidFill>
                          <a:effectLst/>
                          <a:latin typeface="Calibri" pitchFamily="34" charset="0"/>
                        </a:rPr>
                        <a:t>P4C</a:t>
                      </a:r>
                      <a:r>
                        <a:rPr kumimoji="0" lang="en-US" sz="1600" b="0" i="0" u="none" strike="noStrike" cap="none" normalizeH="0" baseline="0" dirty="0" smtClean="0">
                          <a:ln>
                            <a:noFill/>
                          </a:ln>
                          <a:solidFill>
                            <a:schemeClr val="bg1"/>
                          </a:solidFill>
                          <a:effectLst/>
                          <a:latin typeface="Calibri" pitchFamily="34" charset="0"/>
                        </a:rPr>
                        <a:t>-F</a:t>
                      </a: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Calibri" pitchFamily="34" charset="0"/>
                        </a:rPr>
                        <a:t>Policy and Charging Control for </a:t>
                      </a:r>
                      <a:r>
                        <a:rPr kumimoji="0" lang="en-US" sz="1600" b="1" i="0" u="none" strike="noStrike" cap="none" normalizeH="0" baseline="0" dirty="0" smtClean="0">
                          <a:ln>
                            <a:noFill/>
                          </a:ln>
                          <a:solidFill>
                            <a:schemeClr val="bg1"/>
                          </a:solidFill>
                          <a:effectLst/>
                          <a:latin typeface="Calibri" pitchFamily="34" charset="0"/>
                        </a:rPr>
                        <a:t>supporting traffic from fixed terminals and </a:t>
                      </a:r>
                      <a:r>
                        <a:rPr kumimoji="0" lang="en-US" sz="1600" b="1" i="0" u="none" strike="noStrike" cap="none" normalizeH="0" baseline="0" dirty="0" err="1" smtClean="0">
                          <a:ln>
                            <a:noFill/>
                          </a:ln>
                          <a:solidFill>
                            <a:schemeClr val="bg1"/>
                          </a:solidFill>
                          <a:effectLst/>
                          <a:latin typeface="Calibri" pitchFamily="34" charset="0"/>
                        </a:rPr>
                        <a:t>NSWO</a:t>
                      </a:r>
                      <a:r>
                        <a:rPr kumimoji="0" lang="en-US" sz="1600" b="1" i="0" u="none" strike="noStrike" cap="none" normalizeH="0" baseline="0" dirty="0" smtClean="0">
                          <a:ln>
                            <a:noFill/>
                          </a:ln>
                          <a:solidFill>
                            <a:schemeClr val="bg1"/>
                          </a:solidFill>
                          <a:effectLst/>
                          <a:latin typeface="Calibri" pitchFamily="34" charset="0"/>
                        </a:rPr>
                        <a:t> traffic from </a:t>
                      </a:r>
                      <a:r>
                        <a:rPr kumimoji="0" lang="en-US" sz="1600" b="1" i="0" u="none" strike="noStrike" cap="none" normalizeH="0" baseline="0" dirty="0" err="1" smtClean="0">
                          <a:ln>
                            <a:noFill/>
                          </a:ln>
                          <a:solidFill>
                            <a:schemeClr val="bg1"/>
                          </a:solidFill>
                          <a:effectLst/>
                          <a:latin typeface="Calibri" pitchFamily="34" charset="0"/>
                        </a:rPr>
                        <a:t>3GPP</a:t>
                      </a:r>
                      <a:r>
                        <a:rPr kumimoji="0" lang="en-US" sz="1600" b="1" i="0" u="none" strike="noStrike" cap="none" normalizeH="0" baseline="0" dirty="0" smtClean="0">
                          <a:ln>
                            <a:noFill/>
                          </a:ln>
                          <a:solidFill>
                            <a:schemeClr val="bg1"/>
                          </a:solidFill>
                          <a:effectLst/>
                          <a:latin typeface="Calibri" pitchFamily="34" charset="0"/>
                        </a:rPr>
                        <a:t> </a:t>
                      </a:r>
                      <a:r>
                        <a:rPr kumimoji="0" lang="en-US" sz="1600" b="1" i="0" u="none" strike="noStrike" cap="none" normalizeH="0" baseline="0" dirty="0" err="1" smtClean="0">
                          <a:ln>
                            <a:noFill/>
                          </a:ln>
                          <a:solidFill>
                            <a:schemeClr val="bg1"/>
                          </a:solidFill>
                          <a:effectLst/>
                          <a:latin typeface="Calibri" pitchFamily="34" charset="0"/>
                        </a:rPr>
                        <a:t>UEs</a:t>
                      </a:r>
                      <a:endParaRPr kumimoji="0" lang="en-US" sz="1200" b="1" i="0" u="none" strike="noStrike" cap="none" normalizeH="0" baseline="0" dirty="0" smtClean="0">
                        <a:ln>
                          <a:noFill/>
                        </a:ln>
                        <a:solidFill>
                          <a:schemeClr val="bg1"/>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0</a:t>
                      </a:r>
                    </a:p>
                  </a:txBody>
                  <a:tcPr marL="91436" marR="91436" marT="45715" marB="45715" horzOverflow="overflow">
                    <a:lnL>
                      <a:noFill/>
                    </a:lnL>
                    <a:lnR>
                      <a:noFill/>
                    </a:lnR>
                    <a:lnT>
                      <a:noFill/>
                    </a:lnT>
                    <a:lnB>
                      <a:noFill/>
                    </a:lnB>
                    <a:lnTlToBr>
                      <a:noFill/>
                    </a:lnTlToBr>
                    <a:lnBlToTr>
                      <a:noFill/>
                    </a:lnBlToTr>
                    <a:solidFill>
                      <a:srgbClr val="7CCA62"/>
                    </a:solidFill>
                  </a:tcPr>
                </a:tc>
              </a:tr>
              <a:tr h="4239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FFFFFF"/>
                          </a:solidFill>
                          <a:effectLst/>
                          <a:latin typeface="Calibri" pitchFamily="34" charset="0"/>
                        </a:rPr>
                        <a:t>eSaMOG</a:t>
                      </a: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defRPr/>
                      </a:pPr>
                      <a:r>
                        <a:rPr lang="en-US" sz="1600" b="1" kern="1200" dirty="0" smtClean="0">
                          <a:solidFill>
                            <a:schemeClr val="bg1"/>
                          </a:solidFill>
                          <a:effectLst/>
                          <a:latin typeface="+mn-lt"/>
                          <a:ea typeface="+mn-ea"/>
                          <a:cs typeface="+mn-cs"/>
                        </a:rPr>
                        <a:t>Enhanced </a:t>
                      </a:r>
                      <a:r>
                        <a:rPr lang="en-US" sz="1600" b="1" kern="1200" dirty="0" err="1" smtClean="0">
                          <a:solidFill>
                            <a:schemeClr val="bg1"/>
                          </a:solidFill>
                          <a:effectLst/>
                          <a:latin typeface="+mn-lt"/>
                          <a:ea typeface="+mn-ea"/>
                          <a:cs typeface="+mn-cs"/>
                        </a:rPr>
                        <a:t>S2a</a:t>
                      </a:r>
                      <a:r>
                        <a:rPr lang="en-US" sz="1600" b="1" kern="1200" dirty="0" smtClean="0">
                          <a:solidFill>
                            <a:schemeClr val="bg1"/>
                          </a:solidFill>
                          <a:effectLst/>
                          <a:latin typeface="+mn-lt"/>
                          <a:ea typeface="+mn-ea"/>
                          <a:cs typeface="+mn-cs"/>
                        </a:rPr>
                        <a:t> Mobility Over Trusted </a:t>
                      </a:r>
                      <a:r>
                        <a:rPr lang="en-US" sz="1600" b="1" kern="1200" dirty="0" err="1" smtClean="0">
                          <a:solidFill>
                            <a:schemeClr val="bg1"/>
                          </a:solidFill>
                          <a:effectLst/>
                          <a:latin typeface="+mn-lt"/>
                          <a:ea typeface="+mn-ea"/>
                          <a:cs typeface="+mn-cs"/>
                        </a:rPr>
                        <a:t>WLAN</a:t>
                      </a:r>
                      <a:r>
                        <a:rPr lang="en-US" sz="1600" b="1" kern="1200" dirty="0" smtClean="0">
                          <a:solidFill>
                            <a:schemeClr val="bg1"/>
                          </a:solidFill>
                          <a:effectLst/>
                          <a:latin typeface="+mn-lt"/>
                          <a:ea typeface="+mn-ea"/>
                          <a:cs typeface="+mn-cs"/>
                        </a:rPr>
                        <a:t> access to </a:t>
                      </a:r>
                      <a:r>
                        <a:rPr lang="en-US" sz="1600" b="1" kern="1200" dirty="0" err="1" smtClean="0">
                          <a:solidFill>
                            <a:schemeClr val="bg1"/>
                          </a:solidFill>
                          <a:effectLst/>
                          <a:latin typeface="+mn-lt"/>
                          <a:ea typeface="+mn-ea"/>
                          <a:cs typeface="+mn-cs"/>
                        </a:rPr>
                        <a:t>EPC</a:t>
                      </a:r>
                      <a:endParaRPr lang="en-US" sz="1600" b="1" kern="1200" dirty="0" smtClean="0">
                        <a:solidFill>
                          <a:schemeClr val="bg1"/>
                        </a:solidFill>
                        <a:effectLst/>
                        <a:latin typeface="+mn-lt"/>
                        <a:ea typeface="+mn-ea"/>
                        <a:cs typeface="+mn-cs"/>
                      </a:endParaRPr>
                    </a:p>
                  </a:txBody>
                  <a:tcPr marL="118792" marR="118792" marT="90029" marB="90029"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7030A0"/>
                          </a:solidFill>
                          <a:effectLst/>
                          <a:latin typeface="Calibri" pitchFamily="34" charset="0"/>
                        </a:rPr>
                        <a:t>1</a:t>
                      </a:r>
                    </a:p>
                  </a:txBody>
                  <a:tcPr marL="91436" marR="91436" marT="45739" marB="45739" horzOverflow="overflow">
                    <a:lnL>
                      <a:noFill/>
                    </a:lnL>
                    <a:lnR>
                      <a:noFill/>
                    </a:lnR>
                    <a:lnT>
                      <a:noFill/>
                    </a:lnT>
                    <a:lnB>
                      <a:noFill/>
                    </a:lnB>
                    <a:lnTlToBr>
                      <a:noFill/>
                    </a:lnTlToBr>
                    <a:lnBlToTr>
                      <a:noFill/>
                    </a:lnBlToTr>
                    <a:solidFill>
                      <a:srgbClr val="62A14D"/>
                    </a:solidFill>
                  </a:tcPr>
                </a:tc>
              </a:tr>
              <a:tr h="66787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600" dirty="0" err="1" smtClean="0">
                          <a:solidFill>
                            <a:schemeClr val="bg1"/>
                          </a:solidFill>
                        </a:rPr>
                        <a:t>NETLOC_TWAN</a:t>
                      </a:r>
                      <a:endParaRPr lang="en-US" sz="1600" dirty="0" smtClean="0">
                        <a:solidFill>
                          <a:schemeClr val="bg1"/>
                        </a:solidFill>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600" b="1" kern="1200" dirty="0" smtClean="0">
                          <a:solidFill>
                            <a:schemeClr val="lt1"/>
                          </a:solidFill>
                          <a:effectLst/>
                          <a:latin typeface="+mn-lt"/>
                          <a:ea typeface="+mn-ea"/>
                          <a:cs typeface="+mn-cs"/>
                        </a:rPr>
                        <a:t>Network-provided Location information for </a:t>
                      </a:r>
                      <a:r>
                        <a:rPr lang="en-US" sz="1600" b="1" kern="1200" dirty="0" err="1" smtClean="0">
                          <a:solidFill>
                            <a:schemeClr val="lt1"/>
                          </a:solidFill>
                          <a:effectLst/>
                          <a:latin typeface="+mn-lt"/>
                          <a:ea typeface="+mn-ea"/>
                          <a:cs typeface="+mn-cs"/>
                        </a:rPr>
                        <a:t>IMS</a:t>
                      </a:r>
                      <a:r>
                        <a:rPr lang="en-US" sz="1600" b="1" kern="1200" dirty="0" smtClean="0">
                          <a:solidFill>
                            <a:schemeClr val="lt1"/>
                          </a:solidFill>
                          <a:effectLst/>
                          <a:latin typeface="+mn-lt"/>
                          <a:ea typeface="+mn-ea"/>
                          <a:cs typeface="+mn-cs"/>
                        </a:rPr>
                        <a:t> Trusted </a:t>
                      </a:r>
                      <a:r>
                        <a:rPr lang="en-US" sz="1600" b="1" kern="1200" dirty="0" err="1" smtClean="0">
                          <a:solidFill>
                            <a:schemeClr val="lt1"/>
                          </a:solidFill>
                          <a:effectLst/>
                          <a:latin typeface="+mn-lt"/>
                          <a:ea typeface="+mn-ea"/>
                          <a:cs typeface="+mn-cs"/>
                        </a:rPr>
                        <a:t>WLAN</a:t>
                      </a:r>
                      <a:r>
                        <a:rPr lang="en-US" sz="1600" b="1" kern="1200" dirty="0" smtClean="0">
                          <a:solidFill>
                            <a:schemeClr val="lt1"/>
                          </a:solidFill>
                          <a:effectLst/>
                          <a:latin typeface="+mn-lt"/>
                          <a:ea typeface="+mn-ea"/>
                          <a:cs typeface="+mn-cs"/>
                        </a:rPr>
                        <a:t> Access Network (</a:t>
                      </a:r>
                      <a:r>
                        <a:rPr lang="en-US" sz="1600" b="1" kern="1200" dirty="0" err="1" smtClean="0">
                          <a:solidFill>
                            <a:schemeClr val="lt1"/>
                          </a:solidFill>
                          <a:effectLst/>
                          <a:latin typeface="+mn-lt"/>
                          <a:ea typeface="+mn-ea"/>
                          <a:cs typeface="+mn-cs"/>
                        </a:rPr>
                        <a:t>TWAN</a:t>
                      </a:r>
                      <a:r>
                        <a:rPr lang="en-US" sz="1600" b="1" kern="1200" dirty="0" smtClean="0">
                          <a:solidFill>
                            <a:schemeClr val="lt1"/>
                          </a:solidFill>
                          <a:effectLst/>
                          <a:latin typeface="+mn-lt"/>
                          <a:ea typeface="+mn-ea"/>
                          <a:cs typeface="+mn-cs"/>
                        </a:rPr>
                        <a:t>) case</a:t>
                      </a:r>
                    </a:p>
                  </a:txBody>
                  <a:tcPr marL="118792" marR="118792" marT="90029" marB="90029"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0</a:t>
                      </a:r>
                    </a:p>
                  </a:txBody>
                  <a:tcPr marL="91436" marR="91436" marT="45739" marB="45739" horzOverflow="overflow">
                    <a:lnL>
                      <a:noFill/>
                    </a:lnL>
                    <a:lnR>
                      <a:noFill/>
                    </a:lnR>
                    <a:lnT>
                      <a:noFill/>
                    </a:lnT>
                    <a:lnB>
                      <a:noFill/>
                    </a:lnB>
                    <a:lnTlToBr>
                      <a:noFill/>
                    </a:lnTlToBr>
                    <a:lnBlToTr>
                      <a:noFill/>
                    </a:lnBlToTr>
                    <a:solidFill>
                      <a:srgbClr val="7CCA62"/>
                    </a:solidFill>
                  </a:tcPr>
                </a:tc>
              </a:tr>
              <a:tr h="4239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FFFFFF"/>
                          </a:solidFill>
                          <a:effectLst/>
                          <a:latin typeface="Calibri" pitchFamily="34" charset="0"/>
                        </a:rPr>
                        <a:t>CNO_ULI</a:t>
                      </a: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de-DE" sz="1600" b="1" kern="1200" dirty="0" smtClean="0">
                          <a:solidFill>
                            <a:schemeClr val="bg1"/>
                          </a:solidFill>
                          <a:effectLst/>
                          <a:latin typeface="+mn-lt"/>
                          <a:ea typeface="+mn-ea"/>
                          <a:cs typeface="+mn-cs"/>
                        </a:rPr>
                        <a:t>User Location Information reporting improvements</a:t>
                      </a:r>
                    </a:p>
                  </a:txBody>
                  <a:tcPr marL="118792" marR="118792" marT="90029" marB="90029"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7030A0"/>
                          </a:solidFill>
                          <a:effectLst/>
                          <a:latin typeface="Calibri" pitchFamily="34" charset="0"/>
                        </a:rPr>
                        <a:t>2</a:t>
                      </a:r>
                      <a:endParaRPr kumimoji="0" lang="en-US" sz="1400" b="1" i="0" u="none" strike="noStrike" cap="none" normalizeH="0" baseline="0" dirty="0" smtClean="0">
                        <a:ln>
                          <a:noFill/>
                        </a:ln>
                        <a:solidFill>
                          <a:srgbClr val="7030A0"/>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FFFFFF"/>
                          </a:solidFill>
                          <a:effectLst/>
                          <a:latin typeface="Calibri" pitchFamily="34" charset="0"/>
                        </a:rPr>
                        <a:t>ProSe</a:t>
                      </a: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de-DE" sz="1600" b="1" kern="1200" dirty="0" smtClean="0">
                          <a:solidFill>
                            <a:schemeClr val="bg1"/>
                          </a:solidFill>
                          <a:effectLst/>
                          <a:latin typeface="+mn-lt"/>
                          <a:ea typeface="+mn-ea"/>
                          <a:cs typeface="+mn-cs"/>
                        </a:rPr>
                        <a:t>Proximity Services</a:t>
                      </a:r>
                    </a:p>
                  </a:txBody>
                  <a:tcPr marL="118792" marR="118792" marT="90029" marB="90029"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7030A0"/>
                          </a:solidFill>
                          <a:effectLst/>
                          <a:latin typeface="Calibri" pitchFamily="34" charset="0"/>
                        </a:rPr>
                        <a:t>1</a:t>
                      </a:r>
                    </a:p>
                  </a:txBody>
                  <a:tcPr marL="91436" marR="91436" marT="45739" marB="45739" horzOverflow="overflow">
                    <a:lnL>
                      <a:noFill/>
                    </a:lnL>
                    <a:lnR>
                      <a:noFill/>
                    </a:lnR>
                    <a:lnT>
                      <a:noFill/>
                    </a:lnT>
                    <a:lnB>
                      <a:noFill/>
                    </a:lnB>
                    <a:lnTlToBr>
                      <a:noFill/>
                    </a:lnTlToBr>
                    <a:lnBlToTr>
                      <a:noFill/>
                    </a:lnBlToTr>
                    <a:solidFill>
                      <a:srgbClr val="7CCA62"/>
                    </a:solidFill>
                  </a:tcPr>
                </a:tc>
              </a:tr>
              <a:tr h="3482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FFFFFF"/>
                          </a:solidFill>
                          <a:effectLst/>
                          <a:latin typeface="Calibri" pitchFamily="34" charset="0"/>
                        </a:rPr>
                        <a:t>GCSE_LTE</a:t>
                      </a: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600" b="1" kern="1200" dirty="0" smtClean="0">
                          <a:solidFill>
                            <a:schemeClr val="bg1"/>
                          </a:solidFill>
                          <a:effectLst/>
                          <a:latin typeface="+mn-lt"/>
                          <a:ea typeface="+mn-ea"/>
                          <a:cs typeface="+mn-cs"/>
                        </a:rPr>
                        <a:t>Group</a:t>
                      </a:r>
                      <a:r>
                        <a:rPr lang="en-US" sz="1600" b="1" kern="1200" baseline="0" dirty="0" smtClean="0">
                          <a:solidFill>
                            <a:schemeClr val="bg1"/>
                          </a:solidFill>
                          <a:effectLst/>
                          <a:latin typeface="+mn-lt"/>
                          <a:ea typeface="+mn-ea"/>
                          <a:cs typeface="+mn-cs"/>
                        </a:rPr>
                        <a:t> Communication System Enablers for LTE</a:t>
                      </a:r>
                      <a:endParaRPr lang="en-US" sz="1600" b="1" kern="1200" dirty="0" smtClean="0">
                        <a:solidFill>
                          <a:schemeClr val="bg1"/>
                        </a:solidFill>
                        <a:effectLst/>
                        <a:latin typeface="+mn-lt"/>
                        <a:ea typeface="+mn-ea"/>
                        <a:cs typeface="+mn-cs"/>
                      </a:endParaRPr>
                    </a:p>
                  </a:txBody>
                  <a:tcPr marL="118792" marR="118792" marT="90029" marB="90029"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0</a:t>
                      </a: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FFFFFF"/>
                          </a:solidFill>
                          <a:effectLst/>
                          <a:latin typeface="Calibri" pitchFamily="34" charset="0"/>
                        </a:rPr>
                        <a:t>IMS_WebRTC</a:t>
                      </a: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600" b="1" kern="1200" dirty="0" smtClean="0">
                          <a:solidFill>
                            <a:schemeClr val="bg1"/>
                          </a:solidFill>
                          <a:effectLst/>
                          <a:latin typeface="+mn-lt"/>
                          <a:ea typeface="+mn-ea"/>
                          <a:cs typeface="+mn-cs"/>
                        </a:rPr>
                        <a:t>Web Real Time Communication access to </a:t>
                      </a:r>
                      <a:r>
                        <a:rPr lang="en-US" sz="1600" b="1" kern="1200" dirty="0" err="1" smtClean="0">
                          <a:solidFill>
                            <a:schemeClr val="bg1"/>
                          </a:solidFill>
                          <a:effectLst/>
                          <a:latin typeface="+mn-lt"/>
                          <a:ea typeface="+mn-ea"/>
                          <a:cs typeface="+mn-cs"/>
                        </a:rPr>
                        <a:t>IMS</a:t>
                      </a:r>
                      <a:endParaRPr lang="en-US" sz="1600" b="1" kern="1200" dirty="0" smtClean="0">
                        <a:solidFill>
                          <a:schemeClr val="bg1"/>
                        </a:solidFill>
                        <a:effectLst/>
                        <a:latin typeface="+mn-lt"/>
                        <a:ea typeface="+mn-ea"/>
                        <a:cs typeface="+mn-cs"/>
                      </a:endParaRPr>
                    </a:p>
                  </a:txBody>
                  <a:tcPr marL="118792" marR="118792" marT="90029" marB="90029"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7030A0"/>
                          </a:solidFill>
                          <a:effectLst/>
                          <a:latin typeface="Calibri" pitchFamily="34" charset="0"/>
                        </a:rPr>
                        <a:t>2</a:t>
                      </a:r>
                      <a:endParaRPr kumimoji="0" lang="en-US" sz="1400" b="1" i="0" u="none" strike="noStrike" cap="none" normalizeH="0" baseline="0" dirty="0" smtClean="0">
                        <a:ln>
                          <a:noFill/>
                        </a:ln>
                        <a:solidFill>
                          <a:srgbClr val="7030A0"/>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5"/>
          <p:cNvSpPr>
            <a:spLocks noGrp="1"/>
          </p:cNvSpPr>
          <p:nvPr>
            <p:ph type="title"/>
          </p:nvPr>
        </p:nvSpPr>
        <p:spPr/>
        <p:txBody>
          <a:bodyPr/>
          <a:lstStyle/>
          <a:p>
            <a:r>
              <a:rPr lang="en-US" altLang="de-DE" dirty="0" smtClean="0"/>
              <a:t>2.2) </a:t>
            </a:r>
            <a:r>
              <a:rPr lang="en-US" altLang="de-DE" dirty="0" err="1" smtClean="0"/>
              <a:t>Rel</a:t>
            </a:r>
            <a:r>
              <a:rPr lang="en-US" altLang="de-DE" dirty="0" smtClean="0"/>
              <a:t>-12 Work Maintenance (3/3)</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201498118"/>
              </p:ext>
            </p:extLst>
          </p:nvPr>
        </p:nvGraphicFramePr>
        <p:xfrm>
          <a:off x="179388" y="1125538"/>
          <a:ext cx="8609012" cy="5178427"/>
        </p:xfrm>
        <a:graphic>
          <a:graphicData uri="http://schemas.openxmlformats.org/drawingml/2006/table">
            <a:tbl>
              <a:tblPr/>
              <a:tblGrid>
                <a:gridCol w="1525587"/>
                <a:gridCol w="5408613"/>
                <a:gridCol w="638175"/>
                <a:gridCol w="1036637"/>
              </a:tblGrid>
              <a:tr h="5937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err="1" smtClean="0">
                          <a:ln>
                            <a:noFill/>
                          </a:ln>
                          <a:solidFill>
                            <a:srgbClr val="FFFFFF"/>
                          </a:solidFill>
                          <a:effectLst/>
                          <a:latin typeface="Calibri" pitchFamily="34" charset="0"/>
                        </a:rPr>
                        <a:t>CRs</a:t>
                      </a:r>
                      <a:r>
                        <a:rPr kumimoji="0" lang="en-US" sz="1600" b="1" i="0" u="none" strike="noStrike" cap="none" normalizeH="0" baseline="0" dirty="0" smtClean="0">
                          <a:ln>
                            <a:noFill/>
                          </a:ln>
                          <a:solidFill>
                            <a:srgbClr val="FFFFFF"/>
                          </a:solidFill>
                          <a:effectLst/>
                          <a:latin typeface="Calibri" pitchFamily="34" charset="0"/>
                        </a:rPr>
                        <a:t> approved</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476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FFFFFF"/>
                          </a:solidFill>
                          <a:effectLst/>
                          <a:latin typeface="Calibri" pitchFamily="34" charset="0"/>
                        </a:rPr>
                        <a:t>LIMONET</a:t>
                      </a:r>
                    </a:p>
                  </a:txBody>
                  <a:tcPr marL="91436" marR="91436" marT="45685" marB="4568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rgbClr val="FFFFFF"/>
                          </a:solidFill>
                          <a:effectLst/>
                          <a:latin typeface="Calibri" pitchFamily="34" charset="0"/>
                        </a:rPr>
                        <a:t>Stage 2 for LIPA Mobility and SIPTO at the Local Network</a:t>
                      </a:r>
                    </a:p>
                  </a:txBody>
                  <a:tcPr marL="91436" marR="91436" marT="45685" marB="4568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p>
                  </a:txBody>
                  <a:tcPr marL="91436" marR="91436" marT="45685" marB="4568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685" marB="4568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422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FFFF"/>
                          </a:solidFill>
                          <a:effectLst/>
                          <a:latin typeface="Calibri" pitchFamily="34" charset="0"/>
                        </a:rPr>
                        <a:t>P4C-TI</a:t>
                      </a:r>
                    </a:p>
                  </a:txBody>
                  <a:tcPr marL="91435" marR="91435" marT="45722" marB="45722"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FFFFFF"/>
                          </a:solidFill>
                          <a:effectLst/>
                          <a:latin typeface="Calibri" pitchFamily="34" charset="0"/>
                        </a:rPr>
                        <a:t>Stage 2 for </a:t>
                      </a:r>
                      <a:r>
                        <a:rPr kumimoji="0" lang="en-US" sz="1500" b="1" i="0" u="none" strike="noStrike" cap="none" normalizeH="0" baseline="0" smtClean="0">
                          <a:ln>
                            <a:noFill/>
                          </a:ln>
                          <a:solidFill>
                            <a:srgbClr val="FFFFFF"/>
                          </a:solidFill>
                          <a:effectLst/>
                          <a:latin typeface="Calibri" pitchFamily="34" charset="0"/>
                        </a:rPr>
                        <a:t>Support for BBF Accesses Interworking</a:t>
                      </a:r>
                    </a:p>
                  </a:txBody>
                  <a:tcPr marL="91435" marR="91435" marT="45722" marB="45722"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p>
                  </a:txBody>
                  <a:tcPr marL="91436" marR="91436" marT="45685" marB="4568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685" marB="45685" horzOverflow="overflow">
                    <a:lnL>
                      <a:noFill/>
                    </a:lnL>
                    <a:lnR>
                      <a:noFill/>
                    </a:lnR>
                    <a:lnT>
                      <a:noFill/>
                    </a:lnT>
                    <a:lnB>
                      <a:noFill/>
                    </a:lnB>
                    <a:lnTlToBr>
                      <a:noFill/>
                    </a:lnTlToBr>
                    <a:lnBlToTr>
                      <a:noFill/>
                    </a:lnBlToTr>
                    <a:solidFill>
                      <a:srgbClr val="7CCA62"/>
                    </a:solidFill>
                  </a:tcPr>
                </a:tc>
              </a:tr>
              <a:tr h="5794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FFFF"/>
                          </a:solidFill>
                          <a:effectLst/>
                          <a:latin typeface="Calibri" pitchFamily="34" charset="0"/>
                        </a:rPr>
                        <a:t>BusTi</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rgbClr val="FFFFFF"/>
                        </a:solidFill>
                        <a:effectLst/>
                        <a:latin typeface="Calibri" pitchFamily="34" charset="0"/>
                      </a:endParaRPr>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1" i="0" u="none" strike="noStrike" cap="none" normalizeH="0" baseline="0" dirty="0" smtClean="0">
                          <a:ln>
                            <a:noFill/>
                          </a:ln>
                          <a:solidFill>
                            <a:schemeClr val="bg1"/>
                          </a:solidFill>
                          <a:effectLst/>
                          <a:latin typeface="Calibri" pitchFamily="34" charset="0"/>
                        </a:rPr>
                        <a:t>Business Trunking for IP-PBX in static mode of operation</a:t>
                      </a:r>
                      <a:endParaRPr kumimoji="0" lang="en-US" sz="1500" b="1" i="0" u="none" strike="noStrike" cap="none" normalizeH="0" baseline="0" dirty="0" smtClean="0">
                        <a:ln>
                          <a:noFill/>
                        </a:ln>
                        <a:solidFill>
                          <a:srgbClr val="FFFFFF"/>
                        </a:solidFill>
                        <a:effectLst/>
                        <a:latin typeface="Calibri" pitchFamily="34" charset="0"/>
                      </a:endParaRPr>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0</a:t>
                      </a:r>
                    </a:p>
                  </a:txBody>
                  <a:tcPr marL="91436" marR="91436" marT="45702" marB="45702" horzOverflow="overflow">
                    <a:lnL>
                      <a:noFill/>
                    </a:lnL>
                    <a:lnR>
                      <a:noFill/>
                    </a:lnR>
                    <a:lnT>
                      <a:noFill/>
                    </a:lnT>
                    <a:lnB>
                      <a:noFill/>
                    </a:lnB>
                    <a:lnTlToBr>
                      <a:noFill/>
                    </a:lnTlToBr>
                    <a:lnBlToTr>
                      <a:noFill/>
                    </a:lnBlToTr>
                    <a:solidFill>
                      <a:srgbClr val="62A14D"/>
                    </a:solidFill>
                  </a:tcPr>
                </a:tc>
              </a:tr>
              <a:tr h="415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FFFF"/>
                          </a:solidFill>
                          <a:effectLst/>
                          <a:latin typeface="Calibri" pitchFamily="34" charset="0"/>
                        </a:rPr>
                        <a:t>ABC</a:t>
                      </a:r>
                    </a:p>
                  </a:txBody>
                  <a:tcPr marL="91436" marR="91436" marT="45702" marB="45702"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Application Based Charging</a:t>
                      </a:r>
                      <a:endParaRPr kumimoji="0" lang="en-US" sz="1500" b="1" i="0" u="none" strike="noStrike" cap="none" normalizeH="0" baseline="0" smtClean="0">
                        <a:ln>
                          <a:noFill/>
                        </a:ln>
                        <a:solidFill>
                          <a:srgbClr val="FFFFFF"/>
                        </a:solidFill>
                        <a:effectLst/>
                        <a:latin typeface="Calibri" pitchFamily="34" charset="0"/>
                      </a:endParaRPr>
                    </a:p>
                  </a:txBody>
                  <a:tcPr marL="91436" marR="91436" marT="45702" marB="45702"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02" marB="45702"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0</a:t>
                      </a:r>
                    </a:p>
                  </a:txBody>
                  <a:tcPr marL="91436" marR="91436" marT="45702" marB="45702" horzOverflow="overflow">
                    <a:lnL>
                      <a:noFill/>
                    </a:lnL>
                    <a:lnR>
                      <a:noFill/>
                    </a:lnR>
                    <a:lnT>
                      <a:noFill/>
                    </a:lnT>
                    <a:lnB>
                      <a:noFill/>
                    </a:lnB>
                    <a:lnTlToBr>
                      <a:noFill/>
                    </a:lnTlToBr>
                    <a:lnBlToTr>
                      <a:noFill/>
                    </a:lnBlToTr>
                    <a:solidFill>
                      <a:srgbClr val="7CCA62"/>
                    </a:solidFill>
                  </a:tcPr>
                </a:tc>
              </a:tr>
              <a:tr h="5635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FFFF"/>
                          </a:solidFill>
                          <a:effectLst/>
                          <a:latin typeface="Calibri" pitchFamily="34" charset="0"/>
                        </a:rPr>
                        <a:t>UMONC</a:t>
                      </a:r>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Usage Monitoring Control enhancement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FFFFFF"/>
                        </a:solidFill>
                        <a:effectLst/>
                        <a:latin typeface="Calibri" pitchFamily="34" charset="0"/>
                      </a:endParaRPr>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02" marB="45702" horzOverflow="overflow">
                    <a:lnL>
                      <a:noFill/>
                    </a:lnL>
                    <a:lnR>
                      <a:noFill/>
                    </a:lnR>
                    <a:lnT>
                      <a:noFill/>
                    </a:lnT>
                    <a:lnB>
                      <a:noFill/>
                    </a:lnB>
                    <a:lnTlToBr>
                      <a:noFill/>
                    </a:lnTlToBr>
                    <a:lnBlToTr>
                      <a:noFill/>
                    </a:lnBlToTr>
                    <a:solidFill>
                      <a:srgbClr val="62A14D"/>
                    </a:solidFill>
                  </a:tcPr>
                </a:tc>
              </a:tr>
              <a:tr h="719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FFFF"/>
                          </a:solidFill>
                          <a:effectLst/>
                          <a:latin typeface="Calibri" pitchFamily="34" charset="0"/>
                        </a:rPr>
                        <a:t>SMSMI</a:t>
                      </a:r>
                    </a:p>
                  </a:txBody>
                  <a:tcPr marL="91436" marR="91436" marT="45726" marB="45726"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rgbClr val="FFFFFF"/>
                          </a:solidFill>
                          <a:effectLst/>
                          <a:latin typeface="Calibri" pitchFamily="34" charset="0"/>
                        </a:rPr>
                        <a:t>Short Message Service (</a:t>
                      </a:r>
                      <a:r>
                        <a:rPr kumimoji="0" lang="en-US" sz="1500" b="1" i="0" u="none" strike="noStrike" cap="none" normalizeH="0" baseline="0" dirty="0" err="1" smtClean="0">
                          <a:ln>
                            <a:noFill/>
                          </a:ln>
                          <a:solidFill>
                            <a:srgbClr val="FFFFFF"/>
                          </a:solidFill>
                          <a:effectLst/>
                          <a:latin typeface="Calibri" pitchFamily="34" charset="0"/>
                        </a:rPr>
                        <a:t>SMS</a:t>
                      </a:r>
                      <a:r>
                        <a:rPr kumimoji="0" lang="en-US" sz="1500" b="1" i="0" u="none" strike="noStrike" cap="none" normalizeH="0" baseline="0" dirty="0" smtClean="0">
                          <a:ln>
                            <a:noFill/>
                          </a:ln>
                          <a:solidFill>
                            <a:srgbClr val="FFFFFF"/>
                          </a:solidFill>
                          <a:effectLst/>
                          <a:latin typeface="Calibri" pitchFamily="34" charset="0"/>
                        </a:rPr>
                        <a:t>) submit and delivery without </a:t>
                      </a:r>
                      <a:r>
                        <a:rPr kumimoji="0" lang="en-US" sz="1500" b="1" i="0" u="none" strike="noStrike" cap="none" normalizeH="0" baseline="0" dirty="0" err="1" smtClean="0">
                          <a:ln>
                            <a:noFill/>
                          </a:ln>
                          <a:solidFill>
                            <a:srgbClr val="FFFFFF"/>
                          </a:solidFill>
                          <a:effectLst/>
                          <a:latin typeface="Calibri" pitchFamily="34" charset="0"/>
                        </a:rPr>
                        <a:t>MSISDN</a:t>
                      </a:r>
                      <a:r>
                        <a:rPr kumimoji="0" lang="en-US" sz="1500" b="1" i="0" u="none" strike="noStrike" cap="none" normalizeH="0" baseline="0" dirty="0" smtClean="0">
                          <a:ln>
                            <a:noFill/>
                          </a:ln>
                          <a:solidFill>
                            <a:srgbClr val="FFFFFF"/>
                          </a:solidFill>
                          <a:effectLst/>
                          <a:latin typeface="Calibri" pitchFamily="34" charset="0"/>
                        </a:rPr>
                        <a:t> in </a:t>
                      </a:r>
                      <a:r>
                        <a:rPr kumimoji="0" lang="en-US" sz="1500" b="1" i="0" u="none" strike="noStrike" cap="none" normalizeH="0" baseline="0" dirty="0" err="1" smtClean="0">
                          <a:ln>
                            <a:noFill/>
                          </a:ln>
                          <a:solidFill>
                            <a:srgbClr val="FFFFFF"/>
                          </a:solidFill>
                          <a:effectLst/>
                          <a:latin typeface="Calibri" pitchFamily="34" charset="0"/>
                        </a:rPr>
                        <a:t>IMS</a:t>
                      </a:r>
                      <a:endParaRPr kumimoji="0" lang="en-US" sz="1500" b="1" i="0" u="none" strike="noStrike" cap="none" normalizeH="0" baseline="0" dirty="0" smtClean="0">
                        <a:ln>
                          <a:noFill/>
                        </a:ln>
                        <a:solidFill>
                          <a:srgbClr val="FFFFFF"/>
                        </a:solidFill>
                        <a:effectLst/>
                        <a:latin typeface="Calibri" pitchFamily="34" charset="0"/>
                      </a:endParaRPr>
                    </a:p>
                  </a:txBody>
                  <a:tcPr marL="118792" marR="118792" marT="90004" marB="90004"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26" marB="45726"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0</a:t>
                      </a:r>
                    </a:p>
                  </a:txBody>
                  <a:tcPr marL="91436" marR="91436" marT="45726" marB="45726" horzOverflow="overflow">
                    <a:lnL>
                      <a:noFill/>
                    </a:lnL>
                    <a:lnR>
                      <a:noFill/>
                    </a:lnR>
                    <a:lnT>
                      <a:noFill/>
                    </a:lnT>
                    <a:lnB>
                      <a:noFill/>
                    </a:lnB>
                    <a:lnTlToBr>
                      <a:noFill/>
                    </a:lnTlToBr>
                    <a:lnBlToTr>
                      <a:noFill/>
                    </a:lnBlToTr>
                    <a:solidFill>
                      <a:srgbClr val="7CCA62"/>
                    </a:solidFill>
                  </a:tcPr>
                </a:tc>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FFFF"/>
                          </a:solidFill>
                          <a:effectLst/>
                          <a:latin typeface="Calibri" pitchFamily="34" charset="0"/>
                        </a:rPr>
                        <a:t>OPIIS</a:t>
                      </a: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1" i="0" u="none" strike="noStrike" cap="none" normalizeH="0" baseline="0" smtClean="0">
                          <a:ln>
                            <a:noFill/>
                          </a:ln>
                          <a:solidFill>
                            <a:srgbClr val="FFFFFF"/>
                          </a:solidFill>
                          <a:effectLst/>
                          <a:latin typeface="Calibri" pitchFamily="34" charset="0"/>
                        </a:rPr>
                        <a:t>Operator Policies for IP Interface Selection </a:t>
                      </a:r>
                      <a:endParaRPr kumimoji="0" lang="en-GB" sz="1500" b="0" i="0" u="none" strike="noStrike" cap="none" normalizeH="0" baseline="0" smtClean="0">
                        <a:ln>
                          <a:noFill/>
                        </a:ln>
                        <a:solidFill>
                          <a:srgbClr val="FFFFFF"/>
                        </a:solidFill>
                        <a:effectLst/>
                        <a:latin typeface="Calibri" pitchFamily="34" charset="0"/>
                      </a:endParaRPr>
                    </a:p>
                  </a:txBody>
                  <a:tcPr marL="118792" marR="118792" marT="90004" marB="90004"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0</a:t>
                      </a:r>
                    </a:p>
                  </a:txBody>
                  <a:tcPr marL="91436" marR="91436" marT="45726" marB="45726" horzOverflow="overflow">
                    <a:lnL>
                      <a:noFill/>
                    </a:lnL>
                    <a:lnR>
                      <a:noFill/>
                    </a:lnR>
                    <a:lnT>
                      <a:noFill/>
                    </a:lnT>
                    <a:lnB>
                      <a:noFill/>
                    </a:lnB>
                    <a:lnTlToBr>
                      <a:noFill/>
                    </a:lnTlToBr>
                    <a:lnBlToTr>
                      <a:noFill/>
                    </a:lnBlToTr>
                    <a:solidFill>
                      <a:srgbClr val="62A14D"/>
                    </a:solidFill>
                  </a:tcPr>
                </a:tc>
              </a:tr>
              <a:tr h="407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FFFF"/>
                          </a:solidFill>
                          <a:effectLst/>
                          <a:latin typeface="Calibri" pitchFamily="34" charset="0"/>
                        </a:rPr>
                        <a:t>WORM</a:t>
                      </a:r>
                    </a:p>
                  </a:txBody>
                  <a:tcPr marL="91436" marR="91436" marT="45726" marB="45726"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FFFF"/>
                          </a:solidFill>
                          <a:effectLst/>
                          <a:latin typeface="Calibri" pitchFamily="34" charset="0"/>
                        </a:rPr>
                        <a:t>Optimizing Offloading to </a:t>
                      </a:r>
                      <a:r>
                        <a:rPr kumimoji="0" lang="en-US" sz="1400" b="1" i="0" u="none" strike="noStrike" cap="none" normalizeH="0" baseline="0" dirty="0" err="1" smtClean="0">
                          <a:ln>
                            <a:noFill/>
                          </a:ln>
                          <a:solidFill>
                            <a:srgbClr val="FFFFFF"/>
                          </a:solidFill>
                          <a:effectLst/>
                          <a:latin typeface="Calibri" pitchFamily="34" charset="0"/>
                        </a:rPr>
                        <a:t>WLAN</a:t>
                      </a:r>
                      <a:r>
                        <a:rPr kumimoji="0" lang="en-US" sz="1400" b="1" i="0" u="none" strike="noStrike" cap="none" normalizeH="0" baseline="0" dirty="0" smtClean="0">
                          <a:ln>
                            <a:noFill/>
                          </a:ln>
                          <a:solidFill>
                            <a:srgbClr val="FFFFFF"/>
                          </a:solidFill>
                          <a:effectLst/>
                          <a:latin typeface="Calibri" pitchFamily="34" charset="0"/>
                        </a:rPr>
                        <a:t> in </a:t>
                      </a:r>
                      <a:r>
                        <a:rPr kumimoji="0" lang="en-US" sz="1400" b="1" i="0" u="none" strike="noStrike" cap="none" normalizeH="0" baseline="0" dirty="0" err="1" smtClean="0">
                          <a:ln>
                            <a:noFill/>
                          </a:ln>
                          <a:solidFill>
                            <a:srgbClr val="FFFFFF"/>
                          </a:solidFill>
                          <a:effectLst/>
                          <a:latin typeface="Calibri" pitchFamily="34" charset="0"/>
                        </a:rPr>
                        <a:t>3GPP</a:t>
                      </a:r>
                      <a:r>
                        <a:rPr kumimoji="0" lang="en-US" sz="1400" b="1" i="0" u="none" strike="noStrike" cap="none" normalizeH="0" baseline="0" dirty="0" smtClean="0">
                          <a:ln>
                            <a:noFill/>
                          </a:ln>
                          <a:solidFill>
                            <a:srgbClr val="FFFFFF"/>
                          </a:solidFill>
                          <a:effectLst/>
                          <a:latin typeface="Calibri" pitchFamily="34" charset="0"/>
                        </a:rPr>
                        <a:t> RAT mobility</a:t>
                      </a:r>
                      <a:endParaRPr kumimoji="0" lang="en-GB" sz="1500" b="0" i="0" u="none" strike="noStrike" cap="none" normalizeH="0" baseline="0" dirty="0" smtClean="0">
                        <a:ln>
                          <a:noFill/>
                        </a:ln>
                        <a:solidFill>
                          <a:srgbClr val="FFFFFF"/>
                        </a:solidFill>
                        <a:effectLst/>
                        <a:latin typeface="Calibri" pitchFamily="34" charset="0"/>
                      </a:endParaRPr>
                    </a:p>
                  </a:txBody>
                  <a:tcPr marL="118792" marR="118792" marT="90004" marB="90004"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26" marB="45726"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0</a:t>
                      </a:r>
                    </a:p>
                  </a:txBody>
                  <a:tcPr marL="91436" marR="91436" marT="45726" marB="45726" horzOverflow="overflow">
                    <a:lnL>
                      <a:noFill/>
                    </a:lnL>
                    <a:lnR>
                      <a:noFill/>
                    </a:lnR>
                    <a:lnT>
                      <a:noFill/>
                    </a:lnT>
                    <a:lnB>
                      <a:noFill/>
                    </a:lnB>
                    <a:lnTlToBr>
                      <a:noFill/>
                    </a:lnTlToBr>
                    <a:lnBlToTr>
                      <a:noFill/>
                    </a:lnBlToTr>
                    <a:solidFill>
                      <a:srgbClr val="7CCA62"/>
                    </a:solidFill>
                  </a:tcPr>
                </a:tc>
              </a:tr>
              <a:tr h="4762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FFFFFF"/>
                          </a:solidFill>
                          <a:effectLst/>
                          <a:latin typeface="Calibri" pitchFamily="34" charset="0"/>
                        </a:rPr>
                        <a:t>TEI12</a:t>
                      </a:r>
                      <a:r>
                        <a:rPr kumimoji="0" lang="en-US" sz="1600" b="0" i="0" u="none" strike="noStrike" cap="none" normalizeH="0" baseline="0" dirty="0" smtClean="0">
                          <a:ln>
                            <a:noFill/>
                          </a:ln>
                          <a:solidFill>
                            <a:srgbClr val="FFFFFF"/>
                          </a:solidFill>
                          <a:effectLst/>
                          <a:latin typeface="Calibri" pitchFamily="34" charset="0"/>
                        </a:rPr>
                        <a:t>/other</a:t>
                      </a: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1" i="0" u="none" strike="noStrike" cap="none" normalizeH="0" baseline="0" dirty="0" smtClean="0">
                          <a:ln>
                            <a:noFill/>
                          </a:ln>
                          <a:solidFill>
                            <a:srgbClr val="FFFFFF"/>
                          </a:solidFill>
                          <a:effectLst/>
                          <a:latin typeface="Calibri" pitchFamily="34" charset="0"/>
                        </a:rPr>
                        <a:t>Various, including </a:t>
                      </a:r>
                      <a:r>
                        <a:rPr kumimoji="0" lang="en-GB" sz="1500" b="1" i="0" u="none" strike="noStrike" cap="none" normalizeH="0" baseline="0" dirty="0" err="1" smtClean="0">
                          <a:ln>
                            <a:noFill/>
                          </a:ln>
                          <a:solidFill>
                            <a:srgbClr val="FFFFFF"/>
                          </a:solidFill>
                          <a:effectLst/>
                          <a:latin typeface="Calibri" pitchFamily="34" charset="0"/>
                        </a:rPr>
                        <a:t>WLAN_NS</a:t>
                      </a:r>
                      <a:endParaRPr kumimoji="0" lang="en-GB" sz="1500" b="1" i="1" u="none" strike="noStrike" cap="none" normalizeH="0" baseline="0" dirty="0" smtClean="0">
                        <a:ln>
                          <a:noFill/>
                        </a:ln>
                        <a:solidFill>
                          <a:srgbClr val="FFFFFF"/>
                        </a:solidFill>
                        <a:effectLst/>
                        <a:latin typeface="Calibri" pitchFamily="34" charset="0"/>
                      </a:endParaRPr>
                    </a:p>
                  </a:txBody>
                  <a:tcPr marL="118792" marR="118792" marT="90004" marB="90004"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N/A</a:t>
                      </a: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7030A0"/>
                          </a:solidFill>
                          <a:effectLst/>
                          <a:latin typeface="Calibri" pitchFamily="34" charset="0"/>
                        </a:rPr>
                        <a:t>7</a:t>
                      </a:r>
                    </a:p>
                  </a:txBody>
                  <a:tcPr marL="91436" marR="91436" marT="45726" marB="45726" horzOverflow="overflow">
                    <a:lnL>
                      <a:noFill/>
                    </a:lnL>
                    <a:lnR>
                      <a:noFill/>
                    </a:lnR>
                    <a:lnT>
                      <a:noFill/>
                    </a:lnT>
                    <a:lnB>
                      <a:noFill/>
                    </a:lnB>
                    <a:lnTlToBr>
                      <a:noFill/>
                    </a:lnTlToBr>
                    <a:lnBlToTr>
                      <a:noFill/>
                    </a:lnBlToTr>
                    <a:solidFill>
                      <a:srgbClr val="62A14D"/>
                    </a:solid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a:t>
            </a:r>
            <a:r>
              <a:rPr lang="en-GB" sz="2400" dirty="0" err="1" smtClean="0">
                <a:solidFill>
                  <a:schemeClr val="bg1">
                    <a:lumMod val="65000"/>
                  </a:schemeClr>
                </a:solidFill>
              </a:rPr>
              <a:t>SA#66</a:t>
            </a:r>
            <a:r>
              <a:rPr lang="en-GB" sz="2400" dirty="0" smtClean="0">
                <a:solidFill>
                  <a:schemeClr val="bg1">
                    <a:lumMod val="65000"/>
                  </a:schemeClr>
                </a:solidFill>
              </a:rPr>
              <a:t>,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a:t>
            </a:r>
            <a:r>
              <a:rPr lang="en-GB" sz="2000" dirty="0" err="1" smtClean="0">
                <a:solidFill>
                  <a:schemeClr val="bg1">
                    <a:lumMod val="65000"/>
                  </a:schemeClr>
                </a:solidFill>
              </a:rPr>
              <a:t>Rel</a:t>
            </a:r>
            <a:r>
              <a:rPr lang="en-GB" sz="2000" dirty="0" smtClean="0">
                <a:solidFill>
                  <a:schemeClr val="bg1">
                    <a:lumMod val="65000"/>
                  </a:schemeClr>
                </a:solidFill>
              </a:rPr>
              <a:t>-11 and before Maintenance</a:t>
            </a:r>
          </a:p>
          <a:p>
            <a:pPr lvl="1" eaLnBrk="1" hangingPunct="1">
              <a:defRPr/>
            </a:pPr>
            <a:r>
              <a:rPr lang="en-GB" sz="2000" dirty="0" smtClean="0">
                <a:solidFill>
                  <a:schemeClr val="bg1">
                    <a:lumMod val="65000"/>
                  </a:schemeClr>
                </a:solidFill>
              </a:rPr>
              <a:t>2.2) </a:t>
            </a:r>
            <a:r>
              <a:rPr lang="en-GB" sz="2000" dirty="0" err="1" smtClean="0">
                <a:solidFill>
                  <a:schemeClr val="bg1">
                    <a:lumMod val="65000"/>
                  </a:schemeClr>
                </a:solidFill>
              </a:rPr>
              <a:t>Rel</a:t>
            </a:r>
            <a:r>
              <a:rPr lang="en-GB" sz="2000" dirty="0" smtClean="0">
                <a:solidFill>
                  <a:schemeClr val="bg1">
                    <a:lumMod val="65000"/>
                  </a:schemeClr>
                </a:solidFill>
              </a:rPr>
              <a:t>-12 Work and Maintenance</a:t>
            </a:r>
          </a:p>
          <a:p>
            <a:pPr lvl="1" eaLnBrk="1" hangingPunct="1">
              <a:defRPr/>
            </a:pPr>
            <a:r>
              <a:rPr lang="en-GB" sz="2000" b="1" i="1" dirty="0" smtClean="0"/>
              <a:t>2.3) </a:t>
            </a:r>
            <a:r>
              <a:rPr lang="en-GB" sz="2000" b="1" i="1" dirty="0" err="1" smtClean="0"/>
              <a:t>Rel</a:t>
            </a:r>
            <a:r>
              <a:rPr lang="en-GB" sz="2000" b="1" i="1" dirty="0" smtClean="0"/>
              <a:t>-13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1748" name="Text Box 3"/>
          <p:cNvSpPr txBox="1">
            <a:spLocks noChangeArrowheads="1"/>
          </p:cNvSpPr>
          <p:nvPr/>
        </p:nvSpPr>
        <p:spPr bwMode="auto">
          <a:xfrm>
            <a:off x="77788" y="334168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de-DE" dirty="0"/>
              <a:t>2.3) </a:t>
            </a:r>
            <a:r>
              <a:rPr lang="en-US" altLang="de-DE" dirty="0" err="1"/>
              <a:t>Rel</a:t>
            </a:r>
            <a:r>
              <a:rPr lang="en-US" altLang="de-DE" dirty="0"/>
              <a:t>-13 Work </a:t>
            </a:r>
            <a:r>
              <a:rPr lang="en-US" altLang="de-DE" dirty="0" smtClean="0"/>
              <a:t>(1/18)</a:t>
            </a:r>
            <a:endParaRPr lang="de-DE" dirty="0"/>
          </a:p>
        </p:txBody>
      </p:sp>
      <p:sp>
        <p:nvSpPr>
          <p:cNvPr id="6" name="Content Placeholder 5"/>
          <p:cNvSpPr>
            <a:spLocks noGrp="1"/>
          </p:cNvSpPr>
          <p:nvPr>
            <p:ph idx="1"/>
          </p:nvPr>
        </p:nvSpPr>
        <p:spPr>
          <a:xfrm>
            <a:off x="457200" y="1600201"/>
            <a:ext cx="8229600" cy="2199904"/>
          </a:xfrm>
        </p:spPr>
        <p:txBody>
          <a:bodyPr/>
          <a:lstStyle/>
          <a:p>
            <a:r>
              <a:rPr lang="de-DE" dirty="0" smtClean="0"/>
              <a:t> Managing the Work is needed.</a:t>
            </a:r>
          </a:p>
          <a:p>
            <a:pPr lvl="1"/>
            <a:r>
              <a:rPr lang="de-DE" b="1" dirty="0" smtClean="0">
                <a:solidFill>
                  <a:srgbClr val="7030A0"/>
                </a:solidFill>
              </a:rPr>
              <a:t>Please see SP-150003</a:t>
            </a:r>
            <a:r>
              <a:rPr lang="de-DE" dirty="0" smtClean="0"/>
              <a:t>. Summary (shows up to SA#68 only):</a:t>
            </a:r>
          </a:p>
        </p:txBody>
      </p:sp>
      <p:sp>
        <p:nvSpPr>
          <p:cNvPr id="4" name="Content Placeholder 5"/>
          <p:cNvSpPr txBox="1">
            <a:spLocks/>
          </p:cNvSpPr>
          <p:nvPr/>
        </p:nvSpPr>
        <p:spPr bwMode="auto">
          <a:xfrm>
            <a:off x="455225" y="5486399"/>
            <a:ext cx="8229600" cy="946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a:lstStyle>
          <a:p>
            <a:pPr lvl="1"/>
            <a:r>
              <a:rPr lang="de-DE" sz="2000" kern="0" dirty="0" smtClean="0">
                <a:solidFill>
                  <a:srgbClr val="FF0000"/>
                </a:solidFill>
              </a:rPr>
              <a:t>SA is asked to review SA2 work and consider actions: What is the status after SA#67 of work items on hold? Whether to approve HLCom, FS_CSIPTO_St2, FS_SEW WIDs, SeDoC? Other actions?</a:t>
            </a:r>
            <a:endParaRPr lang="de-DE" sz="2000" kern="0" dirty="0">
              <a:solidFill>
                <a:srgbClr val="FF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2332185148"/>
              </p:ext>
            </p:extLst>
          </p:nvPr>
        </p:nvGraphicFramePr>
        <p:xfrm>
          <a:off x="1330035" y="2578529"/>
          <a:ext cx="7030193" cy="2951480"/>
        </p:xfrm>
        <a:graphic>
          <a:graphicData uri="http://schemas.openxmlformats.org/drawingml/2006/table">
            <a:tbl>
              <a:tblPr firstRow="1" bandRow="1">
                <a:tableStyleId>{5C22544A-7EE6-4342-B048-85BDC9FD1C3A}</a:tableStyleId>
              </a:tblPr>
              <a:tblGrid>
                <a:gridCol w="2416465"/>
                <a:gridCol w="2280590"/>
                <a:gridCol w="2333138"/>
              </a:tblGrid>
              <a:tr h="437803">
                <a:tc>
                  <a:txBody>
                    <a:bodyPr/>
                    <a:lstStyle/>
                    <a:p>
                      <a:r>
                        <a:rPr lang="de-DE" sz="2000" dirty="0" smtClean="0"/>
                        <a:t>Status</a:t>
                      </a:r>
                      <a:endParaRPr lang="de-DE" sz="2000" dirty="0"/>
                    </a:p>
                  </a:txBody>
                  <a:tcPr>
                    <a:solidFill>
                      <a:schemeClr val="tx1"/>
                    </a:solidFill>
                  </a:tcPr>
                </a:tc>
                <a:tc>
                  <a:txBody>
                    <a:bodyPr/>
                    <a:lstStyle/>
                    <a:p>
                      <a:r>
                        <a:rPr lang="de-DE" sz="1400" dirty="0" smtClean="0"/>
                        <a:t>3GPP Track</a:t>
                      </a:r>
                      <a:br>
                        <a:rPr lang="de-DE" sz="1400" dirty="0" smtClean="0"/>
                      </a:br>
                      <a:r>
                        <a:rPr lang="de-DE" sz="1400" dirty="0" smtClean="0"/>
                        <a:t>Completion</a:t>
                      </a:r>
                      <a:r>
                        <a:rPr lang="de-DE" sz="1400" baseline="0" dirty="0" smtClean="0"/>
                        <a:t>: SA#68</a:t>
                      </a:r>
                      <a:endParaRPr lang="de-DE" sz="1400" dirty="0"/>
                    </a:p>
                  </a:txBody>
                  <a:tcPr>
                    <a:solidFill>
                      <a:schemeClr val="tx1"/>
                    </a:solidFill>
                  </a:tcPr>
                </a:tc>
                <a:tc>
                  <a:txBody>
                    <a:bodyPr/>
                    <a:lstStyle/>
                    <a:p>
                      <a:r>
                        <a:rPr lang="de-DE" sz="1400" dirty="0" smtClean="0"/>
                        <a:t>Other</a:t>
                      </a:r>
                      <a:r>
                        <a:rPr lang="de-DE" sz="1400" baseline="0" dirty="0" smtClean="0"/>
                        <a:t> Track</a:t>
                      </a:r>
                      <a:br>
                        <a:rPr lang="de-DE" sz="1400" baseline="0" dirty="0" smtClean="0"/>
                      </a:br>
                      <a:r>
                        <a:rPr lang="de-DE" sz="1400" baseline="0" dirty="0" smtClean="0"/>
                        <a:t>Completion: SA#68</a:t>
                      </a:r>
                      <a:endParaRPr lang="de-DE" sz="1400" dirty="0"/>
                    </a:p>
                  </a:txBody>
                  <a:tcPr>
                    <a:solidFill>
                      <a:schemeClr val="tx1"/>
                    </a:solidFill>
                  </a:tcPr>
                </a:tc>
              </a:tr>
              <a:tr h="370840">
                <a:tc>
                  <a:txBody>
                    <a:bodyPr/>
                    <a:lstStyle/>
                    <a:p>
                      <a:r>
                        <a:rPr lang="de-DE" sz="1600" dirty="0" smtClean="0"/>
                        <a:t>Approved + TEI13</a:t>
                      </a:r>
                      <a:endParaRPr lang="de-DE" sz="1600" dirty="0"/>
                    </a:p>
                  </a:txBody>
                  <a:tcPr>
                    <a:solidFill>
                      <a:srgbClr val="62A14D"/>
                    </a:solidFill>
                  </a:tcPr>
                </a:tc>
                <a:tc>
                  <a:txBody>
                    <a:bodyPr/>
                    <a:lstStyle/>
                    <a:p>
                      <a:r>
                        <a:rPr lang="de-DE" sz="1600" dirty="0" smtClean="0">
                          <a:solidFill>
                            <a:srgbClr val="7030A0"/>
                          </a:solidFill>
                        </a:rPr>
                        <a:t>26,5</a:t>
                      </a:r>
                      <a:endParaRPr lang="de-DE" sz="1600" dirty="0">
                        <a:solidFill>
                          <a:srgbClr val="7030A0"/>
                        </a:solidFill>
                      </a:endParaRPr>
                    </a:p>
                  </a:txBody>
                  <a:tcPr>
                    <a:solidFill>
                      <a:srgbClr val="62A14D"/>
                    </a:solidFill>
                  </a:tcPr>
                </a:tc>
                <a:tc>
                  <a:txBody>
                    <a:bodyPr/>
                    <a:lstStyle/>
                    <a:p>
                      <a:r>
                        <a:rPr lang="de-DE" sz="1600" dirty="0" smtClean="0">
                          <a:solidFill>
                            <a:srgbClr val="7030A0"/>
                          </a:solidFill>
                        </a:rPr>
                        <a:t>22</a:t>
                      </a:r>
                      <a:endParaRPr lang="de-DE" sz="1600" dirty="0">
                        <a:solidFill>
                          <a:srgbClr val="7030A0"/>
                        </a:solidFill>
                      </a:endParaRPr>
                    </a:p>
                  </a:txBody>
                  <a:tcPr>
                    <a:solidFill>
                      <a:srgbClr val="62A14D"/>
                    </a:solidFill>
                  </a:tcPr>
                </a:tc>
              </a:tr>
              <a:tr h="370840">
                <a:tc>
                  <a:txBody>
                    <a:bodyPr/>
                    <a:lstStyle/>
                    <a:p>
                      <a:r>
                        <a:rPr lang="de-DE" sz="1600" dirty="0" smtClean="0"/>
                        <a:t>Maintenance </a:t>
                      </a:r>
                      <a:endParaRPr lang="de-DE" sz="2400" dirty="0"/>
                    </a:p>
                  </a:txBody>
                  <a:tcPr>
                    <a:solidFill>
                      <a:srgbClr val="7CCA62"/>
                    </a:solidFill>
                  </a:tcPr>
                </a:tc>
                <a:tc>
                  <a:txBody>
                    <a:bodyPr/>
                    <a:lstStyle/>
                    <a:p>
                      <a:r>
                        <a:rPr lang="de-DE" sz="1600" dirty="0" smtClean="0">
                          <a:solidFill>
                            <a:srgbClr val="7030A0"/>
                          </a:solidFill>
                        </a:rPr>
                        <a:t>4</a:t>
                      </a:r>
                      <a:endParaRPr lang="de-DE" sz="1600" dirty="0">
                        <a:solidFill>
                          <a:srgbClr val="7030A0"/>
                        </a:solidFill>
                      </a:endParaRPr>
                    </a:p>
                  </a:txBody>
                  <a:tcPr>
                    <a:solidFill>
                      <a:srgbClr val="7CCA62"/>
                    </a:solidFill>
                  </a:tcPr>
                </a:tc>
                <a:tc>
                  <a:txBody>
                    <a:bodyPr/>
                    <a:lstStyle/>
                    <a:p>
                      <a:r>
                        <a:rPr lang="de-DE" sz="1600" dirty="0" smtClean="0">
                          <a:solidFill>
                            <a:srgbClr val="7030A0"/>
                          </a:solidFill>
                        </a:rPr>
                        <a:t>2</a:t>
                      </a:r>
                      <a:endParaRPr lang="de-DE" sz="1600" dirty="0">
                        <a:solidFill>
                          <a:srgbClr val="7030A0"/>
                        </a:solidFill>
                      </a:endParaRPr>
                    </a:p>
                  </a:txBody>
                  <a:tcPr>
                    <a:solidFill>
                      <a:srgbClr val="7CCA62"/>
                    </a:solidFill>
                  </a:tcPr>
                </a:tc>
              </a:tr>
              <a:tr h="370840">
                <a:tc>
                  <a:txBody>
                    <a:bodyPr/>
                    <a:lstStyle/>
                    <a:p>
                      <a:r>
                        <a:rPr lang="de-DE" sz="1600" b="1" i="1" dirty="0" smtClean="0">
                          <a:solidFill>
                            <a:srgbClr val="FFFF00"/>
                          </a:solidFill>
                        </a:rPr>
                        <a:t>ON HOLD</a:t>
                      </a:r>
                      <a:endParaRPr lang="de-DE" sz="1600" b="1" i="1" dirty="0">
                        <a:solidFill>
                          <a:srgbClr val="FFFF00"/>
                        </a:solidFill>
                      </a:endParaRPr>
                    </a:p>
                  </a:txBody>
                  <a:tcPr>
                    <a:solidFill>
                      <a:srgbClr val="62A14D"/>
                    </a:solidFill>
                  </a:tcPr>
                </a:tc>
                <a:tc>
                  <a:txBody>
                    <a:bodyPr/>
                    <a:lstStyle/>
                    <a:p>
                      <a:r>
                        <a:rPr lang="de-DE" sz="1600" i="1" dirty="0" smtClean="0">
                          <a:solidFill>
                            <a:srgbClr val="7030A0"/>
                          </a:solidFill>
                        </a:rPr>
                        <a:t>2 (eCSFB)</a:t>
                      </a:r>
                      <a:endParaRPr lang="de-DE" sz="1600" i="1" dirty="0">
                        <a:solidFill>
                          <a:srgbClr val="7030A0"/>
                        </a:solidFill>
                      </a:endParaRPr>
                    </a:p>
                  </a:txBody>
                  <a:tcPr>
                    <a:solidFill>
                      <a:srgbClr val="62A14D"/>
                    </a:solidFill>
                  </a:tcPr>
                </a:tc>
                <a:tc>
                  <a:txBody>
                    <a:bodyPr/>
                    <a:lstStyle/>
                    <a:p>
                      <a:r>
                        <a:rPr lang="de-DE" sz="1600" i="1" dirty="0" smtClean="0">
                          <a:solidFill>
                            <a:srgbClr val="7030A0"/>
                          </a:solidFill>
                        </a:rPr>
                        <a:t>3 (SETA)</a:t>
                      </a:r>
                      <a:endParaRPr lang="de-DE" sz="1600" i="1" dirty="0">
                        <a:solidFill>
                          <a:srgbClr val="7030A0"/>
                        </a:solidFill>
                      </a:endParaRPr>
                    </a:p>
                  </a:txBody>
                  <a:tcPr>
                    <a:solidFill>
                      <a:srgbClr val="62A14D"/>
                    </a:solidFill>
                  </a:tcPr>
                </a:tc>
              </a:tr>
              <a:tr h="370840">
                <a:tc>
                  <a:txBody>
                    <a:bodyPr/>
                    <a:lstStyle/>
                    <a:p>
                      <a:r>
                        <a:rPr lang="de-DE" sz="1600" b="1" i="1" dirty="0" smtClean="0">
                          <a:solidFill>
                            <a:srgbClr val="FFFF00"/>
                          </a:solidFill>
                        </a:rPr>
                        <a:t>Not yet approved by SA</a:t>
                      </a:r>
                      <a:endParaRPr lang="de-DE" sz="1600" b="1" i="1" dirty="0">
                        <a:solidFill>
                          <a:srgbClr val="FFFF00"/>
                        </a:solidFill>
                      </a:endParaRPr>
                    </a:p>
                  </a:txBody>
                  <a:tcPr>
                    <a:solidFill>
                      <a:srgbClr val="7CCA62"/>
                    </a:solidFill>
                  </a:tcPr>
                </a:tc>
                <a:tc>
                  <a:txBody>
                    <a:bodyPr/>
                    <a:lstStyle/>
                    <a:p>
                      <a:r>
                        <a:rPr lang="de-DE" sz="1600" i="1" dirty="0" smtClean="0">
                          <a:solidFill>
                            <a:srgbClr val="7030A0"/>
                          </a:solidFill>
                        </a:rPr>
                        <a:t>1,5 (HLCom)</a:t>
                      </a:r>
                      <a:br>
                        <a:rPr lang="de-DE" sz="1600" i="1" dirty="0" smtClean="0">
                          <a:solidFill>
                            <a:srgbClr val="7030A0"/>
                          </a:solidFill>
                        </a:rPr>
                      </a:br>
                      <a:r>
                        <a:rPr lang="de-DE" sz="1600" i="1" dirty="0" smtClean="0">
                          <a:solidFill>
                            <a:srgbClr val="7030A0"/>
                          </a:solidFill>
                        </a:rPr>
                        <a:t>6 (FS_CSIPTO_St2)</a:t>
                      </a:r>
                      <a:endParaRPr lang="de-DE" sz="1600" i="1" dirty="0">
                        <a:solidFill>
                          <a:srgbClr val="7030A0"/>
                        </a:solidFill>
                      </a:endParaRPr>
                    </a:p>
                  </a:txBody>
                  <a:tcPr>
                    <a:solidFill>
                      <a:srgbClr val="7CCA62"/>
                    </a:solidFill>
                  </a:tcPr>
                </a:tc>
                <a:tc>
                  <a:txBody>
                    <a:bodyPr/>
                    <a:lstStyle/>
                    <a:p>
                      <a:r>
                        <a:rPr lang="de-DE" sz="1600" i="1" dirty="0" smtClean="0">
                          <a:solidFill>
                            <a:srgbClr val="7030A0"/>
                          </a:solidFill>
                        </a:rPr>
                        <a:t>4 (FS_SEW) </a:t>
                      </a:r>
                      <a:br>
                        <a:rPr lang="de-DE" sz="1600" i="1" dirty="0" smtClean="0">
                          <a:solidFill>
                            <a:srgbClr val="7030A0"/>
                          </a:solidFill>
                        </a:rPr>
                      </a:br>
                      <a:r>
                        <a:rPr lang="de-DE" sz="1600" i="1" dirty="0" smtClean="0">
                          <a:solidFill>
                            <a:srgbClr val="7030A0"/>
                          </a:solidFill>
                        </a:rPr>
                        <a:t>5 (SeDoC)</a:t>
                      </a:r>
                      <a:endParaRPr lang="de-DE" sz="1600" i="1" dirty="0">
                        <a:solidFill>
                          <a:srgbClr val="7030A0"/>
                        </a:solidFill>
                      </a:endParaRPr>
                    </a:p>
                  </a:txBody>
                  <a:tcPr>
                    <a:solidFill>
                      <a:srgbClr val="7CCA62"/>
                    </a:solidFill>
                  </a:tcPr>
                </a:tc>
              </a:tr>
              <a:tr h="370840">
                <a:tc>
                  <a:txBody>
                    <a:bodyPr/>
                    <a:lstStyle/>
                    <a:p>
                      <a:r>
                        <a:rPr lang="de-DE" sz="1600" dirty="0" smtClean="0"/>
                        <a:t>Total Above</a:t>
                      </a:r>
                      <a:endParaRPr lang="de-DE" sz="1600" dirty="0"/>
                    </a:p>
                  </a:txBody>
                  <a:tcPr>
                    <a:solidFill>
                      <a:srgbClr val="62A14D"/>
                    </a:solidFill>
                  </a:tcPr>
                </a:tc>
                <a:tc>
                  <a:txBody>
                    <a:bodyPr/>
                    <a:lstStyle/>
                    <a:p>
                      <a:r>
                        <a:rPr lang="de-DE" sz="1600" dirty="0" smtClean="0"/>
                        <a:t>40 (</a:t>
                      </a:r>
                      <a:r>
                        <a:rPr lang="de-DE" sz="1600" baseline="0" dirty="0" smtClean="0"/>
                        <a:t>exceeds available)</a:t>
                      </a:r>
                      <a:endParaRPr lang="de-DE" sz="1600" dirty="0"/>
                    </a:p>
                  </a:txBody>
                  <a:tcPr>
                    <a:solidFill>
                      <a:srgbClr val="62A14D"/>
                    </a:solidFill>
                  </a:tcPr>
                </a:tc>
                <a:tc>
                  <a:txBody>
                    <a:bodyPr/>
                    <a:lstStyle/>
                    <a:p>
                      <a:r>
                        <a:rPr lang="de-DE" sz="1600" dirty="0" smtClean="0"/>
                        <a:t>36 (exceeds available)</a:t>
                      </a:r>
                      <a:endParaRPr lang="de-DE" sz="1600" dirty="0"/>
                    </a:p>
                  </a:txBody>
                  <a:tcPr>
                    <a:solidFill>
                      <a:srgbClr val="62A14D"/>
                    </a:solidFill>
                  </a:tcPr>
                </a:tc>
              </a:tr>
              <a:tr h="370840">
                <a:tc>
                  <a:txBody>
                    <a:bodyPr/>
                    <a:lstStyle/>
                    <a:p>
                      <a:r>
                        <a:rPr lang="de-DE" sz="1600" dirty="0" smtClean="0"/>
                        <a:t>Available Time</a:t>
                      </a:r>
                      <a:endParaRPr lang="de-DE" sz="1600" dirty="0"/>
                    </a:p>
                  </a:txBody>
                  <a:tcPr>
                    <a:solidFill>
                      <a:srgbClr val="7CCA62"/>
                    </a:solidFill>
                  </a:tcPr>
                </a:tc>
                <a:tc>
                  <a:txBody>
                    <a:bodyPr/>
                    <a:lstStyle/>
                    <a:p>
                      <a:r>
                        <a:rPr lang="de-DE" sz="1600" dirty="0" smtClean="0"/>
                        <a:t>29</a:t>
                      </a:r>
                      <a:endParaRPr lang="de-DE" sz="1600" dirty="0"/>
                    </a:p>
                  </a:txBody>
                  <a:tcPr>
                    <a:solidFill>
                      <a:srgbClr val="7CCA62"/>
                    </a:solidFill>
                  </a:tcPr>
                </a:tc>
                <a:tc>
                  <a:txBody>
                    <a:bodyPr/>
                    <a:lstStyle/>
                    <a:p>
                      <a:r>
                        <a:rPr lang="de-DE" sz="1600" dirty="0" smtClean="0"/>
                        <a:t>29</a:t>
                      </a:r>
                      <a:endParaRPr lang="de-DE" sz="1600" dirty="0"/>
                    </a:p>
                  </a:txBody>
                  <a:tcPr>
                    <a:solidFill>
                      <a:srgbClr val="7CCA62"/>
                    </a:solidFill>
                  </a:tcPr>
                </a:tc>
              </a:tr>
            </a:tbl>
          </a:graphicData>
        </a:graphic>
      </p:graphicFrame>
    </p:spTree>
    <p:extLst>
      <p:ext uri="{BB962C8B-B14F-4D97-AF65-F5344CB8AC3E}">
        <p14:creationId xmlns:p14="http://schemas.microsoft.com/office/powerpoint/2010/main" val="14984932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t> 1) General aspects (events since </a:t>
            </a:r>
            <a:r>
              <a:rPr lang="en-GB" sz="2400" dirty="0" err="1" smtClean="0"/>
              <a:t>SA#66</a:t>
            </a:r>
            <a:r>
              <a:rPr lang="en-GB" sz="2400" dirty="0" smtClean="0"/>
              <a:t>, statistics, next meetings)</a:t>
            </a:r>
          </a:p>
          <a:p>
            <a:pPr eaLnBrk="1" hangingPunct="1">
              <a:defRPr/>
            </a:pPr>
            <a:r>
              <a:rPr lang="en-GB" sz="2400" dirty="0" smtClean="0"/>
              <a:t> 2) SA Work Report</a:t>
            </a:r>
          </a:p>
          <a:p>
            <a:pPr lvl="1" eaLnBrk="1" hangingPunct="1">
              <a:defRPr/>
            </a:pPr>
            <a:r>
              <a:rPr lang="en-GB" sz="2000" dirty="0" smtClean="0"/>
              <a:t>2.1) </a:t>
            </a:r>
            <a:r>
              <a:rPr lang="en-GB" sz="2000" dirty="0" err="1" smtClean="0"/>
              <a:t>Rel</a:t>
            </a:r>
            <a:r>
              <a:rPr lang="en-GB" sz="2000" dirty="0" smtClean="0"/>
              <a:t>-11 and before Maintenance</a:t>
            </a:r>
          </a:p>
          <a:p>
            <a:pPr lvl="1" eaLnBrk="1" hangingPunct="1">
              <a:defRPr/>
            </a:pPr>
            <a:r>
              <a:rPr lang="en-GB" sz="2000" dirty="0" smtClean="0"/>
              <a:t>2.2) </a:t>
            </a:r>
            <a:r>
              <a:rPr lang="en-GB" sz="2000" dirty="0" err="1"/>
              <a:t>Rel</a:t>
            </a:r>
            <a:r>
              <a:rPr lang="en-GB" sz="2000" dirty="0"/>
              <a:t>-12 Work and Maintenance</a:t>
            </a:r>
            <a:endParaRPr lang="en-GB" sz="2000" dirty="0" smtClean="0"/>
          </a:p>
          <a:p>
            <a:pPr lvl="1" eaLnBrk="1" hangingPunct="1">
              <a:defRPr/>
            </a:pPr>
            <a:r>
              <a:rPr lang="en-GB" sz="2000" dirty="0" smtClean="0"/>
              <a:t>2.3) </a:t>
            </a:r>
            <a:r>
              <a:rPr lang="en-GB" sz="2000" dirty="0" err="1" smtClean="0"/>
              <a:t>Rel</a:t>
            </a:r>
            <a:r>
              <a:rPr lang="en-GB" sz="2000" dirty="0" smtClean="0"/>
              <a:t>-13 Work and Maintenance</a:t>
            </a:r>
          </a:p>
          <a:p>
            <a:pPr lvl="1" eaLnBrk="1" hangingPunct="1">
              <a:defRPr/>
            </a:pPr>
            <a:r>
              <a:rPr lang="en-GB" sz="2000" dirty="0" smtClean="0"/>
              <a:t>2.4) New and Updated </a:t>
            </a:r>
            <a:r>
              <a:rPr lang="en-GB" sz="2000" dirty="0" err="1" smtClean="0"/>
              <a:t>WIDs</a:t>
            </a:r>
            <a:r>
              <a:rPr lang="en-GB" sz="2000" dirty="0" smtClean="0"/>
              <a:t> and </a:t>
            </a:r>
            <a:r>
              <a:rPr lang="en-GB" sz="2000" dirty="0" err="1" smtClean="0"/>
              <a:t>SIDs</a:t>
            </a:r>
            <a:endParaRPr lang="en-GB" sz="2000" dirty="0" smtClean="0"/>
          </a:p>
          <a:p>
            <a:pPr lvl="1" eaLnBrk="1" hangingPunct="1">
              <a:defRPr/>
            </a:pPr>
            <a:r>
              <a:rPr lang="en-GB" sz="2000" dirty="0" smtClean="0"/>
              <a:t>2.5) </a:t>
            </a:r>
            <a:r>
              <a:rPr lang="en-GB" sz="2000" dirty="0" err="1" smtClean="0"/>
              <a:t>IETF</a:t>
            </a:r>
            <a:r>
              <a:rPr lang="en-GB" sz="2000" dirty="0" smtClean="0"/>
              <a:t> Dependency Update</a:t>
            </a:r>
          </a:p>
          <a:p>
            <a:pPr eaLnBrk="1" hangingPunct="1">
              <a:defRPr/>
            </a:pPr>
            <a:r>
              <a:rPr lang="en-GB" sz="2400" dirty="0" smtClean="0"/>
              <a:t> 3) Action Items</a:t>
            </a:r>
          </a:p>
          <a:p>
            <a:pPr eaLnBrk="1" hangingPunct="1">
              <a:defRPr/>
            </a:pPr>
            <a:r>
              <a:rPr lang="en-GB" sz="2400" dirty="0" smtClean="0"/>
              <a:t> 4) Documents for Information and Approval</a:t>
            </a:r>
          </a:p>
          <a:p>
            <a:pPr eaLnBrk="1" hangingPunct="1">
              <a:defRPr/>
            </a:pPr>
            <a:r>
              <a:rPr lang="en-GB" sz="2400" dirty="0" smtClean="0"/>
              <a:t> 5) Collected Items requiring action from SA</a:t>
            </a:r>
          </a:p>
          <a:p>
            <a:pPr marL="0" indent="0" eaLnBrk="1" hangingPunct="1">
              <a:spcBef>
                <a:spcPts val="1800"/>
              </a:spcBef>
              <a:buFontTx/>
              <a:buNone/>
              <a:defRPr/>
            </a:pPr>
            <a:r>
              <a:rPr lang="en-GB" sz="2400" dirty="0" smtClean="0">
                <a:solidFill>
                  <a:srgbClr val="FF0000"/>
                </a:solidFill>
              </a:rPr>
              <a:t>Explicit requests for </a:t>
            </a:r>
            <a:r>
              <a:rPr lang="en-GB" sz="2400" dirty="0" err="1" smtClean="0">
                <a:solidFill>
                  <a:srgbClr val="FF0000"/>
                </a:solidFill>
              </a:rPr>
              <a:t>TSG</a:t>
            </a:r>
            <a:r>
              <a:rPr lang="en-GB" sz="2400" dirty="0" smtClean="0">
                <a:solidFill>
                  <a:srgbClr val="FF0000"/>
                </a:solidFill>
              </a:rPr>
              <a:t> SA are highlighted in RED</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a:t>
            </a:r>
            <a:r>
              <a:rPr lang="en-US" altLang="de-DE" dirty="0" err="1" smtClean="0"/>
              <a:t>Rel</a:t>
            </a:r>
            <a:r>
              <a:rPr lang="en-US" altLang="de-DE" dirty="0" smtClean="0"/>
              <a:t>-13 Work Ongoing (2/18)</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580362018"/>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UPCON</a:t>
                      </a:r>
                      <a:endParaRPr lang="en-US" sz="1600" dirty="0">
                        <a:solidFill>
                          <a:schemeClr val="bg1"/>
                        </a:solidFill>
                      </a:endParaRPr>
                    </a:p>
                  </a:txBody>
                  <a:tcPr marL="91443" marR="91443" marT="45725" marB="45725">
                    <a:solidFill>
                      <a:srgbClr val="62A14D"/>
                    </a:solidFill>
                  </a:tcPr>
                </a:tc>
                <a:tc>
                  <a:txBody>
                    <a:bodyPr/>
                    <a:lstStyle/>
                    <a:p>
                      <a:pPr algn="l" fontAlgn="t"/>
                      <a:r>
                        <a:rPr lang="en-US" sz="1400" b="1" kern="1200" dirty="0" smtClean="0">
                          <a:solidFill>
                            <a:schemeClr val="bg1"/>
                          </a:solidFill>
                          <a:effectLst/>
                          <a:latin typeface="+mn-lt"/>
                          <a:ea typeface="+mn-ea"/>
                          <a:cs typeface="+mn-cs"/>
                        </a:rPr>
                        <a:t>User Plane Congestion Management, </a:t>
                      </a:r>
                      <a:r>
                        <a:rPr lang="en-US" sz="1400" b="1" kern="1200" dirty="0" err="1" smtClean="0">
                          <a:solidFill>
                            <a:schemeClr val="bg1"/>
                          </a:solidFill>
                          <a:effectLst/>
                          <a:latin typeface="+mn-lt"/>
                          <a:ea typeface="+mn-ea"/>
                          <a:cs typeface="+mn-cs"/>
                        </a:rPr>
                        <a:t>TR</a:t>
                      </a:r>
                      <a:r>
                        <a:rPr lang="en-US" sz="1400" b="1" kern="1200" dirty="0" smtClean="0">
                          <a:solidFill>
                            <a:schemeClr val="bg1"/>
                          </a:solidFill>
                          <a:effectLst/>
                          <a:latin typeface="+mn-lt"/>
                          <a:ea typeface="+mn-ea"/>
                          <a:cs typeface="+mn-cs"/>
                        </a:rPr>
                        <a:t> Phase</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98 =&gt; 100%</a:t>
                      </a:r>
                    </a:p>
                  </a:txBody>
                  <a:tcPr marL="91443" marR="91443" marT="45725" marB="45725">
                    <a:solidFill>
                      <a:srgbClr val="62A14D"/>
                    </a:solidFill>
                  </a:tcPr>
                </a:tc>
                <a:tc>
                  <a:txBody>
                    <a:bodyPr/>
                    <a:lstStyle/>
                    <a:p>
                      <a:pPr algn="ctr"/>
                      <a:r>
                        <a:rPr lang="en-US" sz="1400" b="1" dirty="0" smtClean="0">
                          <a:solidFill>
                            <a:schemeClr val="bg1"/>
                          </a:solidFill>
                        </a:rPr>
                        <a:t>7</a:t>
                      </a:r>
                      <a:endParaRPr lang="en-US" sz="1400" b="1" dirty="0">
                        <a:solidFill>
                          <a:schemeClr val="bg1"/>
                        </a:solidFill>
                      </a:endParaRPr>
                    </a:p>
                  </a:txBody>
                  <a:tcPr marL="91443" marR="91443" marT="45725" marB="45725">
                    <a:solidFill>
                      <a:srgbClr val="62A14D"/>
                    </a:solidFill>
                  </a:tcPr>
                </a:tc>
                <a:tc>
                  <a:txBody>
                    <a:bodyPr/>
                    <a:lstStyle/>
                    <a:p>
                      <a:pPr algn="ctr"/>
                      <a:r>
                        <a:rPr lang="en-US" sz="1400" b="1" i="0" dirty="0" smtClean="0">
                          <a:solidFill>
                            <a:srgbClr val="7030A0"/>
                          </a:solidFill>
                        </a:rPr>
                        <a:t>3 =&gt; 0</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err="1" smtClean="0">
                          <a:solidFill>
                            <a:schemeClr val="bg1"/>
                          </a:solidFill>
                        </a:rPr>
                        <a:t>UPCON</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(Other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100%</a:t>
                      </a:r>
                    </a:p>
                  </a:txBody>
                  <a:tcPr marL="91443" marR="91443" marT="45725" marB="45725">
                    <a:solidFill>
                      <a:srgbClr val="7CCA62"/>
                    </a:solidFill>
                  </a:tcPr>
                </a:tc>
                <a:tc>
                  <a:txBody>
                    <a:bodyPr/>
                    <a:lstStyle/>
                    <a:p>
                      <a:pPr algn="ctr"/>
                      <a:r>
                        <a:rPr lang="en-US" sz="1400" b="1" dirty="0" smtClean="0">
                          <a:solidFill>
                            <a:schemeClr val="bg1"/>
                          </a:solidFill>
                        </a:rPr>
                        <a:t>3,5</a:t>
                      </a:r>
                      <a:endParaRPr lang="en-US" sz="1400" b="1" dirty="0">
                        <a:solidFill>
                          <a:schemeClr val="bg1"/>
                        </a:solidFill>
                      </a:endParaRPr>
                    </a:p>
                  </a:txBody>
                  <a:tcPr marL="91443" marR="91443" marT="45725" marB="45725">
                    <a:solidFill>
                      <a:srgbClr val="7CCA62"/>
                    </a:solidFill>
                  </a:tcPr>
                </a:tc>
                <a:tc>
                  <a:txBody>
                    <a:bodyPr/>
                    <a:lstStyle/>
                    <a:p>
                      <a:pPr algn="ctr"/>
                      <a:r>
                        <a:rPr lang="en-US" sz="1400" b="1" i="0" baseline="0" dirty="0" smtClean="0">
                          <a:solidFill>
                            <a:schemeClr val="bg1"/>
                          </a:solidFill>
                        </a:rPr>
                        <a:t>0</a:t>
                      </a: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049910"/>
            <a:ext cx="8280400" cy="2715490"/>
          </a:xfrm>
        </p:spPr>
        <p:txBody>
          <a:bodyPr/>
          <a:lstStyle/>
          <a:p>
            <a:r>
              <a:rPr lang="de-DE" altLang="de-DE" sz="2000" dirty="0" smtClean="0"/>
              <a:t>Progress</a:t>
            </a:r>
            <a:r>
              <a:rPr lang="de-DE" altLang="de-DE" sz="1800" dirty="0" smtClean="0"/>
              <a:t> since SA#66</a:t>
            </a:r>
          </a:p>
          <a:p>
            <a:pPr lvl="1"/>
            <a:r>
              <a:rPr lang="en-US" sz="1600" dirty="0" smtClean="0"/>
              <a:t>An </a:t>
            </a:r>
            <a:r>
              <a:rPr lang="en-US" sz="1600" dirty="0"/>
              <a:t>enhancement to the CN based </a:t>
            </a:r>
            <a:r>
              <a:rPr lang="en-US" sz="1600" dirty="0" err="1"/>
              <a:t>UPCON</a:t>
            </a:r>
            <a:r>
              <a:rPr lang="en-US" sz="1600" dirty="0"/>
              <a:t> solution was discussed but not adopted</a:t>
            </a:r>
          </a:p>
          <a:p>
            <a:pPr lvl="1"/>
            <a:r>
              <a:rPr lang="en-US" sz="1600" dirty="0" smtClean="0"/>
              <a:t>From </a:t>
            </a:r>
            <a:r>
              <a:rPr lang="en-US" sz="1600" dirty="0" err="1" smtClean="0"/>
              <a:t>SA#65</a:t>
            </a:r>
            <a:r>
              <a:rPr lang="en-US" sz="1600" dirty="0" smtClean="0"/>
              <a:t> Report:</a:t>
            </a:r>
          </a:p>
          <a:p>
            <a:pPr lvl="2"/>
            <a:r>
              <a:rPr lang="de-DE" altLang="de-DE" sz="1200" dirty="0">
                <a:solidFill>
                  <a:schemeClr val="accent5">
                    <a:lumMod val="50000"/>
                  </a:schemeClr>
                </a:solidFill>
              </a:rPr>
              <a:t>The study phase is at 98% to allow for additional study of solution 2.1 </a:t>
            </a:r>
            <a:r>
              <a:rPr lang="en-GB" sz="1200" dirty="0">
                <a:solidFill>
                  <a:schemeClr val="accent5">
                    <a:lumMod val="50000"/>
                  </a:schemeClr>
                </a:solidFill>
              </a:rPr>
              <a:t>Flow priority-based traffic differentiation on the same </a:t>
            </a:r>
            <a:r>
              <a:rPr lang="en-GB" sz="1200" dirty="0" err="1">
                <a:solidFill>
                  <a:schemeClr val="accent5">
                    <a:lumMod val="50000"/>
                  </a:schemeClr>
                </a:solidFill>
              </a:rPr>
              <a:t>QCI</a:t>
            </a:r>
            <a:r>
              <a:rPr lang="en-GB" sz="1200" dirty="0">
                <a:solidFill>
                  <a:schemeClr val="accent5">
                    <a:lumMod val="50000"/>
                  </a:schemeClr>
                </a:solidFill>
              </a:rPr>
              <a:t> (</a:t>
            </a:r>
            <a:r>
              <a:rPr lang="en-GB" sz="1200" dirty="0" err="1">
                <a:solidFill>
                  <a:schemeClr val="accent5">
                    <a:lumMod val="50000"/>
                  </a:schemeClr>
                </a:solidFill>
              </a:rPr>
              <a:t>FPI</a:t>
            </a:r>
            <a:r>
              <a:rPr lang="en-GB" sz="1200" dirty="0">
                <a:solidFill>
                  <a:schemeClr val="accent5">
                    <a:lumMod val="50000"/>
                  </a:schemeClr>
                </a:solidFill>
              </a:rPr>
              <a:t>)  if requested by RAN. This is left open, 3 </a:t>
            </a:r>
            <a:r>
              <a:rPr lang="en-GB" sz="1200" dirty="0" err="1">
                <a:solidFill>
                  <a:schemeClr val="accent5">
                    <a:lumMod val="50000"/>
                  </a:schemeClr>
                </a:solidFill>
              </a:rPr>
              <a:t>TU</a:t>
            </a:r>
            <a:r>
              <a:rPr lang="en-GB" sz="1200" dirty="0">
                <a:solidFill>
                  <a:schemeClr val="accent5">
                    <a:lumMod val="50000"/>
                  </a:schemeClr>
                </a:solidFill>
              </a:rPr>
              <a:t> budget is requested contingent upon RAN agreement on the solution. </a:t>
            </a:r>
            <a:endParaRPr lang="en-US" sz="1200" dirty="0" smtClean="0">
              <a:solidFill>
                <a:schemeClr val="accent5">
                  <a:lumMod val="50000"/>
                </a:schemeClr>
              </a:solidFill>
            </a:endParaRPr>
          </a:p>
          <a:p>
            <a:pPr lvl="1"/>
            <a:r>
              <a:rPr lang="en-US" sz="1600" dirty="0" err="1" smtClean="0"/>
              <a:t>UPCON</a:t>
            </a:r>
            <a:r>
              <a:rPr lang="en-US" sz="1600" dirty="0" smtClean="0"/>
              <a:t> </a:t>
            </a:r>
            <a:r>
              <a:rPr lang="en-US" sz="1600" dirty="0"/>
              <a:t>can be considered now as 100% complete and needs no further time budget in the </a:t>
            </a:r>
            <a:r>
              <a:rPr lang="en-US" sz="1600" dirty="0" err="1"/>
              <a:t>Rel</a:t>
            </a:r>
            <a:r>
              <a:rPr lang="en-US" sz="1600" dirty="0"/>
              <a:t>-13 time </a:t>
            </a:r>
            <a:r>
              <a:rPr lang="en-US" sz="1600" dirty="0" smtClean="0"/>
              <a:t>frame</a:t>
            </a:r>
          </a:p>
          <a:p>
            <a:r>
              <a:rPr lang="en-US" sz="2000" dirty="0" smtClean="0"/>
              <a:t>Next Steps: </a:t>
            </a:r>
            <a:r>
              <a:rPr lang="en-US" sz="2000" dirty="0" smtClean="0">
                <a:solidFill>
                  <a:srgbClr val="7030A0"/>
                </a:solidFill>
              </a:rPr>
              <a:t>Maintenance continues.</a:t>
            </a:r>
            <a:endParaRPr lang="en-GB" sz="2000" dirty="0" smtClean="0">
              <a:solidFill>
                <a:srgbClr val="7030A0"/>
              </a:solidFill>
            </a:endParaRPr>
          </a:p>
        </p:txBody>
      </p:sp>
    </p:spTree>
    <p:extLst>
      <p:ext uri="{BB962C8B-B14F-4D97-AF65-F5344CB8AC3E}">
        <p14:creationId xmlns:p14="http://schemas.microsoft.com/office/powerpoint/2010/main" val="5328055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a:t>
            </a:r>
            <a:r>
              <a:rPr lang="en-US" altLang="de-DE" dirty="0" err="1" smtClean="0"/>
              <a:t>Rel</a:t>
            </a:r>
            <a:r>
              <a:rPr lang="en-US" altLang="de-DE" dirty="0" smtClean="0"/>
              <a:t>-13 Work Ongoing (3/18)</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961038181"/>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MCPTT</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smtClean="0">
                          <a:solidFill>
                            <a:schemeClr val="lt1"/>
                          </a:solidFill>
                          <a:effectLst/>
                          <a:latin typeface="+mn-lt"/>
                          <a:ea typeface="+mn-ea"/>
                          <a:cs typeface="+mn-cs"/>
                        </a:rPr>
                        <a:t>Mission Critical Push to Talk over LTE, </a:t>
                      </a:r>
                      <a:r>
                        <a:rPr lang="en-US" sz="1400" b="1" kern="1200" dirty="0" err="1" smtClean="0">
                          <a:solidFill>
                            <a:schemeClr val="lt1"/>
                          </a:solidFill>
                          <a:effectLst/>
                          <a:latin typeface="+mn-lt"/>
                          <a:ea typeface="+mn-ea"/>
                          <a:cs typeface="+mn-cs"/>
                        </a:rPr>
                        <a:t>TR</a:t>
                      </a:r>
                      <a:r>
                        <a:rPr lang="en-US" sz="1400" b="1" kern="1200" dirty="0" smtClean="0">
                          <a:solidFill>
                            <a:schemeClr val="lt1"/>
                          </a:solidFill>
                          <a:effectLst/>
                          <a:latin typeface="+mn-lt"/>
                          <a:ea typeface="+mn-ea"/>
                          <a:cs typeface="+mn-cs"/>
                        </a:rPr>
                        <a:t> Phase</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20 =&gt; 30%</a:t>
                      </a:r>
                    </a:p>
                  </a:txBody>
                  <a:tcPr marL="91443" marR="91443" marT="45725" marB="45725">
                    <a:solidFill>
                      <a:srgbClr val="62A14D"/>
                    </a:solidFill>
                  </a:tcPr>
                </a:tc>
                <a:tc>
                  <a:txBody>
                    <a:bodyPr/>
                    <a:lstStyle/>
                    <a:p>
                      <a:pPr algn="ctr"/>
                      <a:r>
                        <a:rPr lang="en-US" sz="1400" b="1" dirty="0" smtClean="0">
                          <a:solidFill>
                            <a:srgbClr val="7030A0"/>
                          </a:solidFill>
                        </a:rPr>
                        <a:t>10,5</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4</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err="1" smtClean="0">
                          <a:solidFill>
                            <a:schemeClr val="bg1"/>
                          </a:solidFill>
                        </a:rPr>
                        <a:t>MCPTT</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a:t>
                      </a:r>
                      <a:r>
                        <a:rPr lang="en-US" sz="1400" b="1" kern="1200" baseline="0" dirty="0" err="1" smtClean="0">
                          <a:solidFill>
                            <a:schemeClr val="bg1"/>
                          </a:solidFill>
                          <a:effectLst/>
                          <a:latin typeface="+mn-lt"/>
                          <a:ea typeface="+mn-ea"/>
                          <a:cs typeface="+mn-cs"/>
                        </a:rPr>
                        <a:t>3GPP</a:t>
                      </a:r>
                      <a:r>
                        <a:rPr lang="en-US" sz="1400" b="1" kern="1200" baseline="0" dirty="0" smtClean="0">
                          <a:solidFill>
                            <a:schemeClr val="bg1"/>
                          </a:solidFill>
                          <a:effectLst/>
                          <a:latin typeface="+mn-lt"/>
                          <a:ea typeface="+mn-ea"/>
                          <a:cs typeface="+mn-cs"/>
                        </a:rPr>
                        <a:t>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0%</a:t>
                      </a:r>
                    </a:p>
                  </a:txBody>
                  <a:tcPr marL="91443" marR="91443" marT="45725" marB="45725">
                    <a:solidFill>
                      <a:srgbClr val="7CCA62"/>
                    </a:solidFill>
                  </a:tcPr>
                </a:tc>
                <a:tc>
                  <a:txBody>
                    <a:bodyPr/>
                    <a:lstStyle/>
                    <a:p>
                      <a:pPr algn="ctr"/>
                      <a:r>
                        <a:rPr lang="en-US" sz="1400" b="1" dirty="0" smtClean="0">
                          <a:solidFill>
                            <a:schemeClr val="bg1"/>
                          </a:solidFill>
                        </a:rPr>
                        <a:t>0</a:t>
                      </a:r>
                      <a:endParaRPr lang="en-US" sz="1400" b="1" dirty="0">
                        <a:solidFill>
                          <a:schemeClr val="bg1"/>
                        </a:solidFill>
                      </a:endParaRPr>
                    </a:p>
                  </a:txBody>
                  <a:tcPr marL="91443" marR="91443" marT="45725" marB="45725">
                    <a:solidFill>
                      <a:srgbClr val="7CCA62"/>
                    </a:solidFill>
                  </a:tcPr>
                </a:tc>
                <a:tc>
                  <a:txBody>
                    <a:bodyPr/>
                    <a:lstStyle/>
                    <a:p>
                      <a:pPr algn="ctr"/>
                      <a:r>
                        <a:rPr lang="en-US" sz="1400" b="1" i="0" baseline="0" dirty="0" smtClean="0">
                          <a:solidFill>
                            <a:srgbClr val="7030A0"/>
                          </a:solidFill>
                        </a:rPr>
                        <a:t>TBD</a:t>
                      </a: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599" y="3479414"/>
            <a:ext cx="8472873" cy="3018367"/>
          </a:xfrm>
        </p:spPr>
        <p:txBody>
          <a:bodyPr/>
          <a:lstStyle/>
          <a:p>
            <a:r>
              <a:rPr lang="de-DE" altLang="de-DE" sz="2000" dirty="0" smtClean="0"/>
              <a:t>Progress</a:t>
            </a:r>
            <a:r>
              <a:rPr lang="de-DE" altLang="de-DE" sz="1800" dirty="0" smtClean="0"/>
              <a:t> since SA#66</a:t>
            </a:r>
          </a:p>
          <a:p>
            <a:pPr lvl="1"/>
            <a:r>
              <a:rPr lang="de-DE" altLang="de-DE" sz="1600" dirty="0" smtClean="0">
                <a:solidFill>
                  <a:srgbClr val="7030A0"/>
                </a:solidFill>
              </a:rPr>
              <a:t>TR 23.779 has been transferred to SA6</a:t>
            </a:r>
            <a:r>
              <a:rPr lang="de-DE" altLang="de-DE" sz="1600" dirty="0" smtClean="0"/>
              <a:t>, with the following changes</a:t>
            </a:r>
          </a:p>
          <a:p>
            <a:pPr lvl="2"/>
            <a:r>
              <a:rPr lang="de-DE" altLang="de-DE" sz="1200" dirty="0" smtClean="0"/>
              <a:t>The scope  was modified in SA6.</a:t>
            </a:r>
          </a:p>
          <a:p>
            <a:pPr lvl="1"/>
            <a:r>
              <a:rPr lang="de-DE" altLang="de-DE" sz="1600" dirty="0" smtClean="0"/>
              <a:t>It was left open whether a TR would be created for the SA2 part of MCPTT or whether work would be done in response to LSs, and under the auspices of other work items upon which MCPTT functionality might depend (MBMS_enh, eProSe, etc.)</a:t>
            </a:r>
          </a:p>
          <a:p>
            <a:pPr lvl="1"/>
            <a:r>
              <a:rPr lang="de-DE" altLang="de-DE" sz="1600" dirty="0" smtClean="0"/>
              <a:t>WID modified to modify distribution of responsibilities, time scale and support.</a:t>
            </a:r>
          </a:p>
          <a:p>
            <a:r>
              <a:rPr lang="de-DE" altLang="de-DE" sz="2000" dirty="0" smtClean="0"/>
              <a:t>Next Steps</a:t>
            </a:r>
          </a:p>
          <a:p>
            <a:pPr lvl="1"/>
            <a:r>
              <a:rPr lang="de-DE" altLang="de-DE" sz="1600" dirty="0" smtClean="0"/>
              <a:t>SA2's MCPTT time will largely be spent in Joint Meetings to respond directly to SA6 questions, requests, etc.</a:t>
            </a:r>
          </a:p>
        </p:txBody>
      </p:sp>
    </p:spTree>
    <p:extLst>
      <p:ext uri="{BB962C8B-B14F-4D97-AF65-F5344CB8AC3E}">
        <p14:creationId xmlns:p14="http://schemas.microsoft.com/office/powerpoint/2010/main" val="11352186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a:t>
            </a:r>
            <a:r>
              <a:rPr lang="en-US" altLang="de-DE" dirty="0" err="1" smtClean="0"/>
              <a:t>Rel</a:t>
            </a:r>
            <a:r>
              <a:rPr lang="en-US" altLang="de-DE" dirty="0" smtClean="0"/>
              <a:t>-13 Work Ongoing (4/18)</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416429075"/>
              </p:ext>
            </p:extLst>
          </p:nvPr>
        </p:nvGraphicFramePr>
        <p:xfrm>
          <a:off x="179388" y="1376363"/>
          <a:ext cx="8569325" cy="1201310"/>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DRuMS</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400" b="1" i="0" u="none" strike="noStrike" cap="none" normalizeH="0" baseline="0" dirty="0" smtClean="0">
                          <a:ln>
                            <a:noFill/>
                          </a:ln>
                          <a:solidFill>
                            <a:schemeClr val="bg1"/>
                          </a:solidFill>
                          <a:effectLst/>
                          <a:latin typeface="Calibri" pitchFamily="34" charset="0"/>
                        </a:rPr>
                        <a:t>Resource </a:t>
                      </a:r>
                      <a:r>
                        <a:rPr kumimoji="0" lang="fr-FR" sz="1400" b="1" i="0" u="none" strike="noStrike" cap="none" normalizeH="0" baseline="0" dirty="0" err="1" smtClean="0">
                          <a:ln>
                            <a:noFill/>
                          </a:ln>
                          <a:solidFill>
                            <a:schemeClr val="bg1"/>
                          </a:solidFill>
                          <a:effectLst/>
                          <a:latin typeface="Calibri" pitchFamily="34" charset="0"/>
                        </a:rPr>
                        <a:t>Reuse</a:t>
                      </a:r>
                      <a:r>
                        <a:rPr kumimoji="0" lang="fr-FR" sz="1400" b="1" i="0" u="none" strike="noStrike" cap="none" normalizeH="0" baseline="0" dirty="0" smtClean="0">
                          <a:ln>
                            <a:noFill/>
                          </a:ln>
                          <a:solidFill>
                            <a:schemeClr val="bg1"/>
                          </a:solidFill>
                          <a:effectLst/>
                          <a:latin typeface="Calibri" pitchFamily="34" charset="0"/>
                        </a:rPr>
                        <a:t> for Multiple Media Sessions </a:t>
                      </a:r>
                      <a:br>
                        <a:rPr kumimoji="0" lang="fr-FR" sz="1400" b="1" i="0" u="none" strike="noStrike" cap="none" normalizeH="0" baseline="0" dirty="0" smtClean="0">
                          <a:ln>
                            <a:noFill/>
                          </a:ln>
                          <a:solidFill>
                            <a:schemeClr val="bg1"/>
                          </a:solidFill>
                          <a:effectLst/>
                          <a:latin typeface="Calibri" pitchFamily="34" charset="0"/>
                        </a:rPr>
                      </a:br>
                      <a:r>
                        <a:rPr kumimoji="0" lang="fr-FR" sz="1400" b="1" i="0" u="none" strike="noStrike" cap="none" normalizeH="0" baseline="0" dirty="0" smtClean="0">
                          <a:ln>
                            <a:noFill/>
                          </a:ln>
                          <a:solidFill>
                            <a:schemeClr val="bg1"/>
                          </a:solidFill>
                          <a:effectLst/>
                          <a:latin typeface="Calibri" pitchFamily="34" charset="0"/>
                        </a:rPr>
                        <a:t>Normative, (</a:t>
                      </a:r>
                      <a:r>
                        <a:rPr kumimoji="0" lang="fr-FR" sz="1400" b="1" i="0" u="none" strike="noStrike" cap="none" normalizeH="0" baseline="0" dirty="0" err="1" smtClean="0">
                          <a:ln>
                            <a:noFill/>
                          </a:ln>
                          <a:solidFill>
                            <a:schemeClr val="bg1"/>
                          </a:solidFill>
                          <a:effectLst/>
                          <a:latin typeface="Calibri" pitchFamily="34" charset="0"/>
                        </a:rPr>
                        <a:t>Other</a:t>
                      </a:r>
                      <a:r>
                        <a:rPr kumimoji="0" lang="fr-FR" sz="1400" b="1" i="0" u="none" strike="noStrike" cap="none" normalizeH="0" baseline="0" dirty="0" smtClean="0">
                          <a:ln>
                            <a:noFill/>
                          </a:ln>
                          <a:solidFill>
                            <a:schemeClr val="bg1"/>
                          </a:solidFill>
                          <a:effectLst/>
                          <a:latin typeface="Calibri" pitchFamily="34" charset="0"/>
                        </a:rPr>
                        <a:t> </a:t>
                      </a:r>
                      <a:r>
                        <a:rPr kumimoji="0" lang="fr-FR" sz="1400" b="1" i="0" u="none" strike="noStrike" cap="none" normalizeH="0" baseline="0" dirty="0" err="1" smtClean="0">
                          <a:ln>
                            <a:noFill/>
                          </a:ln>
                          <a:solidFill>
                            <a:schemeClr val="bg1"/>
                          </a:solidFill>
                          <a:effectLst/>
                          <a:latin typeface="Calibri" pitchFamily="34" charset="0"/>
                        </a:rPr>
                        <a:t>Track</a:t>
                      </a:r>
                      <a:r>
                        <a:rPr kumimoji="0" lang="fr-FR" sz="1400" b="1" i="0" u="none" strike="noStrike" cap="none" normalizeH="0" baseline="0" dirty="0" smtClean="0">
                          <a:ln>
                            <a:noFill/>
                          </a:ln>
                          <a:solidFill>
                            <a:schemeClr val="bg1"/>
                          </a:solidFill>
                          <a:effectLst/>
                          <a:latin typeface="Calibri" pitchFamily="34" charset="0"/>
                        </a:rPr>
                        <a:t>)</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7030A0"/>
                          </a:solidFill>
                          <a:effectLst/>
                          <a:latin typeface="Calibri" pitchFamily="34" charset="0"/>
                        </a:rPr>
                        <a:t>95 =&gt; 100%</a:t>
                      </a:r>
                    </a:p>
                  </a:txBody>
                  <a:tcPr marL="91437" marR="91437" marT="45650" marB="45650" horzOverflow="overflow">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2,5</a:t>
                      </a:r>
                    </a:p>
                  </a:txBody>
                  <a:tcPr marL="91437" marR="91437" marT="45650" marB="45650" horzOverflow="overflow">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7030A0"/>
                          </a:solidFill>
                          <a:effectLst/>
                          <a:latin typeface="Calibri" pitchFamily="34" charset="0"/>
                        </a:rPr>
                        <a:t>0,5 =&gt; 0</a:t>
                      </a:r>
                    </a:p>
                  </a:txBody>
                  <a:tcPr marL="91437" marR="91437" marT="45650" marB="45650" horzOverflow="overflow">
                    <a:solidFill>
                      <a:srgbClr val="62A14D"/>
                    </a:solidFill>
                  </a:tcPr>
                </a:tc>
              </a:tr>
            </a:tbl>
          </a:graphicData>
        </a:graphic>
      </p:graphicFrame>
      <p:sp>
        <p:nvSpPr>
          <p:cNvPr id="17428" name="Content Placeholder 7"/>
          <p:cNvSpPr>
            <a:spLocks noGrp="1"/>
          </p:cNvSpPr>
          <p:nvPr>
            <p:ph sz="half" idx="2"/>
          </p:nvPr>
        </p:nvSpPr>
        <p:spPr>
          <a:xfrm>
            <a:off x="435600" y="3742660"/>
            <a:ext cx="8280400" cy="2715490"/>
          </a:xfrm>
        </p:spPr>
        <p:txBody>
          <a:bodyPr/>
          <a:lstStyle/>
          <a:p>
            <a:r>
              <a:rPr lang="de-DE" altLang="de-DE" sz="2000" dirty="0" smtClean="0"/>
              <a:t>Progress</a:t>
            </a:r>
            <a:r>
              <a:rPr lang="de-DE" altLang="de-DE" sz="1800" dirty="0" smtClean="0"/>
              <a:t> since SA#66</a:t>
            </a:r>
          </a:p>
          <a:p>
            <a:pPr lvl="1"/>
            <a:r>
              <a:rPr lang="de-DE" altLang="de-DE" sz="1600" dirty="0" smtClean="0"/>
              <a:t>The remaining 5% was left for responding to requests via LS from CT1. No such request was made, so the completion is now 100% and the '0,5' time unit is not needed.</a:t>
            </a:r>
          </a:p>
          <a:p>
            <a:pPr lvl="1"/>
            <a:r>
              <a:rPr lang="de-DE" altLang="de-DE" sz="1600" dirty="0" smtClean="0"/>
              <a:t>No more Cat B or C CRs are needed.</a:t>
            </a:r>
          </a:p>
          <a:p>
            <a:r>
              <a:rPr lang="de-DE" altLang="de-DE" sz="2000" dirty="0" smtClean="0"/>
              <a:t>Next steps:</a:t>
            </a:r>
          </a:p>
          <a:p>
            <a:pPr lvl="1"/>
            <a:r>
              <a:rPr lang="de-DE" altLang="de-DE" sz="1600" dirty="0" smtClean="0">
                <a:solidFill>
                  <a:srgbClr val="7030A0"/>
                </a:solidFill>
              </a:rPr>
              <a:t>Maintenance</a:t>
            </a:r>
            <a:r>
              <a:rPr lang="de-DE" altLang="de-DE" sz="1600" dirty="0" smtClean="0"/>
              <a:t>.</a:t>
            </a:r>
          </a:p>
        </p:txBody>
      </p:sp>
    </p:spTree>
    <p:extLst>
      <p:ext uri="{BB962C8B-B14F-4D97-AF65-F5344CB8AC3E}">
        <p14:creationId xmlns:p14="http://schemas.microsoft.com/office/powerpoint/2010/main" val="11352186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a:t>
            </a:r>
            <a:r>
              <a:rPr lang="en-US" altLang="de-DE" dirty="0" err="1" smtClean="0"/>
              <a:t>Rel</a:t>
            </a:r>
            <a:r>
              <a:rPr lang="en-US" altLang="de-DE" dirty="0" smtClean="0"/>
              <a:t>-13 Work Ongoing (5/18)</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675544005"/>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smtClean="0">
                          <a:solidFill>
                            <a:schemeClr val="bg1"/>
                          </a:solidFill>
                        </a:rPr>
                        <a:t>DECOR</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Dedicated Core Networks</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100%</a:t>
                      </a:r>
                    </a:p>
                  </a:txBody>
                  <a:tcPr marL="91443" marR="91443" marT="45725" marB="45725">
                    <a:solidFill>
                      <a:srgbClr val="62A14D"/>
                    </a:solidFill>
                  </a:tcPr>
                </a:tc>
                <a:tc>
                  <a:txBody>
                    <a:bodyPr/>
                    <a:lstStyle/>
                    <a:p>
                      <a:pPr algn="ctr"/>
                      <a:r>
                        <a:rPr lang="en-US" sz="1400" b="1" dirty="0" smtClean="0">
                          <a:solidFill>
                            <a:srgbClr val="7030A0"/>
                          </a:solidFill>
                        </a:rPr>
                        <a:t>6</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FF0000"/>
                          </a:solidFill>
                        </a:rPr>
                        <a:t>-0,5</a:t>
                      </a:r>
                      <a:endParaRPr lang="en-US" sz="1400" b="1" i="0" dirty="0">
                        <a:solidFill>
                          <a:srgbClr val="FF0000"/>
                        </a:solidFill>
                      </a:endParaRPr>
                    </a:p>
                  </a:txBody>
                  <a:tcPr marL="91443" marR="91443" marT="45725" marB="45725">
                    <a:solidFill>
                      <a:srgbClr val="62A14D"/>
                    </a:solidFill>
                  </a:tcPr>
                </a:tc>
              </a:tr>
              <a:tr h="576625">
                <a:tc>
                  <a:txBody>
                    <a:bodyPr/>
                    <a:lstStyle/>
                    <a:p>
                      <a:r>
                        <a:rPr lang="en-US" sz="1600" dirty="0" smtClean="0">
                          <a:solidFill>
                            <a:schemeClr val="bg1"/>
                          </a:solidFill>
                        </a:rPr>
                        <a:t>DECOR</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a:t>
                      </a:r>
                      <a:r>
                        <a:rPr lang="en-US" sz="1400" b="1" kern="1200" baseline="0" dirty="0" err="1" smtClean="0">
                          <a:solidFill>
                            <a:schemeClr val="bg1"/>
                          </a:solidFill>
                          <a:effectLst/>
                          <a:latin typeface="+mn-lt"/>
                          <a:ea typeface="+mn-ea"/>
                          <a:cs typeface="+mn-cs"/>
                        </a:rPr>
                        <a:t>3GPP</a:t>
                      </a:r>
                      <a:r>
                        <a:rPr lang="en-US" sz="1400" b="1" kern="1200" baseline="0" dirty="0" smtClean="0">
                          <a:solidFill>
                            <a:schemeClr val="bg1"/>
                          </a:solidFill>
                          <a:effectLst/>
                          <a:latin typeface="+mn-lt"/>
                          <a:ea typeface="+mn-ea"/>
                          <a:cs typeface="+mn-cs"/>
                        </a:rPr>
                        <a:t>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0 =&gt; 70%</a:t>
                      </a:r>
                    </a:p>
                  </a:txBody>
                  <a:tcPr marL="91443" marR="91443" marT="45725" marB="45725">
                    <a:solidFill>
                      <a:srgbClr val="7CCA62"/>
                    </a:solidFill>
                  </a:tcPr>
                </a:tc>
                <a:tc>
                  <a:txBody>
                    <a:bodyPr/>
                    <a:lstStyle/>
                    <a:p>
                      <a:pPr algn="ctr"/>
                      <a:r>
                        <a:rPr lang="en-US" sz="1400" b="1" dirty="0" smtClean="0">
                          <a:solidFill>
                            <a:srgbClr val="7030A0"/>
                          </a:solidFill>
                        </a:rPr>
                        <a:t>1,5</a:t>
                      </a:r>
                      <a:endParaRPr lang="en-US" sz="1400" b="1" dirty="0">
                        <a:solidFill>
                          <a:srgbClr val="7030A0"/>
                        </a:solidFill>
                      </a:endParaRPr>
                    </a:p>
                  </a:txBody>
                  <a:tcPr marL="91443" marR="91443" marT="45725" marB="45725">
                    <a:solidFill>
                      <a:srgbClr val="7CCA62"/>
                    </a:solidFill>
                  </a:tcPr>
                </a:tc>
                <a:tc>
                  <a:txBody>
                    <a:bodyPr/>
                    <a:lstStyle/>
                    <a:p>
                      <a:pPr algn="ctr"/>
                      <a:r>
                        <a:rPr lang="en-US" sz="1400" b="1" i="0" baseline="0" dirty="0" smtClean="0">
                          <a:solidFill>
                            <a:srgbClr val="7030A0"/>
                          </a:solidFill>
                        </a:rPr>
                        <a:t>0,5 =&gt; 2 </a:t>
                      </a: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42660"/>
            <a:ext cx="8280400" cy="2715490"/>
          </a:xfrm>
        </p:spPr>
        <p:txBody>
          <a:bodyPr/>
          <a:lstStyle/>
          <a:p>
            <a:r>
              <a:rPr lang="de-DE" altLang="de-DE" sz="2000" dirty="0" smtClean="0"/>
              <a:t>Progress</a:t>
            </a:r>
            <a:r>
              <a:rPr lang="de-DE" altLang="de-DE" sz="1800" dirty="0" smtClean="0"/>
              <a:t> since SA#66</a:t>
            </a:r>
          </a:p>
          <a:p>
            <a:pPr lvl="1"/>
            <a:r>
              <a:rPr lang="de-DE" altLang="de-DE" sz="1600" dirty="0" smtClean="0"/>
              <a:t>Study phase has concluded, but discussion continues during normative work on:</a:t>
            </a:r>
          </a:p>
          <a:p>
            <a:pPr lvl="2"/>
            <a:r>
              <a:rPr lang="de-DE" sz="1200" dirty="0" smtClean="0"/>
              <a:t>MME Offload / Load Balancing detailed discussion is ongoing. A solution must be selected.</a:t>
            </a:r>
            <a:endParaRPr lang="en-GB" sz="1200" dirty="0" smtClean="0"/>
          </a:p>
          <a:p>
            <a:pPr lvl="1"/>
            <a:r>
              <a:rPr lang="en-GB" sz="1600" dirty="0" smtClean="0"/>
              <a:t>After this the study is concluded – the </a:t>
            </a:r>
            <a:r>
              <a:rPr lang="en-GB" sz="1600" dirty="0" err="1" smtClean="0"/>
              <a:t>TR</a:t>
            </a:r>
            <a:r>
              <a:rPr lang="en-GB" sz="1600" dirty="0" smtClean="0"/>
              <a:t> is sent for approval.</a:t>
            </a:r>
          </a:p>
          <a:p>
            <a:pPr lvl="1"/>
            <a:r>
              <a:rPr lang="en-GB" sz="1600" dirty="0" smtClean="0"/>
              <a:t>Normative </a:t>
            </a:r>
            <a:r>
              <a:rPr lang="en-GB" sz="1600" dirty="0" err="1" smtClean="0"/>
              <a:t>CRs</a:t>
            </a:r>
            <a:r>
              <a:rPr lang="en-GB" sz="1600" dirty="0" smtClean="0"/>
              <a:t> for 23.401, 23.060 and 23.236 were discussed and progress endorsed as input to the next meeting.</a:t>
            </a:r>
          </a:p>
          <a:p>
            <a:r>
              <a:rPr lang="en-GB" sz="2000" dirty="0" smtClean="0"/>
              <a:t>Next Steps:</a:t>
            </a:r>
          </a:p>
          <a:p>
            <a:pPr lvl="1"/>
            <a:r>
              <a:rPr lang="en-GB" sz="1600" dirty="0" smtClean="0"/>
              <a:t>Conclude the </a:t>
            </a:r>
            <a:r>
              <a:rPr lang="en-GB" sz="1600" dirty="0" err="1" smtClean="0"/>
              <a:t>CRs</a:t>
            </a:r>
            <a:r>
              <a:rPr lang="en-GB" sz="1600" dirty="0" smtClean="0"/>
              <a:t> required to complete the feature.</a:t>
            </a:r>
          </a:p>
        </p:txBody>
      </p:sp>
    </p:spTree>
    <p:extLst>
      <p:ext uri="{BB962C8B-B14F-4D97-AF65-F5344CB8AC3E}">
        <p14:creationId xmlns:p14="http://schemas.microsoft.com/office/powerpoint/2010/main" val="11352186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a:t>
            </a:r>
            <a:r>
              <a:rPr lang="en-US" altLang="de-DE" dirty="0" err="1" smtClean="0"/>
              <a:t>Rel</a:t>
            </a:r>
            <a:r>
              <a:rPr lang="en-US" altLang="de-DE" dirty="0" smtClean="0"/>
              <a:t>-13 Work Ongoing (6/18)</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690415719"/>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NBIFOM</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IP Flow Mobility support for </a:t>
                      </a:r>
                      <a:r>
                        <a:rPr kumimoji="0" lang="en-US" sz="1400" b="1" i="0" u="none" strike="noStrike" cap="none" normalizeH="0" baseline="0" dirty="0" err="1" smtClean="0">
                          <a:ln>
                            <a:noFill/>
                          </a:ln>
                          <a:solidFill>
                            <a:schemeClr val="bg1"/>
                          </a:solidFill>
                          <a:effectLst/>
                          <a:latin typeface="Calibri" pitchFamily="34" charset="0"/>
                        </a:rPr>
                        <a:t>S2a</a:t>
                      </a:r>
                      <a:r>
                        <a:rPr kumimoji="0" lang="en-US" sz="1400" b="1" i="0" u="none" strike="noStrike" cap="none" normalizeH="0" baseline="0" dirty="0" smtClean="0">
                          <a:ln>
                            <a:noFill/>
                          </a:ln>
                          <a:solidFill>
                            <a:schemeClr val="bg1"/>
                          </a:solidFill>
                          <a:effectLst/>
                          <a:latin typeface="Calibri" pitchFamily="34" charset="0"/>
                        </a:rPr>
                        <a:t> and </a:t>
                      </a:r>
                      <a:r>
                        <a:rPr kumimoji="0" lang="en-US" sz="1400" b="1" i="0" u="none" strike="noStrike" cap="none" normalizeH="0" baseline="0" dirty="0" err="1" smtClean="0">
                          <a:ln>
                            <a:noFill/>
                          </a:ln>
                          <a:solidFill>
                            <a:schemeClr val="bg1"/>
                          </a:solidFill>
                          <a:effectLst/>
                          <a:latin typeface="Calibri" pitchFamily="34" charset="0"/>
                        </a:rPr>
                        <a:t>S2b</a:t>
                      </a:r>
                      <a:r>
                        <a:rPr kumimoji="0" lang="en-US" sz="1400" b="1" i="0" u="none" strike="noStrike" cap="none" normalizeH="0" baseline="0" dirty="0" smtClean="0">
                          <a:ln>
                            <a:noFill/>
                          </a:ln>
                          <a:solidFill>
                            <a:schemeClr val="bg1"/>
                          </a:solidFill>
                          <a:effectLst/>
                          <a:latin typeface="Calibri" pitchFamily="34" charset="0"/>
                        </a:rPr>
                        <a:t> interfaces </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60</a:t>
                      </a:r>
                      <a:r>
                        <a:rPr lang="en-US" sz="1400" b="1" baseline="0" dirty="0" smtClean="0">
                          <a:solidFill>
                            <a:srgbClr val="7030A0"/>
                          </a:solidFill>
                        </a:rPr>
                        <a:t> </a:t>
                      </a:r>
                      <a:r>
                        <a:rPr lang="en-US" sz="1400" b="1" dirty="0" smtClean="0">
                          <a:solidFill>
                            <a:srgbClr val="7030A0"/>
                          </a:solidFill>
                        </a:rPr>
                        <a:t>=&gt; 70%</a:t>
                      </a:r>
                    </a:p>
                  </a:txBody>
                  <a:tcPr marL="91443" marR="91443" marT="45725" marB="45725">
                    <a:solidFill>
                      <a:srgbClr val="62A14D"/>
                    </a:solidFill>
                  </a:tcPr>
                </a:tc>
                <a:tc>
                  <a:txBody>
                    <a:bodyPr/>
                    <a:lstStyle/>
                    <a:p>
                      <a:pPr algn="ctr"/>
                      <a:r>
                        <a:rPr lang="en-US" sz="1400" b="1" dirty="0" smtClean="0">
                          <a:solidFill>
                            <a:srgbClr val="7030A0"/>
                          </a:solidFill>
                        </a:rPr>
                        <a:t>9</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1,5</a:t>
                      </a:r>
                      <a:r>
                        <a:rPr lang="en-US" sz="1400" b="1" i="0" baseline="0" dirty="0" smtClean="0">
                          <a:solidFill>
                            <a:srgbClr val="7030A0"/>
                          </a:solidFill>
                        </a:rPr>
                        <a:t> =&gt; 2</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err="1" smtClean="0">
                          <a:solidFill>
                            <a:schemeClr val="bg1"/>
                          </a:solidFill>
                        </a:rPr>
                        <a:t>NBIFOM</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(Other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0%</a:t>
                      </a:r>
                    </a:p>
                  </a:txBody>
                  <a:tcPr marL="91443" marR="91443" marT="45725" marB="45725">
                    <a:solidFill>
                      <a:srgbClr val="7CCA62"/>
                    </a:solidFill>
                  </a:tcPr>
                </a:tc>
                <a:tc>
                  <a:txBody>
                    <a:bodyPr/>
                    <a:lstStyle/>
                    <a:p>
                      <a:pPr algn="ctr"/>
                      <a:r>
                        <a:rPr lang="en-US" sz="1400" b="1" dirty="0" smtClean="0">
                          <a:solidFill>
                            <a:schemeClr val="bg1"/>
                          </a:solidFill>
                        </a:rPr>
                        <a:t>0</a:t>
                      </a:r>
                      <a:endParaRPr lang="en-US" sz="1400" b="1" dirty="0">
                        <a:solidFill>
                          <a:schemeClr val="bg1"/>
                        </a:solidFill>
                      </a:endParaRPr>
                    </a:p>
                  </a:txBody>
                  <a:tcPr marL="91443" marR="91443" marT="45725" marB="45725">
                    <a:solidFill>
                      <a:srgbClr val="7CCA62"/>
                    </a:solidFill>
                  </a:tcPr>
                </a:tc>
                <a:tc>
                  <a:txBody>
                    <a:bodyPr/>
                    <a:lstStyle/>
                    <a:p>
                      <a:pPr algn="ctr"/>
                      <a:r>
                        <a:rPr lang="en-US" sz="1400" b="1" i="0" baseline="0" dirty="0" smtClean="0">
                          <a:solidFill>
                            <a:schemeClr val="bg1"/>
                          </a:solidFill>
                        </a:rPr>
                        <a:t>3</a:t>
                      </a: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1" y="3742660"/>
            <a:ext cx="5254000" cy="3293140"/>
          </a:xfrm>
        </p:spPr>
        <p:txBody>
          <a:bodyPr/>
          <a:lstStyle/>
          <a:p>
            <a:r>
              <a:rPr lang="de-DE" altLang="de-DE" sz="2000" dirty="0" smtClean="0"/>
              <a:t>Progress</a:t>
            </a:r>
            <a:r>
              <a:rPr lang="de-DE" altLang="de-DE" sz="1800" dirty="0" smtClean="0"/>
              <a:t> since SA#66</a:t>
            </a:r>
          </a:p>
          <a:p>
            <a:pPr lvl="1"/>
            <a:r>
              <a:rPr lang="de-DE" altLang="de-DE" sz="1600" dirty="0" smtClean="0"/>
              <a:t>Control plane signalling solution selected.</a:t>
            </a:r>
          </a:p>
          <a:p>
            <a:pPr lvl="1"/>
            <a:r>
              <a:rPr lang="de-DE" altLang="de-DE" sz="1600" dirty="0" smtClean="0"/>
              <a:t>Work on solutions advanced:</a:t>
            </a:r>
          </a:p>
          <a:p>
            <a:pPr lvl="2"/>
            <a:r>
              <a:rPr lang="de-DE" altLang="de-DE" sz="1200" dirty="0" smtClean="0"/>
              <a:t>23.861 P-CR: </a:t>
            </a:r>
            <a:r>
              <a:rPr lang="en-GB" sz="1200" dirty="0"/>
              <a:t>IP flow mobility using the </a:t>
            </a:r>
            <a:r>
              <a:rPr lang="en-GB" sz="1200" dirty="0" err="1"/>
              <a:t>IFMP</a:t>
            </a:r>
            <a:r>
              <a:rPr lang="en-GB" sz="1200" dirty="0"/>
              <a:t> </a:t>
            </a:r>
            <a:r>
              <a:rPr lang="en-GB" sz="1200" dirty="0" smtClean="0"/>
              <a:t>protocol</a:t>
            </a:r>
          </a:p>
          <a:p>
            <a:pPr lvl="2"/>
            <a:r>
              <a:rPr lang="de-DE" altLang="de-DE" sz="1200" dirty="0"/>
              <a:t>23.861 P-CR: </a:t>
            </a:r>
            <a:r>
              <a:rPr lang="en-GB" sz="1200" dirty="0" smtClean="0"/>
              <a:t>On </a:t>
            </a:r>
            <a:r>
              <a:rPr lang="en-GB" sz="1200" dirty="0"/>
              <a:t>the transfer of Routing Rule negotiation between </a:t>
            </a:r>
            <a:r>
              <a:rPr lang="en-GB" sz="1200" dirty="0" err="1"/>
              <a:t>UE</a:t>
            </a:r>
            <a:r>
              <a:rPr lang="en-GB" sz="1200" dirty="0"/>
              <a:t> and </a:t>
            </a:r>
            <a:r>
              <a:rPr lang="en-GB" sz="1200" dirty="0" err="1"/>
              <a:t>PGW</a:t>
            </a:r>
            <a:r>
              <a:rPr lang="en-GB" sz="1200" dirty="0"/>
              <a:t> (user plane versus Control Plane) (Open Issue 2</a:t>
            </a:r>
            <a:r>
              <a:rPr lang="en-GB" sz="1200" dirty="0" smtClean="0"/>
              <a:t>)</a:t>
            </a:r>
          </a:p>
          <a:p>
            <a:r>
              <a:rPr lang="de-DE" altLang="de-DE" sz="2000" dirty="0" smtClean="0"/>
              <a:t>Next </a:t>
            </a:r>
            <a:r>
              <a:rPr lang="de-DE" altLang="de-DE" sz="2000" dirty="0"/>
              <a:t>steps:</a:t>
            </a:r>
          </a:p>
          <a:p>
            <a:pPr lvl="1"/>
            <a:r>
              <a:rPr lang="de-DE" altLang="de-DE" sz="1600" dirty="0"/>
              <a:t>C</a:t>
            </a:r>
            <a:r>
              <a:rPr lang="de-DE" altLang="de-DE" sz="1600" dirty="0" smtClean="0"/>
              <a:t>omplete solutions, Evaluate and Conclude the TR.</a:t>
            </a:r>
          </a:p>
          <a:p>
            <a:pPr lvl="1"/>
            <a:r>
              <a:rPr lang="de-DE" altLang="de-DE" sz="1600" dirty="0" smtClean="0"/>
              <a:t>Normative specification.</a:t>
            </a:r>
            <a:endParaRPr lang="de-DE" altLang="de-DE" sz="1600" dirty="0"/>
          </a:p>
        </p:txBody>
      </p:sp>
      <p:sp>
        <p:nvSpPr>
          <p:cNvPr id="3" name="Rectangle 2"/>
          <p:cNvSpPr/>
          <p:nvPr/>
        </p:nvSpPr>
        <p:spPr>
          <a:xfrm>
            <a:off x="5556738" y="4353088"/>
            <a:ext cx="3587262" cy="2062103"/>
          </a:xfrm>
          <a:prstGeom prst="rect">
            <a:avLst/>
          </a:prstGeom>
        </p:spPr>
        <p:txBody>
          <a:bodyPr wrap="square">
            <a:spAutoFit/>
          </a:bodyPr>
          <a:lstStyle/>
          <a:p>
            <a:pPr marL="0" lvl="2">
              <a:spcBef>
                <a:spcPts val="0"/>
              </a:spcBef>
              <a:spcAft>
                <a:spcPts val="600"/>
              </a:spcAft>
            </a:pPr>
            <a:r>
              <a:rPr lang="en-US" sz="1200" dirty="0">
                <a:cs typeface="Arial" panose="020B0604020202020204" pitchFamily="34" charset="0"/>
              </a:rPr>
              <a:t>• </a:t>
            </a:r>
            <a:r>
              <a:rPr lang="de-DE" altLang="de-DE" sz="1200" dirty="0" smtClean="0">
                <a:latin typeface="+mn-lt"/>
              </a:rPr>
              <a:t>23.861 </a:t>
            </a:r>
            <a:r>
              <a:rPr lang="de-DE" altLang="de-DE" sz="1200" dirty="0">
                <a:latin typeface="+mn-lt"/>
              </a:rPr>
              <a:t>P-CR: </a:t>
            </a:r>
            <a:r>
              <a:rPr lang="en-GB" sz="1200" dirty="0">
                <a:latin typeface="+mn-lt"/>
              </a:rPr>
              <a:t>Conclusion on </a:t>
            </a:r>
            <a:r>
              <a:rPr lang="en-GB" sz="1200" dirty="0" err="1">
                <a:latin typeface="+mn-lt"/>
              </a:rPr>
              <a:t>UE</a:t>
            </a:r>
            <a:r>
              <a:rPr lang="en-GB" sz="1200" dirty="0">
                <a:latin typeface="+mn-lt"/>
              </a:rPr>
              <a:t>-initiated and NW-initiated coexistence</a:t>
            </a:r>
          </a:p>
          <a:p>
            <a:pPr>
              <a:spcBef>
                <a:spcPts val="0"/>
              </a:spcBef>
              <a:spcAft>
                <a:spcPts val="600"/>
              </a:spcAft>
            </a:pPr>
            <a:r>
              <a:rPr lang="en-US" sz="1200" dirty="0">
                <a:cs typeface="Arial" panose="020B0604020202020204" pitchFamily="34" charset="0"/>
              </a:rPr>
              <a:t>• </a:t>
            </a:r>
            <a:r>
              <a:rPr lang="en-US" sz="1200" dirty="0" smtClean="0">
                <a:latin typeface="+mn-lt"/>
              </a:rPr>
              <a:t>23.861 </a:t>
            </a:r>
            <a:r>
              <a:rPr lang="en-US" sz="1200" dirty="0">
                <a:latin typeface="+mn-lt"/>
              </a:rPr>
              <a:t>P-CR: Merged proposal for IP flow mobility solutions for </a:t>
            </a:r>
            <a:r>
              <a:rPr lang="en-US" sz="1200" dirty="0" err="1">
                <a:latin typeface="+mn-lt"/>
              </a:rPr>
              <a:t>S2b</a:t>
            </a:r>
            <a:r>
              <a:rPr lang="en-US" sz="1200" dirty="0">
                <a:latin typeface="+mn-lt"/>
              </a:rPr>
              <a:t> (</a:t>
            </a:r>
            <a:r>
              <a:rPr lang="en-US" sz="1200" dirty="0" err="1">
                <a:latin typeface="+mn-lt"/>
              </a:rPr>
              <a:t>GTP</a:t>
            </a:r>
            <a:r>
              <a:rPr lang="en-US" sz="1200" dirty="0">
                <a:latin typeface="+mn-lt"/>
              </a:rPr>
              <a:t>) - </a:t>
            </a:r>
            <a:r>
              <a:rPr lang="en-US" sz="1200" dirty="0" err="1">
                <a:latin typeface="+mn-lt"/>
              </a:rPr>
              <a:t>UE</a:t>
            </a:r>
            <a:r>
              <a:rPr lang="en-US" sz="1200" dirty="0">
                <a:latin typeface="+mn-lt"/>
              </a:rPr>
              <a:t>-initiated and Network-initiated IP flow mobility</a:t>
            </a:r>
          </a:p>
          <a:p>
            <a:pPr>
              <a:spcBef>
                <a:spcPts val="0"/>
              </a:spcBef>
              <a:spcAft>
                <a:spcPts val="600"/>
              </a:spcAft>
            </a:pPr>
            <a:r>
              <a:rPr lang="en-US" sz="1200" dirty="0">
                <a:cs typeface="Arial" panose="020B0604020202020204" pitchFamily="34" charset="0"/>
              </a:rPr>
              <a:t>• </a:t>
            </a:r>
            <a:r>
              <a:rPr lang="en-US" sz="1200" dirty="0" smtClean="0">
                <a:latin typeface="+mn-lt"/>
              </a:rPr>
              <a:t>23.861 </a:t>
            </a:r>
            <a:r>
              <a:rPr lang="en-US" sz="1200" dirty="0">
                <a:latin typeface="+mn-lt"/>
              </a:rPr>
              <a:t>P-CR: </a:t>
            </a:r>
            <a:r>
              <a:rPr lang="en-US" sz="1200" dirty="0" err="1">
                <a:latin typeface="+mn-lt"/>
              </a:rPr>
              <a:t>NBIFOM</a:t>
            </a:r>
            <a:r>
              <a:rPr lang="en-US" sz="1200" dirty="0">
                <a:latin typeface="+mn-lt"/>
              </a:rPr>
              <a:t> Routing Rules Inclusion</a:t>
            </a:r>
          </a:p>
          <a:p>
            <a:pPr>
              <a:spcBef>
                <a:spcPts val="0"/>
              </a:spcBef>
              <a:spcAft>
                <a:spcPts val="600"/>
              </a:spcAft>
            </a:pPr>
            <a:r>
              <a:rPr lang="en-US" sz="1200" dirty="0">
                <a:cs typeface="Arial" panose="020B0604020202020204" pitchFamily="34" charset="0"/>
              </a:rPr>
              <a:t>• </a:t>
            </a:r>
            <a:r>
              <a:rPr lang="en-US" sz="1200" dirty="0" smtClean="0">
                <a:latin typeface="+mn-lt"/>
              </a:rPr>
              <a:t>23.861 </a:t>
            </a:r>
            <a:r>
              <a:rPr lang="en-US" sz="1200" dirty="0">
                <a:latin typeface="+mn-lt"/>
              </a:rPr>
              <a:t>P-CR: </a:t>
            </a:r>
            <a:r>
              <a:rPr lang="en-US" sz="1200" dirty="0" err="1">
                <a:latin typeface="+mn-lt"/>
              </a:rPr>
              <a:t>PCC</a:t>
            </a:r>
            <a:r>
              <a:rPr lang="en-US" sz="1200" dirty="0">
                <a:latin typeface="+mn-lt"/>
              </a:rPr>
              <a:t> aspects of </a:t>
            </a:r>
            <a:r>
              <a:rPr lang="en-US" sz="1200" dirty="0" err="1">
                <a:latin typeface="+mn-lt"/>
              </a:rPr>
              <a:t>UE</a:t>
            </a:r>
            <a:r>
              <a:rPr lang="en-US" sz="1200" dirty="0">
                <a:latin typeface="+mn-lt"/>
              </a:rPr>
              <a:t>-initiated </a:t>
            </a:r>
            <a:r>
              <a:rPr lang="en-US" sz="1200" dirty="0" err="1">
                <a:latin typeface="+mn-lt"/>
              </a:rPr>
              <a:t>NBIFOM</a:t>
            </a:r>
            <a:r>
              <a:rPr lang="en-US" sz="1200" dirty="0">
                <a:latin typeface="+mn-lt"/>
              </a:rPr>
              <a:t>, Routing Rule delivery and handling of </a:t>
            </a:r>
            <a:r>
              <a:rPr lang="en-US" sz="1200" dirty="0" err="1">
                <a:latin typeface="+mn-lt"/>
              </a:rPr>
              <a:t>SCM</a:t>
            </a:r>
            <a:endParaRPr lang="en-US" sz="1200" dirty="0">
              <a:latin typeface="+mn-lt"/>
            </a:endParaRPr>
          </a:p>
          <a:p>
            <a:pPr>
              <a:spcBef>
                <a:spcPts val="0"/>
              </a:spcBef>
              <a:spcAft>
                <a:spcPts val="600"/>
              </a:spcAft>
            </a:pPr>
            <a:r>
              <a:rPr lang="en-US" sz="1200" dirty="0">
                <a:cs typeface="Arial" panose="020B0604020202020204" pitchFamily="34" charset="0"/>
              </a:rPr>
              <a:t>• </a:t>
            </a:r>
            <a:r>
              <a:rPr lang="en-US" sz="1200" dirty="0" smtClean="0">
                <a:latin typeface="+mn-lt"/>
              </a:rPr>
              <a:t>23.861 </a:t>
            </a:r>
            <a:r>
              <a:rPr lang="en-US" sz="1200" dirty="0">
                <a:latin typeface="+mn-lt"/>
              </a:rPr>
              <a:t>P-CR: Conclusions for </a:t>
            </a:r>
            <a:r>
              <a:rPr lang="en-US" sz="1200" dirty="0" err="1">
                <a:latin typeface="+mn-lt"/>
              </a:rPr>
              <a:t>NBIFOM</a:t>
            </a:r>
            <a:r>
              <a:rPr lang="en-US" sz="1200" dirty="0">
                <a:latin typeface="+mn-lt"/>
              </a:rPr>
              <a:t> study</a:t>
            </a:r>
          </a:p>
        </p:txBody>
      </p:sp>
    </p:spTree>
    <p:extLst>
      <p:ext uri="{BB962C8B-B14F-4D97-AF65-F5344CB8AC3E}">
        <p14:creationId xmlns:p14="http://schemas.microsoft.com/office/powerpoint/2010/main" val="11352186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a:t>
            </a:r>
            <a:r>
              <a:rPr lang="en-US" altLang="de-DE" dirty="0" err="1" smtClean="0"/>
              <a:t>Rel</a:t>
            </a:r>
            <a:r>
              <a:rPr lang="en-US" altLang="de-DE" dirty="0" smtClean="0"/>
              <a:t>-13 Work Ongoing (7/18)</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055578400"/>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AESE</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Architecture Enhancements for Service Exposure </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65 =&gt;  75%</a:t>
                      </a:r>
                    </a:p>
                  </a:txBody>
                  <a:tcPr marL="91443" marR="91443" marT="45725" marB="45725">
                    <a:solidFill>
                      <a:srgbClr val="62A14D"/>
                    </a:solidFill>
                  </a:tcPr>
                </a:tc>
                <a:tc>
                  <a:txBody>
                    <a:bodyPr/>
                    <a:lstStyle/>
                    <a:p>
                      <a:pPr algn="ctr"/>
                      <a:r>
                        <a:rPr lang="en-US" sz="1400" b="1" dirty="0" smtClean="0">
                          <a:solidFill>
                            <a:srgbClr val="7030A0"/>
                          </a:solidFill>
                        </a:rPr>
                        <a:t>4,5</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1</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err="1" smtClean="0">
                          <a:solidFill>
                            <a:schemeClr val="bg1"/>
                          </a:solidFill>
                        </a:rPr>
                        <a:t>AESE</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a:t>
                      </a:r>
                      <a:r>
                        <a:rPr lang="en-US" sz="1400" b="1" kern="1200" baseline="0" dirty="0" err="1" smtClean="0">
                          <a:solidFill>
                            <a:schemeClr val="bg1"/>
                          </a:solidFill>
                          <a:effectLst/>
                          <a:latin typeface="+mn-lt"/>
                          <a:ea typeface="+mn-ea"/>
                          <a:cs typeface="+mn-cs"/>
                        </a:rPr>
                        <a:t>3GPP</a:t>
                      </a:r>
                      <a:r>
                        <a:rPr lang="en-US" sz="1400" b="1" kern="1200" baseline="0" dirty="0" smtClean="0">
                          <a:solidFill>
                            <a:schemeClr val="bg1"/>
                          </a:solidFill>
                          <a:effectLst/>
                          <a:latin typeface="+mn-lt"/>
                          <a:ea typeface="+mn-ea"/>
                          <a:cs typeface="+mn-cs"/>
                        </a:rPr>
                        <a:t>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20%</a:t>
                      </a:r>
                    </a:p>
                  </a:txBody>
                  <a:tcPr marL="91443" marR="91443" marT="45725" marB="45725">
                    <a:solidFill>
                      <a:srgbClr val="7CCA62"/>
                    </a:solidFill>
                  </a:tcPr>
                </a:tc>
                <a:tc>
                  <a:txBody>
                    <a:bodyPr/>
                    <a:lstStyle/>
                    <a:p>
                      <a:pPr algn="ctr"/>
                      <a:r>
                        <a:rPr lang="en-US" sz="1400" b="1" dirty="0" smtClean="0">
                          <a:solidFill>
                            <a:schemeClr val="bg1"/>
                          </a:solidFill>
                        </a:rPr>
                        <a:t>0</a:t>
                      </a:r>
                      <a:endParaRPr lang="en-US" sz="1400" b="1" dirty="0">
                        <a:solidFill>
                          <a:schemeClr val="bg1"/>
                        </a:solidFill>
                      </a:endParaRPr>
                    </a:p>
                  </a:txBody>
                  <a:tcPr marL="91443" marR="91443" marT="45725" marB="45725">
                    <a:solidFill>
                      <a:srgbClr val="7CCA62"/>
                    </a:solidFill>
                  </a:tcPr>
                </a:tc>
                <a:tc>
                  <a:txBody>
                    <a:bodyPr/>
                    <a:lstStyle/>
                    <a:p>
                      <a:pPr algn="ctr"/>
                      <a:r>
                        <a:rPr lang="en-US" sz="1400" b="1" i="0" baseline="0" dirty="0" smtClean="0">
                          <a:solidFill>
                            <a:schemeClr val="bg1"/>
                          </a:solidFill>
                        </a:rPr>
                        <a:t>2</a:t>
                      </a: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42660"/>
            <a:ext cx="8280400" cy="2715490"/>
          </a:xfrm>
        </p:spPr>
        <p:txBody>
          <a:bodyPr/>
          <a:lstStyle/>
          <a:p>
            <a:r>
              <a:rPr lang="de-DE" altLang="de-DE" sz="2000" dirty="0" smtClean="0"/>
              <a:t>Progress</a:t>
            </a:r>
            <a:r>
              <a:rPr lang="de-DE" altLang="de-DE" sz="1800" dirty="0" smtClean="0"/>
              <a:t> since SA#66</a:t>
            </a:r>
          </a:p>
          <a:p>
            <a:pPr lvl="1"/>
            <a:r>
              <a:rPr lang="de-DE" altLang="de-DE" sz="1600" dirty="0" smtClean="0"/>
              <a:t>P-CRs agreed:</a:t>
            </a:r>
          </a:p>
          <a:p>
            <a:pPr lvl="2"/>
            <a:r>
              <a:rPr lang="de-DE" altLang="de-DE" sz="1200" dirty="0" smtClean="0"/>
              <a:t>23.708 P-CR: </a:t>
            </a:r>
            <a:r>
              <a:rPr lang="en-GB" sz="1200" dirty="0"/>
              <a:t>Updates for informing about a </a:t>
            </a:r>
            <a:r>
              <a:rPr lang="en-GB" sz="1200" dirty="0" err="1"/>
              <a:t>UE's</a:t>
            </a:r>
            <a:r>
              <a:rPr lang="en-GB" sz="1200" dirty="0"/>
              <a:t> connection properties key issue</a:t>
            </a:r>
            <a:endParaRPr lang="de-DE" altLang="de-DE" sz="1200" dirty="0" smtClean="0"/>
          </a:p>
          <a:p>
            <a:pPr lvl="2"/>
            <a:r>
              <a:rPr lang="de-DE" altLang="de-DE" sz="1200" dirty="0"/>
              <a:t>23.708 P-CR</a:t>
            </a:r>
            <a:r>
              <a:rPr lang="de-DE" altLang="de-DE" sz="1200" dirty="0" smtClean="0"/>
              <a:t>: </a:t>
            </a:r>
            <a:r>
              <a:rPr lang="en-GB" sz="1200" dirty="0"/>
              <a:t>Set up and change of the chargeable party - AS authorization and reporting</a:t>
            </a:r>
            <a:endParaRPr lang="en-GB" sz="1200" dirty="0" smtClean="0"/>
          </a:p>
          <a:p>
            <a:pPr lvl="2"/>
            <a:r>
              <a:rPr lang="de-DE" altLang="de-DE" sz="1200" dirty="0"/>
              <a:t>23.708 P-CR: </a:t>
            </a:r>
            <a:r>
              <a:rPr lang="en-GB" sz="1200" dirty="0"/>
              <a:t>Updates for key issue on informing about potential network issues</a:t>
            </a:r>
            <a:endParaRPr lang="en-GB" sz="1200" dirty="0" smtClean="0"/>
          </a:p>
          <a:p>
            <a:pPr lvl="2"/>
            <a:r>
              <a:rPr lang="de-DE" altLang="de-DE" sz="1200" dirty="0"/>
              <a:t>23.708 </a:t>
            </a:r>
            <a:r>
              <a:rPr lang="de-DE" altLang="de-DE" sz="1200" dirty="0" smtClean="0"/>
              <a:t>P-CR: </a:t>
            </a:r>
            <a:r>
              <a:rPr lang="en-GB" sz="1200" dirty="0"/>
              <a:t>Solution for </a:t>
            </a:r>
            <a:r>
              <a:rPr lang="en-GB" sz="1200" dirty="0" err="1"/>
              <a:t>3GPP</a:t>
            </a:r>
            <a:r>
              <a:rPr lang="en-GB" sz="1200" dirty="0"/>
              <a:t> resource management for background data transfer</a:t>
            </a:r>
            <a:endParaRPr lang="en-GB" sz="1200" dirty="0" smtClean="0"/>
          </a:p>
          <a:p>
            <a:pPr lvl="2"/>
            <a:r>
              <a:rPr lang="de-DE" altLang="de-DE" sz="1200" dirty="0"/>
              <a:t>23.708 </a:t>
            </a:r>
            <a:r>
              <a:rPr lang="de-DE" altLang="de-DE" sz="1200" dirty="0" smtClean="0"/>
              <a:t>P-CR: </a:t>
            </a:r>
            <a:r>
              <a:rPr lang="en-GB" sz="1200" dirty="0"/>
              <a:t>Communication Patterns for CN assisted </a:t>
            </a:r>
            <a:r>
              <a:rPr lang="en-GB" sz="1200" dirty="0" err="1"/>
              <a:t>eNB</a:t>
            </a:r>
            <a:r>
              <a:rPr lang="en-GB" sz="1200" dirty="0"/>
              <a:t> parameters tuning</a:t>
            </a:r>
            <a:endParaRPr lang="en-GB" sz="1200" dirty="0" smtClean="0"/>
          </a:p>
          <a:p>
            <a:pPr lvl="2"/>
            <a:r>
              <a:rPr lang="de-DE" altLang="de-DE" sz="1200" dirty="0"/>
              <a:t>23.708 </a:t>
            </a:r>
            <a:r>
              <a:rPr lang="de-DE" altLang="de-DE" sz="1200" dirty="0" smtClean="0"/>
              <a:t>P-CR: </a:t>
            </a:r>
            <a:r>
              <a:rPr lang="en-GB" sz="1200" dirty="0"/>
              <a:t>Setting up an AS session with required </a:t>
            </a:r>
            <a:r>
              <a:rPr lang="en-GB" sz="1200" dirty="0" err="1" smtClean="0"/>
              <a:t>QoS</a:t>
            </a:r>
            <a:endParaRPr lang="en-GB" sz="1200" dirty="0" smtClean="0"/>
          </a:p>
          <a:p>
            <a:r>
              <a:rPr lang="en-GB" sz="2000" dirty="0" smtClean="0"/>
              <a:t>Next Steps</a:t>
            </a:r>
          </a:p>
          <a:p>
            <a:pPr lvl="1"/>
            <a:r>
              <a:rPr lang="en-GB" sz="1600" dirty="0" smtClean="0"/>
              <a:t>Completion and Evaluation of solutions, Conclusion of </a:t>
            </a:r>
            <a:r>
              <a:rPr lang="en-GB" sz="1600" dirty="0" err="1" smtClean="0"/>
              <a:t>TR</a:t>
            </a:r>
            <a:r>
              <a:rPr lang="en-GB" sz="1600" dirty="0" smtClean="0"/>
              <a:t>, Normative specification</a:t>
            </a:r>
          </a:p>
        </p:txBody>
      </p:sp>
    </p:spTree>
    <p:extLst>
      <p:ext uri="{BB962C8B-B14F-4D97-AF65-F5344CB8AC3E}">
        <p14:creationId xmlns:p14="http://schemas.microsoft.com/office/powerpoint/2010/main" val="11352186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a:t>
            </a:r>
            <a:r>
              <a:rPr lang="en-US" altLang="de-DE" dirty="0" err="1" smtClean="0"/>
              <a:t>Rel</a:t>
            </a:r>
            <a:r>
              <a:rPr lang="en-US" altLang="de-DE" dirty="0" smtClean="0"/>
              <a:t>-13 Work Ongoing (8/18)</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160340988"/>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smtClean="0">
                          <a:solidFill>
                            <a:schemeClr val="bg1"/>
                          </a:solidFill>
                        </a:rPr>
                        <a:t>MONTE</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Monitoring Enhancements </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85 =&gt; 100%</a:t>
                      </a:r>
                    </a:p>
                  </a:txBody>
                  <a:tcPr marL="91443" marR="91443" marT="45725" marB="45725">
                    <a:solidFill>
                      <a:srgbClr val="62A14D"/>
                    </a:solidFill>
                  </a:tcPr>
                </a:tc>
                <a:tc>
                  <a:txBody>
                    <a:bodyPr/>
                    <a:lstStyle/>
                    <a:p>
                      <a:pPr algn="ctr"/>
                      <a:r>
                        <a:rPr lang="en-US" sz="1400" b="1" dirty="0" smtClean="0">
                          <a:solidFill>
                            <a:srgbClr val="7030A0"/>
                          </a:solidFill>
                        </a:rPr>
                        <a:t>4</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0</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smtClean="0">
                          <a:solidFill>
                            <a:schemeClr val="bg1"/>
                          </a:solidFill>
                        </a:rPr>
                        <a:t>MONTE</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a:t>
                      </a:r>
                      <a:r>
                        <a:rPr lang="en-US" sz="1400" b="1" kern="1200" baseline="0" dirty="0" err="1" smtClean="0">
                          <a:solidFill>
                            <a:schemeClr val="bg1"/>
                          </a:solidFill>
                          <a:effectLst/>
                          <a:latin typeface="+mn-lt"/>
                          <a:ea typeface="+mn-ea"/>
                          <a:cs typeface="+mn-cs"/>
                        </a:rPr>
                        <a:t>3GPP</a:t>
                      </a:r>
                      <a:r>
                        <a:rPr lang="en-US" sz="1400" b="1" kern="1200" baseline="0" dirty="0" smtClean="0">
                          <a:solidFill>
                            <a:schemeClr val="bg1"/>
                          </a:solidFill>
                          <a:effectLst/>
                          <a:latin typeface="+mn-lt"/>
                          <a:ea typeface="+mn-ea"/>
                          <a:cs typeface="+mn-cs"/>
                        </a:rPr>
                        <a:t>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0%</a:t>
                      </a:r>
                    </a:p>
                  </a:txBody>
                  <a:tcPr marL="91443" marR="91443" marT="45725" marB="45725">
                    <a:solidFill>
                      <a:srgbClr val="7CCA62"/>
                    </a:solidFill>
                  </a:tcPr>
                </a:tc>
                <a:tc>
                  <a:txBody>
                    <a:bodyPr/>
                    <a:lstStyle/>
                    <a:p>
                      <a:pPr algn="ctr"/>
                      <a:r>
                        <a:rPr lang="en-US" sz="1400" b="1" dirty="0" smtClean="0">
                          <a:solidFill>
                            <a:schemeClr val="bg1"/>
                          </a:solidFill>
                        </a:rPr>
                        <a:t>0</a:t>
                      </a:r>
                      <a:endParaRPr lang="en-US" sz="1400" b="1" dirty="0">
                        <a:solidFill>
                          <a:schemeClr val="bg1"/>
                        </a:solidFill>
                      </a:endParaRPr>
                    </a:p>
                  </a:txBody>
                  <a:tcPr marL="91443" marR="91443" marT="45725" marB="45725">
                    <a:solidFill>
                      <a:srgbClr val="7CCA62"/>
                    </a:solidFill>
                  </a:tcPr>
                </a:tc>
                <a:tc>
                  <a:txBody>
                    <a:bodyPr/>
                    <a:lstStyle/>
                    <a:p>
                      <a:pPr algn="ctr"/>
                      <a:r>
                        <a:rPr lang="en-US" sz="1400" b="1" i="0" baseline="0" dirty="0" smtClean="0">
                          <a:solidFill>
                            <a:schemeClr val="bg1"/>
                          </a:solidFill>
                        </a:rPr>
                        <a:t>2</a:t>
                      </a: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42660"/>
            <a:ext cx="4403100" cy="3953540"/>
          </a:xfrm>
        </p:spPr>
        <p:txBody>
          <a:bodyPr/>
          <a:lstStyle/>
          <a:p>
            <a:r>
              <a:rPr lang="de-DE" altLang="de-DE" sz="2000" dirty="0" smtClean="0"/>
              <a:t>Progress</a:t>
            </a:r>
            <a:r>
              <a:rPr lang="de-DE" altLang="de-DE" sz="1800" dirty="0" smtClean="0"/>
              <a:t> since SA#66</a:t>
            </a:r>
          </a:p>
          <a:p>
            <a:pPr lvl="1"/>
            <a:r>
              <a:rPr lang="de-DE" altLang="de-DE" sz="1600" dirty="0" smtClean="0"/>
              <a:t>TR and study phase complete – TR sent for approval to SA#67.</a:t>
            </a:r>
          </a:p>
          <a:p>
            <a:pPr lvl="1"/>
            <a:r>
              <a:rPr lang="de-DE" altLang="de-DE" sz="1600" dirty="0" smtClean="0"/>
              <a:t>Agreed P-CRs:</a:t>
            </a:r>
          </a:p>
          <a:p>
            <a:pPr lvl="2"/>
            <a:r>
              <a:rPr lang="de-DE" altLang="de-DE" sz="1200" dirty="0" smtClean="0"/>
              <a:t>23.789 P-CR: </a:t>
            </a:r>
            <a:r>
              <a:rPr lang="en-GB" sz="1200" dirty="0"/>
              <a:t>Clarification on loss of connectivity </a:t>
            </a:r>
            <a:endParaRPr lang="en-GB" sz="1200" dirty="0" smtClean="0"/>
          </a:p>
          <a:p>
            <a:pPr lvl="2"/>
            <a:r>
              <a:rPr lang="de-DE" altLang="de-DE" sz="1200" dirty="0" smtClean="0"/>
              <a:t>23.789 </a:t>
            </a:r>
            <a:r>
              <a:rPr lang="de-DE" altLang="de-DE" sz="1200" dirty="0"/>
              <a:t>P-CR: </a:t>
            </a:r>
            <a:r>
              <a:rPr lang="en-GB" sz="1200" dirty="0"/>
              <a:t>Clarification on the usage of </a:t>
            </a:r>
            <a:r>
              <a:rPr lang="en-GB" sz="1200" dirty="0" err="1"/>
              <a:t>SCS</a:t>
            </a:r>
            <a:r>
              <a:rPr lang="en-GB" sz="1200" dirty="0"/>
              <a:t>/AS provided time period value for loss of connectivity monitoring via </a:t>
            </a:r>
            <a:r>
              <a:rPr lang="en-GB" sz="1200" dirty="0" err="1" smtClean="0"/>
              <a:t>HSS</a:t>
            </a:r>
            <a:endParaRPr lang="en-GB" sz="1200" dirty="0" smtClean="0"/>
          </a:p>
          <a:p>
            <a:r>
              <a:rPr lang="en-GB" altLang="de-DE" sz="2000" dirty="0" smtClean="0"/>
              <a:t>Next Steps</a:t>
            </a:r>
          </a:p>
          <a:p>
            <a:pPr lvl="1"/>
            <a:r>
              <a:rPr lang="en-GB" altLang="de-DE" sz="1600" dirty="0" smtClean="0"/>
              <a:t>Normative specification</a:t>
            </a:r>
            <a:endParaRPr lang="de-DE" altLang="de-DE" sz="1600" dirty="0" smtClean="0"/>
          </a:p>
        </p:txBody>
      </p:sp>
      <p:sp>
        <p:nvSpPr>
          <p:cNvPr id="5" name="Rectangle 4"/>
          <p:cNvSpPr/>
          <p:nvPr/>
        </p:nvSpPr>
        <p:spPr>
          <a:xfrm>
            <a:off x="4800600" y="3743488"/>
            <a:ext cx="4254500" cy="2816156"/>
          </a:xfrm>
          <a:prstGeom prst="rect">
            <a:avLst/>
          </a:prstGeom>
        </p:spPr>
        <p:txBody>
          <a:bodyPr wrap="square">
            <a:spAutoFit/>
          </a:bodyPr>
          <a:lstStyle/>
          <a:p>
            <a:pPr marL="0" lvl="2">
              <a:spcBef>
                <a:spcPts val="0"/>
              </a:spcBef>
              <a:spcAft>
                <a:spcPts val="600"/>
              </a:spcAft>
            </a:pPr>
            <a:r>
              <a:rPr lang="en-US" sz="1200" dirty="0" smtClean="0">
                <a:latin typeface="+mn-lt"/>
                <a:cs typeface="Arial" panose="020B0604020202020204" pitchFamily="34" charset="0"/>
              </a:rPr>
              <a:t>• </a:t>
            </a:r>
            <a:r>
              <a:rPr lang="en-US" sz="1200" dirty="0" smtClean="0">
                <a:latin typeface="+mn-lt"/>
              </a:rPr>
              <a:t>23.789 </a:t>
            </a:r>
            <a:r>
              <a:rPr lang="en-US" sz="1200" dirty="0">
                <a:latin typeface="+mn-lt"/>
              </a:rPr>
              <a:t>P-CR: Correction on monitoring event reporting via </a:t>
            </a:r>
            <a:r>
              <a:rPr lang="en-US" sz="1200" dirty="0" err="1">
                <a:latin typeface="+mn-lt"/>
              </a:rPr>
              <a:t>HSS</a:t>
            </a:r>
            <a:endParaRPr lang="en-US" sz="1200" dirty="0">
              <a:latin typeface="+mn-lt"/>
            </a:endParaRPr>
          </a:p>
          <a:p>
            <a:pPr marL="0" lvl="2">
              <a:spcBef>
                <a:spcPts val="0"/>
              </a:spcBef>
              <a:spcAft>
                <a:spcPts val="600"/>
              </a:spcAft>
            </a:pPr>
            <a:r>
              <a:rPr lang="en-US" sz="1200" dirty="0">
                <a:latin typeface="+mn-lt"/>
              </a:rPr>
              <a:t>23.789 P-CR: Monitoring events in </a:t>
            </a:r>
            <a:r>
              <a:rPr lang="en-US" sz="1200" dirty="0" err="1">
                <a:latin typeface="+mn-lt"/>
              </a:rPr>
              <a:t>PCC</a:t>
            </a:r>
            <a:endParaRPr lang="en-US" sz="1200" dirty="0">
              <a:latin typeface="+mn-lt"/>
            </a:endParaRPr>
          </a:p>
          <a:p>
            <a:pPr marL="0" lvl="2">
              <a:spcBef>
                <a:spcPts val="0"/>
              </a:spcBef>
              <a:spcAft>
                <a:spcPts val="600"/>
              </a:spcAft>
            </a:pPr>
            <a:r>
              <a:rPr lang="en-US" sz="1200" dirty="0">
                <a:latin typeface="+mn-lt"/>
                <a:cs typeface="Arial" panose="020B0604020202020204" pitchFamily="34" charset="0"/>
              </a:rPr>
              <a:t>• </a:t>
            </a:r>
            <a:r>
              <a:rPr lang="en-US" sz="1200" dirty="0">
                <a:latin typeface="+mn-lt"/>
              </a:rPr>
              <a:t>23.789 P-CR: </a:t>
            </a:r>
            <a:r>
              <a:rPr lang="en-US" sz="1200" dirty="0" smtClean="0">
                <a:latin typeface="+mn-lt"/>
              </a:rPr>
              <a:t>Update </a:t>
            </a:r>
            <a:r>
              <a:rPr lang="en-US" sz="1200" dirty="0">
                <a:latin typeface="+mn-lt"/>
              </a:rPr>
              <a:t>of </a:t>
            </a:r>
            <a:r>
              <a:rPr lang="en-US" sz="1200" dirty="0" err="1">
                <a:latin typeface="+mn-lt"/>
              </a:rPr>
              <a:t>HSS</a:t>
            </a:r>
            <a:r>
              <a:rPr lang="en-US" sz="1200" dirty="0">
                <a:latin typeface="+mn-lt"/>
              </a:rPr>
              <a:t> aspects for Solution 3</a:t>
            </a:r>
          </a:p>
          <a:p>
            <a:pPr marL="0" lvl="2">
              <a:spcBef>
                <a:spcPts val="0"/>
              </a:spcBef>
              <a:spcAft>
                <a:spcPts val="600"/>
              </a:spcAft>
            </a:pPr>
            <a:r>
              <a:rPr lang="en-US" sz="1200" dirty="0">
                <a:latin typeface="+mn-lt"/>
                <a:cs typeface="Arial" panose="020B0604020202020204" pitchFamily="34" charset="0"/>
              </a:rPr>
              <a:t>• </a:t>
            </a:r>
            <a:r>
              <a:rPr lang="en-US" sz="1200" dirty="0">
                <a:latin typeface="+mn-lt"/>
              </a:rPr>
              <a:t>23.789 P-CR: </a:t>
            </a:r>
            <a:r>
              <a:rPr lang="en-US" sz="1200" dirty="0" smtClean="0">
                <a:latin typeface="+mn-lt"/>
              </a:rPr>
              <a:t>Update </a:t>
            </a:r>
            <a:r>
              <a:rPr lang="en-US" sz="1200" dirty="0">
                <a:latin typeface="+mn-lt"/>
              </a:rPr>
              <a:t>for Specific Monitoring Event Handling</a:t>
            </a:r>
          </a:p>
          <a:p>
            <a:pPr marL="0" lvl="2">
              <a:spcBef>
                <a:spcPts val="0"/>
              </a:spcBef>
              <a:spcAft>
                <a:spcPts val="600"/>
              </a:spcAft>
            </a:pPr>
            <a:r>
              <a:rPr lang="en-US" sz="1200" dirty="0">
                <a:latin typeface="+mn-lt"/>
                <a:cs typeface="Arial" panose="020B0604020202020204" pitchFamily="34" charset="0"/>
              </a:rPr>
              <a:t>• </a:t>
            </a:r>
            <a:r>
              <a:rPr lang="en-US" sz="1200" dirty="0">
                <a:latin typeface="+mn-lt"/>
              </a:rPr>
              <a:t>23.789 P-CR: </a:t>
            </a:r>
            <a:r>
              <a:rPr lang="en-US" sz="1200" dirty="0" smtClean="0">
                <a:latin typeface="+mn-lt"/>
              </a:rPr>
              <a:t>Proposal </a:t>
            </a:r>
            <a:r>
              <a:rPr lang="en-US" sz="1200" dirty="0">
                <a:latin typeface="+mn-lt"/>
              </a:rPr>
              <a:t>for communication failure event</a:t>
            </a:r>
          </a:p>
          <a:p>
            <a:pPr marL="0" lvl="2">
              <a:spcBef>
                <a:spcPts val="0"/>
              </a:spcBef>
              <a:spcAft>
                <a:spcPts val="600"/>
              </a:spcAft>
            </a:pPr>
            <a:r>
              <a:rPr lang="en-US" sz="1200" dirty="0">
                <a:latin typeface="+mn-lt"/>
                <a:cs typeface="Arial" panose="020B0604020202020204" pitchFamily="34" charset="0"/>
              </a:rPr>
              <a:t>• </a:t>
            </a:r>
            <a:r>
              <a:rPr lang="en-US" sz="1200" dirty="0">
                <a:latin typeface="+mn-lt"/>
              </a:rPr>
              <a:t>23.789 P-CR: </a:t>
            </a:r>
            <a:r>
              <a:rPr lang="en-US" sz="1200" dirty="0" smtClean="0">
                <a:latin typeface="+mn-lt"/>
              </a:rPr>
              <a:t>MONTE </a:t>
            </a:r>
            <a:r>
              <a:rPr lang="en-US" sz="1200" dirty="0">
                <a:latin typeface="+mn-lt"/>
              </a:rPr>
              <a:t>Event Analysis - Change in Location</a:t>
            </a:r>
          </a:p>
          <a:p>
            <a:pPr marL="0" lvl="2">
              <a:spcBef>
                <a:spcPts val="0"/>
              </a:spcBef>
              <a:spcAft>
                <a:spcPts val="600"/>
              </a:spcAft>
            </a:pPr>
            <a:r>
              <a:rPr lang="en-US" sz="1200" dirty="0">
                <a:latin typeface="+mn-lt"/>
                <a:cs typeface="Arial" panose="020B0604020202020204" pitchFamily="34" charset="0"/>
              </a:rPr>
              <a:t>• </a:t>
            </a:r>
            <a:r>
              <a:rPr lang="en-US" sz="1200" dirty="0">
                <a:latin typeface="+mn-lt"/>
              </a:rPr>
              <a:t>23.789 P-CR: </a:t>
            </a:r>
            <a:r>
              <a:rPr lang="en-US" sz="1200" dirty="0" smtClean="0">
                <a:latin typeface="+mn-lt"/>
              </a:rPr>
              <a:t>Pseudo-CR </a:t>
            </a:r>
            <a:r>
              <a:rPr lang="en-US" sz="1200" dirty="0">
                <a:latin typeface="+mn-lt"/>
              </a:rPr>
              <a:t>on Notification configuration in </a:t>
            </a:r>
            <a:r>
              <a:rPr lang="en-US" sz="1200" dirty="0" err="1">
                <a:latin typeface="+mn-lt"/>
              </a:rPr>
              <a:t>HSS</a:t>
            </a:r>
            <a:endParaRPr lang="en-US" sz="1200" dirty="0">
              <a:latin typeface="+mn-lt"/>
            </a:endParaRPr>
          </a:p>
          <a:p>
            <a:pPr marL="0" lvl="2">
              <a:spcBef>
                <a:spcPts val="0"/>
              </a:spcBef>
              <a:spcAft>
                <a:spcPts val="600"/>
              </a:spcAft>
            </a:pPr>
            <a:r>
              <a:rPr lang="en-US" sz="1200" dirty="0">
                <a:latin typeface="+mn-lt"/>
                <a:cs typeface="Arial" panose="020B0604020202020204" pitchFamily="34" charset="0"/>
              </a:rPr>
              <a:t>• </a:t>
            </a:r>
            <a:r>
              <a:rPr lang="en-US" sz="1200" dirty="0">
                <a:latin typeface="+mn-lt"/>
              </a:rPr>
              <a:t>23.789 P-CR: </a:t>
            </a:r>
            <a:r>
              <a:rPr lang="en-US" sz="1200" dirty="0" smtClean="0">
                <a:latin typeface="+mn-lt"/>
              </a:rPr>
              <a:t>Conclusions </a:t>
            </a:r>
            <a:r>
              <a:rPr lang="en-US" sz="1200" dirty="0">
                <a:latin typeface="+mn-lt"/>
              </a:rPr>
              <a:t>for MONTE</a:t>
            </a:r>
          </a:p>
          <a:p>
            <a:pPr marL="0" lvl="2">
              <a:spcBef>
                <a:spcPts val="0"/>
              </a:spcBef>
              <a:spcAft>
                <a:spcPts val="600"/>
              </a:spcAft>
            </a:pPr>
            <a:r>
              <a:rPr lang="en-US" sz="1200" dirty="0">
                <a:latin typeface="+mn-lt"/>
                <a:cs typeface="Arial" panose="020B0604020202020204" pitchFamily="34" charset="0"/>
              </a:rPr>
              <a:t>• </a:t>
            </a:r>
            <a:r>
              <a:rPr lang="en-US" sz="1200" dirty="0">
                <a:latin typeface="+mn-lt"/>
              </a:rPr>
              <a:t>23.789 P-CR: </a:t>
            </a:r>
            <a:r>
              <a:rPr lang="en-US" sz="1200" dirty="0" smtClean="0">
                <a:latin typeface="+mn-lt"/>
              </a:rPr>
              <a:t>Conclusions </a:t>
            </a:r>
            <a:r>
              <a:rPr lang="en-US" sz="1200" dirty="0">
                <a:latin typeface="+mn-lt"/>
              </a:rPr>
              <a:t>for MONTE on reporting of number of </a:t>
            </a:r>
            <a:r>
              <a:rPr lang="en-US" sz="1200" dirty="0" err="1">
                <a:latin typeface="+mn-lt"/>
              </a:rPr>
              <a:t>UEs</a:t>
            </a:r>
            <a:endParaRPr lang="en-US" sz="1200" dirty="0">
              <a:latin typeface="+mn-lt"/>
            </a:endParaRPr>
          </a:p>
          <a:p>
            <a:pPr marL="0" lvl="2">
              <a:spcBef>
                <a:spcPts val="0"/>
              </a:spcBef>
              <a:spcAft>
                <a:spcPts val="600"/>
              </a:spcAft>
            </a:pPr>
            <a:r>
              <a:rPr lang="en-US" sz="1200" dirty="0">
                <a:latin typeface="+mn-lt"/>
                <a:cs typeface="Arial" panose="020B0604020202020204" pitchFamily="34" charset="0"/>
              </a:rPr>
              <a:t>• </a:t>
            </a:r>
            <a:r>
              <a:rPr lang="en-US" sz="1200" dirty="0">
                <a:latin typeface="+mn-lt"/>
              </a:rPr>
              <a:t>23.789 P-CR: </a:t>
            </a:r>
            <a:r>
              <a:rPr lang="en-US" sz="1200" dirty="0" smtClean="0">
                <a:latin typeface="+mn-lt"/>
              </a:rPr>
              <a:t>Removing </a:t>
            </a:r>
            <a:r>
              <a:rPr lang="en-US" sz="1200" dirty="0">
                <a:latin typeface="+mn-lt"/>
              </a:rPr>
              <a:t>Key issue </a:t>
            </a:r>
            <a:r>
              <a:rPr lang="en-US" sz="1200" dirty="0" smtClean="0">
                <a:latin typeface="+mn-lt"/>
              </a:rPr>
              <a:t>2</a:t>
            </a:r>
            <a:endParaRPr lang="en-US" sz="1200" dirty="0">
              <a:latin typeface="+mn-lt"/>
            </a:endParaRPr>
          </a:p>
        </p:txBody>
      </p:sp>
    </p:spTree>
    <p:extLst>
      <p:ext uri="{BB962C8B-B14F-4D97-AF65-F5344CB8AC3E}">
        <p14:creationId xmlns:p14="http://schemas.microsoft.com/office/powerpoint/2010/main" val="11352186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a:t>
            </a:r>
            <a:r>
              <a:rPr lang="en-US" altLang="de-DE" dirty="0" err="1" smtClean="0"/>
              <a:t>Rel</a:t>
            </a:r>
            <a:r>
              <a:rPr lang="en-US" altLang="de-DE" dirty="0" smtClean="0"/>
              <a:t>-13 Work Ongoing (9/18)</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908155768"/>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GROUPE</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Group based Enhancements </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70 =&gt; 90%</a:t>
                      </a:r>
                    </a:p>
                  </a:txBody>
                  <a:tcPr marL="91443" marR="91443" marT="45725" marB="45725">
                    <a:solidFill>
                      <a:srgbClr val="62A14D"/>
                    </a:solidFill>
                  </a:tcPr>
                </a:tc>
                <a:tc>
                  <a:txBody>
                    <a:bodyPr/>
                    <a:lstStyle/>
                    <a:p>
                      <a:pPr algn="ctr"/>
                      <a:r>
                        <a:rPr lang="en-US" sz="1400" b="1" dirty="0" smtClean="0">
                          <a:solidFill>
                            <a:srgbClr val="7030A0"/>
                          </a:solidFill>
                        </a:rPr>
                        <a:t>4,5</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0,5</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err="1" smtClean="0">
                          <a:solidFill>
                            <a:schemeClr val="bg1"/>
                          </a:solidFill>
                        </a:rPr>
                        <a:t>GROUPE</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a:t>
                      </a:r>
                      <a:r>
                        <a:rPr lang="en-US" sz="1400" b="1" kern="1200" baseline="0" dirty="0" err="1" smtClean="0">
                          <a:solidFill>
                            <a:schemeClr val="bg1"/>
                          </a:solidFill>
                          <a:effectLst/>
                          <a:latin typeface="+mn-lt"/>
                          <a:ea typeface="+mn-ea"/>
                          <a:cs typeface="+mn-cs"/>
                        </a:rPr>
                        <a:t>3GPP</a:t>
                      </a:r>
                      <a:r>
                        <a:rPr lang="en-US" sz="1400" b="1" kern="1200" baseline="0" dirty="0" smtClean="0">
                          <a:solidFill>
                            <a:schemeClr val="bg1"/>
                          </a:solidFill>
                          <a:effectLst/>
                          <a:latin typeface="+mn-lt"/>
                          <a:ea typeface="+mn-ea"/>
                          <a:cs typeface="+mn-cs"/>
                        </a:rPr>
                        <a:t>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20%</a:t>
                      </a:r>
                    </a:p>
                  </a:txBody>
                  <a:tcPr marL="91443" marR="91443" marT="45725" marB="45725">
                    <a:solidFill>
                      <a:srgbClr val="7CCA62"/>
                    </a:solidFill>
                  </a:tcPr>
                </a:tc>
                <a:tc>
                  <a:txBody>
                    <a:bodyPr/>
                    <a:lstStyle/>
                    <a:p>
                      <a:pPr algn="ctr"/>
                      <a:r>
                        <a:rPr lang="en-US" sz="1400" b="1" dirty="0" smtClean="0">
                          <a:solidFill>
                            <a:schemeClr val="bg1"/>
                          </a:solidFill>
                        </a:rPr>
                        <a:t>0</a:t>
                      </a:r>
                      <a:endParaRPr lang="en-US" sz="1400" b="1" dirty="0">
                        <a:solidFill>
                          <a:schemeClr val="bg1"/>
                        </a:solidFill>
                      </a:endParaRPr>
                    </a:p>
                  </a:txBody>
                  <a:tcPr marL="91443" marR="91443" marT="45725" marB="45725">
                    <a:solidFill>
                      <a:srgbClr val="7CCA62"/>
                    </a:solidFill>
                  </a:tcPr>
                </a:tc>
                <a:tc>
                  <a:txBody>
                    <a:bodyPr/>
                    <a:lstStyle/>
                    <a:p>
                      <a:pPr algn="ctr"/>
                      <a:r>
                        <a:rPr lang="en-US" sz="1400" b="1" i="0" baseline="0" dirty="0" smtClean="0">
                          <a:solidFill>
                            <a:schemeClr val="bg1"/>
                          </a:solidFill>
                        </a:rPr>
                        <a:t>1,5</a:t>
                      </a: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42660"/>
            <a:ext cx="8280400" cy="2715490"/>
          </a:xfrm>
        </p:spPr>
        <p:txBody>
          <a:bodyPr/>
          <a:lstStyle/>
          <a:p>
            <a:r>
              <a:rPr lang="de-DE" altLang="de-DE" sz="2000" dirty="0" smtClean="0"/>
              <a:t>Progress</a:t>
            </a:r>
            <a:r>
              <a:rPr lang="de-DE" altLang="de-DE" sz="1800" dirty="0" smtClean="0"/>
              <a:t> since SA#66</a:t>
            </a:r>
          </a:p>
          <a:p>
            <a:pPr lvl="1"/>
            <a:r>
              <a:rPr lang="de-DE" altLang="de-DE" sz="1600" dirty="0" smtClean="0"/>
              <a:t>Further work on solutions in the TR. </a:t>
            </a:r>
          </a:p>
          <a:p>
            <a:pPr lvl="2"/>
            <a:r>
              <a:rPr lang="de-DE" altLang="de-DE" sz="1200" dirty="0" smtClean="0"/>
              <a:t>23.769 P-CR: </a:t>
            </a:r>
            <a:r>
              <a:rPr lang="en-GB" sz="1200" dirty="0"/>
              <a:t>Removal of Editor's Note in the </a:t>
            </a:r>
            <a:r>
              <a:rPr lang="en-GB" sz="1200" dirty="0" err="1"/>
              <a:t>T4</a:t>
            </a:r>
            <a:r>
              <a:rPr lang="en-GB" sz="1200" dirty="0"/>
              <a:t> Group Message Delivery </a:t>
            </a:r>
            <a:r>
              <a:rPr lang="en-GB" sz="1200" dirty="0" smtClean="0"/>
              <a:t>Solution</a:t>
            </a:r>
          </a:p>
          <a:p>
            <a:pPr lvl="2"/>
            <a:r>
              <a:rPr lang="de-DE" altLang="de-DE" sz="1200" dirty="0"/>
              <a:t>23.769 P-CR: </a:t>
            </a:r>
            <a:r>
              <a:rPr lang="en-GB" sz="1200" dirty="0" smtClean="0"/>
              <a:t>Solution </a:t>
            </a:r>
            <a:r>
              <a:rPr lang="en-GB" sz="1200" dirty="0"/>
              <a:t>Evaluation on Message delivery to a group of </a:t>
            </a:r>
            <a:r>
              <a:rPr lang="en-GB" sz="1200" dirty="0" smtClean="0"/>
              <a:t>devices</a:t>
            </a:r>
          </a:p>
          <a:p>
            <a:pPr lvl="1"/>
            <a:r>
              <a:rPr lang="en-GB" sz="1600" dirty="0" smtClean="0"/>
              <a:t>Normative work begun</a:t>
            </a:r>
          </a:p>
          <a:p>
            <a:pPr lvl="2"/>
            <a:r>
              <a:rPr lang="en-GB" sz="1200" dirty="0"/>
              <a:t>23.401 </a:t>
            </a:r>
            <a:r>
              <a:rPr lang="en-GB" sz="1200" dirty="0" err="1"/>
              <a:t>CR2822R3</a:t>
            </a:r>
            <a:r>
              <a:rPr lang="en-GB" sz="1200" dirty="0"/>
              <a:t>: Group specific NAS Level Congestion </a:t>
            </a:r>
            <a:r>
              <a:rPr lang="en-GB" sz="1200" dirty="0" smtClean="0"/>
              <a:t>Control</a:t>
            </a:r>
          </a:p>
          <a:p>
            <a:pPr lvl="2"/>
            <a:r>
              <a:rPr lang="en-GB" sz="1200" dirty="0"/>
              <a:t>23.060 </a:t>
            </a:r>
            <a:r>
              <a:rPr lang="en-GB" sz="1200" dirty="0" err="1"/>
              <a:t>CR1943R3</a:t>
            </a:r>
            <a:r>
              <a:rPr lang="en-GB" sz="1200" dirty="0"/>
              <a:t>: Group specific NAS Level Congestion Control</a:t>
            </a:r>
            <a:endParaRPr lang="en-GB" sz="1200" dirty="0" smtClean="0"/>
          </a:p>
          <a:p>
            <a:r>
              <a:rPr lang="de-DE" altLang="de-DE" sz="2000" dirty="0"/>
              <a:t>Next steps:</a:t>
            </a:r>
          </a:p>
          <a:p>
            <a:pPr lvl="1"/>
            <a:r>
              <a:rPr lang="de-DE" sz="1600" dirty="0" smtClean="0"/>
              <a:t>Complete and evaluate solutions. Conclude the TR. Complete normative work.</a:t>
            </a:r>
            <a:endParaRPr lang="en-US" sz="1600" dirty="0"/>
          </a:p>
        </p:txBody>
      </p:sp>
    </p:spTree>
    <p:extLst>
      <p:ext uri="{BB962C8B-B14F-4D97-AF65-F5344CB8AC3E}">
        <p14:creationId xmlns:p14="http://schemas.microsoft.com/office/powerpoint/2010/main" val="11352186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a:t>
            </a:r>
            <a:r>
              <a:rPr lang="en-US" altLang="de-DE" dirty="0" err="1" smtClean="0"/>
              <a:t>Rel</a:t>
            </a:r>
            <a:r>
              <a:rPr lang="en-US" altLang="de-DE" dirty="0" smtClean="0"/>
              <a:t>-13 Work Ongoing (10/18)</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636593382"/>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eWebRTCi</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Enhancements to </a:t>
                      </a:r>
                      <a:r>
                        <a:rPr kumimoji="0" lang="en-US" sz="1400" b="1" i="0" u="none" strike="noStrike" cap="none" normalizeH="0" baseline="0" dirty="0" err="1" smtClean="0">
                          <a:ln>
                            <a:noFill/>
                          </a:ln>
                          <a:solidFill>
                            <a:schemeClr val="bg1"/>
                          </a:solidFill>
                          <a:effectLst/>
                          <a:latin typeface="Calibri" pitchFamily="34" charset="0"/>
                        </a:rPr>
                        <a:t>WEBRTC</a:t>
                      </a:r>
                      <a:r>
                        <a:rPr kumimoji="0" lang="en-US" sz="1400" b="1" i="0" u="none" strike="noStrike" cap="none" normalizeH="0" baseline="0" dirty="0" smtClean="0">
                          <a:ln>
                            <a:noFill/>
                          </a:ln>
                          <a:solidFill>
                            <a:schemeClr val="bg1"/>
                          </a:solidFill>
                          <a:effectLst/>
                          <a:latin typeface="Calibri" pitchFamily="34" charset="0"/>
                        </a:rPr>
                        <a:t> interoperability </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45 =&gt; 55%</a:t>
                      </a:r>
                    </a:p>
                  </a:txBody>
                  <a:tcPr marL="91443" marR="91443" marT="45725" marB="45725">
                    <a:solidFill>
                      <a:srgbClr val="62A14D"/>
                    </a:solidFill>
                  </a:tcPr>
                </a:tc>
                <a:tc>
                  <a:txBody>
                    <a:bodyPr/>
                    <a:lstStyle/>
                    <a:p>
                      <a:pPr algn="ctr"/>
                      <a:r>
                        <a:rPr lang="en-US" sz="1400" b="1" dirty="0" smtClean="0">
                          <a:solidFill>
                            <a:srgbClr val="7030A0"/>
                          </a:solidFill>
                        </a:rPr>
                        <a:t>8</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1 =&gt; 3</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err="1" smtClean="0">
                          <a:solidFill>
                            <a:schemeClr val="bg1"/>
                          </a:solidFill>
                        </a:rPr>
                        <a:t>eWebRTCi</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(Other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0%</a:t>
                      </a:r>
                    </a:p>
                  </a:txBody>
                  <a:tcPr marL="91443" marR="91443" marT="45725" marB="45725">
                    <a:solidFill>
                      <a:srgbClr val="7CCA62"/>
                    </a:solidFill>
                  </a:tcPr>
                </a:tc>
                <a:tc>
                  <a:txBody>
                    <a:bodyPr/>
                    <a:lstStyle/>
                    <a:p>
                      <a:pPr algn="ctr"/>
                      <a:r>
                        <a:rPr lang="en-US" sz="1400" b="1" dirty="0" smtClean="0">
                          <a:solidFill>
                            <a:schemeClr val="bg1"/>
                          </a:solidFill>
                        </a:rPr>
                        <a:t>0</a:t>
                      </a:r>
                      <a:endParaRPr lang="en-US" sz="1400" b="1" dirty="0">
                        <a:solidFill>
                          <a:schemeClr val="bg1"/>
                        </a:solidFill>
                      </a:endParaRPr>
                    </a:p>
                  </a:txBody>
                  <a:tcPr marL="91443" marR="91443" marT="45725" marB="45725">
                    <a:solidFill>
                      <a:srgbClr val="7CCA62"/>
                    </a:solidFill>
                  </a:tcPr>
                </a:tc>
                <a:tc>
                  <a:txBody>
                    <a:bodyPr/>
                    <a:lstStyle/>
                    <a:p>
                      <a:pPr algn="ctr"/>
                      <a:r>
                        <a:rPr lang="en-US" sz="1400" b="1" i="0" baseline="0" dirty="0" smtClean="0">
                          <a:solidFill>
                            <a:schemeClr val="bg1"/>
                          </a:solidFill>
                        </a:rPr>
                        <a:t>3</a:t>
                      </a: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42660"/>
            <a:ext cx="4619000" cy="2734340"/>
          </a:xfrm>
        </p:spPr>
        <p:txBody>
          <a:bodyPr/>
          <a:lstStyle/>
          <a:p>
            <a:r>
              <a:rPr lang="de-DE" altLang="de-DE" sz="2000" dirty="0" smtClean="0"/>
              <a:t>Progress</a:t>
            </a:r>
            <a:r>
              <a:rPr lang="de-DE" altLang="de-DE" sz="1800" dirty="0" smtClean="0"/>
              <a:t> since SA#66</a:t>
            </a:r>
          </a:p>
          <a:p>
            <a:pPr lvl="1"/>
            <a:r>
              <a:rPr lang="de-DE" altLang="de-DE" sz="1600" dirty="0" smtClean="0"/>
              <a:t>The following P-CRs were agreed:</a:t>
            </a:r>
          </a:p>
          <a:p>
            <a:pPr lvl="2"/>
            <a:r>
              <a:rPr lang="de-DE" altLang="de-DE" sz="1200" dirty="0" smtClean="0"/>
              <a:t>23.706 P-CR: </a:t>
            </a:r>
            <a:r>
              <a:rPr lang="en-GB" sz="1200" dirty="0"/>
              <a:t>Additional clarification for Solution </a:t>
            </a:r>
            <a:r>
              <a:rPr lang="en-GB" sz="1200" dirty="0" smtClean="0"/>
              <a:t>2</a:t>
            </a:r>
          </a:p>
          <a:p>
            <a:pPr lvl="2"/>
            <a:r>
              <a:rPr lang="de-DE" altLang="de-DE" sz="1200" dirty="0"/>
              <a:t>23.706 P-CR: </a:t>
            </a:r>
            <a:r>
              <a:rPr lang="en-GB" sz="1200" dirty="0" smtClean="0"/>
              <a:t>Clarification </a:t>
            </a:r>
            <a:r>
              <a:rPr lang="en-GB" sz="1200" dirty="0"/>
              <a:t>on S-</a:t>
            </a:r>
            <a:r>
              <a:rPr lang="en-GB" sz="1200" dirty="0" err="1"/>
              <a:t>CSCF</a:t>
            </a:r>
            <a:r>
              <a:rPr lang="en-GB" sz="1200" dirty="0"/>
              <a:t> selection for solution </a:t>
            </a:r>
            <a:r>
              <a:rPr lang="en-GB" sz="1200" dirty="0" smtClean="0"/>
              <a:t>1</a:t>
            </a:r>
          </a:p>
          <a:p>
            <a:pPr lvl="2"/>
            <a:r>
              <a:rPr lang="de-DE" altLang="de-DE" sz="1200" dirty="0"/>
              <a:t>23.706 P-CR: </a:t>
            </a:r>
            <a:r>
              <a:rPr lang="en-GB" sz="1200" dirty="0" smtClean="0"/>
              <a:t>Clarification </a:t>
            </a:r>
            <a:r>
              <a:rPr lang="en-GB" sz="1200" dirty="0"/>
              <a:t>on S-</a:t>
            </a:r>
            <a:r>
              <a:rPr lang="en-GB" sz="1200" dirty="0" err="1"/>
              <a:t>CSCF</a:t>
            </a:r>
            <a:r>
              <a:rPr lang="en-GB" sz="1200" dirty="0"/>
              <a:t> selection for solution </a:t>
            </a:r>
            <a:r>
              <a:rPr lang="en-GB" sz="1200" dirty="0" smtClean="0"/>
              <a:t>4</a:t>
            </a:r>
          </a:p>
          <a:p>
            <a:r>
              <a:rPr lang="de-DE" altLang="de-DE" sz="2000" dirty="0" smtClean="0"/>
              <a:t>Next steps:</a:t>
            </a:r>
          </a:p>
          <a:p>
            <a:pPr lvl="1"/>
            <a:r>
              <a:rPr lang="de-DE" altLang="de-DE" sz="1600" dirty="0" smtClean="0"/>
              <a:t>Aim to </a:t>
            </a:r>
            <a:r>
              <a:rPr lang="de-DE" altLang="de-DE" sz="1600" dirty="0"/>
              <a:t>complete </a:t>
            </a:r>
            <a:r>
              <a:rPr lang="de-DE" altLang="de-DE" sz="1600" dirty="0" smtClean="0"/>
              <a:t>solutions, evaluation and arrive at conclusions at </a:t>
            </a:r>
            <a:r>
              <a:rPr lang="de-DE" altLang="de-DE" sz="1600" dirty="0"/>
              <a:t>the next meeting.</a:t>
            </a:r>
          </a:p>
          <a:p>
            <a:pPr marL="0" indent="0">
              <a:buNone/>
            </a:pPr>
            <a:endParaRPr lang="en-GB" sz="2000" dirty="0" smtClean="0"/>
          </a:p>
        </p:txBody>
      </p:sp>
      <p:sp>
        <p:nvSpPr>
          <p:cNvPr id="5" name="Rectangle 4"/>
          <p:cNvSpPr/>
          <p:nvPr/>
        </p:nvSpPr>
        <p:spPr>
          <a:xfrm>
            <a:off x="5092700" y="3743488"/>
            <a:ext cx="3962400" cy="2846933"/>
          </a:xfrm>
          <a:prstGeom prst="rect">
            <a:avLst/>
          </a:prstGeom>
        </p:spPr>
        <p:txBody>
          <a:bodyPr wrap="square">
            <a:spAutoFit/>
          </a:bodyPr>
          <a:lstStyle/>
          <a:p>
            <a:pPr marL="0" lvl="2">
              <a:spcBef>
                <a:spcPts val="0"/>
              </a:spcBef>
              <a:spcAft>
                <a:spcPts val="600"/>
              </a:spcAft>
            </a:pPr>
            <a:r>
              <a:rPr lang="en-US" sz="1200" dirty="0">
                <a:latin typeface="+mn-lt"/>
                <a:cs typeface="Arial" panose="020B0604020202020204" pitchFamily="34" charset="0"/>
              </a:rPr>
              <a:t>• </a:t>
            </a:r>
            <a:r>
              <a:rPr lang="de-DE" sz="1200" dirty="0">
                <a:latin typeface="+mn-lt"/>
              </a:rPr>
              <a:t>23.706 P-CR: Discussion on the database used in the section 5</a:t>
            </a:r>
          </a:p>
          <a:p>
            <a:pPr marL="0" lvl="2">
              <a:spcBef>
                <a:spcPts val="0"/>
              </a:spcBef>
              <a:spcAft>
                <a:spcPts val="600"/>
              </a:spcAft>
            </a:pPr>
            <a:r>
              <a:rPr lang="en-US" sz="1200" dirty="0">
                <a:cs typeface="Arial" panose="020B0604020202020204" pitchFamily="34" charset="0"/>
              </a:rPr>
              <a:t>• </a:t>
            </a:r>
            <a:r>
              <a:rPr lang="de-DE" sz="1200" dirty="0" smtClean="0">
                <a:latin typeface="+mn-lt"/>
              </a:rPr>
              <a:t>23.706 </a:t>
            </a:r>
            <a:r>
              <a:rPr lang="de-DE" sz="1200" dirty="0">
                <a:latin typeface="+mn-lt"/>
              </a:rPr>
              <a:t>P-CR: Removal of ENs of the decomposed architecture</a:t>
            </a:r>
          </a:p>
          <a:p>
            <a:pPr marL="0" lvl="2">
              <a:spcBef>
                <a:spcPts val="0"/>
              </a:spcBef>
              <a:spcAft>
                <a:spcPts val="600"/>
              </a:spcAft>
            </a:pPr>
            <a:r>
              <a:rPr lang="en-US" sz="1200" dirty="0">
                <a:cs typeface="Arial" panose="020B0604020202020204" pitchFamily="34" charset="0"/>
              </a:rPr>
              <a:t>• </a:t>
            </a:r>
            <a:r>
              <a:rPr lang="de-DE" sz="1200" dirty="0" smtClean="0">
                <a:latin typeface="+mn-lt"/>
              </a:rPr>
              <a:t>23.706 </a:t>
            </a:r>
            <a:r>
              <a:rPr lang="de-DE" sz="1200" dirty="0">
                <a:latin typeface="+mn-lt"/>
              </a:rPr>
              <a:t>P-CR: Solution 3 supports multiple contacts using same Web ID / IMPU</a:t>
            </a:r>
          </a:p>
          <a:p>
            <a:pPr marL="0" lvl="2">
              <a:spcBef>
                <a:spcPts val="0"/>
              </a:spcBef>
              <a:spcAft>
                <a:spcPts val="600"/>
              </a:spcAft>
            </a:pPr>
            <a:r>
              <a:rPr lang="en-US" sz="1200" dirty="0">
                <a:cs typeface="Arial" panose="020B0604020202020204" pitchFamily="34" charset="0"/>
              </a:rPr>
              <a:t>• </a:t>
            </a:r>
            <a:r>
              <a:rPr lang="de-DE" sz="1200" dirty="0" smtClean="0">
                <a:latin typeface="+mn-lt"/>
              </a:rPr>
              <a:t>23.706 </a:t>
            </a:r>
            <a:r>
              <a:rPr lang="de-DE" sz="1200" dirty="0">
                <a:latin typeface="+mn-lt"/>
              </a:rPr>
              <a:t>P-CR: Data accessible via Sh interface</a:t>
            </a:r>
          </a:p>
          <a:p>
            <a:pPr marL="0" lvl="2">
              <a:spcBef>
                <a:spcPts val="0"/>
              </a:spcBef>
              <a:spcAft>
                <a:spcPts val="600"/>
              </a:spcAft>
            </a:pPr>
            <a:r>
              <a:rPr lang="en-US" sz="1200" dirty="0">
                <a:cs typeface="Arial" panose="020B0604020202020204" pitchFamily="34" charset="0"/>
              </a:rPr>
              <a:t>• </a:t>
            </a:r>
            <a:r>
              <a:rPr lang="de-DE" sz="1200" dirty="0" smtClean="0">
                <a:latin typeface="+mn-lt"/>
              </a:rPr>
              <a:t>23.706 </a:t>
            </a:r>
            <a:r>
              <a:rPr lang="de-DE" sz="1200" dirty="0">
                <a:latin typeface="+mn-lt"/>
              </a:rPr>
              <a:t>P-CR: Discussing the different solutions in clause 5.2</a:t>
            </a:r>
          </a:p>
          <a:p>
            <a:pPr marL="0" lvl="2">
              <a:spcBef>
                <a:spcPts val="0"/>
              </a:spcBef>
              <a:spcAft>
                <a:spcPts val="600"/>
              </a:spcAft>
            </a:pPr>
            <a:r>
              <a:rPr lang="en-US" sz="1200" dirty="0">
                <a:cs typeface="Arial" panose="020B0604020202020204" pitchFamily="34" charset="0"/>
              </a:rPr>
              <a:t>• </a:t>
            </a:r>
            <a:r>
              <a:rPr lang="de-DE" sz="1200" dirty="0" smtClean="0">
                <a:latin typeface="+mn-lt"/>
              </a:rPr>
              <a:t>23.706 </a:t>
            </a:r>
            <a:r>
              <a:rPr lang="de-DE" sz="1200" dirty="0">
                <a:latin typeface="+mn-lt"/>
              </a:rPr>
              <a:t>P-CR: Evaluation Criteria</a:t>
            </a:r>
          </a:p>
          <a:p>
            <a:pPr marL="0" lvl="2">
              <a:spcBef>
                <a:spcPts val="0"/>
              </a:spcBef>
              <a:spcAft>
                <a:spcPts val="600"/>
              </a:spcAft>
            </a:pPr>
            <a:r>
              <a:rPr lang="en-US" sz="1200" dirty="0">
                <a:cs typeface="Arial" panose="020B0604020202020204" pitchFamily="34" charset="0"/>
              </a:rPr>
              <a:t>• </a:t>
            </a:r>
            <a:r>
              <a:rPr lang="de-DE" sz="1200" dirty="0" smtClean="0">
                <a:latin typeface="+mn-lt"/>
              </a:rPr>
              <a:t>23.706 </a:t>
            </a:r>
            <a:r>
              <a:rPr lang="de-DE" sz="1200" dirty="0">
                <a:latin typeface="+mn-lt"/>
              </a:rPr>
              <a:t>P-CR: Removal of e2e media path ENs related to SDP</a:t>
            </a:r>
          </a:p>
          <a:p>
            <a:pPr marL="0" lvl="2">
              <a:spcBef>
                <a:spcPts val="0"/>
              </a:spcBef>
              <a:spcAft>
                <a:spcPts val="600"/>
              </a:spcAft>
            </a:pPr>
            <a:r>
              <a:rPr lang="en-US" sz="1200" dirty="0">
                <a:cs typeface="Arial" panose="020B0604020202020204" pitchFamily="34" charset="0"/>
              </a:rPr>
              <a:t>• </a:t>
            </a:r>
            <a:r>
              <a:rPr lang="de-DE" sz="1200" dirty="0" smtClean="0">
                <a:latin typeface="+mn-lt"/>
              </a:rPr>
              <a:t>23.706 </a:t>
            </a:r>
            <a:r>
              <a:rPr lang="de-DE" sz="1200" dirty="0">
                <a:latin typeface="+mn-lt"/>
              </a:rPr>
              <a:t>P-CR: OMR-based e2m media transport solution</a:t>
            </a:r>
            <a:r>
              <a:rPr lang="en-US" sz="1200" dirty="0" smtClean="0">
                <a:latin typeface="+mn-lt"/>
                <a:cs typeface="Arial" panose="020B0604020202020204" pitchFamily="34" charset="0"/>
              </a:rPr>
              <a:t>    </a:t>
            </a:r>
            <a:endParaRPr lang="en-US" sz="1200" dirty="0">
              <a:latin typeface="+mn-lt"/>
            </a:endParaRPr>
          </a:p>
        </p:txBody>
      </p:sp>
    </p:spTree>
    <p:extLst>
      <p:ext uri="{BB962C8B-B14F-4D97-AF65-F5344CB8AC3E}">
        <p14:creationId xmlns:p14="http://schemas.microsoft.com/office/powerpoint/2010/main" val="11352186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a:t>
            </a:r>
            <a:r>
              <a:rPr lang="en-US" altLang="de-DE" dirty="0" err="1" smtClean="0"/>
              <a:t>Rel</a:t>
            </a:r>
            <a:r>
              <a:rPr lang="en-US" altLang="de-DE" dirty="0" smtClean="0"/>
              <a:t>-13 Work Ongoing (11/18)</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732035542"/>
              </p:ext>
            </p:extLst>
          </p:nvPr>
        </p:nvGraphicFramePr>
        <p:xfrm>
          <a:off x="179388" y="1376363"/>
          <a:ext cx="8569325" cy="1750343"/>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eProSe</a:t>
                      </a:r>
                      <a:r>
                        <a:rPr lang="en-US" sz="1600" dirty="0" smtClean="0">
                          <a:solidFill>
                            <a:schemeClr val="bg1"/>
                          </a:solidFill>
                        </a:rPr>
                        <a:t>-Ex-</a:t>
                      </a:r>
                      <a:r>
                        <a:rPr lang="en-US" sz="1600" dirty="0" err="1" smtClean="0">
                          <a:solidFill>
                            <a:schemeClr val="bg1"/>
                          </a:solidFill>
                        </a:rPr>
                        <a:t>TRt</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400" dirty="0" smtClean="0"/>
                        <a:t>Enhancements to Proximity-based Services - Extensions</a:t>
                      </a:r>
                      <a:endParaRPr kumimoji="0" lang="ko-KR" altLang="en-US" sz="1400" b="0" i="0" u="none" strike="noStrike" cap="none" normalizeH="0" baseline="0" dirty="0" smtClean="0">
                        <a:ln>
                          <a:noFill/>
                        </a:ln>
                        <a:solidFill>
                          <a:schemeClr val="tx1"/>
                        </a:solidFill>
                        <a:effectLst/>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40 =&gt; 60%</a:t>
                      </a:r>
                    </a:p>
                  </a:txBody>
                  <a:tcPr marL="91443" marR="91443" marT="45725" marB="45725">
                    <a:solidFill>
                      <a:srgbClr val="62A14D"/>
                    </a:solidFill>
                  </a:tcPr>
                </a:tc>
                <a:tc>
                  <a:txBody>
                    <a:bodyPr/>
                    <a:lstStyle/>
                    <a:p>
                      <a:pPr algn="ctr"/>
                      <a:r>
                        <a:rPr lang="en-US" sz="1400" b="1" dirty="0" smtClean="0">
                          <a:solidFill>
                            <a:srgbClr val="7030A0"/>
                          </a:solidFill>
                        </a:rPr>
                        <a:t>10</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7</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err="1" smtClean="0">
                          <a:solidFill>
                            <a:schemeClr val="bg1"/>
                          </a:solidFill>
                        </a:rPr>
                        <a:t>eProSe</a:t>
                      </a:r>
                      <a:r>
                        <a:rPr lang="en-US" sz="1600" dirty="0" smtClean="0">
                          <a:solidFill>
                            <a:schemeClr val="bg1"/>
                          </a:solidFill>
                        </a:rPr>
                        <a:t>-Ext-SA2</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a:t>
                      </a:r>
                      <a:r>
                        <a:rPr lang="en-US" sz="1400" b="1" kern="1200" baseline="0" dirty="0" err="1" smtClean="0">
                          <a:solidFill>
                            <a:schemeClr val="bg1"/>
                          </a:solidFill>
                          <a:effectLst/>
                          <a:latin typeface="+mn-lt"/>
                          <a:ea typeface="+mn-ea"/>
                          <a:cs typeface="+mn-cs"/>
                        </a:rPr>
                        <a:t>3GPP</a:t>
                      </a:r>
                      <a:r>
                        <a:rPr lang="en-US" sz="1400" b="1" kern="1200" baseline="0" dirty="0" smtClean="0">
                          <a:solidFill>
                            <a:schemeClr val="bg1"/>
                          </a:solidFill>
                          <a:effectLst/>
                          <a:latin typeface="+mn-lt"/>
                          <a:ea typeface="+mn-ea"/>
                          <a:cs typeface="+mn-cs"/>
                        </a:rPr>
                        <a:t>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0%</a:t>
                      </a:r>
                    </a:p>
                  </a:txBody>
                  <a:tcPr marL="91443" marR="91443" marT="45725" marB="45725">
                    <a:solidFill>
                      <a:srgbClr val="7CCA62"/>
                    </a:solidFill>
                  </a:tcPr>
                </a:tc>
                <a:tc>
                  <a:txBody>
                    <a:bodyPr/>
                    <a:lstStyle/>
                    <a:p>
                      <a:pPr algn="ctr"/>
                      <a:r>
                        <a:rPr lang="en-US" sz="1400" b="1" dirty="0" smtClean="0">
                          <a:solidFill>
                            <a:schemeClr val="bg1"/>
                          </a:solidFill>
                        </a:rPr>
                        <a:t>0</a:t>
                      </a:r>
                      <a:endParaRPr lang="en-US" sz="1400" b="1" dirty="0">
                        <a:solidFill>
                          <a:schemeClr val="bg1"/>
                        </a:solidFill>
                      </a:endParaRPr>
                    </a:p>
                  </a:txBody>
                  <a:tcPr marL="91443" marR="91443" marT="45725" marB="45725">
                    <a:solidFill>
                      <a:srgbClr val="7CCA62"/>
                    </a:solidFill>
                  </a:tcPr>
                </a:tc>
                <a:tc>
                  <a:txBody>
                    <a:bodyPr/>
                    <a:lstStyle/>
                    <a:p>
                      <a:pPr algn="ctr"/>
                      <a:r>
                        <a:rPr lang="en-US" sz="1400" b="1" i="0" baseline="0" dirty="0" smtClean="0">
                          <a:solidFill>
                            <a:schemeClr val="bg1"/>
                          </a:solidFill>
                        </a:rPr>
                        <a:t>TBD</a:t>
                      </a: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42660"/>
            <a:ext cx="8280400" cy="2715490"/>
          </a:xfrm>
        </p:spPr>
        <p:txBody>
          <a:bodyPr/>
          <a:lstStyle/>
          <a:p>
            <a:r>
              <a:rPr lang="de-DE" altLang="de-DE" sz="2000" dirty="0" smtClean="0"/>
              <a:t>Progress</a:t>
            </a:r>
            <a:r>
              <a:rPr lang="de-DE" altLang="de-DE" sz="1800" dirty="0" smtClean="0"/>
              <a:t> since SA#66</a:t>
            </a:r>
          </a:p>
          <a:p>
            <a:pPr lvl="1"/>
            <a:r>
              <a:rPr lang="de-DE" altLang="de-DE" sz="1600" dirty="0"/>
              <a:t>Study phase </a:t>
            </a:r>
            <a:r>
              <a:rPr lang="de-DE" altLang="de-DE" sz="1600" dirty="0" smtClean="0"/>
              <a:t>continues. Conclusions captured for a number of topics (e.g. restricted discovery.) </a:t>
            </a:r>
          </a:p>
          <a:p>
            <a:pPr lvl="1"/>
            <a:r>
              <a:rPr lang="de-DE" altLang="de-DE" sz="1600" dirty="0" smtClean="0"/>
              <a:t>Agreed P-CRs:</a:t>
            </a:r>
          </a:p>
          <a:p>
            <a:pPr lvl="2"/>
            <a:r>
              <a:rPr lang="de-DE" altLang="de-DE" sz="1200" dirty="0" smtClean="0"/>
              <a:t>23.713 P-CR: </a:t>
            </a:r>
            <a:r>
              <a:rPr lang="en-GB" sz="1200" dirty="0"/>
              <a:t>Group Relay Discovery for public safety</a:t>
            </a:r>
            <a:endParaRPr lang="en-GB" sz="1200" dirty="0" smtClean="0"/>
          </a:p>
          <a:p>
            <a:pPr lvl="2"/>
            <a:r>
              <a:rPr lang="de-DE" altLang="de-DE" sz="1200" dirty="0" smtClean="0"/>
              <a:t>23.713 </a:t>
            </a:r>
            <a:r>
              <a:rPr lang="de-DE" altLang="de-DE" sz="1200" dirty="0"/>
              <a:t>P-CR</a:t>
            </a:r>
            <a:r>
              <a:rPr lang="de-DE" altLang="de-DE" sz="1200" dirty="0" smtClean="0"/>
              <a:t>:</a:t>
            </a:r>
            <a:r>
              <a:rPr lang="en-GB" sz="1200" dirty="0"/>
              <a:t> Input to evaluation of transport options for Public Safety Discovery</a:t>
            </a:r>
            <a:endParaRPr lang="de-DE" altLang="de-DE" sz="1200" dirty="0" smtClean="0"/>
          </a:p>
          <a:p>
            <a:pPr lvl="2"/>
            <a:r>
              <a:rPr lang="de-DE" altLang="de-DE" sz="1200" dirty="0"/>
              <a:t>23.713 P-CR</a:t>
            </a:r>
            <a:r>
              <a:rPr lang="de-DE" altLang="de-DE" sz="1200" dirty="0" smtClean="0"/>
              <a:t>:</a:t>
            </a:r>
            <a:r>
              <a:rPr lang="en-GB" sz="1200" dirty="0"/>
              <a:t> Interim conclusion on service continuity</a:t>
            </a:r>
            <a:endParaRPr lang="en-GB" sz="1200" dirty="0" smtClean="0"/>
          </a:p>
          <a:p>
            <a:pPr lvl="2"/>
            <a:r>
              <a:rPr lang="de-DE" altLang="de-DE" sz="1200" dirty="0" smtClean="0"/>
              <a:t>23.713 </a:t>
            </a:r>
            <a:r>
              <a:rPr lang="de-DE" altLang="de-DE" sz="1200" dirty="0"/>
              <a:t>P-CR</a:t>
            </a:r>
            <a:r>
              <a:rPr lang="de-DE" altLang="de-DE" sz="1200" dirty="0" smtClean="0"/>
              <a:t>:</a:t>
            </a:r>
            <a:r>
              <a:rPr lang="en-GB" sz="1200" dirty="0"/>
              <a:t> Procedures for </a:t>
            </a:r>
            <a:r>
              <a:rPr lang="en-GB" sz="1200" dirty="0" err="1"/>
              <a:t>UE</a:t>
            </a:r>
            <a:r>
              <a:rPr lang="en-GB" sz="1200" dirty="0"/>
              <a:t>-to-</a:t>
            </a:r>
            <a:r>
              <a:rPr lang="en-GB" sz="1200" dirty="0" err="1"/>
              <a:t>UE</a:t>
            </a:r>
            <a:r>
              <a:rPr lang="en-GB" sz="1200" dirty="0"/>
              <a:t> Relay discovery</a:t>
            </a:r>
            <a:endParaRPr lang="en-GB" sz="1200" dirty="0" smtClean="0"/>
          </a:p>
          <a:p>
            <a:pPr lvl="2"/>
            <a:r>
              <a:rPr lang="de-DE" altLang="de-DE" sz="1200" dirty="0" smtClean="0"/>
              <a:t>23.713 </a:t>
            </a:r>
            <a:r>
              <a:rPr lang="de-DE" altLang="de-DE" sz="1200" dirty="0"/>
              <a:t>P-CR:</a:t>
            </a:r>
            <a:r>
              <a:rPr lang="en-GB" sz="1200" dirty="0"/>
              <a:t> Forwarding of </a:t>
            </a:r>
            <a:r>
              <a:rPr lang="en-GB" sz="1200" dirty="0" err="1"/>
              <a:t>ProSe</a:t>
            </a:r>
            <a:r>
              <a:rPr lang="en-GB" sz="1200" dirty="0"/>
              <a:t> Group Communications by Stateless </a:t>
            </a:r>
            <a:r>
              <a:rPr lang="en-GB" sz="1200" dirty="0" err="1"/>
              <a:t>ProSe</a:t>
            </a:r>
            <a:r>
              <a:rPr lang="en-GB" sz="1200" dirty="0"/>
              <a:t> </a:t>
            </a:r>
            <a:r>
              <a:rPr lang="en-GB" sz="1200" dirty="0" err="1"/>
              <a:t>UE-UE</a:t>
            </a:r>
            <a:r>
              <a:rPr lang="en-GB" sz="1200" dirty="0"/>
              <a:t> Relay</a:t>
            </a:r>
            <a:endParaRPr lang="en-GB" sz="1200" dirty="0" smtClean="0"/>
          </a:p>
          <a:p>
            <a:pPr lvl="2"/>
            <a:r>
              <a:rPr lang="de-DE" altLang="de-DE" sz="1200" dirty="0"/>
              <a:t>23.713 P-CR: </a:t>
            </a:r>
            <a:r>
              <a:rPr lang="en-GB" sz="1200" dirty="0"/>
              <a:t>Multicast from </a:t>
            </a:r>
            <a:r>
              <a:rPr lang="en-GB" sz="1200" dirty="0" err="1"/>
              <a:t>UE</a:t>
            </a:r>
            <a:r>
              <a:rPr lang="en-GB" sz="1200" dirty="0"/>
              <a:t>-Network relay using 'unicast' link to </a:t>
            </a:r>
            <a:r>
              <a:rPr lang="en-GB" sz="1200" dirty="0" smtClean="0"/>
              <a:t>network</a:t>
            </a:r>
          </a:p>
        </p:txBody>
      </p:sp>
    </p:spTree>
    <p:extLst>
      <p:ext uri="{BB962C8B-B14F-4D97-AF65-F5344CB8AC3E}">
        <p14:creationId xmlns:p14="http://schemas.microsoft.com/office/powerpoint/2010/main" val="11352186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b="1" i="1" dirty="0" smtClean="0"/>
              <a:t> 1) General aspects (events since </a:t>
            </a:r>
            <a:r>
              <a:rPr lang="en-GB" sz="2400" b="1" i="1" dirty="0" err="1" smtClean="0"/>
              <a:t>SA#66</a:t>
            </a:r>
            <a:r>
              <a:rPr lang="en-GB" sz="2400" b="1" i="1" dirty="0" smtClean="0"/>
              <a:t>,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a:solidFill>
                  <a:schemeClr val="bg1">
                    <a:lumMod val="65000"/>
                  </a:schemeClr>
                </a:solidFill>
              </a:rPr>
              <a:t>2.1) </a:t>
            </a:r>
            <a:r>
              <a:rPr lang="en-GB" sz="2000" dirty="0" err="1">
                <a:solidFill>
                  <a:schemeClr val="bg1">
                    <a:lumMod val="65000"/>
                  </a:schemeClr>
                </a:solidFill>
              </a:rPr>
              <a:t>Rel</a:t>
            </a:r>
            <a:r>
              <a:rPr lang="en-GB" sz="2000" dirty="0">
                <a:solidFill>
                  <a:schemeClr val="bg1">
                    <a:lumMod val="65000"/>
                  </a:schemeClr>
                </a:solidFill>
              </a:rPr>
              <a:t>-11 and before Maintenance</a:t>
            </a:r>
          </a:p>
          <a:p>
            <a:pPr lvl="1" eaLnBrk="1" hangingPunct="1">
              <a:defRPr/>
            </a:pPr>
            <a:r>
              <a:rPr lang="en-GB" sz="2000" dirty="0">
                <a:solidFill>
                  <a:schemeClr val="bg1">
                    <a:lumMod val="65000"/>
                  </a:schemeClr>
                </a:solidFill>
              </a:rPr>
              <a:t>2.2) </a:t>
            </a:r>
            <a:r>
              <a:rPr lang="en-GB" sz="2000" dirty="0" err="1">
                <a:solidFill>
                  <a:schemeClr val="bg1">
                    <a:lumMod val="65000"/>
                  </a:schemeClr>
                </a:solidFill>
              </a:rPr>
              <a:t>Rel</a:t>
            </a:r>
            <a:r>
              <a:rPr lang="en-GB" sz="2000" dirty="0">
                <a:solidFill>
                  <a:schemeClr val="bg1">
                    <a:lumMod val="65000"/>
                  </a:schemeClr>
                </a:solidFill>
              </a:rPr>
              <a:t>-12 Work and Maintenance</a:t>
            </a:r>
          </a:p>
          <a:p>
            <a:pPr lvl="1" eaLnBrk="1" hangingPunct="1">
              <a:defRPr/>
            </a:pPr>
            <a:r>
              <a:rPr lang="en-GB" sz="2000" dirty="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 Work and Maintenance</a:t>
            </a:r>
            <a:endParaRPr lang="en-GB" sz="2000" dirty="0">
              <a:solidFill>
                <a:schemeClr val="bg1">
                  <a:lumMod val="65000"/>
                </a:schemeClr>
              </a:solidFill>
            </a:endParaRPr>
          </a:p>
          <a:p>
            <a:pPr lvl="1" eaLnBrk="1" hangingPunct="1">
              <a:defRPr/>
            </a:pPr>
            <a:r>
              <a:rPr lang="en-GB" sz="2000" dirty="0" smtClean="0">
                <a:solidFill>
                  <a:schemeClr val="bg1">
                    <a:lumMod val="65000"/>
                  </a:schemeClr>
                </a:solidFill>
              </a:rPr>
              <a:t>2.4) Exceptions,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5124"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de-DE" dirty="0"/>
              <a:t>2.3) </a:t>
            </a:r>
            <a:r>
              <a:rPr lang="en-US" altLang="de-DE" dirty="0" err="1"/>
              <a:t>Rel</a:t>
            </a:r>
            <a:r>
              <a:rPr lang="en-US" altLang="de-DE" dirty="0"/>
              <a:t>-13 Work Ongoing </a:t>
            </a:r>
            <a:r>
              <a:rPr lang="en-US" altLang="de-DE" dirty="0" smtClean="0"/>
              <a:t>(12/18)</a:t>
            </a:r>
            <a:endParaRPr lang="de-DE" dirty="0"/>
          </a:p>
        </p:txBody>
      </p:sp>
      <p:sp>
        <p:nvSpPr>
          <p:cNvPr id="6" name="Content Placeholder 5"/>
          <p:cNvSpPr>
            <a:spLocks noGrp="1"/>
          </p:cNvSpPr>
          <p:nvPr>
            <p:ph idx="1"/>
          </p:nvPr>
        </p:nvSpPr>
        <p:spPr/>
        <p:txBody>
          <a:bodyPr/>
          <a:lstStyle/>
          <a:p>
            <a:r>
              <a:rPr lang="de-DE" altLang="de-DE" sz="2000" dirty="0"/>
              <a:t>Progress</a:t>
            </a:r>
            <a:r>
              <a:rPr lang="de-DE" altLang="de-DE" sz="1800" dirty="0"/>
              <a:t> since </a:t>
            </a:r>
            <a:r>
              <a:rPr lang="de-DE" altLang="de-DE" sz="1800" dirty="0" smtClean="0"/>
              <a:t>SA#66 on eProSe_Ext, continued</a:t>
            </a:r>
            <a:endParaRPr lang="de-DE" altLang="de-DE" sz="1800" dirty="0"/>
          </a:p>
          <a:p>
            <a:pPr lvl="1"/>
            <a:r>
              <a:rPr lang="de-DE" altLang="de-DE" sz="1600" dirty="0" smtClean="0"/>
              <a:t>Agreed </a:t>
            </a:r>
            <a:r>
              <a:rPr lang="de-DE" altLang="de-DE" sz="1600" dirty="0"/>
              <a:t>P-CRs:</a:t>
            </a:r>
          </a:p>
          <a:p>
            <a:pPr lvl="2"/>
            <a:r>
              <a:rPr lang="de-DE" altLang="de-DE" sz="1200" dirty="0"/>
              <a:t>23.713 P-CR: </a:t>
            </a:r>
            <a:r>
              <a:rPr lang="en-GB" sz="1200" dirty="0"/>
              <a:t>Resolution of </a:t>
            </a:r>
            <a:r>
              <a:rPr lang="en-GB" sz="1200" dirty="0" err="1"/>
              <a:t>TR</a:t>
            </a:r>
            <a:r>
              <a:rPr lang="en-GB" sz="1200" dirty="0"/>
              <a:t> 23.713 section 7.2 </a:t>
            </a:r>
            <a:r>
              <a:rPr lang="en-GB" sz="1200" dirty="0" err="1"/>
              <a:t>FFS</a:t>
            </a:r>
            <a:r>
              <a:rPr lang="en-GB" sz="1200" dirty="0"/>
              <a:t> topics</a:t>
            </a:r>
          </a:p>
          <a:p>
            <a:pPr lvl="2"/>
            <a:r>
              <a:rPr lang="de-DE" altLang="de-DE" sz="1200" dirty="0"/>
              <a:t>23.713 P-CR: </a:t>
            </a:r>
            <a:r>
              <a:rPr lang="en-GB" sz="1200" dirty="0"/>
              <a:t>Closing open issues regarding </a:t>
            </a:r>
            <a:r>
              <a:rPr lang="en-GB" sz="1200" dirty="0" err="1"/>
              <a:t>ProSe</a:t>
            </a:r>
            <a:r>
              <a:rPr lang="en-GB" sz="1200" dirty="0"/>
              <a:t> Discovery </a:t>
            </a:r>
            <a:r>
              <a:rPr lang="en-GB" sz="1200" dirty="0" err="1"/>
              <a:t>UE</a:t>
            </a:r>
            <a:r>
              <a:rPr lang="en-GB" sz="1200" dirty="0"/>
              <a:t> ID for restricted discovery</a:t>
            </a:r>
          </a:p>
          <a:p>
            <a:pPr lvl="2"/>
            <a:r>
              <a:rPr lang="de-DE" altLang="de-DE" sz="1200" dirty="0" smtClean="0"/>
              <a:t>23.713 </a:t>
            </a:r>
            <a:r>
              <a:rPr lang="de-DE" altLang="de-DE" sz="1200" dirty="0"/>
              <a:t>P-CR: </a:t>
            </a:r>
            <a:r>
              <a:rPr lang="en-GB" sz="1200" dirty="0"/>
              <a:t>Conclusions on Restricted Discovery basic operations</a:t>
            </a:r>
          </a:p>
          <a:p>
            <a:pPr lvl="2"/>
            <a:r>
              <a:rPr lang="de-DE" altLang="de-DE" sz="1200" dirty="0"/>
              <a:t>23.713 P-CR: </a:t>
            </a:r>
            <a:r>
              <a:rPr lang="en-GB" sz="1200" dirty="0"/>
              <a:t>Restricted Discovery with on demand announcing</a:t>
            </a:r>
          </a:p>
          <a:p>
            <a:pPr lvl="2"/>
            <a:r>
              <a:rPr lang="de-DE" altLang="de-DE" sz="1200" dirty="0"/>
              <a:t>23.713 P-CR: </a:t>
            </a:r>
            <a:r>
              <a:rPr lang="en-GB" sz="1200" dirty="0"/>
              <a:t>Enhancement for </a:t>
            </a:r>
            <a:r>
              <a:rPr lang="en-GB" sz="1200" dirty="0" err="1"/>
              <a:t>ProSe</a:t>
            </a:r>
            <a:r>
              <a:rPr lang="en-GB" sz="1200" dirty="0"/>
              <a:t> service authorization and provisioning for restricted direct discovery</a:t>
            </a:r>
          </a:p>
          <a:p>
            <a:pPr lvl="2"/>
            <a:r>
              <a:rPr lang="de-DE" altLang="de-DE" sz="1200" dirty="0"/>
              <a:t>23.713 P-CR: </a:t>
            </a:r>
            <a:r>
              <a:rPr lang="en-GB" sz="1200" dirty="0"/>
              <a:t>Restricted Discovery Authorization Update</a:t>
            </a:r>
          </a:p>
          <a:p>
            <a:pPr lvl="2"/>
            <a:r>
              <a:rPr lang="de-DE" altLang="de-DE" sz="1200" dirty="0"/>
              <a:t>23.713 P-CR: </a:t>
            </a:r>
            <a:r>
              <a:rPr lang="en-GB" sz="1200" dirty="0" err="1"/>
              <a:t>ProSe</a:t>
            </a:r>
            <a:r>
              <a:rPr lang="en-GB" sz="1200" dirty="0"/>
              <a:t> discovery with application controlled extension</a:t>
            </a:r>
          </a:p>
          <a:p>
            <a:pPr lvl="2"/>
            <a:r>
              <a:rPr lang="de-DE" altLang="de-DE" sz="1200" dirty="0"/>
              <a:t>23.713 P-CR: </a:t>
            </a:r>
            <a:r>
              <a:rPr lang="en-GB" sz="1200" dirty="0"/>
              <a:t>Correction on Discoverer </a:t>
            </a:r>
            <a:r>
              <a:rPr lang="en-GB" sz="1200" dirty="0" err="1"/>
              <a:t>UE</a:t>
            </a:r>
            <a:r>
              <a:rPr lang="en-GB" sz="1200" dirty="0"/>
              <a:t> procedure for Model B</a:t>
            </a:r>
          </a:p>
          <a:p>
            <a:pPr lvl="2"/>
            <a:r>
              <a:rPr lang="de-DE" altLang="de-DE" sz="1200" dirty="0"/>
              <a:t>23.713 P-CR: </a:t>
            </a:r>
            <a:r>
              <a:rPr lang="en-GB" sz="1200" dirty="0"/>
              <a:t>Update of model B direct discovery procedure</a:t>
            </a:r>
          </a:p>
          <a:p>
            <a:pPr lvl="2"/>
            <a:r>
              <a:rPr lang="de-DE" altLang="de-DE" sz="1200" dirty="0"/>
              <a:t>23.713 P-CR: </a:t>
            </a:r>
            <a:r>
              <a:rPr lang="en-GB" sz="1200" dirty="0"/>
              <a:t>New procedures for Open Direct Discovery</a:t>
            </a:r>
          </a:p>
          <a:p>
            <a:pPr lvl="2"/>
            <a:r>
              <a:rPr lang="de-DE" altLang="de-DE" sz="1200" dirty="0"/>
              <a:t>23.713 P-CR: </a:t>
            </a:r>
            <a:r>
              <a:rPr lang="en-GB" sz="1200" dirty="0"/>
              <a:t>Protocol stack for a </a:t>
            </a:r>
            <a:r>
              <a:rPr lang="en-GB" sz="1200" dirty="0" err="1"/>
              <a:t>PC5</a:t>
            </a:r>
            <a:r>
              <a:rPr lang="en-GB" sz="1200" dirty="0"/>
              <a:t> Signalling </a:t>
            </a:r>
            <a:r>
              <a:rPr lang="en-GB" sz="1200" dirty="0" smtClean="0"/>
              <a:t>Protocol</a:t>
            </a:r>
          </a:p>
          <a:p>
            <a:pPr lvl="1"/>
            <a:r>
              <a:rPr lang="en-GB" sz="1600" dirty="0" smtClean="0"/>
              <a:t>Some topic areas well advanced, all topic areas now part of the study.</a:t>
            </a:r>
          </a:p>
          <a:p>
            <a:pPr lvl="1"/>
            <a:r>
              <a:rPr lang="en-GB" sz="1600" dirty="0" err="1" smtClean="0"/>
              <a:t>TR</a:t>
            </a:r>
            <a:r>
              <a:rPr lang="en-GB" sz="1600" dirty="0" smtClean="0"/>
              <a:t> 23.713 sent to SA for Information.</a:t>
            </a:r>
            <a:endParaRPr lang="en-GB" sz="1600" dirty="0"/>
          </a:p>
          <a:p>
            <a:r>
              <a:rPr lang="de-DE" altLang="de-DE" sz="2000" dirty="0" smtClean="0"/>
              <a:t>Next </a:t>
            </a:r>
            <a:r>
              <a:rPr lang="de-DE" altLang="de-DE" sz="2000" dirty="0"/>
              <a:t>steps:</a:t>
            </a:r>
          </a:p>
          <a:p>
            <a:pPr lvl="1"/>
            <a:r>
              <a:rPr lang="de-DE" altLang="de-DE" sz="1600" dirty="0" smtClean="0"/>
              <a:t>Complete study </a:t>
            </a:r>
            <a:r>
              <a:rPr lang="de-DE" altLang="de-DE" sz="1600" dirty="0"/>
              <a:t>phase</a:t>
            </a:r>
            <a:r>
              <a:rPr lang="de-DE" altLang="de-DE" sz="1600" dirty="0" smtClean="0"/>
              <a:t>. Proceed to normative work.</a:t>
            </a:r>
            <a:endParaRPr lang="de-DE" altLang="de-DE" sz="1600" dirty="0"/>
          </a:p>
        </p:txBody>
      </p:sp>
    </p:spTree>
    <p:extLst>
      <p:ext uri="{BB962C8B-B14F-4D97-AF65-F5344CB8AC3E}">
        <p14:creationId xmlns:p14="http://schemas.microsoft.com/office/powerpoint/2010/main" val="393659207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a:t>
            </a:r>
            <a:r>
              <a:rPr lang="en-US" altLang="de-DE" dirty="0" err="1" smtClean="0"/>
              <a:t>Rel</a:t>
            </a:r>
            <a:r>
              <a:rPr lang="en-US" altLang="de-DE" dirty="0" smtClean="0"/>
              <a:t>-13 Work Ongoing (13/18)</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558751852"/>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FMSS</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kern="1200" cap="none" normalizeH="0" baseline="0" dirty="0" smtClean="0">
                          <a:ln>
                            <a:noFill/>
                          </a:ln>
                          <a:solidFill>
                            <a:schemeClr val="bg1"/>
                          </a:solidFill>
                          <a:effectLst/>
                          <a:latin typeface="+mn-lt"/>
                          <a:ea typeface="+mn-ea"/>
                          <a:cs typeface="+mn-cs"/>
                        </a:rPr>
                        <a:t>Flexible Mobile Service Steering , </a:t>
                      </a:r>
                      <a:r>
                        <a:rPr kumimoji="0" lang="en-GB" sz="1400" b="1" i="0" u="none" strike="noStrike" kern="1200" cap="none" normalizeH="0" baseline="0" dirty="0" err="1" smtClean="0">
                          <a:ln>
                            <a:noFill/>
                          </a:ln>
                          <a:solidFill>
                            <a:schemeClr val="bg1"/>
                          </a:solidFill>
                          <a:effectLst/>
                          <a:latin typeface="+mn-lt"/>
                          <a:ea typeface="+mn-ea"/>
                          <a:cs typeface="+mn-cs"/>
                        </a:rPr>
                        <a:t>TR</a:t>
                      </a:r>
                      <a:r>
                        <a:rPr kumimoji="0" lang="en-GB" sz="1400" b="1" i="0" u="none" strike="noStrike" kern="1200" cap="none" normalizeH="0" baseline="0" dirty="0" smtClean="0">
                          <a:ln>
                            <a:noFill/>
                          </a:ln>
                          <a:solidFill>
                            <a:schemeClr val="bg1"/>
                          </a:solidFill>
                          <a:effectLst/>
                          <a:latin typeface="+mn-lt"/>
                          <a:ea typeface="+mn-ea"/>
                          <a:cs typeface="+mn-cs"/>
                        </a:rPr>
                        <a:t> Phase</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15  =&gt; 20%</a:t>
                      </a:r>
                    </a:p>
                  </a:txBody>
                  <a:tcPr marL="91443" marR="91443" marT="45725" marB="45725">
                    <a:solidFill>
                      <a:srgbClr val="62A14D"/>
                    </a:solidFill>
                  </a:tcPr>
                </a:tc>
                <a:tc>
                  <a:txBody>
                    <a:bodyPr/>
                    <a:lstStyle/>
                    <a:p>
                      <a:pPr algn="ctr"/>
                      <a:r>
                        <a:rPr lang="en-US" sz="1400" b="1" dirty="0" smtClean="0">
                          <a:solidFill>
                            <a:srgbClr val="7030A0"/>
                          </a:solidFill>
                        </a:rPr>
                        <a:t>4</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5</a:t>
                      </a:r>
                      <a:r>
                        <a:rPr lang="en-US" sz="1400" b="1" i="0" baseline="0" dirty="0" smtClean="0">
                          <a:solidFill>
                            <a:srgbClr val="7030A0"/>
                          </a:solidFill>
                        </a:rPr>
                        <a:t> =&gt; 6</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err="1" smtClean="0">
                          <a:solidFill>
                            <a:schemeClr val="bg1"/>
                          </a:solidFill>
                        </a:rPr>
                        <a:t>FMSS</a:t>
                      </a:r>
                      <a:endParaRPr lang="en-US" sz="1600" dirty="0">
                        <a:solidFill>
                          <a:schemeClr val="bg1"/>
                        </a:solidFill>
                      </a:endParaRPr>
                    </a:p>
                  </a:txBody>
                  <a:tcPr marL="91443" marR="91443" marT="45725" marB="45725">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kern="1200" cap="none" normalizeH="0" baseline="0" dirty="0" smtClean="0">
                          <a:ln>
                            <a:noFill/>
                          </a:ln>
                          <a:solidFill>
                            <a:schemeClr val="bg1"/>
                          </a:solidFill>
                          <a:effectLst/>
                          <a:latin typeface="+mn-lt"/>
                          <a:ea typeface="+mn-ea"/>
                          <a:cs typeface="+mn-cs"/>
                        </a:rPr>
                        <a:t>Normative Phase</a:t>
                      </a: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0%</a:t>
                      </a:r>
                    </a:p>
                  </a:txBody>
                  <a:tcPr marL="91443" marR="91443" marT="45725" marB="45725">
                    <a:solidFill>
                      <a:srgbClr val="7CCA62"/>
                    </a:solidFill>
                  </a:tcPr>
                </a:tc>
                <a:tc>
                  <a:txBody>
                    <a:bodyPr/>
                    <a:lstStyle/>
                    <a:p>
                      <a:pPr algn="ctr"/>
                      <a:r>
                        <a:rPr lang="en-US" sz="1400" b="1" dirty="0" smtClean="0">
                          <a:solidFill>
                            <a:schemeClr val="bg1"/>
                          </a:solidFill>
                        </a:rPr>
                        <a:t>0</a:t>
                      </a:r>
                      <a:endParaRPr lang="en-US" sz="1400" b="1" dirty="0">
                        <a:solidFill>
                          <a:schemeClr val="bg1"/>
                        </a:solidFill>
                      </a:endParaRPr>
                    </a:p>
                  </a:txBody>
                  <a:tcPr marL="91443" marR="91443" marT="45725" marB="45725">
                    <a:solidFill>
                      <a:srgbClr val="7CCA62"/>
                    </a:solidFill>
                  </a:tcPr>
                </a:tc>
                <a:tc>
                  <a:txBody>
                    <a:bodyPr/>
                    <a:lstStyle/>
                    <a:p>
                      <a:pPr algn="ctr"/>
                      <a:r>
                        <a:rPr lang="en-US" sz="1400" b="1" i="0" dirty="0" smtClean="0">
                          <a:solidFill>
                            <a:schemeClr val="bg1"/>
                          </a:solidFill>
                        </a:rPr>
                        <a:t>TBD</a:t>
                      </a:r>
                      <a:endParaRPr lang="en-US" sz="1400" b="1" i="0" dirty="0">
                        <a:solidFill>
                          <a:schemeClr val="bg1"/>
                        </a:solidFill>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42660"/>
            <a:ext cx="4746000" cy="2715490"/>
          </a:xfrm>
        </p:spPr>
        <p:txBody>
          <a:bodyPr/>
          <a:lstStyle/>
          <a:p>
            <a:r>
              <a:rPr lang="de-DE" altLang="de-DE" sz="2000" dirty="0" smtClean="0"/>
              <a:t>Progress</a:t>
            </a:r>
            <a:r>
              <a:rPr lang="de-DE" altLang="de-DE" sz="1800" dirty="0" smtClean="0"/>
              <a:t> since SA#66</a:t>
            </a:r>
          </a:p>
          <a:p>
            <a:pPr lvl="1"/>
            <a:r>
              <a:rPr lang="de-DE" altLang="de-DE" sz="1600" dirty="0" smtClean="0"/>
              <a:t>Work on this WID began at SA2 106.</a:t>
            </a:r>
          </a:p>
          <a:p>
            <a:pPr lvl="1"/>
            <a:r>
              <a:rPr lang="en-GB" sz="1600" dirty="0" smtClean="0"/>
              <a:t>Agreed P-</a:t>
            </a:r>
            <a:r>
              <a:rPr lang="en-GB" sz="1600" dirty="0" err="1" smtClean="0"/>
              <a:t>CRs</a:t>
            </a:r>
            <a:r>
              <a:rPr lang="en-GB" sz="1600" dirty="0" smtClean="0"/>
              <a:t>:</a:t>
            </a:r>
          </a:p>
          <a:p>
            <a:pPr lvl="2"/>
            <a:r>
              <a:rPr lang="de-DE" sz="1200" dirty="0" smtClean="0"/>
              <a:t>23.718 P-CR: </a:t>
            </a:r>
            <a:r>
              <a:rPr lang="en-GB" sz="1200" dirty="0" smtClean="0"/>
              <a:t>Architectural </a:t>
            </a:r>
            <a:r>
              <a:rPr lang="en-GB" sz="1200" dirty="0"/>
              <a:t>Assumption for Roaming </a:t>
            </a:r>
            <a:r>
              <a:rPr lang="en-GB" sz="1200" dirty="0" smtClean="0"/>
              <a:t>Scenario</a:t>
            </a:r>
          </a:p>
          <a:p>
            <a:pPr lvl="2"/>
            <a:r>
              <a:rPr lang="de-DE" sz="1200" dirty="0"/>
              <a:t>23.718 P-CR: </a:t>
            </a:r>
            <a:r>
              <a:rPr lang="en-GB" sz="1200" dirty="0" smtClean="0"/>
              <a:t>Input </a:t>
            </a:r>
            <a:r>
              <a:rPr lang="en-GB" sz="1200" dirty="0"/>
              <a:t>Factors for Generation of Traffic Steering </a:t>
            </a:r>
            <a:r>
              <a:rPr lang="en-GB" sz="1200" dirty="0" smtClean="0"/>
              <a:t>Policies</a:t>
            </a:r>
          </a:p>
          <a:p>
            <a:pPr lvl="2"/>
            <a:r>
              <a:rPr lang="de-DE" sz="1200" dirty="0"/>
              <a:t>23.718 P-CR: </a:t>
            </a:r>
            <a:r>
              <a:rPr lang="en-GB" sz="1200" dirty="0" smtClean="0"/>
              <a:t>Traffic </a:t>
            </a:r>
            <a:r>
              <a:rPr lang="en-GB" sz="1200" dirty="0"/>
              <a:t>steering solution and ADC </a:t>
            </a:r>
            <a:r>
              <a:rPr lang="en-GB" sz="1200" dirty="0" smtClean="0"/>
              <a:t>feature</a:t>
            </a:r>
          </a:p>
          <a:p>
            <a:r>
              <a:rPr lang="de-DE" altLang="de-DE" sz="2000" dirty="0" smtClean="0"/>
              <a:t>Next steps:</a:t>
            </a:r>
          </a:p>
          <a:p>
            <a:pPr lvl="1"/>
            <a:r>
              <a:rPr lang="de-DE" altLang="de-DE" sz="1600" dirty="0" smtClean="0"/>
              <a:t>Proceed with study.</a:t>
            </a:r>
          </a:p>
        </p:txBody>
      </p:sp>
      <p:sp>
        <p:nvSpPr>
          <p:cNvPr id="5" name="Rectangle 4"/>
          <p:cNvSpPr/>
          <p:nvPr/>
        </p:nvSpPr>
        <p:spPr>
          <a:xfrm>
            <a:off x="5181600" y="4353088"/>
            <a:ext cx="3962400" cy="1615827"/>
          </a:xfrm>
          <a:prstGeom prst="rect">
            <a:avLst/>
          </a:prstGeom>
        </p:spPr>
        <p:txBody>
          <a:bodyPr wrap="square">
            <a:spAutoFit/>
          </a:bodyPr>
          <a:lstStyle/>
          <a:p>
            <a:pPr marL="0" lvl="2">
              <a:spcBef>
                <a:spcPts val="0"/>
              </a:spcBef>
              <a:spcAft>
                <a:spcPts val="600"/>
              </a:spcAft>
            </a:pPr>
            <a:r>
              <a:rPr lang="en-US" sz="1200" dirty="0">
                <a:latin typeface="+mn-lt"/>
                <a:cs typeface="Arial" panose="020B0604020202020204" pitchFamily="34" charset="0"/>
              </a:rPr>
              <a:t>• </a:t>
            </a:r>
            <a:r>
              <a:rPr lang="de-DE" sz="1200" dirty="0" smtClean="0">
                <a:latin typeface="+mn-lt"/>
              </a:rPr>
              <a:t>23.718 </a:t>
            </a:r>
            <a:r>
              <a:rPr lang="de-DE" sz="1200" dirty="0">
                <a:latin typeface="+mn-lt"/>
              </a:rPr>
              <a:t>P-CR: </a:t>
            </a:r>
            <a:r>
              <a:rPr lang="en-GB" sz="1200" dirty="0">
                <a:latin typeface="+mn-lt"/>
              </a:rPr>
              <a:t>Solution of leveraging the existing </a:t>
            </a:r>
            <a:r>
              <a:rPr lang="en-GB" sz="1200" dirty="0" err="1">
                <a:latin typeface="+mn-lt"/>
              </a:rPr>
              <a:t>PCC</a:t>
            </a:r>
            <a:r>
              <a:rPr lang="en-GB" sz="1200" dirty="0">
                <a:latin typeface="+mn-lt"/>
              </a:rPr>
              <a:t> framework with </a:t>
            </a:r>
            <a:r>
              <a:rPr lang="en-GB" sz="1200" dirty="0" err="1">
                <a:latin typeface="+mn-lt"/>
              </a:rPr>
              <a:t>Sd</a:t>
            </a:r>
            <a:r>
              <a:rPr lang="en-GB" sz="1200" dirty="0">
                <a:latin typeface="+mn-lt"/>
              </a:rPr>
              <a:t>/</a:t>
            </a:r>
            <a:r>
              <a:rPr lang="en-GB" sz="1200" dirty="0" err="1">
                <a:latin typeface="+mn-lt"/>
              </a:rPr>
              <a:t>Gx</a:t>
            </a:r>
            <a:r>
              <a:rPr lang="en-GB" sz="1200" dirty="0">
                <a:latin typeface="+mn-lt"/>
              </a:rPr>
              <a:t> interface</a:t>
            </a:r>
            <a:endParaRPr lang="de-DE" altLang="de-DE" sz="1200" dirty="0">
              <a:latin typeface="+mn-lt"/>
            </a:endParaRPr>
          </a:p>
          <a:p>
            <a:pPr marL="0" lvl="2">
              <a:spcBef>
                <a:spcPts val="0"/>
              </a:spcBef>
              <a:spcAft>
                <a:spcPts val="600"/>
              </a:spcAft>
            </a:pPr>
            <a:r>
              <a:rPr lang="en-US" sz="1200" dirty="0" smtClean="0">
                <a:latin typeface="+mn-lt"/>
                <a:cs typeface="Arial" panose="020B0604020202020204" pitchFamily="34" charset="0"/>
              </a:rPr>
              <a:t>• </a:t>
            </a:r>
            <a:r>
              <a:rPr lang="de-DE" sz="1200" dirty="0">
                <a:latin typeface="+mn-lt"/>
              </a:rPr>
              <a:t>23.718 P-CR: </a:t>
            </a:r>
            <a:r>
              <a:rPr lang="en-US" sz="1200" dirty="0" smtClean="0">
                <a:latin typeface="+mn-lt"/>
                <a:cs typeface="Arial" panose="020B0604020202020204" pitchFamily="34" charset="0"/>
              </a:rPr>
              <a:t>Policy </a:t>
            </a:r>
            <a:r>
              <a:rPr lang="en-US" sz="1200" dirty="0">
                <a:latin typeface="+mn-lt"/>
                <a:cs typeface="Arial" panose="020B0604020202020204" pitchFamily="34" charset="0"/>
              </a:rPr>
              <a:t>Based </a:t>
            </a:r>
            <a:r>
              <a:rPr lang="en-US" sz="1200" dirty="0" err="1">
                <a:latin typeface="+mn-lt"/>
                <a:cs typeface="Arial" panose="020B0604020202020204" pitchFamily="34" charset="0"/>
              </a:rPr>
              <a:t>TCF</a:t>
            </a:r>
            <a:r>
              <a:rPr lang="en-US" sz="1200" dirty="0">
                <a:latin typeface="+mn-lt"/>
                <a:cs typeface="Arial" panose="020B0604020202020204" pitchFamily="34" charset="0"/>
              </a:rPr>
              <a:t> Solution for </a:t>
            </a:r>
            <a:r>
              <a:rPr lang="en-US" sz="1200" dirty="0" err="1">
                <a:latin typeface="+mn-lt"/>
                <a:cs typeface="Arial" panose="020B0604020202020204" pitchFamily="34" charset="0"/>
              </a:rPr>
              <a:t>FMSS</a:t>
            </a:r>
            <a:endParaRPr lang="en-US" sz="1200" dirty="0">
              <a:latin typeface="+mn-lt"/>
              <a:cs typeface="Arial" panose="020B0604020202020204" pitchFamily="34" charset="0"/>
            </a:endParaRPr>
          </a:p>
          <a:p>
            <a:pPr marL="0" lvl="2">
              <a:spcBef>
                <a:spcPts val="0"/>
              </a:spcBef>
              <a:spcAft>
                <a:spcPts val="600"/>
              </a:spcAft>
            </a:pPr>
            <a:r>
              <a:rPr lang="en-US" sz="1200" dirty="0">
                <a:latin typeface="+mn-lt"/>
                <a:cs typeface="Arial" panose="020B0604020202020204" pitchFamily="34" charset="0"/>
              </a:rPr>
              <a:t>• </a:t>
            </a:r>
            <a:r>
              <a:rPr lang="de-DE" sz="1200" dirty="0">
                <a:latin typeface="+mn-lt"/>
              </a:rPr>
              <a:t>23.718 P-CR: </a:t>
            </a:r>
            <a:r>
              <a:rPr lang="en-US" sz="1200" dirty="0" smtClean="0">
                <a:latin typeface="+mn-lt"/>
                <a:cs typeface="Arial" panose="020B0604020202020204" pitchFamily="34" charset="0"/>
              </a:rPr>
              <a:t>Solution </a:t>
            </a:r>
            <a:r>
              <a:rPr lang="en-US" sz="1200" dirty="0">
                <a:latin typeface="+mn-lt"/>
                <a:cs typeface="Arial" panose="020B0604020202020204" pitchFamily="34" charset="0"/>
              </a:rPr>
              <a:t>for </a:t>
            </a:r>
            <a:r>
              <a:rPr lang="en-US" sz="1200" dirty="0" err="1">
                <a:latin typeface="+mn-lt"/>
                <a:cs typeface="Arial" panose="020B0604020202020204" pitchFamily="34" charset="0"/>
              </a:rPr>
              <a:t>FMSS</a:t>
            </a:r>
            <a:r>
              <a:rPr lang="en-US" sz="1200" dirty="0">
                <a:latin typeface="+mn-lt"/>
                <a:cs typeface="Arial" panose="020B0604020202020204" pitchFamily="34" charset="0"/>
              </a:rPr>
              <a:t>: New interface for traffic steering</a:t>
            </a:r>
          </a:p>
          <a:p>
            <a:pPr marL="0" lvl="2">
              <a:spcBef>
                <a:spcPts val="0"/>
              </a:spcBef>
              <a:spcAft>
                <a:spcPts val="600"/>
              </a:spcAft>
            </a:pPr>
            <a:r>
              <a:rPr lang="en-US" sz="1200" dirty="0">
                <a:latin typeface="+mn-lt"/>
                <a:cs typeface="Arial" panose="020B0604020202020204" pitchFamily="34" charset="0"/>
              </a:rPr>
              <a:t>• </a:t>
            </a:r>
            <a:r>
              <a:rPr lang="de-DE" sz="1200" dirty="0">
                <a:latin typeface="+mn-lt"/>
              </a:rPr>
              <a:t>23.718 P-CR: </a:t>
            </a:r>
            <a:r>
              <a:rPr lang="en-US" sz="1200" dirty="0" smtClean="0">
                <a:latin typeface="+mn-lt"/>
                <a:cs typeface="Arial" panose="020B0604020202020204" pitchFamily="34" charset="0"/>
              </a:rPr>
              <a:t>Solution </a:t>
            </a:r>
            <a:r>
              <a:rPr lang="en-US" sz="1200" dirty="0">
                <a:latin typeface="+mn-lt"/>
                <a:cs typeface="Arial" panose="020B0604020202020204" pitchFamily="34" charset="0"/>
              </a:rPr>
              <a:t>to key </a:t>
            </a:r>
            <a:r>
              <a:rPr lang="en-US" sz="1200" dirty="0" err="1">
                <a:latin typeface="+mn-lt"/>
                <a:cs typeface="Arial" panose="020B0604020202020204" pitchFamily="34" charset="0"/>
              </a:rPr>
              <a:t>issue#2</a:t>
            </a:r>
            <a:r>
              <a:rPr lang="en-US" sz="1200" dirty="0">
                <a:latin typeface="+mn-lt"/>
                <a:cs typeface="Arial" panose="020B0604020202020204" pitchFamily="34" charset="0"/>
              </a:rPr>
              <a:t>: Semantics of traffic steering policy    </a:t>
            </a:r>
            <a:endParaRPr lang="en-US" sz="1200" dirty="0">
              <a:latin typeface="+mn-lt"/>
            </a:endParaRPr>
          </a:p>
        </p:txBody>
      </p:sp>
    </p:spTree>
    <p:extLst>
      <p:ext uri="{BB962C8B-B14F-4D97-AF65-F5344CB8AC3E}">
        <p14:creationId xmlns:p14="http://schemas.microsoft.com/office/powerpoint/2010/main" val="24309729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a:t>
            </a:r>
            <a:r>
              <a:rPr lang="en-US" altLang="de-DE" dirty="0" err="1" smtClean="0"/>
              <a:t>Rel</a:t>
            </a:r>
            <a:r>
              <a:rPr lang="en-US" altLang="de-DE" dirty="0" smtClean="0"/>
              <a:t>-13 Work Ongoing (14/18)</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628751935"/>
              </p:ext>
            </p:extLst>
          </p:nvPr>
        </p:nvGraphicFramePr>
        <p:xfrm>
          <a:off x="179388" y="1376363"/>
          <a:ext cx="8569325" cy="1808032"/>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FS_HLCom</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kern="1200" dirty="0" smtClean="0">
                          <a:solidFill>
                            <a:schemeClr val="bg1"/>
                          </a:solidFill>
                          <a:effectLst/>
                          <a:latin typeface="+mn-lt"/>
                          <a:ea typeface="Batang"/>
                          <a:cs typeface="+mn-cs"/>
                        </a:rPr>
                        <a:t>Study on Optimizations to Support High Latency Communications</a:t>
                      </a:r>
                      <a:endParaRPr lang="de-DE" sz="1400" kern="1200" dirty="0" smtClean="0">
                        <a:solidFill>
                          <a:schemeClr val="bg1"/>
                        </a:solidFill>
                        <a:effectLst/>
                        <a:latin typeface="+mn-lt"/>
                        <a:ea typeface="Batang"/>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30</a:t>
                      </a:r>
                      <a:r>
                        <a:rPr lang="en-US" sz="1400" b="1" baseline="0" dirty="0" smtClean="0">
                          <a:solidFill>
                            <a:srgbClr val="7030A0"/>
                          </a:solidFill>
                        </a:rPr>
                        <a:t> =&gt; 70%</a:t>
                      </a:r>
                      <a:endParaRPr lang="en-US" sz="1400" b="1" dirty="0" smtClean="0">
                        <a:solidFill>
                          <a:srgbClr val="7030A0"/>
                        </a:solidFill>
                      </a:endParaRPr>
                    </a:p>
                  </a:txBody>
                  <a:tcPr marL="91443" marR="91443" marT="45725" marB="45725">
                    <a:solidFill>
                      <a:srgbClr val="62A14D"/>
                    </a:solidFill>
                  </a:tcPr>
                </a:tc>
                <a:tc>
                  <a:txBody>
                    <a:bodyPr/>
                    <a:lstStyle/>
                    <a:p>
                      <a:pPr algn="ctr"/>
                      <a:r>
                        <a:rPr lang="en-US" sz="1400" b="1" dirty="0" smtClean="0">
                          <a:solidFill>
                            <a:srgbClr val="7030A0"/>
                          </a:solidFill>
                        </a:rPr>
                        <a:t>2,5</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2,5</a:t>
                      </a:r>
                      <a:r>
                        <a:rPr lang="en-US" sz="1400" b="1" i="0" baseline="0" dirty="0" smtClean="0">
                          <a:solidFill>
                            <a:srgbClr val="7030A0"/>
                          </a:solidFill>
                        </a:rPr>
                        <a:t> =&gt; 1,5</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err="1" smtClean="0">
                          <a:solidFill>
                            <a:srgbClr val="7030A0"/>
                          </a:solidFill>
                        </a:rPr>
                        <a:t>HLCom</a:t>
                      </a:r>
                      <a:endParaRPr lang="en-US" sz="1600" dirty="0">
                        <a:solidFill>
                          <a:srgbClr val="7030A0"/>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kern="1200" dirty="0" smtClean="0">
                          <a:solidFill>
                            <a:srgbClr val="7030A0"/>
                          </a:solidFill>
                          <a:effectLst/>
                          <a:latin typeface="+mn-lt"/>
                          <a:ea typeface="Batang"/>
                          <a:cs typeface="+mn-cs"/>
                        </a:rPr>
                        <a:t>Optimizations to Support High Latency Communications</a:t>
                      </a:r>
                      <a:endParaRPr lang="de-DE" sz="1400" kern="1200" dirty="0" smtClean="0">
                        <a:solidFill>
                          <a:srgbClr val="7030A0"/>
                        </a:solidFill>
                        <a:effectLst/>
                        <a:latin typeface="+mn-lt"/>
                        <a:ea typeface="Batang"/>
                        <a:cs typeface="+mn-cs"/>
                      </a:endParaRPr>
                    </a:p>
                    <a:p>
                      <a:pPr marL="0" marR="0" lvl="0" indent="0" algn="l" defTabSz="914400" rtl="0" eaLnBrk="1" fontAlgn="t" latinLnBrk="0" hangingPunct="1">
                        <a:lnSpc>
                          <a:spcPct val="100000"/>
                        </a:lnSpc>
                        <a:spcBef>
                          <a:spcPts val="0"/>
                        </a:spcBef>
                        <a:spcAft>
                          <a:spcPts val="0"/>
                        </a:spcAft>
                        <a:buClrTx/>
                        <a:buSzTx/>
                        <a:buFontTx/>
                        <a:buNone/>
                        <a:tabLst/>
                        <a:defRPr/>
                      </a:pPr>
                      <a:r>
                        <a:rPr lang="de-DE" sz="1400" kern="1200" dirty="0" smtClean="0">
                          <a:solidFill>
                            <a:srgbClr val="7030A0"/>
                          </a:solidFill>
                          <a:effectLst/>
                          <a:latin typeface="+mn-lt"/>
                          <a:ea typeface="Batang"/>
                          <a:cs typeface="+mn-cs"/>
                        </a:rPr>
                        <a:t>(Normative Work)</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0%</a:t>
                      </a:r>
                    </a:p>
                  </a:txBody>
                  <a:tcPr marL="91443" marR="91443" marT="45725" marB="45725">
                    <a:solidFill>
                      <a:srgbClr val="62A14D"/>
                    </a:solidFill>
                  </a:tcPr>
                </a:tc>
                <a:tc>
                  <a:txBody>
                    <a:bodyPr/>
                    <a:lstStyle/>
                    <a:p>
                      <a:pPr algn="ctr"/>
                      <a:r>
                        <a:rPr lang="en-US" sz="1400" b="1" dirty="0" smtClean="0">
                          <a:solidFill>
                            <a:srgbClr val="7030A0"/>
                          </a:solidFill>
                        </a:rPr>
                        <a:t>0</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1,5</a:t>
                      </a:r>
                      <a:endParaRPr lang="en-US" sz="1400" b="1" i="0" dirty="0">
                        <a:solidFill>
                          <a:srgbClr val="7030A0"/>
                        </a:solidFill>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742660"/>
            <a:ext cx="8280400" cy="2715490"/>
          </a:xfrm>
        </p:spPr>
        <p:txBody>
          <a:bodyPr/>
          <a:lstStyle/>
          <a:p>
            <a:r>
              <a:rPr lang="de-DE" altLang="de-DE" sz="2000" dirty="0" smtClean="0"/>
              <a:t>Progress</a:t>
            </a:r>
            <a:r>
              <a:rPr lang="de-DE" altLang="de-DE" sz="1800" dirty="0" smtClean="0"/>
              <a:t> since SA#66</a:t>
            </a:r>
          </a:p>
          <a:p>
            <a:pPr lvl="1"/>
            <a:r>
              <a:rPr lang="de-DE" altLang="de-DE" sz="1600" dirty="0" smtClean="0"/>
              <a:t>Ongoing work on study. The TR was sent for information.</a:t>
            </a:r>
          </a:p>
          <a:p>
            <a:pPr lvl="1"/>
            <a:r>
              <a:rPr lang="en-GB" sz="1600" dirty="0" smtClean="0"/>
              <a:t>Agreed P-</a:t>
            </a:r>
            <a:r>
              <a:rPr lang="en-GB" sz="1600" dirty="0" err="1" smtClean="0"/>
              <a:t>CRs</a:t>
            </a:r>
            <a:r>
              <a:rPr lang="en-GB" sz="1600" dirty="0" smtClean="0"/>
              <a:t>:</a:t>
            </a:r>
          </a:p>
          <a:p>
            <a:pPr lvl="2"/>
            <a:r>
              <a:rPr lang="en-GB" sz="1200" dirty="0" smtClean="0"/>
              <a:t>23.709: </a:t>
            </a:r>
            <a:r>
              <a:rPr lang="en-GB" sz="1200" dirty="0" err="1" smtClean="0"/>
              <a:t>HLCOM</a:t>
            </a:r>
            <a:r>
              <a:rPr lang="en-GB" sz="1200" dirty="0" smtClean="0"/>
              <a:t> </a:t>
            </a:r>
            <a:r>
              <a:rPr lang="en-GB" sz="1200" dirty="0" err="1"/>
              <a:t>PCR</a:t>
            </a:r>
            <a:r>
              <a:rPr lang="en-GB" sz="1200" dirty="0"/>
              <a:t> - Solution X - Notification via </a:t>
            </a:r>
            <a:r>
              <a:rPr lang="en-GB" sz="1200" dirty="0" err="1"/>
              <a:t>HSS</a:t>
            </a:r>
            <a:endParaRPr lang="en-GB" sz="1200" dirty="0" smtClean="0"/>
          </a:p>
          <a:p>
            <a:pPr lvl="2"/>
            <a:r>
              <a:rPr lang="en-GB" sz="1200" dirty="0" smtClean="0"/>
              <a:t>23.709 P-CR: </a:t>
            </a:r>
            <a:r>
              <a:rPr lang="en-GB" sz="1200" dirty="0"/>
              <a:t>Solution for Scenario B, </a:t>
            </a:r>
            <a:r>
              <a:rPr lang="en-GB" sz="1200" dirty="0" smtClean="0"/>
              <a:t/>
            </a:r>
            <a:br>
              <a:rPr lang="en-GB" sz="1200" dirty="0" smtClean="0"/>
            </a:br>
            <a:r>
              <a:rPr lang="en-GB" sz="1200" dirty="0" smtClean="0"/>
              <a:t>coordination </a:t>
            </a:r>
            <a:r>
              <a:rPr lang="en-GB" sz="1200" dirty="0"/>
              <a:t>of maximum latency</a:t>
            </a:r>
            <a:r>
              <a:rPr lang="en-GB" sz="1200" dirty="0" smtClean="0"/>
              <a:t> </a:t>
            </a:r>
          </a:p>
          <a:p>
            <a:pPr lvl="2"/>
            <a:r>
              <a:rPr lang="en-GB" sz="1200" dirty="0"/>
              <a:t>23.709 P-CR: </a:t>
            </a:r>
            <a:r>
              <a:rPr lang="en-GB" sz="1200" dirty="0" err="1"/>
              <a:t>SGW</a:t>
            </a:r>
            <a:r>
              <a:rPr lang="en-GB" sz="1200" dirty="0"/>
              <a:t> buffering solution with </a:t>
            </a:r>
            <a:r>
              <a:rPr lang="en-GB" sz="1200" dirty="0" err="1"/>
              <a:t>SCS</a:t>
            </a:r>
            <a:r>
              <a:rPr lang="en-GB" sz="1200" dirty="0"/>
              <a:t>/AS assistance</a:t>
            </a:r>
            <a:endParaRPr lang="en-GB" sz="1200" dirty="0" smtClean="0"/>
          </a:p>
          <a:p>
            <a:r>
              <a:rPr lang="de-DE" altLang="de-DE" sz="2000" dirty="0" smtClean="0"/>
              <a:t>Next steps:</a:t>
            </a:r>
          </a:p>
          <a:p>
            <a:pPr lvl="1"/>
            <a:r>
              <a:rPr lang="de-DE" altLang="de-DE" sz="1600" dirty="0" smtClean="0"/>
              <a:t>Further study of solutions and completion of the study.</a:t>
            </a:r>
          </a:p>
          <a:p>
            <a:pPr lvl="1"/>
            <a:r>
              <a:rPr lang="de-DE" altLang="de-DE" sz="1600" dirty="0" smtClean="0"/>
              <a:t>If HLCom WID approved by SA, proceed to normative work.</a:t>
            </a:r>
          </a:p>
        </p:txBody>
      </p:sp>
      <p:sp>
        <p:nvSpPr>
          <p:cNvPr id="6" name="Rectangle 5"/>
          <p:cNvSpPr/>
          <p:nvPr/>
        </p:nvSpPr>
        <p:spPr>
          <a:xfrm>
            <a:off x="5556738" y="4353088"/>
            <a:ext cx="3587262" cy="1246495"/>
          </a:xfrm>
          <a:prstGeom prst="rect">
            <a:avLst/>
          </a:prstGeom>
        </p:spPr>
        <p:txBody>
          <a:bodyPr wrap="square">
            <a:spAutoFit/>
          </a:bodyPr>
          <a:lstStyle/>
          <a:p>
            <a:pPr marL="0" lvl="2">
              <a:spcBef>
                <a:spcPts val="0"/>
              </a:spcBef>
              <a:spcAft>
                <a:spcPts val="600"/>
              </a:spcAft>
            </a:pPr>
            <a:r>
              <a:rPr lang="en-US"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23.709 P-CR: Enhanced power saving </a:t>
            </a:r>
            <a:r>
              <a:rPr lang="en-GB" sz="1200" dirty="0" smtClean="0">
                <a:latin typeface="Arial" panose="020B0604020202020204" pitchFamily="34" charset="0"/>
                <a:cs typeface="Arial" panose="020B0604020202020204" pitchFamily="34" charset="0"/>
              </a:rPr>
              <a:t>mode</a:t>
            </a:r>
            <a:br>
              <a:rPr lang="en-GB" sz="1200" dirty="0" smtClean="0">
                <a:latin typeface="Arial" panose="020B0604020202020204" pitchFamily="34" charset="0"/>
                <a:cs typeface="Arial" panose="020B0604020202020204" pitchFamily="34" charset="0"/>
              </a:rPr>
            </a:br>
            <a:r>
              <a:rPr lang="en-GB"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for efficient MT communication</a:t>
            </a:r>
          </a:p>
          <a:p>
            <a:pPr>
              <a:spcBef>
                <a:spcPts val="0"/>
              </a:spcBef>
              <a:spcAft>
                <a:spcPts val="600"/>
              </a:spcAft>
            </a:pPr>
            <a:r>
              <a:rPr lang="en-US" sz="1200" dirty="0"/>
              <a:t>• </a:t>
            </a:r>
            <a:r>
              <a:rPr lang="en-US" sz="1200" dirty="0" smtClean="0"/>
              <a:t>  23.709 </a:t>
            </a:r>
            <a:r>
              <a:rPr lang="en-US" sz="1200" dirty="0"/>
              <a:t>P-CR: </a:t>
            </a:r>
            <a:r>
              <a:rPr lang="en-GB" sz="1200" dirty="0" err="1"/>
              <a:t>SGW</a:t>
            </a:r>
            <a:r>
              <a:rPr lang="en-GB" sz="1200" dirty="0"/>
              <a:t> solution based on </a:t>
            </a:r>
            <a:r>
              <a:rPr lang="en-GB" sz="1200" dirty="0" err="1"/>
              <a:t>PPD</a:t>
            </a:r>
            <a:endParaRPr lang="en-US" sz="1200" dirty="0"/>
          </a:p>
          <a:p>
            <a:pPr>
              <a:spcBef>
                <a:spcPts val="0"/>
              </a:spcBef>
              <a:spcAft>
                <a:spcPts val="600"/>
              </a:spcAft>
            </a:pPr>
            <a:r>
              <a:rPr lang="en-US" sz="1200" dirty="0"/>
              <a:t>• </a:t>
            </a:r>
            <a:r>
              <a:rPr lang="en-US" sz="1200" dirty="0" smtClean="0"/>
              <a:t>  23.709 </a:t>
            </a:r>
            <a:r>
              <a:rPr lang="en-US" sz="1200" dirty="0"/>
              <a:t>P-CR: </a:t>
            </a:r>
            <a:r>
              <a:rPr lang="en-GB" sz="1200" dirty="0"/>
              <a:t>Update of solution 3</a:t>
            </a:r>
            <a:endParaRPr lang="en-US" sz="1200" dirty="0"/>
          </a:p>
          <a:p>
            <a:pPr>
              <a:spcBef>
                <a:spcPts val="0"/>
              </a:spcBef>
              <a:spcAft>
                <a:spcPts val="600"/>
              </a:spcAft>
            </a:pPr>
            <a:r>
              <a:rPr lang="en-US" sz="1200" dirty="0"/>
              <a:t>• </a:t>
            </a:r>
            <a:r>
              <a:rPr lang="en-US" sz="1200" dirty="0" smtClean="0"/>
              <a:t>  23.709 </a:t>
            </a:r>
            <a:r>
              <a:rPr lang="en-US" sz="1200" dirty="0"/>
              <a:t>P-CR: </a:t>
            </a:r>
            <a:r>
              <a:rPr lang="en-GB" sz="1200" dirty="0"/>
              <a:t>Clean-up of scenario A </a:t>
            </a:r>
            <a:r>
              <a:rPr lang="en-GB" sz="1200" dirty="0" smtClean="0"/>
              <a:t>solutions</a:t>
            </a:r>
            <a:endParaRPr lang="en-US" sz="1200" dirty="0"/>
          </a:p>
        </p:txBody>
      </p:sp>
    </p:spTree>
    <p:extLst>
      <p:ext uri="{BB962C8B-B14F-4D97-AF65-F5344CB8AC3E}">
        <p14:creationId xmlns:p14="http://schemas.microsoft.com/office/powerpoint/2010/main" val="24309729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a:t>
            </a:r>
            <a:r>
              <a:rPr lang="en-US" altLang="de-DE" dirty="0" err="1" smtClean="0"/>
              <a:t>Rel</a:t>
            </a:r>
            <a:r>
              <a:rPr lang="en-US" altLang="de-DE" dirty="0" smtClean="0"/>
              <a:t>-13 Work Ongoing (15/18)</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018099489"/>
              </p:ext>
            </p:extLst>
          </p:nvPr>
        </p:nvGraphicFramePr>
        <p:xfrm>
          <a:off x="179388" y="1376363"/>
          <a:ext cx="8569325" cy="132611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FS_IOPS_St2</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de-DE" sz="1600" kern="1200" dirty="0" smtClean="0">
                          <a:solidFill>
                            <a:schemeClr val="bg1"/>
                          </a:solidFill>
                          <a:effectLst/>
                          <a:latin typeface="+mn-lt"/>
                          <a:ea typeface="Batang"/>
                          <a:cs typeface="+mn-cs"/>
                        </a:rPr>
                        <a:t>Feasibility Study on </a:t>
                      </a:r>
                      <a:r>
                        <a:rPr lang="en-US" sz="1600" kern="1200" dirty="0" smtClean="0">
                          <a:solidFill>
                            <a:schemeClr val="lt1"/>
                          </a:solidFill>
                          <a:effectLst/>
                          <a:latin typeface="+mn-lt"/>
                          <a:ea typeface="+mn-ea"/>
                          <a:cs typeface="+mn-cs"/>
                        </a:rPr>
                        <a:t>Isolated E-</a:t>
                      </a:r>
                      <a:r>
                        <a:rPr lang="en-US" sz="1600" kern="1200" dirty="0" err="1" smtClean="0">
                          <a:solidFill>
                            <a:schemeClr val="lt1"/>
                          </a:solidFill>
                          <a:effectLst/>
                          <a:latin typeface="+mn-lt"/>
                          <a:ea typeface="+mn-ea"/>
                          <a:cs typeface="+mn-cs"/>
                        </a:rPr>
                        <a:t>UTRAN</a:t>
                      </a:r>
                      <a:r>
                        <a:rPr lang="en-US" sz="1600" kern="1200" dirty="0" smtClean="0">
                          <a:solidFill>
                            <a:schemeClr val="lt1"/>
                          </a:solidFill>
                          <a:effectLst/>
                          <a:latin typeface="+mn-lt"/>
                          <a:ea typeface="+mn-ea"/>
                          <a:cs typeface="+mn-cs"/>
                        </a:rPr>
                        <a:t> Operation for Public Safety</a:t>
                      </a:r>
                      <a:endParaRPr lang="de-DE" sz="1600" kern="1200" dirty="0" smtClean="0">
                        <a:solidFill>
                          <a:schemeClr val="bg1"/>
                        </a:solidFill>
                        <a:effectLst/>
                        <a:latin typeface="+mn-lt"/>
                        <a:ea typeface="Batang"/>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0</a:t>
                      </a:r>
                      <a:r>
                        <a:rPr lang="en-US" sz="1400" b="1" baseline="0" dirty="0" smtClean="0">
                          <a:solidFill>
                            <a:srgbClr val="7030A0"/>
                          </a:solidFill>
                        </a:rPr>
                        <a:t> =&gt; 25%</a:t>
                      </a:r>
                      <a:endParaRPr lang="en-US" sz="1400" b="1" dirty="0" smtClean="0">
                        <a:solidFill>
                          <a:srgbClr val="7030A0"/>
                        </a:solidFill>
                      </a:endParaRPr>
                    </a:p>
                  </a:txBody>
                  <a:tcPr marL="91443" marR="91443" marT="45725" marB="45725">
                    <a:solidFill>
                      <a:srgbClr val="62A14D"/>
                    </a:solidFill>
                  </a:tcPr>
                </a:tc>
                <a:tc>
                  <a:txBody>
                    <a:bodyPr/>
                    <a:lstStyle/>
                    <a:p>
                      <a:pPr algn="ctr"/>
                      <a:r>
                        <a:rPr lang="en-US" sz="1400" b="1" dirty="0" smtClean="0">
                          <a:solidFill>
                            <a:srgbClr val="7030A0"/>
                          </a:solidFill>
                        </a:rPr>
                        <a:t>1,5</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2 + 0,5 (work</a:t>
                      </a:r>
                      <a:r>
                        <a:rPr lang="en-US" sz="1400" b="1" i="0" baseline="0" dirty="0" smtClean="0">
                          <a:solidFill>
                            <a:srgbClr val="7030A0"/>
                          </a:solidFill>
                        </a:rPr>
                        <a:t> with </a:t>
                      </a:r>
                      <a:r>
                        <a:rPr lang="en-US" sz="1400" b="1" i="0" baseline="0" dirty="0" err="1" smtClean="0">
                          <a:solidFill>
                            <a:srgbClr val="7030A0"/>
                          </a:solidFill>
                        </a:rPr>
                        <a:t>SA3</a:t>
                      </a:r>
                      <a:r>
                        <a:rPr lang="en-US" sz="1400" b="1" i="0" baseline="0" dirty="0" smtClean="0">
                          <a:solidFill>
                            <a:srgbClr val="7030A0"/>
                          </a:solidFill>
                        </a:rPr>
                        <a:t>)</a:t>
                      </a:r>
                      <a:endParaRPr lang="en-US" sz="1400" b="1" i="0" dirty="0">
                        <a:solidFill>
                          <a:srgbClr val="7030A0"/>
                        </a:solidFill>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742660"/>
            <a:ext cx="8543300" cy="2715490"/>
          </a:xfrm>
        </p:spPr>
        <p:txBody>
          <a:bodyPr/>
          <a:lstStyle/>
          <a:p>
            <a:r>
              <a:rPr lang="de-DE" altLang="de-DE" sz="2000" dirty="0" smtClean="0"/>
              <a:t>Progress</a:t>
            </a:r>
            <a:r>
              <a:rPr lang="de-DE" altLang="de-DE" sz="1800" dirty="0" smtClean="0"/>
              <a:t> since SA#66</a:t>
            </a:r>
          </a:p>
          <a:p>
            <a:pPr lvl="1"/>
            <a:r>
              <a:rPr lang="de-DE" altLang="de-DE" sz="1600" dirty="0" smtClean="0"/>
              <a:t>Began study. </a:t>
            </a:r>
            <a:r>
              <a:rPr lang="en-GB" sz="1600" dirty="0" smtClean="0"/>
              <a:t>Agreed P-</a:t>
            </a:r>
            <a:r>
              <a:rPr lang="en-GB" sz="1600" dirty="0" err="1" smtClean="0"/>
              <a:t>CRs</a:t>
            </a:r>
            <a:r>
              <a:rPr lang="en-GB" sz="1600" dirty="0" smtClean="0"/>
              <a:t>:</a:t>
            </a:r>
          </a:p>
          <a:p>
            <a:pPr lvl="2"/>
            <a:r>
              <a:rPr lang="en-GB" sz="1200" dirty="0"/>
              <a:t>Skeleton </a:t>
            </a:r>
            <a:r>
              <a:rPr lang="en-GB" sz="1200" dirty="0" err="1"/>
              <a:t>TR</a:t>
            </a:r>
            <a:r>
              <a:rPr lang="en-GB" sz="1200" dirty="0"/>
              <a:t> </a:t>
            </a:r>
            <a:r>
              <a:rPr lang="en-GB" sz="1200" dirty="0" smtClean="0"/>
              <a:t>23.797</a:t>
            </a:r>
          </a:p>
          <a:p>
            <a:pPr lvl="2"/>
            <a:r>
              <a:rPr lang="en-GB" sz="1200" dirty="0" smtClean="0"/>
              <a:t>23.797 P-CR: </a:t>
            </a:r>
            <a:r>
              <a:rPr lang="en-GB" sz="1200" dirty="0"/>
              <a:t>Addition of Scope clause to Stage 2 </a:t>
            </a:r>
            <a:r>
              <a:rPr lang="en-GB" sz="1200" dirty="0" err="1"/>
              <a:t>IOPS</a:t>
            </a:r>
            <a:r>
              <a:rPr lang="en-GB" sz="1200" dirty="0"/>
              <a:t> </a:t>
            </a:r>
            <a:r>
              <a:rPr lang="en-GB" sz="1200" dirty="0" err="1"/>
              <a:t>TR</a:t>
            </a:r>
            <a:r>
              <a:rPr lang="en-GB" sz="1200" dirty="0"/>
              <a:t> 23.797</a:t>
            </a:r>
            <a:r>
              <a:rPr lang="en-GB" sz="1200" dirty="0" smtClean="0"/>
              <a:t> </a:t>
            </a:r>
          </a:p>
          <a:p>
            <a:pPr lvl="2"/>
            <a:r>
              <a:rPr lang="en-GB" sz="1200" dirty="0" smtClean="0"/>
              <a:t>23.797 </a:t>
            </a:r>
            <a:r>
              <a:rPr lang="en-GB" sz="1200" dirty="0"/>
              <a:t>P-CR: public safety services in </a:t>
            </a:r>
            <a:r>
              <a:rPr lang="en-GB" sz="1200" dirty="0" err="1"/>
              <a:t>IOPS</a:t>
            </a:r>
            <a:r>
              <a:rPr lang="en-GB" sz="1200" dirty="0"/>
              <a:t> </a:t>
            </a:r>
            <a:r>
              <a:rPr lang="en-GB" sz="1200" dirty="0" smtClean="0"/>
              <a:t>network</a:t>
            </a:r>
          </a:p>
          <a:p>
            <a:pPr lvl="2"/>
            <a:r>
              <a:rPr lang="en-GB" sz="1200" dirty="0" smtClean="0"/>
              <a:t>23.797 P-CR: </a:t>
            </a:r>
            <a:r>
              <a:rPr lang="en-GB" sz="1200" dirty="0" err="1"/>
              <a:t>IOPS</a:t>
            </a:r>
            <a:r>
              <a:rPr lang="en-GB" sz="1200" dirty="0"/>
              <a:t> alternatives</a:t>
            </a:r>
            <a:endParaRPr lang="en-GB" sz="1200" dirty="0" smtClean="0"/>
          </a:p>
          <a:p>
            <a:r>
              <a:rPr lang="de-DE" altLang="de-DE" sz="2000" dirty="0" smtClean="0"/>
              <a:t>Next steps:</a:t>
            </a:r>
          </a:p>
          <a:p>
            <a:pPr lvl="1"/>
            <a:r>
              <a:rPr lang="de-DE" altLang="de-DE" sz="1600" dirty="0" smtClean="0"/>
              <a:t>Further study.</a:t>
            </a:r>
          </a:p>
          <a:p>
            <a:pPr lvl="1"/>
            <a:r>
              <a:rPr lang="de-DE" altLang="de-DE" sz="1600" dirty="0"/>
              <a:t>SA2 will focus principally on the 'no backhaul case</a:t>
            </a:r>
            <a:r>
              <a:rPr lang="de-DE" altLang="de-DE" sz="1600" dirty="0" smtClean="0"/>
              <a:t>'. </a:t>
            </a:r>
            <a:endParaRPr lang="de-DE" altLang="de-DE" sz="1600" dirty="0" smtClean="0">
              <a:solidFill>
                <a:srgbClr val="FF0000"/>
              </a:solidFill>
            </a:endParaRPr>
          </a:p>
        </p:txBody>
      </p:sp>
    </p:spTree>
    <p:extLst>
      <p:ext uri="{BB962C8B-B14F-4D97-AF65-F5344CB8AC3E}">
        <p14:creationId xmlns:p14="http://schemas.microsoft.com/office/powerpoint/2010/main" val="10102861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a:t>
            </a:r>
            <a:r>
              <a:rPr lang="en-US" altLang="de-DE" dirty="0" err="1" smtClean="0"/>
              <a:t>Rel</a:t>
            </a:r>
            <a:r>
              <a:rPr lang="en-US" altLang="de-DE" dirty="0" smtClean="0"/>
              <a:t>-13 Work Ongoing (16/18)</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4007546955"/>
              </p:ext>
            </p:extLst>
          </p:nvPr>
        </p:nvGraphicFramePr>
        <p:xfrm>
          <a:off x="179388" y="1376363"/>
          <a:ext cx="8569325" cy="1323230"/>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FS_eDRX</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800" kern="1200" dirty="0" smtClean="0">
                          <a:solidFill>
                            <a:schemeClr val="lt1"/>
                          </a:solidFill>
                          <a:effectLst/>
                          <a:latin typeface="+mn-lt"/>
                          <a:ea typeface="+mn-ea"/>
                          <a:cs typeface="+mn-cs"/>
                        </a:rPr>
                        <a:t>Feasibility study on Extended </a:t>
                      </a:r>
                      <a:r>
                        <a:rPr lang="en-GB" sz="1800" kern="1200" dirty="0" err="1" smtClean="0">
                          <a:solidFill>
                            <a:schemeClr val="lt1"/>
                          </a:solidFill>
                          <a:effectLst/>
                          <a:latin typeface="+mn-lt"/>
                          <a:ea typeface="+mn-ea"/>
                          <a:cs typeface="+mn-cs"/>
                        </a:rPr>
                        <a:t>DRX</a:t>
                      </a:r>
                      <a:r>
                        <a:rPr lang="en-GB" sz="1800" kern="1200" dirty="0" smtClean="0">
                          <a:solidFill>
                            <a:schemeClr val="lt1"/>
                          </a:solidFill>
                          <a:effectLst/>
                          <a:latin typeface="+mn-lt"/>
                          <a:ea typeface="+mn-ea"/>
                          <a:cs typeface="+mn-cs"/>
                        </a:rPr>
                        <a:t> cycle for Power Consumption </a:t>
                      </a:r>
                      <a:endParaRPr lang="de-DE" sz="1400" kern="1200" dirty="0" smtClean="0">
                        <a:solidFill>
                          <a:schemeClr val="bg1"/>
                        </a:solidFill>
                        <a:effectLst/>
                        <a:latin typeface="+mn-lt"/>
                        <a:ea typeface="Batang"/>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0%</a:t>
                      </a:r>
                      <a:r>
                        <a:rPr lang="en-US" sz="1400" b="1" baseline="0" dirty="0" smtClean="0">
                          <a:solidFill>
                            <a:srgbClr val="7030A0"/>
                          </a:solidFill>
                        </a:rPr>
                        <a:t> =&gt; 30%</a:t>
                      </a:r>
                      <a:endParaRPr lang="en-US" sz="1400" b="1" dirty="0" smtClean="0">
                        <a:solidFill>
                          <a:srgbClr val="7030A0"/>
                        </a:solidFill>
                      </a:endParaRPr>
                    </a:p>
                  </a:txBody>
                  <a:tcPr marL="91443" marR="91443" marT="45725" marB="45725">
                    <a:solidFill>
                      <a:srgbClr val="62A14D"/>
                    </a:solidFill>
                  </a:tcPr>
                </a:tc>
                <a:tc>
                  <a:txBody>
                    <a:bodyPr/>
                    <a:lstStyle/>
                    <a:p>
                      <a:pPr algn="ctr"/>
                      <a:r>
                        <a:rPr lang="en-US" sz="1400" b="1" dirty="0" smtClean="0">
                          <a:solidFill>
                            <a:srgbClr val="7030A0"/>
                          </a:solidFill>
                        </a:rPr>
                        <a:t>1</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2</a:t>
                      </a:r>
                      <a:endParaRPr lang="en-US" sz="1400" b="1" i="0" dirty="0">
                        <a:solidFill>
                          <a:srgbClr val="7030A0"/>
                        </a:solidFill>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742660"/>
            <a:ext cx="3806200" cy="2715490"/>
          </a:xfrm>
        </p:spPr>
        <p:txBody>
          <a:bodyPr/>
          <a:lstStyle/>
          <a:p>
            <a:r>
              <a:rPr lang="de-DE" altLang="de-DE" sz="2000" dirty="0" smtClean="0"/>
              <a:t>Progress</a:t>
            </a:r>
            <a:r>
              <a:rPr lang="de-DE" altLang="de-DE" sz="1800" dirty="0" smtClean="0"/>
              <a:t> since SA#66</a:t>
            </a:r>
          </a:p>
          <a:p>
            <a:pPr lvl="1"/>
            <a:r>
              <a:rPr lang="de-DE" altLang="de-DE" sz="1600" dirty="0" smtClean="0"/>
              <a:t>Began study.</a:t>
            </a:r>
            <a:r>
              <a:rPr lang="de-DE" altLang="de-DE" sz="1600" dirty="0"/>
              <a:t> </a:t>
            </a:r>
            <a:r>
              <a:rPr lang="en-GB" sz="1600" dirty="0" smtClean="0"/>
              <a:t>Agreed P-</a:t>
            </a:r>
            <a:r>
              <a:rPr lang="en-GB" sz="1600" dirty="0" err="1" smtClean="0"/>
              <a:t>CRs</a:t>
            </a:r>
            <a:r>
              <a:rPr lang="en-GB" sz="1600" dirty="0" smtClean="0"/>
              <a:t>:</a:t>
            </a:r>
          </a:p>
          <a:p>
            <a:pPr lvl="2"/>
            <a:r>
              <a:rPr lang="en-GB" sz="1200" dirty="0" smtClean="0"/>
              <a:t>23.770 P-CR: </a:t>
            </a:r>
            <a:r>
              <a:rPr lang="en-GB" sz="1200" dirty="0" err="1" smtClean="0"/>
              <a:t>FS_eDRX</a:t>
            </a:r>
            <a:r>
              <a:rPr lang="en-GB" sz="1200" dirty="0" smtClean="0"/>
              <a:t> </a:t>
            </a:r>
            <a:r>
              <a:rPr lang="en-GB" sz="1200" dirty="0" err="1"/>
              <a:t>TR</a:t>
            </a:r>
            <a:r>
              <a:rPr lang="en-GB" sz="1200" dirty="0"/>
              <a:t> </a:t>
            </a:r>
            <a:r>
              <a:rPr lang="en-GB" sz="1200" dirty="0" smtClean="0"/>
              <a:t>Skeleton</a:t>
            </a:r>
          </a:p>
          <a:p>
            <a:pPr lvl="2"/>
            <a:r>
              <a:rPr lang="en-GB" sz="1200" dirty="0"/>
              <a:t>23.770 P-CR: </a:t>
            </a:r>
            <a:r>
              <a:rPr lang="en-GB" sz="1200" dirty="0" smtClean="0"/>
              <a:t>Scope </a:t>
            </a:r>
            <a:r>
              <a:rPr lang="en-GB" sz="1200" dirty="0"/>
              <a:t>for </a:t>
            </a:r>
            <a:r>
              <a:rPr lang="en-GB" sz="1200" dirty="0" err="1" smtClean="0"/>
              <a:t>FS_eDRX</a:t>
            </a:r>
            <a:endParaRPr lang="en-GB" sz="1200" dirty="0" smtClean="0"/>
          </a:p>
          <a:p>
            <a:pPr lvl="2"/>
            <a:r>
              <a:rPr lang="en-GB" sz="1200" dirty="0"/>
              <a:t>23.770 P-CR: </a:t>
            </a:r>
            <a:r>
              <a:rPr lang="en-GB" sz="1200" dirty="0" smtClean="0"/>
              <a:t>List </a:t>
            </a:r>
            <a:r>
              <a:rPr lang="en-GB" sz="1200" dirty="0"/>
              <a:t>of Issues for </a:t>
            </a:r>
            <a:r>
              <a:rPr lang="en-GB" sz="1200" dirty="0" err="1" smtClean="0"/>
              <a:t>FS_eDRX</a:t>
            </a:r>
            <a:endParaRPr lang="en-GB" sz="1200" dirty="0" smtClean="0"/>
          </a:p>
          <a:p>
            <a:r>
              <a:rPr lang="de-DE" altLang="de-DE" sz="2000" dirty="0" smtClean="0"/>
              <a:t>Next steps:</a:t>
            </a:r>
          </a:p>
          <a:p>
            <a:pPr lvl="1"/>
            <a:r>
              <a:rPr lang="de-DE" altLang="de-DE" sz="1600" dirty="0" smtClean="0"/>
              <a:t>Further study.</a:t>
            </a:r>
          </a:p>
        </p:txBody>
      </p:sp>
      <p:sp>
        <p:nvSpPr>
          <p:cNvPr id="7" name="Content Placeholder 7"/>
          <p:cNvSpPr txBox="1">
            <a:spLocks/>
          </p:cNvSpPr>
          <p:nvPr/>
        </p:nvSpPr>
        <p:spPr bwMode="auto">
          <a:xfrm>
            <a:off x="3543300" y="4356100"/>
            <a:ext cx="557530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charset="0"/>
              <a:buChar char="»"/>
              <a:defRPr sz="1800">
                <a:solidFill>
                  <a:schemeClr val="tx1"/>
                </a:solidFill>
                <a:latin typeface="+mn-lt"/>
              </a:defRPr>
            </a:lvl5pPr>
            <a:lvl6pPr marL="2514600" indent="-228600" algn="l" rtl="0" eaLnBrk="1" fontAlgn="base" hangingPunct="1">
              <a:spcBef>
                <a:spcPct val="20000"/>
              </a:spcBef>
              <a:spcAft>
                <a:spcPct val="0"/>
              </a:spcAft>
              <a:buFont typeface="Arial" charset="0"/>
              <a:buChar char="»"/>
              <a:defRPr sz="1800">
                <a:solidFill>
                  <a:schemeClr val="tx1"/>
                </a:solidFill>
                <a:latin typeface="+mn-lt"/>
              </a:defRPr>
            </a:lvl6pPr>
            <a:lvl7pPr marL="2971800" indent="-228600" algn="l" rtl="0" eaLnBrk="1" fontAlgn="base" hangingPunct="1">
              <a:spcBef>
                <a:spcPct val="20000"/>
              </a:spcBef>
              <a:spcAft>
                <a:spcPct val="0"/>
              </a:spcAft>
              <a:buFont typeface="Arial" charset="0"/>
              <a:buChar char="»"/>
              <a:defRPr sz="1800">
                <a:solidFill>
                  <a:schemeClr val="tx1"/>
                </a:solidFill>
                <a:latin typeface="+mn-lt"/>
              </a:defRPr>
            </a:lvl7pPr>
            <a:lvl8pPr marL="3429000" indent="-228600" algn="l" rtl="0" eaLnBrk="1" fontAlgn="base" hangingPunct="1">
              <a:spcBef>
                <a:spcPct val="20000"/>
              </a:spcBef>
              <a:spcAft>
                <a:spcPct val="0"/>
              </a:spcAft>
              <a:buFont typeface="Arial" charset="0"/>
              <a:buChar char="»"/>
              <a:defRPr sz="1800">
                <a:solidFill>
                  <a:schemeClr val="tx1"/>
                </a:solidFill>
                <a:latin typeface="+mn-lt"/>
              </a:defRPr>
            </a:lvl8pPr>
            <a:lvl9pPr marL="3886200" indent="-228600" algn="l" rtl="0" eaLnBrk="1" fontAlgn="base" hangingPunct="1">
              <a:spcBef>
                <a:spcPct val="20000"/>
              </a:spcBef>
              <a:spcAft>
                <a:spcPct val="0"/>
              </a:spcAft>
              <a:buFont typeface="Arial" charset="0"/>
              <a:buChar char="»"/>
              <a:defRPr sz="1800">
                <a:solidFill>
                  <a:schemeClr val="tx1"/>
                </a:solidFill>
                <a:latin typeface="+mn-lt"/>
              </a:defRPr>
            </a:lvl9pPr>
          </a:lstStyle>
          <a:p>
            <a:pPr lvl="2"/>
            <a:r>
              <a:rPr lang="en-GB" sz="1200" dirty="0"/>
              <a:t>23.770 P-CR: </a:t>
            </a:r>
            <a:r>
              <a:rPr lang="en-GB" sz="1200" kern="0" dirty="0" smtClean="0"/>
              <a:t>Issue for </a:t>
            </a:r>
            <a:r>
              <a:rPr lang="en-GB" sz="1200" kern="0" dirty="0" err="1" smtClean="0"/>
              <a:t>eDRX</a:t>
            </a:r>
            <a:endParaRPr lang="en-GB" sz="1200" kern="0" dirty="0" smtClean="0"/>
          </a:p>
          <a:p>
            <a:pPr lvl="2"/>
            <a:r>
              <a:rPr lang="en-GB" sz="1200" dirty="0"/>
              <a:t>23.770 P-CR: </a:t>
            </a:r>
            <a:r>
              <a:rPr lang="en-GB" sz="1200" kern="0" dirty="0" smtClean="0"/>
              <a:t>Idle mode </a:t>
            </a:r>
            <a:r>
              <a:rPr lang="en-GB" sz="1200" kern="0" dirty="0" err="1" smtClean="0"/>
              <a:t>DRX</a:t>
            </a:r>
            <a:r>
              <a:rPr lang="en-GB" sz="1200" kern="0" dirty="0" smtClean="0"/>
              <a:t> assignment</a:t>
            </a:r>
          </a:p>
          <a:p>
            <a:pPr lvl="2"/>
            <a:r>
              <a:rPr lang="en-GB" sz="1200" dirty="0"/>
              <a:t>23.770 P-CR: </a:t>
            </a:r>
            <a:r>
              <a:rPr lang="en-GB" sz="1200" kern="0" dirty="0" smtClean="0"/>
              <a:t>On Mobile Terminated Location services support in conjunction with idle mode </a:t>
            </a:r>
            <a:r>
              <a:rPr lang="en-GB" sz="1200" kern="0" dirty="0" err="1" smtClean="0"/>
              <a:t>eDRX</a:t>
            </a:r>
            <a:endParaRPr lang="en-GB" sz="1200" kern="0" dirty="0" smtClean="0"/>
          </a:p>
          <a:p>
            <a:pPr lvl="2"/>
            <a:r>
              <a:rPr lang="en-GB" sz="1200" dirty="0"/>
              <a:t>23.770 P-CR: </a:t>
            </a:r>
            <a:r>
              <a:rPr lang="en-GB" sz="1200" kern="0" dirty="0" smtClean="0"/>
              <a:t>Solutions for </a:t>
            </a:r>
            <a:r>
              <a:rPr lang="en-GB" sz="1200" kern="0" dirty="0" err="1" smtClean="0"/>
              <a:t>FS_eDRX</a:t>
            </a:r>
            <a:r>
              <a:rPr lang="en-GB" sz="1200" kern="0" dirty="0" smtClean="0"/>
              <a:t> in Idle mode</a:t>
            </a:r>
          </a:p>
        </p:txBody>
      </p:sp>
    </p:spTree>
    <p:extLst>
      <p:ext uri="{BB962C8B-B14F-4D97-AF65-F5344CB8AC3E}">
        <p14:creationId xmlns:p14="http://schemas.microsoft.com/office/powerpoint/2010/main" val="41732198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a:t>
            </a:r>
            <a:r>
              <a:rPr lang="en-US" altLang="de-DE" dirty="0" err="1" smtClean="0"/>
              <a:t>Rel</a:t>
            </a:r>
            <a:r>
              <a:rPr lang="en-US" altLang="de-DE" dirty="0" smtClean="0"/>
              <a:t>-13 Work Ongoing (17/18)</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929308005"/>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MBMS_enh</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de-DE" sz="1400" kern="1200" dirty="0" smtClean="0">
                          <a:solidFill>
                            <a:schemeClr val="bg1"/>
                          </a:solidFill>
                          <a:effectLst/>
                          <a:latin typeface="+mn-lt"/>
                          <a:ea typeface="Batang"/>
                          <a:cs typeface="+mn-cs"/>
                        </a:rPr>
                        <a:t>MBMS</a:t>
                      </a:r>
                      <a:r>
                        <a:rPr lang="de-DE" sz="1400" kern="1200" baseline="0" dirty="0" smtClean="0">
                          <a:solidFill>
                            <a:schemeClr val="bg1"/>
                          </a:solidFill>
                          <a:effectLst/>
                          <a:latin typeface="+mn-lt"/>
                          <a:ea typeface="Batang"/>
                          <a:cs typeface="+mn-cs"/>
                        </a:rPr>
                        <a:t> Enhancements TR phase</a:t>
                      </a:r>
                      <a:endParaRPr lang="de-DE" sz="1400" kern="1200" dirty="0" smtClean="0">
                        <a:solidFill>
                          <a:schemeClr val="bg1"/>
                        </a:solidFill>
                        <a:effectLst/>
                        <a:latin typeface="+mn-lt"/>
                        <a:ea typeface="Batang"/>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0% =&gt; 10%</a:t>
                      </a:r>
                    </a:p>
                  </a:txBody>
                  <a:tcPr marL="91443" marR="91443" marT="45725" marB="45725">
                    <a:solidFill>
                      <a:srgbClr val="62A14D"/>
                    </a:solidFill>
                  </a:tcPr>
                </a:tc>
                <a:tc>
                  <a:txBody>
                    <a:bodyPr/>
                    <a:lstStyle/>
                    <a:p>
                      <a:pPr algn="ctr"/>
                      <a:r>
                        <a:rPr lang="en-US" sz="1400" b="1" dirty="0" smtClean="0">
                          <a:solidFill>
                            <a:srgbClr val="7030A0"/>
                          </a:solidFill>
                        </a:rPr>
                        <a:t>0,5</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3,5</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err="1" smtClean="0">
                          <a:solidFill>
                            <a:schemeClr val="bg1"/>
                          </a:solidFill>
                        </a:rPr>
                        <a:t>MBMS_enh</a:t>
                      </a:r>
                      <a:endParaRPr lang="en-US" sz="1600" dirty="0">
                        <a:solidFill>
                          <a:schemeClr val="bg1"/>
                        </a:solidFill>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de-DE" sz="1400" kern="1200" dirty="0" smtClean="0">
                          <a:solidFill>
                            <a:schemeClr val="bg1"/>
                          </a:solidFill>
                          <a:effectLst/>
                          <a:latin typeface="+mn-lt"/>
                          <a:ea typeface="Batang"/>
                          <a:cs typeface="+mn-cs"/>
                        </a:rPr>
                        <a:t>Normative</a:t>
                      </a:r>
                      <a:r>
                        <a:rPr lang="de-DE" sz="1400" kern="1200" baseline="0" dirty="0" smtClean="0">
                          <a:solidFill>
                            <a:schemeClr val="bg1"/>
                          </a:solidFill>
                          <a:effectLst/>
                          <a:latin typeface="+mn-lt"/>
                          <a:ea typeface="Batang"/>
                          <a:cs typeface="+mn-cs"/>
                        </a:rPr>
                        <a:t> phase</a:t>
                      </a:r>
                      <a:endParaRPr lang="de-DE" sz="1400" kern="1200" dirty="0" smtClean="0">
                        <a:solidFill>
                          <a:schemeClr val="bg1"/>
                        </a:solidFill>
                        <a:effectLst/>
                        <a:latin typeface="+mn-lt"/>
                        <a:ea typeface="Batang"/>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0%</a:t>
                      </a:r>
                    </a:p>
                  </a:txBody>
                  <a:tcPr marL="91443" marR="91443" marT="45725" marB="45725">
                    <a:solidFill>
                      <a:srgbClr val="7CCA62"/>
                    </a:solidFill>
                  </a:tcPr>
                </a:tc>
                <a:tc>
                  <a:txBody>
                    <a:bodyPr/>
                    <a:lstStyle/>
                    <a:p>
                      <a:pPr algn="ctr"/>
                      <a:r>
                        <a:rPr lang="en-US" sz="1400" b="1" dirty="0" smtClean="0">
                          <a:solidFill>
                            <a:schemeClr val="bg1"/>
                          </a:solidFill>
                        </a:rPr>
                        <a:t>0</a:t>
                      </a:r>
                      <a:endParaRPr lang="en-US" sz="1400" b="1" dirty="0">
                        <a:solidFill>
                          <a:schemeClr val="bg1"/>
                        </a:solidFill>
                      </a:endParaRPr>
                    </a:p>
                  </a:txBody>
                  <a:tcPr marL="91443" marR="91443" marT="45725" marB="45725">
                    <a:solidFill>
                      <a:srgbClr val="7CCA62"/>
                    </a:solidFill>
                  </a:tcPr>
                </a:tc>
                <a:tc>
                  <a:txBody>
                    <a:bodyPr/>
                    <a:lstStyle/>
                    <a:p>
                      <a:pPr algn="ctr"/>
                      <a:r>
                        <a:rPr lang="en-US" sz="1400" b="1" i="0" dirty="0" smtClean="0">
                          <a:solidFill>
                            <a:schemeClr val="bg1"/>
                          </a:solidFill>
                        </a:rPr>
                        <a:t>TBD</a:t>
                      </a:r>
                      <a:endParaRPr lang="en-US" sz="1400" b="1" i="0" dirty="0">
                        <a:solidFill>
                          <a:schemeClr val="bg1"/>
                        </a:solidFill>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42660"/>
            <a:ext cx="8280400" cy="2715490"/>
          </a:xfrm>
        </p:spPr>
        <p:txBody>
          <a:bodyPr/>
          <a:lstStyle/>
          <a:p>
            <a:r>
              <a:rPr lang="de-DE" altLang="de-DE" sz="2000" dirty="0" smtClean="0"/>
              <a:t>Progress</a:t>
            </a:r>
            <a:r>
              <a:rPr lang="de-DE" altLang="de-DE" sz="1800" dirty="0" smtClean="0"/>
              <a:t> since SA#66</a:t>
            </a:r>
          </a:p>
          <a:p>
            <a:pPr lvl="1"/>
            <a:r>
              <a:rPr lang="en-GB" sz="1600" dirty="0" smtClean="0"/>
              <a:t>Began study. Agreed P-</a:t>
            </a:r>
            <a:r>
              <a:rPr lang="en-GB" sz="1600" dirty="0" err="1" smtClean="0"/>
              <a:t>CRs</a:t>
            </a:r>
            <a:r>
              <a:rPr lang="en-GB" sz="1600" dirty="0" smtClean="0"/>
              <a:t>:</a:t>
            </a:r>
          </a:p>
          <a:p>
            <a:pPr lvl="2"/>
            <a:r>
              <a:rPr lang="en-GB" sz="1200" dirty="0"/>
              <a:t>Skeleton of </a:t>
            </a:r>
            <a:r>
              <a:rPr lang="en-GB" sz="1200" dirty="0" err="1"/>
              <a:t>TR</a:t>
            </a:r>
            <a:r>
              <a:rPr lang="en-GB" sz="1200" dirty="0"/>
              <a:t> </a:t>
            </a:r>
            <a:r>
              <a:rPr lang="en-GB" sz="1200" dirty="0" smtClean="0"/>
              <a:t>23.741 </a:t>
            </a:r>
            <a:r>
              <a:rPr lang="en-GB" sz="1200" dirty="0"/>
              <a:t>on Study on Enhancements to </a:t>
            </a:r>
            <a:r>
              <a:rPr lang="en-GB" sz="1200" dirty="0" err="1"/>
              <a:t>MBMS</a:t>
            </a:r>
            <a:r>
              <a:rPr lang="en-GB" sz="1200" dirty="0"/>
              <a:t> for LTE (</a:t>
            </a:r>
            <a:r>
              <a:rPr lang="en-GB" sz="1200" dirty="0" err="1"/>
              <a:t>FS_MBMS_enh</a:t>
            </a:r>
            <a:r>
              <a:rPr lang="en-GB" sz="1200" dirty="0" smtClean="0"/>
              <a:t>)</a:t>
            </a:r>
          </a:p>
          <a:p>
            <a:pPr lvl="2"/>
            <a:r>
              <a:rPr lang="en-GB" sz="1200" dirty="0" err="1" smtClean="0"/>
              <a:t>23.741:P-CR</a:t>
            </a:r>
            <a:r>
              <a:rPr lang="en-GB" sz="1200" dirty="0" smtClean="0"/>
              <a:t>: </a:t>
            </a:r>
            <a:r>
              <a:rPr lang="en-GB" sz="1200" dirty="0"/>
              <a:t>Scope of </a:t>
            </a:r>
            <a:r>
              <a:rPr lang="en-GB" sz="1200" dirty="0" err="1"/>
              <a:t>MBMS_enh</a:t>
            </a:r>
            <a:r>
              <a:rPr lang="en-GB" sz="1200" dirty="0"/>
              <a:t> </a:t>
            </a:r>
            <a:r>
              <a:rPr lang="en-GB" sz="1200" dirty="0" err="1" smtClean="0"/>
              <a:t>TR</a:t>
            </a:r>
            <a:endParaRPr lang="en-GB" sz="1200" dirty="0" smtClean="0"/>
          </a:p>
          <a:p>
            <a:pPr lvl="2"/>
            <a:r>
              <a:rPr lang="en-GB" sz="1200" dirty="0" smtClean="0"/>
              <a:t>23.741 </a:t>
            </a:r>
            <a:r>
              <a:rPr lang="en-GB" sz="1200" dirty="0"/>
              <a:t>P-CR: Key issue: Establishment of </a:t>
            </a:r>
            <a:r>
              <a:rPr lang="en-GB" sz="1200" dirty="0" err="1"/>
              <a:t>MBMS</a:t>
            </a:r>
            <a:r>
              <a:rPr lang="en-GB" sz="1200" dirty="0"/>
              <a:t> bearers using a list of cell identifiers</a:t>
            </a:r>
            <a:endParaRPr lang="en-GB" sz="1200" dirty="0" smtClean="0"/>
          </a:p>
          <a:p>
            <a:r>
              <a:rPr lang="de-DE" altLang="de-DE" sz="2000" dirty="0" smtClean="0"/>
              <a:t>Next steps:</a:t>
            </a:r>
          </a:p>
          <a:p>
            <a:pPr lvl="1"/>
            <a:r>
              <a:rPr lang="de-DE" altLang="de-DE" sz="1600" dirty="0" smtClean="0"/>
              <a:t>Further study.</a:t>
            </a:r>
          </a:p>
          <a:p>
            <a:pPr lvl="1"/>
            <a:r>
              <a:rPr lang="de-DE" altLang="de-DE" sz="1600" dirty="0" smtClean="0"/>
              <a:t>Consider questions, requests, etc. from SA6 related to group communication.</a:t>
            </a:r>
          </a:p>
        </p:txBody>
      </p:sp>
    </p:spTree>
    <p:extLst>
      <p:ext uri="{BB962C8B-B14F-4D97-AF65-F5344CB8AC3E}">
        <p14:creationId xmlns:p14="http://schemas.microsoft.com/office/powerpoint/2010/main" val="41732198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a:t>
            </a:r>
            <a:r>
              <a:rPr lang="en-US" altLang="de-DE" dirty="0" err="1" smtClean="0"/>
              <a:t>Rel</a:t>
            </a:r>
            <a:r>
              <a:rPr lang="en-US" altLang="de-DE" dirty="0" smtClean="0"/>
              <a:t>-13 Work Ongoing (18/18)</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82465392"/>
              </p:ext>
            </p:extLst>
          </p:nvPr>
        </p:nvGraphicFramePr>
        <p:xfrm>
          <a:off x="179388" y="1376363"/>
          <a:ext cx="8569325" cy="1414670"/>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TEI13</a:t>
                      </a:r>
                      <a:r>
                        <a:rPr lang="en-US" sz="1600" dirty="0" smtClean="0">
                          <a:solidFill>
                            <a:schemeClr val="bg1"/>
                          </a:solidFill>
                        </a:rPr>
                        <a:t> Cat B/C</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None: Enhancement and Improvement </a:t>
                      </a:r>
                      <a:r>
                        <a:rPr kumimoji="0" lang="en-US" sz="1400" b="1" i="0" u="none" strike="noStrike" cap="none" normalizeH="0" baseline="0" dirty="0" err="1" smtClean="0">
                          <a:ln>
                            <a:noFill/>
                          </a:ln>
                          <a:solidFill>
                            <a:schemeClr val="bg1"/>
                          </a:solidFill>
                          <a:effectLst/>
                          <a:latin typeface="Calibri" pitchFamily="34" charset="0"/>
                        </a:rPr>
                        <a:t>CRs</a:t>
                      </a:r>
                      <a:r>
                        <a:rPr kumimoji="0" lang="en-US" sz="1400" b="1" i="0" u="none" strike="noStrike" cap="none" normalizeH="0" baseline="0" dirty="0" smtClean="0">
                          <a:ln>
                            <a:noFill/>
                          </a:ln>
                          <a:solidFill>
                            <a:schemeClr val="bg1"/>
                          </a:solidFill>
                          <a:effectLst/>
                          <a:latin typeface="Calibri" pitchFamily="34" charset="0"/>
                        </a:rPr>
                        <a:t> for </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Packet Access, </a:t>
                      </a:r>
                      <a:r>
                        <a:rPr kumimoji="0" lang="en-US" sz="1400" b="1" i="0" u="none" strike="noStrike" cap="none" normalizeH="0" baseline="0" dirty="0" err="1" smtClean="0">
                          <a:ln>
                            <a:noFill/>
                          </a:ln>
                          <a:solidFill>
                            <a:schemeClr val="bg1"/>
                          </a:solidFill>
                          <a:effectLst/>
                          <a:latin typeface="Calibri" pitchFamily="34" charset="0"/>
                        </a:rPr>
                        <a:t>PCC</a:t>
                      </a:r>
                      <a:r>
                        <a:rPr kumimoji="0" lang="en-US" sz="1400" b="1" i="0" u="none" strike="noStrike" cap="none" normalizeH="0" baseline="0" dirty="0" smtClean="0">
                          <a:ln>
                            <a:noFill/>
                          </a:ln>
                          <a:solidFill>
                            <a:schemeClr val="bg1"/>
                          </a:solidFill>
                          <a:effectLst/>
                          <a:latin typeface="Calibri" pitchFamily="34" charset="0"/>
                        </a:rPr>
                        <a:t>/</a:t>
                      </a:r>
                      <a:r>
                        <a:rPr kumimoji="0" lang="en-US" sz="1400" b="1" i="0" u="none" strike="noStrike" cap="none" normalizeH="0" baseline="0" dirty="0" err="1" smtClean="0">
                          <a:ln>
                            <a:noFill/>
                          </a:ln>
                          <a:solidFill>
                            <a:schemeClr val="bg1"/>
                          </a:solidFill>
                          <a:effectLst/>
                          <a:latin typeface="Calibri" pitchFamily="34" charset="0"/>
                        </a:rPr>
                        <a:t>QoS</a:t>
                      </a:r>
                      <a:r>
                        <a:rPr kumimoji="0" lang="en-US" sz="1400" b="1" i="0" u="none" strike="noStrike" cap="none" normalizeH="0" baseline="0" dirty="0" smtClean="0">
                          <a:ln>
                            <a:noFill/>
                          </a:ln>
                          <a:solidFill>
                            <a:schemeClr val="bg1"/>
                          </a:solidFill>
                          <a:effectLst/>
                          <a:latin typeface="Calibri" pitchFamily="34" charset="0"/>
                        </a:rPr>
                        <a:t>, Non-</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access or </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-Related/</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 features.</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N/A</a:t>
                      </a:r>
                    </a:p>
                  </a:txBody>
                  <a:tcPr marL="91443" marR="91443" marT="45725" marB="45725">
                    <a:solidFill>
                      <a:srgbClr val="62A14D"/>
                    </a:solidFill>
                  </a:tcPr>
                </a:tc>
                <a:tc>
                  <a:txBody>
                    <a:bodyPr/>
                    <a:lstStyle/>
                    <a:p>
                      <a:pPr algn="ctr"/>
                      <a:r>
                        <a:rPr lang="en-US" sz="1400" b="1" dirty="0" smtClean="0">
                          <a:solidFill>
                            <a:srgbClr val="7030A0"/>
                          </a:solidFill>
                        </a:rPr>
                        <a:t>4</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1</a:t>
                      </a:r>
                      <a:endParaRPr lang="en-US" sz="1400" b="1" i="0" dirty="0">
                        <a:solidFill>
                          <a:srgbClr val="7030A0"/>
                        </a:solidFill>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742660"/>
            <a:ext cx="8280400" cy="2715490"/>
          </a:xfrm>
        </p:spPr>
        <p:txBody>
          <a:bodyPr/>
          <a:lstStyle/>
          <a:p>
            <a:r>
              <a:rPr lang="de-DE" altLang="de-DE" sz="2000" dirty="0" smtClean="0"/>
              <a:t>Progress</a:t>
            </a:r>
            <a:r>
              <a:rPr lang="de-DE" altLang="de-DE" sz="1800" dirty="0" smtClean="0"/>
              <a:t> since SA#66</a:t>
            </a:r>
          </a:p>
          <a:p>
            <a:pPr lvl="1"/>
            <a:r>
              <a:rPr lang="en-GB" sz="1600" dirty="0" smtClean="0"/>
              <a:t>Agreed </a:t>
            </a:r>
            <a:r>
              <a:rPr lang="en-GB" sz="1600" dirty="0" err="1" smtClean="0"/>
              <a:t>CRs</a:t>
            </a:r>
            <a:r>
              <a:rPr lang="en-GB" sz="1600" dirty="0" smtClean="0"/>
              <a:t>:</a:t>
            </a:r>
          </a:p>
          <a:p>
            <a:pPr lvl="2"/>
            <a:r>
              <a:rPr lang="en-GB" sz="1200" dirty="0"/>
              <a:t>23.246 </a:t>
            </a:r>
            <a:r>
              <a:rPr lang="en-GB" sz="1200" dirty="0" err="1"/>
              <a:t>CR0391</a:t>
            </a:r>
            <a:r>
              <a:rPr lang="en-GB" sz="1200" dirty="0"/>
              <a:t>: </a:t>
            </a:r>
            <a:r>
              <a:rPr lang="en-GB" sz="1200" dirty="0" err="1"/>
              <a:t>eMBMS</a:t>
            </a:r>
            <a:r>
              <a:rPr lang="en-GB" sz="1200" dirty="0"/>
              <a:t> alternative IP multicast distribution </a:t>
            </a:r>
            <a:r>
              <a:rPr lang="en-GB" sz="1200" dirty="0" smtClean="0"/>
              <a:t>address</a:t>
            </a:r>
          </a:p>
          <a:p>
            <a:pPr lvl="2"/>
            <a:r>
              <a:rPr lang="en-GB" sz="1200" dirty="0" smtClean="0"/>
              <a:t>23.203 </a:t>
            </a:r>
            <a:r>
              <a:rPr lang="en-GB" sz="1200" dirty="0" err="1"/>
              <a:t>CR0966R2</a:t>
            </a:r>
            <a:r>
              <a:rPr lang="en-GB" sz="1200" dirty="0"/>
              <a:t>: Removing restrictions to report RAT type to the AF</a:t>
            </a:r>
            <a:endParaRPr lang="en-GB" sz="1200" dirty="0" smtClean="0"/>
          </a:p>
          <a:p>
            <a:pPr lvl="2"/>
            <a:r>
              <a:rPr lang="en-GB" sz="1200" dirty="0"/>
              <a:t>23.203 </a:t>
            </a:r>
            <a:r>
              <a:rPr lang="en-GB" sz="1200" dirty="0" err="1"/>
              <a:t>CR0968R1</a:t>
            </a:r>
            <a:r>
              <a:rPr lang="en-GB" sz="1200" dirty="0"/>
              <a:t>: Activate </a:t>
            </a:r>
            <a:r>
              <a:rPr lang="en-GB" sz="1200" dirty="0" err="1"/>
              <a:t>PCC</a:t>
            </a:r>
            <a:r>
              <a:rPr lang="en-GB" sz="1200" dirty="0"/>
              <a:t> function per </a:t>
            </a:r>
            <a:r>
              <a:rPr lang="en-GB" sz="1200" dirty="0" err="1"/>
              <a:t>UE</a:t>
            </a:r>
            <a:r>
              <a:rPr lang="en-GB" sz="1200" dirty="0"/>
              <a:t> based on subscription information when </a:t>
            </a:r>
            <a:r>
              <a:rPr lang="en-GB" sz="1200" dirty="0" err="1"/>
              <a:t>BBERF</a:t>
            </a:r>
            <a:r>
              <a:rPr lang="en-GB" sz="1200" dirty="0"/>
              <a:t> is deployed</a:t>
            </a:r>
            <a:endParaRPr lang="en-GB" sz="1200" dirty="0" smtClean="0"/>
          </a:p>
          <a:p>
            <a:pPr lvl="2"/>
            <a:r>
              <a:rPr lang="en-GB" sz="1200" dirty="0"/>
              <a:t>23.402 </a:t>
            </a:r>
            <a:r>
              <a:rPr lang="en-GB" sz="1200" dirty="0" err="1"/>
              <a:t>CR1339R1</a:t>
            </a:r>
            <a:r>
              <a:rPr lang="en-GB" sz="1200" dirty="0"/>
              <a:t>: </a:t>
            </a:r>
            <a:r>
              <a:rPr lang="en-GB" sz="1200" dirty="0" err="1"/>
              <a:t>GTP</a:t>
            </a:r>
            <a:r>
              <a:rPr lang="en-GB" sz="1200" dirty="0"/>
              <a:t>-C overload control from </a:t>
            </a:r>
            <a:r>
              <a:rPr lang="en-GB" sz="1200" dirty="0" err="1"/>
              <a:t>TWAN</a:t>
            </a:r>
            <a:r>
              <a:rPr lang="en-GB" sz="1200" dirty="0"/>
              <a:t>/</a:t>
            </a:r>
            <a:r>
              <a:rPr lang="en-GB" sz="1200" dirty="0" err="1"/>
              <a:t>ePDG</a:t>
            </a:r>
            <a:r>
              <a:rPr lang="en-GB" sz="1200" dirty="0"/>
              <a:t> to </a:t>
            </a:r>
            <a:r>
              <a:rPr lang="en-GB" sz="1200" dirty="0" err="1"/>
              <a:t>PGW</a:t>
            </a:r>
            <a:endParaRPr lang="en-GB" sz="1200" dirty="0" smtClean="0"/>
          </a:p>
          <a:p>
            <a:pPr lvl="2"/>
            <a:r>
              <a:rPr lang="en-GB" sz="1200" dirty="0"/>
              <a:t>23.402 </a:t>
            </a:r>
            <a:r>
              <a:rPr lang="en-GB" sz="1200" dirty="0" err="1"/>
              <a:t>CR1343R2</a:t>
            </a:r>
            <a:r>
              <a:rPr lang="en-GB" sz="1200" dirty="0"/>
              <a:t>: Support prefix delegation in </a:t>
            </a:r>
            <a:r>
              <a:rPr lang="en-GB" sz="1200" dirty="0" err="1"/>
              <a:t>PMIP</a:t>
            </a:r>
            <a:r>
              <a:rPr lang="en-GB" sz="1200" dirty="0"/>
              <a:t>-based </a:t>
            </a:r>
            <a:r>
              <a:rPr lang="en-GB" sz="1200" dirty="0" err="1" smtClean="0"/>
              <a:t>S5</a:t>
            </a:r>
            <a:r>
              <a:rPr lang="en-GB" sz="1200" dirty="0" smtClean="0"/>
              <a:t>/</a:t>
            </a:r>
            <a:r>
              <a:rPr lang="en-GB" sz="1200" dirty="0" err="1" smtClean="0"/>
              <a:t>S8</a:t>
            </a:r>
            <a:endParaRPr lang="en-GB" sz="1200" dirty="0" smtClean="0"/>
          </a:p>
          <a:p>
            <a:pPr lvl="2"/>
            <a:r>
              <a:rPr lang="en-GB" sz="1200" dirty="0"/>
              <a:t>23.402 </a:t>
            </a:r>
            <a:r>
              <a:rPr lang="en-GB" sz="1200" dirty="0" err="1"/>
              <a:t>CR1344R2</a:t>
            </a:r>
            <a:r>
              <a:rPr lang="en-GB" sz="1200" dirty="0"/>
              <a:t>: </a:t>
            </a:r>
            <a:r>
              <a:rPr lang="en-GB" sz="1200" dirty="0" err="1"/>
              <a:t>PMIP</a:t>
            </a:r>
            <a:r>
              <a:rPr lang="en-GB" sz="1200" dirty="0"/>
              <a:t> Prefix Delegation reference correction</a:t>
            </a:r>
            <a:endParaRPr lang="en-GB" sz="1200" dirty="0" smtClean="0"/>
          </a:p>
          <a:p>
            <a:r>
              <a:rPr lang="de-DE" altLang="de-DE" sz="2000" dirty="0" smtClean="0"/>
              <a:t>Next steps:</a:t>
            </a:r>
          </a:p>
          <a:p>
            <a:pPr lvl="1"/>
            <a:r>
              <a:rPr lang="de-DE" altLang="de-DE" sz="1600" dirty="0" smtClean="0"/>
              <a:t>TEI13 Cat B/C will be on the agenda of future SA2 meetings before Rel-13 stage 2 freeze.</a:t>
            </a:r>
          </a:p>
        </p:txBody>
      </p:sp>
    </p:spTree>
    <p:extLst>
      <p:ext uri="{BB962C8B-B14F-4D97-AF65-F5344CB8AC3E}">
        <p14:creationId xmlns:p14="http://schemas.microsoft.com/office/powerpoint/2010/main" val="24309729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de-DE" dirty="0" smtClean="0"/>
              <a:t>2.3) </a:t>
            </a:r>
            <a:r>
              <a:rPr lang="de-DE" altLang="de-DE" dirty="0" smtClean="0"/>
              <a:t>Rel-13 Work Maintenance (1/3)</a:t>
            </a:r>
            <a:br>
              <a:rPr lang="de-DE" altLang="de-DE" dirty="0" smtClean="0"/>
            </a:br>
            <a:r>
              <a:rPr lang="de-DE" altLang="de-DE" dirty="0" smtClean="0"/>
              <a:t>Completed SA 67 or before</a:t>
            </a:r>
            <a:endParaRPr lang="de-DE" altLang="de-DE" sz="3600" dirty="0" smtClean="0"/>
          </a:p>
        </p:txBody>
      </p:sp>
      <p:sp>
        <p:nvSpPr>
          <p:cNvPr id="23555" name="Content Placeholder 2"/>
          <p:cNvSpPr>
            <a:spLocks noGrp="1"/>
          </p:cNvSpPr>
          <p:nvPr>
            <p:ph idx="1"/>
          </p:nvPr>
        </p:nvSpPr>
        <p:spPr>
          <a:xfrm>
            <a:off x="403225" y="1614488"/>
            <a:ext cx="8229600" cy="4527550"/>
          </a:xfrm>
        </p:spPr>
        <p:txBody>
          <a:bodyPr/>
          <a:lstStyle/>
          <a:p>
            <a:r>
              <a:rPr lang="de-DE" altLang="de-DE" dirty="0" smtClean="0"/>
              <a:t> Work Progress on Corrections</a:t>
            </a:r>
          </a:p>
        </p:txBody>
      </p:sp>
      <p:graphicFrame>
        <p:nvGraphicFramePr>
          <p:cNvPr id="7" name="Table 6"/>
          <p:cNvGraphicFramePr>
            <a:graphicFrameLocks noGrp="1"/>
          </p:cNvGraphicFramePr>
          <p:nvPr>
            <p:extLst>
              <p:ext uri="{D42A27DB-BD31-4B8C-83A1-F6EECF244321}">
                <p14:modId xmlns:p14="http://schemas.microsoft.com/office/powerpoint/2010/main" val="2582090238"/>
              </p:ext>
            </p:extLst>
          </p:nvPr>
        </p:nvGraphicFramePr>
        <p:xfrm>
          <a:off x="1328434" y="2209123"/>
          <a:ext cx="5203770" cy="3362218"/>
        </p:xfrm>
        <a:graphic>
          <a:graphicData uri="http://schemas.openxmlformats.org/drawingml/2006/table">
            <a:tbl>
              <a:tblPr/>
              <a:tblGrid>
                <a:gridCol w="3243566"/>
                <a:gridCol w="629392"/>
                <a:gridCol w="582813"/>
                <a:gridCol w="747999"/>
              </a:tblGrid>
              <a:tr h="457144">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SA</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65</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67</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r>
              <a:tr h="8021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Approved (Maintenance of </a:t>
                      </a:r>
                      <a:r>
                        <a:rPr kumimoji="0" lang="en-US" sz="2000" b="0" i="0" u="none" strike="noStrike" cap="none" normalizeH="0" baseline="0" dirty="0" err="1" smtClean="0">
                          <a:ln>
                            <a:noFill/>
                          </a:ln>
                          <a:solidFill>
                            <a:schemeClr val="tx1"/>
                          </a:solidFill>
                          <a:effectLst/>
                          <a:latin typeface="Calibri" pitchFamily="34" charset="0"/>
                        </a:rPr>
                        <a:t>Rel</a:t>
                      </a:r>
                      <a:r>
                        <a:rPr kumimoji="0" lang="en-US" sz="2000" b="0" i="0" u="none" strike="noStrike" cap="none" normalizeH="0" baseline="0" dirty="0" smtClean="0">
                          <a:ln>
                            <a:noFill/>
                          </a:ln>
                          <a:solidFill>
                            <a:schemeClr val="tx1"/>
                          </a:solidFill>
                          <a:effectLst/>
                          <a:latin typeface="Calibri" pitchFamily="34" charset="0"/>
                        </a:rPr>
                        <a:t>-13 Work Items)</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1</a:t>
                      </a:r>
                    </a:p>
                  </a:txBody>
                  <a:tcPr marL="91435" marR="91435" marT="45698" marB="45698" horzOverflow="overflow">
                    <a:lnL>
                      <a:noFill/>
                    </a:lnL>
                    <a:lnR>
                      <a:noFill/>
                    </a:lnR>
                    <a:lnT>
                      <a:noFill/>
                    </a:lnT>
                    <a:lnB>
                      <a:noFill/>
                    </a:lnB>
                    <a:lnTlToBr>
                      <a:noFill/>
                    </a:lnTlToBr>
                    <a:lnBlToTr>
                      <a:noFill/>
                    </a:lnBlToTr>
                    <a:solidFill>
                      <a:srgbClr val="DBE7B6"/>
                    </a:solidFill>
                  </a:tcPr>
                </a:tc>
              </a:tr>
              <a:tr h="11886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Approved (</a:t>
                      </a:r>
                      <a:r>
                        <a:rPr kumimoji="0" lang="en-US" sz="2000" b="0" i="0" u="none" strike="noStrike" cap="none" normalizeH="0" baseline="0" dirty="0" err="1" smtClean="0">
                          <a:ln>
                            <a:noFill/>
                          </a:ln>
                          <a:solidFill>
                            <a:schemeClr val="tx1"/>
                          </a:solidFill>
                          <a:effectLst/>
                          <a:latin typeface="Calibri" pitchFamily="34" charset="0"/>
                        </a:rPr>
                        <a:t>TEI13</a:t>
                      </a:r>
                      <a:r>
                        <a:rPr kumimoji="0" lang="en-US" sz="2000" b="0" i="0" u="none" strike="noStrike" cap="none" normalizeH="0" baseline="0" dirty="0" smtClean="0">
                          <a:ln>
                            <a:noFill/>
                          </a:ln>
                          <a:solidFill>
                            <a:schemeClr val="tx1"/>
                          </a:solidFill>
                          <a:effectLst/>
                          <a:latin typeface="Calibri" pitchFamily="34" charset="0"/>
                        </a:rPr>
                        <a:t>: Maintenance of features added in previous releases)</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2</a:t>
                      </a:r>
                    </a:p>
                  </a:txBody>
                  <a:tcPr marL="91435" marR="91435" marT="45698" marB="45698" horzOverflow="overflow">
                    <a:lnL>
                      <a:noFill/>
                    </a:lnL>
                    <a:lnR>
                      <a:noFill/>
                    </a:lnR>
                    <a:lnT>
                      <a:noFill/>
                    </a:lnT>
                    <a:lnB>
                      <a:noFill/>
                    </a:lnB>
                    <a:lnTlToBr>
                      <a:noFill/>
                    </a:lnTlToBr>
                    <a:lnBlToTr>
                      <a:noFill/>
                    </a:lnBlToTr>
                    <a:solidFill>
                      <a:srgbClr val="EDF3DB"/>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 Noted</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0</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20</a:t>
                      </a:r>
                    </a:p>
                  </a:txBody>
                  <a:tcPr marL="91435" marR="91435" marT="45698" marB="45698" horzOverflow="overflow">
                    <a:lnL>
                      <a:noFill/>
                    </a:lnL>
                    <a:lnR>
                      <a:noFill/>
                    </a:lnR>
                    <a:lnT>
                      <a:noFill/>
                    </a:lnT>
                    <a:lnB>
                      <a:noFill/>
                    </a:lnB>
                    <a:lnTlToBr>
                      <a:noFill/>
                    </a:lnTlToBr>
                    <a:lnBlToTr>
                      <a:noFill/>
                    </a:lnBlToTr>
                    <a:solidFill>
                      <a:srgbClr val="DBE7B6"/>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 Postponed / Not Handled</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0</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0</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0</a:t>
                      </a:r>
                    </a:p>
                  </a:txBody>
                  <a:tcPr marL="91435" marR="91435" marT="45698" marB="45698" horzOverflow="overflow">
                    <a:lnL>
                      <a:noFill/>
                    </a:lnL>
                    <a:lnR>
                      <a:noFill/>
                    </a:lnR>
                    <a:lnT>
                      <a:noFill/>
                    </a:lnT>
                    <a:lnB>
                      <a:noFill/>
                    </a:lnB>
                    <a:lnTlToBr>
                      <a:noFill/>
                    </a:lnTlToBr>
                    <a:lnBlToTr>
                      <a:noFill/>
                    </a:lnBlToTr>
                    <a:solidFill>
                      <a:srgbClr val="EDF3DB"/>
                    </a:solidFill>
                  </a:tcPr>
                </a:tc>
              </a:tr>
            </a:tbl>
          </a:graphicData>
        </a:graphic>
      </p:graphicFrame>
      <p:sp>
        <p:nvSpPr>
          <p:cNvPr id="23587" name="Rectangle 7"/>
          <p:cNvSpPr>
            <a:spLocks noChangeArrowheads="1"/>
          </p:cNvSpPr>
          <p:nvPr/>
        </p:nvSpPr>
        <p:spPr bwMode="auto">
          <a:xfrm>
            <a:off x="566738" y="5788363"/>
            <a:ext cx="7277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solidFill>
                  <a:srgbClr val="FF0000"/>
                </a:solidFill>
                <a:latin typeface="Arial" charset="0"/>
                <a:ea typeface="Gulim" pitchFamily="34" charset="-127"/>
              </a:rPr>
              <a:t>*</a:t>
            </a:r>
            <a:r>
              <a:rPr lang="en-US" altLang="de-DE" sz="1800" i="1" dirty="0">
                <a:latin typeface="Arial" charset="0"/>
                <a:ea typeface="Gulim" pitchFamily="34" charset="-127"/>
              </a:rPr>
              <a:t> short cycle (only one SA2 meeting allowing corrections)</a:t>
            </a:r>
          </a:p>
        </p:txBody>
      </p:sp>
      <p:sp>
        <p:nvSpPr>
          <p:cNvPr id="8" name="Rectangle 7"/>
          <p:cNvSpPr>
            <a:spLocks noChangeArrowheads="1"/>
          </p:cNvSpPr>
          <p:nvPr/>
        </p:nvSpPr>
        <p:spPr bwMode="auto">
          <a:xfrm>
            <a:off x="749382" y="6112784"/>
            <a:ext cx="81533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smtClean="0">
                <a:latin typeface="Arial" charset="0"/>
                <a:ea typeface="Gulim" pitchFamily="34" charset="-127"/>
              </a:rPr>
              <a:t>Note: Only category F or D </a:t>
            </a:r>
            <a:r>
              <a:rPr lang="en-US" altLang="de-DE" sz="1800" i="1" dirty="0" err="1" smtClean="0">
                <a:latin typeface="Arial" charset="0"/>
                <a:ea typeface="Gulim" pitchFamily="34" charset="-127"/>
              </a:rPr>
              <a:t>CRs</a:t>
            </a:r>
            <a:r>
              <a:rPr lang="en-US" altLang="de-DE" sz="1800" i="1" dirty="0" smtClean="0">
                <a:latin typeface="Arial" charset="0"/>
                <a:ea typeface="Gulim" pitchFamily="34" charset="-127"/>
              </a:rPr>
              <a:t> are counted. Category A </a:t>
            </a:r>
            <a:r>
              <a:rPr lang="en-US" altLang="de-DE" sz="1800" i="1" dirty="0" err="1" smtClean="0">
                <a:latin typeface="Arial" charset="0"/>
                <a:ea typeface="Gulim" pitchFamily="34" charset="-127"/>
              </a:rPr>
              <a:t>CRs</a:t>
            </a:r>
            <a:r>
              <a:rPr lang="en-US" altLang="de-DE" sz="1800" i="1" dirty="0" smtClean="0">
                <a:latin typeface="Arial" charset="0"/>
                <a:ea typeface="Gulim" pitchFamily="34" charset="-127"/>
              </a:rPr>
              <a:t> are not counted.</a:t>
            </a:r>
            <a:endParaRPr lang="en-US" altLang="de-DE" sz="1800" i="1" dirty="0">
              <a:latin typeface="Arial" charset="0"/>
              <a:ea typeface="Gulim" pitchFamily="34" charset="-127"/>
            </a:endParaRPr>
          </a:p>
        </p:txBody>
      </p:sp>
      <p:sp>
        <p:nvSpPr>
          <p:cNvPr id="9" name="Oval 8"/>
          <p:cNvSpPr/>
          <p:nvPr/>
        </p:nvSpPr>
        <p:spPr bwMode="auto">
          <a:xfrm>
            <a:off x="5880101" y="1943100"/>
            <a:ext cx="723900" cy="3845263"/>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smtClean="0">
              <a:ln>
                <a:noFill/>
              </a:ln>
              <a:solidFill>
                <a:srgbClr val="FF0000"/>
              </a:solidFill>
              <a:effectLst/>
              <a:latin typeface="Arial" charset="0"/>
            </a:endParaRPr>
          </a:p>
        </p:txBody>
      </p:sp>
      <p:sp>
        <p:nvSpPr>
          <p:cNvPr id="10" name="Rectangular Callout 9"/>
          <p:cNvSpPr/>
          <p:nvPr/>
        </p:nvSpPr>
        <p:spPr bwMode="auto">
          <a:xfrm>
            <a:off x="6578601" y="1090628"/>
            <a:ext cx="1536699" cy="1398572"/>
          </a:xfrm>
          <a:prstGeom prst="wedgeRectCallout">
            <a:avLst>
              <a:gd name="adj1" fmla="val -52239"/>
              <a:gd name="adj2" fmla="val 75253"/>
            </a:avLst>
          </a:prstGeom>
          <a:solidFill>
            <a:srgbClr val="7030A0"/>
          </a:solidFill>
          <a:ln w="9525"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de-DE" sz="1600" dirty="0" smtClean="0">
                <a:solidFill>
                  <a:srgbClr val="7CCA62"/>
                </a:solidFill>
              </a:rPr>
              <a:t>Significant Rel-13 maintenance has not yet begun.</a:t>
            </a:r>
            <a:endParaRPr kumimoji="0" lang="de-DE" sz="1600" b="0" i="0" u="none" strike="noStrike" cap="none" normalizeH="0" baseline="0" dirty="0" smtClean="0">
              <a:ln>
                <a:noFill/>
              </a:ln>
              <a:solidFill>
                <a:srgbClr val="7CCA62"/>
              </a:solidFill>
              <a:effectLst/>
            </a:endParaRPr>
          </a:p>
        </p:txBody>
      </p:sp>
      <p:sp>
        <p:nvSpPr>
          <p:cNvPr id="11" name="Rectangular Callout 10"/>
          <p:cNvSpPr/>
          <p:nvPr/>
        </p:nvSpPr>
        <p:spPr bwMode="auto">
          <a:xfrm>
            <a:off x="7138988" y="2944828"/>
            <a:ext cx="1687512" cy="1398572"/>
          </a:xfrm>
          <a:prstGeom prst="wedgeRectCallout">
            <a:avLst>
              <a:gd name="adj1" fmla="val -91909"/>
              <a:gd name="adj2" fmla="val -1933"/>
            </a:avLst>
          </a:prstGeom>
          <a:solidFill>
            <a:srgbClr val="7030A0"/>
          </a:solidFill>
          <a:ln w="9525"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de-DE" sz="1600" dirty="0" smtClean="0">
                <a:solidFill>
                  <a:srgbClr val="7CCA62"/>
                </a:solidFill>
              </a:rPr>
              <a:t>Maintenance CRs have begun to appear for Cat F TEI13 already.</a:t>
            </a:r>
            <a:endParaRPr kumimoji="0" lang="de-DE" sz="1600" b="0" i="0" u="none" strike="noStrike" cap="none" normalizeH="0" baseline="0" dirty="0" smtClean="0">
              <a:ln>
                <a:noFill/>
              </a:ln>
              <a:solidFill>
                <a:srgbClr val="7CCA62"/>
              </a:solidFill>
              <a:effectLst/>
            </a:endParaRPr>
          </a:p>
        </p:txBody>
      </p:sp>
    </p:spTree>
    <p:extLst>
      <p:ext uri="{BB962C8B-B14F-4D97-AF65-F5344CB8AC3E}">
        <p14:creationId xmlns:p14="http://schemas.microsoft.com/office/powerpoint/2010/main" val="498000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a:effectLst>
            <a:glow rad="228600">
              <a:schemeClr val="accent2">
                <a:satMod val="175000"/>
                <a:alpha val="40000"/>
              </a:schemeClr>
            </a:glow>
          </a:effectLst>
        </p:spPr>
        <p:txBody>
          <a:bodyPr/>
          <a:lstStyle/>
          <a:p>
            <a:r>
              <a:rPr lang="en-US" altLang="de-DE" dirty="0" smtClean="0"/>
              <a:t>2.2) </a:t>
            </a:r>
            <a:r>
              <a:rPr lang="en-US" altLang="de-DE" dirty="0" err="1" smtClean="0"/>
              <a:t>Rel</a:t>
            </a:r>
            <a:r>
              <a:rPr lang="en-US" altLang="de-DE" dirty="0" smtClean="0"/>
              <a:t>-13 Work </a:t>
            </a:r>
            <a:r>
              <a:rPr lang="en-US" altLang="de-DE" b="1" dirty="0" smtClean="0"/>
              <a:t>Maintenance</a:t>
            </a:r>
            <a:r>
              <a:rPr lang="en-US" altLang="de-DE" dirty="0" smtClean="0"/>
              <a:t> (2/3)</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13198616"/>
              </p:ext>
            </p:extLst>
          </p:nvPr>
        </p:nvGraphicFramePr>
        <p:xfrm>
          <a:off x="217488" y="1092200"/>
          <a:ext cx="8609012" cy="5055758"/>
        </p:xfrm>
        <a:graphic>
          <a:graphicData uri="http://schemas.openxmlformats.org/drawingml/2006/table">
            <a:tbl>
              <a:tblPr/>
              <a:tblGrid>
                <a:gridCol w="1525587"/>
                <a:gridCol w="5408613"/>
                <a:gridCol w="638175"/>
                <a:gridCol w="1036637"/>
              </a:tblGrid>
              <a:tr h="59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Cat F </a:t>
                      </a:r>
                      <a:r>
                        <a:rPr kumimoji="0" lang="en-US" sz="1600" b="1" i="0" u="none" strike="noStrike" cap="none" normalizeH="0" baseline="0" dirty="0" err="1" smtClean="0">
                          <a:ln>
                            <a:noFill/>
                          </a:ln>
                          <a:solidFill>
                            <a:srgbClr val="FFFFFF"/>
                          </a:solidFill>
                          <a:effectLst/>
                          <a:latin typeface="Calibri" pitchFamily="34" charset="0"/>
                        </a:rPr>
                        <a:t>CRs</a:t>
                      </a:r>
                      <a:r>
                        <a:rPr kumimoji="0" lang="en-US" sz="1600" b="1" i="0" u="none" strike="noStrike" cap="none" normalizeH="0" baseline="0" dirty="0" smtClean="0">
                          <a:ln>
                            <a:noFill/>
                          </a:ln>
                          <a:solidFill>
                            <a:srgbClr val="FFFFFF"/>
                          </a:solidFill>
                          <a:effectLst/>
                          <a:latin typeface="Calibri" pitchFamily="34" charset="0"/>
                        </a:rPr>
                        <a:t> approved</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477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chemeClr val="bg1"/>
                          </a:solidFill>
                          <a:effectLst/>
                          <a:latin typeface="Calibri" pitchFamily="34" charset="0"/>
                        </a:rPr>
                        <a:t>UPCON</a:t>
                      </a:r>
                      <a:endParaRPr kumimoji="0" lang="en-US" sz="1400" b="1" i="0" u="none" strike="noStrike" cap="none" normalizeH="0" baseline="0" dirty="0" smtClean="0">
                        <a:ln>
                          <a:noFill/>
                        </a:ln>
                        <a:solidFill>
                          <a:schemeClr val="bg1"/>
                        </a:solidFill>
                        <a:effectLst/>
                        <a:latin typeface="Calibri" pitchFamily="34" charset="0"/>
                      </a:endParaRPr>
                    </a:p>
                  </a:txBody>
                  <a:tcPr marL="91437" marR="91437" marT="45650" marB="45650"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7030A0"/>
                          </a:solidFill>
                          <a:effectLst/>
                          <a:latin typeface="Calibri" pitchFamily="34" charset="0"/>
                        </a:rPr>
                        <a:t>User </a:t>
                      </a:r>
                      <a:r>
                        <a:rPr kumimoji="0" lang="en-US" sz="1400" b="1" i="0" u="none" strike="noStrike" cap="none" normalizeH="0" baseline="0" dirty="0" smtClean="0">
                          <a:ln>
                            <a:noFill/>
                          </a:ln>
                          <a:solidFill>
                            <a:srgbClr val="7030A0"/>
                          </a:solidFill>
                          <a:effectLst/>
                          <a:latin typeface="Calibri" pitchFamily="34" charset="0"/>
                        </a:rPr>
                        <a:t>Plane Congestion Management (</a:t>
                      </a:r>
                      <a:r>
                        <a:rPr kumimoji="0" lang="en-US" sz="1400" b="1" i="0" u="none" strike="noStrike" cap="none" normalizeH="0" baseline="0" dirty="0" err="1" smtClean="0">
                          <a:ln>
                            <a:noFill/>
                          </a:ln>
                          <a:solidFill>
                            <a:srgbClr val="7030A0"/>
                          </a:solidFill>
                          <a:effectLst/>
                          <a:latin typeface="Calibri" pitchFamily="34" charset="0"/>
                        </a:rPr>
                        <a:t>TR</a:t>
                      </a:r>
                      <a:r>
                        <a:rPr kumimoji="0" lang="en-US" sz="1400" b="1" i="0" u="none" strike="noStrike" cap="none" normalizeH="0" baseline="0" dirty="0" smtClean="0">
                          <a:ln>
                            <a:noFill/>
                          </a:ln>
                          <a:solidFill>
                            <a:srgbClr val="7030A0"/>
                          </a:solidFill>
                          <a:effectLst/>
                          <a:latin typeface="Calibri" pitchFamily="34" charset="0"/>
                        </a:rPr>
                        <a:t> Phase)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Normative Phase</a:t>
                      </a:r>
                    </a:p>
                  </a:txBody>
                  <a:tcPr marL="91437" marR="91437" marT="45650" marB="45650"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5736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chemeClr val="bg1"/>
                          </a:solidFill>
                          <a:effectLst/>
                          <a:latin typeface="Calibri" pitchFamily="34" charset="0"/>
                        </a:rPr>
                        <a:t>CSPS_Coord</a:t>
                      </a:r>
                      <a:endParaRPr kumimoji="0" lang="en-US" sz="1400" b="1" i="0" u="none" strike="noStrike" cap="none" normalizeH="0" baseline="0" dirty="0" smtClean="0">
                        <a:ln>
                          <a:noFill/>
                        </a:ln>
                        <a:solidFill>
                          <a:schemeClr val="bg1"/>
                        </a:solidFill>
                        <a:effectLst/>
                        <a:latin typeface="Calibri" pitchFamily="34" charset="0"/>
                      </a:endParaRPr>
                    </a:p>
                  </a:txBody>
                  <a:tcPr marL="91437" marR="91437" marT="45650" marB="45650"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bg1"/>
                          </a:solidFill>
                          <a:effectLst/>
                          <a:latin typeface="Calibri" pitchFamily="34" charset="0"/>
                        </a:rPr>
                        <a:t>Improvements to CS/PS coordination in </a:t>
                      </a:r>
                      <a:r>
                        <a:rPr kumimoji="0" lang="en-US" sz="1300" b="1" i="0" u="none" strike="noStrike" cap="none" normalizeH="0" baseline="0" dirty="0" err="1" smtClean="0">
                          <a:ln>
                            <a:noFill/>
                          </a:ln>
                          <a:solidFill>
                            <a:schemeClr val="bg1"/>
                          </a:solidFill>
                          <a:effectLst/>
                          <a:latin typeface="Calibri" pitchFamily="34" charset="0"/>
                        </a:rPr>
                        <a:t>UTRAN</a:t>
                      </a:r>
                      <a:r>
                        <a:rPr kumimoji="0" lang="en-US" sz="1300" b="1" i="0" u="none" strike="noStrike" cap="none" normalizeH="0" baseline="0" dirty="0" smtClean="0">
                          <a:ln>
                            <a:noFill/>
                          </a:ln>
                          <a:solidFill>
                            <a:schemeClr val="bg1"/>
                          </a:solidFill>
                          <a:effectLst/>
                          <a:latin typeface="Calibri" pitchFamily="34" charset="0"/>
                        </a:rPr>
                        <a:t>/</a:t>
                      </a:r>
                      <a:r>
                        <a:rPr kumimoji="0" lang="en-US" sz="1300" b="1" i="0" u="none" strike="noStrike" cap="none" normalizeH="0" baseline="0" dirty="0" err="1" smtClean="0">
                          <a:ln>
                            <a:noFill/>
                          </a:ln>
                          <a:solidFill>
                            <a:schemeClr val="bg1"/>
                          </a:solidFill>
                          <a:effectLst/>
                          <a:latin typeface="Calibri" pitchFamily="34" charset="0"/>
                        </a:rPr>
                        <a:t>GERAN</a:t>
                      </a:r>
                      <a:r>
                        <a:rPr kumimoji="0" lang="en-US" sz="1300" b="1" i="0" u="none" strike="noStrike" cap="none" normalizeH="0" baseline="0" dirty="0" smtClean="0">
                          <a:ln>
                            <a:noFill/>
                          </a:ln>
                          <a:solidFill>
                            <a:schemeClr val="bg1"/>
                          </a:solidFill>
                          <a:effectLst/>
                          <a:latin typeface="Calibri" pitchFamily="34" charset="0"/>
                        </a:rPr>
                        <a:t> Shared</a:t>
                      </a:r>
                      <a:br>
                        <a:rPr kumimoji="0" lang="en-US" sz="1300" b="1" i="0" u="none" strike="noStrike" cap="none" normalizeH="0" baseline="0" dirty="0" smtClean="0">
                          <a:ln>
                            <a:noFill/>
                          </a:ln>
                          <a:solidFill>
                            <a:schemeClr val="bg1"/>
                          </a:solidFill>
                          <a:effectLst/>
                          <a:latin typeface="Calibri" pitchFamily="34" charset="0"/>
                        </a:rPr>
                      </a:br>
                      <a:r>
                        <a:rPr kumimoji="0" lang="en-US" sz="1300" b="1" i="0" u="none" strike="noStrike" cap="none" normalizeH="0" baseline="0" dirty="0" smtClean="0">
                          <a:ln>
                            <a:noFill/>
                          </a:ln>
                          <a:solidFill>
                            <a:schemeClr val="bg1"/>
                          </a:solidFill>
                          <a:effectLst/>
                          <a:latin typeface="Calibri" pitchFamily="34" charset="0"/>
                        </a:rPr>
                        <a:t>Normative Phase</a:t>
                      </a:r>
                      <a:endParaRPr kumimoji="0" lang="en-GB" sz="1300" b="1" i="0" u="none" strike="noStrike" cap="none" normalizeH="0" baseline="0" dirty="0" smtClean="0">
                        <a:ln>
                          <a:noFill/>
                        </a:ln>
                        <a:solidFill>
                          <a:schemeClr val="bg1"/>
                        </a:solidFill>
                        <a:effectLst/>
                        <a:latin typeface="Calibri" pitchFamily="34" charset="0"/>
                      </a:endParaRPr>
                    </a:p>
                  </a:txBody>
                  <a:tcPr marL="91437" marR="91437" marT="45650" marB="45650"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p>
                  </a:txBody>
                  <a:tcPr marL="91436" marR="91436" marT="45698" marB="45698"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rgbClr val="7030A0"/>
                          </a:solidFill>
                          <a:effectLst/>
                          <a:latin typeface="Calibri" pitchFamily="34" charset="0"/>
                        </a:rPr>
                        <a:t>1</a:t>
                      </a:r>
                    </a:p>
                  </a:txBody>
                  <a:tcPr marL="91436" marR="91436" marT="45698" marB="45698" horzOverflow="overflow">
                    <a:lnL>
                      <a:noFill/>
                    </a:lnL>
                    <a:lnR>
                      <a:noFill/>
                    </a:lnR>
                    <a:lnT>
                      <a:noFill/>
                    </a:lnT>
                    <a:lnB>
                      <a:noFill/>
                    </a:lnB>
                    <a:lnTlToBr>
                      <a:noFill/>
                    </a:lnTlToBr>
                    <a:lnBlToTr>
                      <a:noFill/>
                    </a:lnBlToTr>
                    <a:solidFill>
                      <a:srgbClr val="7CCA62"/>
                    </a:solidFill>
                  </a:tcPr>
                </a:tc>
              </a:tr>
              <a:tr h="419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b="1" dirty="0" err="1" smtClean="0">
                          <a:solidFill>
                            <a:schemeClr val="bg1"/>
                          </a:solidFill>
                          <a:effectLst/>
                          <a:latin typeface="+mj-lt"/>
                          <a:ea typeface="Batang"/>
                        </a:rPr>
                        <a:t>DRuMS</a:t>
                      </a:r>
                      <a:endParaRPr kumimoji="0" lang="en-US" sz="1400" b="1" i="0" u="none" strike="noStrike" cap="none" normalizeH="0" baseline="0" dirty="0" smtClean="0">
                        <a:ln>
                          <a:noFill/>
                        </a:ln>
                        <a:solidFill>
                          <a:schemeClr val="bg1"/>
                        </a:solidFill>
                        <a:effectLst/>
                        <a:latin typeface="Calibri" pitchFamily="34" charset="0"/>
                      </a:endParaRPr>
                    </a:p>
                  </a:txBody>
                  <a:tcPr marL="91437" marR="91437" marT="45650" marB="45650" horzOverflow="overflow">
                    <a:lnL>
                      <a:noFill/>
                    </a:lnL>
                    <a:lnR>
                      <a:noFill/>
                    </a:lnR>
                    <a:lnT>
                      <a:noFill/>
                    </a:lnT>
                    <a:lnB>
                      <a:noFill/>
                    </a:lnB>
                    <a:lnTlToBr>
                      <a:noFill/>
                    </a:lnTlToBr>
                    <a:lnBlToTr>
                      <a:noFill/>
                    </a:lnBlToTr>
                    <a:solidFill>
                      <a:srgbClr val="62A14D"/>
                    </a:solidFill>
                  </a:tcPr>
                </a:tc>
                <a:tc>
                  <a:txBody>
                    <a:bodyPr/>
                    <a:lstStyle/>
                    <a:p>
                      <a:pPr marL="257175" indent="-257175">
                        <a:spcAft>
                          <a:spcPts val="0"/>
                        </a:spcAft>
                      </a:pPr>
                      <a:r>
                        <a:rPr lang="en-GB" sz="1400" b="1" dirty="0">
                          <a:solidFill>
                            <a:schemeClr val="bg1"/>
                          </a:solidFill>
                          <a:effectLst/>
                          <a:latin typeface="+mj-lt"/>
                          <a:ea typeface="Batang"/>
                        </a:rPr>
                        <a:t>Resource Reuse for Multiple Media </a:t>
                      </a:r>
                      <a:r>
                        <a:rPr lang="en-GB" sz="1400" b="1" dirty="0" smtClean="0">
                          <a:solidFill>
                            <a:schemeClr val="bg1"/>
                          </a:solidFill>
                          <a:effectLst/>
                          <a:latin typeface="+mj-lt"/>
                          <a:ea typeface="Batang"/>
                        </a:rPr>
                        <a:t>Sessions</a:t>
                      </a:r>
                      <a:endParaRPr lang="de-DE" sz="1400" dirty="0">
                        <a:solidFill>
                          <a:schemeClr val="bg1"/>
                        </a:solidFill>
                        <a:effectLst/>
                        <a:latin typeface="+mj-lt"/>
                        <a:ea typeface="Batang"/>
                      </a:endParaRPr>
                    </a:p>
                  </a:txBody>
                  <a:tcPr marL="68580" marR="68580" marT="0" marB="0">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0</a:t>
                      </a:r>
                    </a:p>
                  </a:txBody>
                  <a:tcPr marL="91436" marR="91436" marT="45715" marB="45715" horzOverflow="overflow">
                    <a:lnL>
                      <a:noFill/>
                    </a:lnL>
                    <a:lnR>
                      <a:noFill/>
                    </a:lnR>
                    <a:lnT>
                      <a:noFill/>
                    </a:lnT>
                    <a:lnB>
                      <a:noFill/>
                    </a:lnB>
                    <a:lnTlToBr>
                      <a:noFill/>
                    </a:lnTlToBr>
                    <a:lnBlToTr>
                      <a:noFill/>
                    </a:lnBlToTr>
                    <a:solidFill>
                      <a:srgbClr val="62A14D"/>
                    </a:solidFill>
                  </a:tcPr>
                </a:tc>
              </a:tr>
              <a:tr h="5792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b="1" dirty="0" err="1" smtClean="0">
                          <a:solidFill>
                            <a:schemeClr val="bg1"/>
                          </a:solidFill>
                          <a:effectLst/>
                          <a:latin typeface="+mj-lt"/>
                          <a:ea typeface="Batang"/>
                        </a:rPr>
                        <a:t>voE-UTRAN-PPD</a:t>
                      </a:r>
                      <a:endParaRPr kumimoji="0" lang="en-US" sz="1400" b="1" i="0" u="none" strike="noStrike" cap="none" normalizeH="0" baseline="0" dirty="0" smtClean="0">
                        <a:ln>
                          <a:noFill/>
                        </a:ln>
                        <a:solidFill>
                          <a:schemeClr val="bg1"/>
                        </a:solidFill>
                        <a:effectLst/>
                        <a:latin typeface="Calibri" pitchFamily="34" charset="0"/>
                      </a:endParaRPr>
                    </a:p>
                  </a:txBody>
                  <a:tcPr marL="91437" marR="91437" marT="45650" marB="45650" horzOverflow="overflow">
                    <a:lnL>
                      <a:noFill/>
                    </a:lnL>
                    <a:lnR>
                      <a:noFill/>
                    </a:lnR>
                    <a:lnT>
                      <a:noFill/>
                    </a:lnT>
                    <a:lnB>
                      <a:noFill/>
                    </a:lnB>
                    <a:lnTlToBr>
                      <a:noFill/>
                    </a:lnTlToBr>
                    <a:lnBlToTr>
                      <a:noFill/>
                    </a:lnBlToTr>
                    <a:solidFill>
                      <a:srgbClr val="7CCA62"/>
                    </a:solidFill>
                  </a:tcPr>
                </a:tc>
                <a:tc>
                  <a:txBody>
                    <a:bodyPr/>
                    <a:lstStyle/>
                    <a:p>
                      <a:pPr marL="0" lvl="0" indent="0">
                        <a:spcAft>
                          <a:spcPts val="0"/>
                        </a:spcAft>
                        <a:buFont typeface="Arial"/>
                        <a:buNone/>
                      </a:pPr>
                      <a:r>
                        <a:rPr lang="en-GB" sz="1400" b="1" dirty="0">
                          <a:solidFill>
                            <a:schemeClr val="bg1"/>
                          </a:solidFill>
                          <a:effectLst/>
                          <a:latin typeface="+mj-lt"/>
                          <a:ea typeface="Batang"/>
                        </a:rPr>
                        <a:t>voice over E-</a:t>
                      </a:r>
                      <a:r>
                        <a:rPr lang="en-GB" sz="1400" b="1" dirty="0" err="1">
                          <a:solidFill>
                            <a:schemeClr val="bg1"/>
                          </a:solidFill>
                          <a:effectLst/>
                          <a:latin typeface="+mj-lt"/>
                          <a:ea typeface="Batang"/>
                        </a:rPr>
                        <a:t>UTRAN</a:t>
                      </a:r>
                      <a:r>
                        <a:rPr lang="en-GB" sz="1400" b="1" dirty="0">
                          <a:solidFill>
                            <a:schemeClr val="bg1"/>
                          </a:solidFill>
                          <a:effectLst/>
                          <a:latin typeface="+mj-lt"/>
                          <a:ea typeface="Batang"/>
                        </a:rPr>
                        <a:t> Paging Policy </a:t>
                      </a:r>
                      <a:r>
                        <a:rPr lang="en-GB" sz="1400" b="1" dirty="0" smtClean="0">
                          <a:solidFill>
                            <a:schemeClr val="bg1"/>
                          </a:solidFill>
                          <a:effectLst/>
                          <a:latin typeface="+mj-lt"/>
                          <a:ea typeface="Batang"/>
                        </a:rPr>
                        <a:t>Differentiation</a:t>
                      </a:r>
                      <a:endParaRPr lang="de-DE" sz="1400" dirty="0">
                        <a:solidFill>
                          <a:schemeClr val="bg1"/>
                        </a:solidFill>
                        <a:effectLst/>
                        <a:latin typeface="+mj-lt"/>
                        <a:ea typeface="Batang"/>
                      </a:endParaRPr>
                    </a:p>
                  </a:txBody>
                  <a:tcPr marL="68580" marR="68580" marT="0" marB="0">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7" marR="91437" marT="45650" marB="45650"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cap="none" normalizeH="0" baseline="0" dirty="0" smtClean="0">
                          <a:ln>
                            <a:noFill/>
                          </a:ln>
                          <a:solidFill>
                            <a:schemeClr val="bg1"/>
                          </a:solidFill>
                          <a:effectLst/>
                          <a:latin typeface="Calibri" pitchFamily="34" charset="0"/>
                        </a:rPr>
                        <a:t>0</a:t>
                      </a:r>
                    </a:p>
                    <a:p>
                      <a:pPr algn="ctr"/>
                      <a:endParaRPr lang="de-DE" sz="1500" dirty="0"/>
                    </a:p>
                  </a:txBody>
                  <a:tcPr marL="91437" marR="91437" marT="45650" marB="45650" horzOverflow="overflow">
                    <a:lnL>
                      <a:noFill/>
                    </a:lnL>
                    <a:lnR>
                      <a:noFill/>
                    </a:lnR>
                    <a:lnT>
                      <a:noFill/>
                    </a:lnT>
                    <a:lnB>
                      <a:noFill/>
                    </a:lnB>
                    <a:lnTlToBr>
                      <a:noFill/>
                    </a:lnTlToBr>
                    <a:lnBlToTr>
                      <a:noFill/>
                    </a:lnBlToTr>
                    <a:solidFill>
                      <a:srgbClr val="7CCA62"/>
                    </a:solidFill>
                  </a:tcPr>
                </a:tc>
              </a:tr>
              <a:tr h="4239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chemeClr val="bg1"/>
                          </a:solidFill>
                          <a:effectLst/>
                          <a:latin typeface="Calibri" pitchFamily="34" charset="0"/>
                        </a:rPr>
                        <a:t>eUMONC</a:t>
                      </a:r>
                      <a:endParaRPr kumimoji="0" lang="en-US" sz="1400" b="1" i="0" u="none" strike="noStrike" cap="none" normalizeH="0" baseline="0" dirty="0" smtClean="0">
                        <a:ln>
                          <a:noFill/>
                        </a:ln>
                        <a:solidFill>
                          <a:schemeClr val="bg1"/>
                        </a:solidFill>
                        <a:effectLst/>
                        <a:latin typeface="Calibri" pitchFamily="34" charset="0"/>
                      </a:endParaRPr>
                    </a:p>
                  </a:txBody>
                  <a:tcPr marL="91437" marR="91437" marT="45650" marB="45650"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mj-lt"/>
                        </a:rPr>
                        <a:t>Usage Monitoring Control </a:t>
                      </a:r>
                      <a:r>
                        <a:rPr kumimoji="0" lang="en-GB" sz="1400" b="1" i="0" u="none" strike="noStrike" cap="none" normalizeH="0" baseline="0" dirty="0" err="1" smtClean="0">
                          <a:ln>
                            <a:noFill/>
                          </a:ln>
                          <a:solidFill>
                            <a:schemeClr val="bg1"/>
                          </a:solidFill>
                          <a:effectLst/>
                          <a:latin typeface="+mj-lt"/>
                        </a:rPr>
                        <a:t>PCC</a:t>
                      </a:r>
                      <a:r>
                        <a:rPr kumimoji="0" lang="en-GB" sz="1400" b="1" i="0" u="none" strike="noStrike" cap="none" normalizeH="0" baseline="0" dirty="0" smtClean="0">
                          <a:ln>
                            <a:noFill/>
                          </a:ln>
                          <a:solidFill>
                            <a:schemeClr val="bg1"/>
                          </a:solidFill>
                          <a:effectLst/>
                          <a:latin typeface="+mj-lt"/>
                        </a:rPr>
                        <a:t> Extension </a:t>
                      </a:r>
                    </a:p>
                  </a:txBody>
                  <a:tcPr marL="91437" marR="91437" marT="45650" marB="45650"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100%</a:t>
                      </a:r>
                    </a:p>
                  </a:txBody>
                  <a:tcPr marL="91437" marR="91437" marT="45650" marB="45650"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cap="none" normalizeH="0" baseline="0" dirty="0" smtClean="0">
                          <a:ln>
                            <a:noFill/>
                          </a:ln>
                          <a:solidFill>
                            <a:schemeClr val="bg1"/>
                          </a:solidFill>
                          <a:effectLst/>
                          <a:latin typeface="Calibri" pitchFamily="34" charset="0"/>
                        </a:rPr>
                        <a:t>0</a:t>
                      </a:r>
                    </a:p>
                    <a:p>
                      <a:pPr algn="ctr"/>
                      <a:endParaRPr lang="de-DE" sz="1500" dirty="0"/>
                    </a:p>
                  </a:txBody>
                  <a:tcPr marL="91437" marR="91437" marT="45650" marB="45650" horzOverflow="overflow">
                    <a:lnL>
                      <a:noFill/>
                    </a:lnL>
                    <a:lnR>
                      <a:noFill/>
                    </a:lnR>
                    <a:lnT>
                      <a:noFill/>
                    </a:lnT>
                    <a:lnB>
                      <a:noFill/>
                    </a:lnB>
                    <a:lnTlToBr>
                      <a:noFill/>
                    </a:lnTlToBr>
                    <a:lnBlToTr>
                      <a:noFill/>
                    </a:lnBlToTr>
                    <a:solidFill>
                      <a:srgbClr val="62A14D"/>
                    </a:solidFill>
                  </a:tcPr>
                </a:tc>
              </a:tr>
              <a:tr h="667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b="1" dirty="0" err="1" smtClean="0">
                          <a:solidFill>
                            <a:schemeClr val="bg1"/>
                          </a:solidFill>
                          <a:effectLst/>
                          <a:latin typeface="+mj-lt"/>
                          <a:ea typeface="Batang"/>
                        </a:rPr>
                        <a:t>AESE</a:t>
                      </a:r>
                      <a:endParaRPr kumimoji="0" lang="en-US" sz="1400" b="1" i="0" u="none" strike="noStrike" cap="none" normalizeH="0" baseline="0" dirty="0" smtClean="0">
                        <a:ln>
                          <a:noFill/>
                        </a:ln>
                        <a:solidFill>
                          <a:schemeClr val="bg1"/>
                        </a:solidFill>
                        <a:effectLst/>
                        <a:latin typeface="Calibri" pitchFamily="34" charset="0"/>
                      </a:endParaRPr>
                    </a:p>
                  </a:txBody>
                  <a:tcPr marL="91437" marR="91437" marT="45650" marB="45650" horzOverflow="overflow">
                    <a:lnL>
                      <a:noFill/>
                    </a:lnL>
                    <a:lnR>
                      <a:noFill/>
                    </a:lnR>
                    <a:lnT>
                      <a:noFill/>
                    </a:lnT>
                    <a:lnB>
                      <a:noFill/>
                    </a:lnB>
                    <a:lnTlToBr>
                      <a:noFill/>
                    </a:lnTlToBr>
                    <a:lnBlToTr>
                      <a:noFill/>
                    </a:lnBlToTr>
                    <a:solidFill>
                      <a:srgbClr val="7CCA62"/>
                    </a:solidFill>
                  </a:tcPr>
                </a:tc>
                <a:tc>
                  <a:txBody>
                    <a:bodyPr/>
                    <a:lstStyle/>
                    <a:p>
                      <a:pPr marL="257175" indent="-257175">
                        <a:spcAft>
                          <a:spcPts val="0"/>
                        </a:spcAft>
                      </a:pPr>
                      <a:r>
                        <a:rPr lang="en-GB" sz="1400" b="1" dirty="0">
                          <a:solidFill>
                            <a:schemeClr val="bg1"/>
                          </a:solidFill>
                          <a:effectLst/>
                          <a:latin typeface="+mj-lt"/>
                          <a:ea typeface="Batang"/>
                        </a:rPr>
                        <a:t>Architecture Enhancements for Service </a:t>
                      </a:r>
                      <a:r>
                        <a:rPr lang="en-GB" sz="1400" b="1" dirty="0" smtClean="0">
                          <a:solidFill>
                            <a:schemeClr val="bg1"/>
                          </a:solidFill>
                          <a:effectLst/>
                          <a:latin typeface="+mj-lt"/>
                          <a:ea typeface="Batang"/>
                        </a:rPr>
                        <a:t>Exposure</a:t>
                      </a:r>
                      <a:endParaRPr lang="de-DE" sz="1400" dirty="0">
                        <a:solidFill>
                          <a:schemeClr val="bg1"/>
                        </a:solidFill>
                        <a:effectLst/>
                        <a:latin typeface="+mj-lt"/>
                        <a:ea typeface="Batang"/>
                      </a:endParaRPr>
                    </a:p>
                  </a:txBody>
                  <a:tcPr marL="68580" marR="68580" marT="0" marB="0">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20%</a:t>
                      </a:r>
                    </a:p>
                  </a:txBody>
                  <a:tcPr marL="91437" marR="91437" marT="45650" marB="45650"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cap="none" normalizeH="0" baseline="0" dirty="0" smtClean="0">
                          <a:ln>
                            <a:noFill/>
                          </a:ln>
                          <a:solidFill>
                            <a:schemeClr val="bg1"/>
                          </a:solidFill>
                          <a:effectLst/>
                          <a:latin typeface="Calibri" pitchFamily="34" charset="0"/>
                        </a:rPr>
                        <a:t>0</a:t>
                      </a:r>
                    </a:p>
                    <a:p>
                      <a:pPr algn="ctr"/>
                      <a:endParaRPr lang="de-DE" sz="1500" dirty="0"/>
                    </a:p>
                  </a:txBody>
                  <a:tcPr marL="91437" marR="91437" marT="45650" marB="45650" horzOverflow="overflow">
                    <a:lnL>
                      <a:noFill/>
                    </a:lnL>
                    <a:lnR>
                      <a:noFill/>
                    </a:lnR>
                    <a:lnT>
                      <a:noFill/>
                    </a:lnT>
                    <a:lnB>
                      <a:noFill/>
                    </a:lnB>
                    <a:lnTlToBr>
                      <a:noFill/>
                    </a:lnTlToBr>
                    <a:lnBlToTr>
                      <a:noFill/>
                    </a:lnBlToTr>
                    <a:solidFill>
                      <a:srgbClr val="7CCA62"/>
                    </a:solidFill>
                  </a:tcPr>
                </a:tc>
              </a:tr>
              <a:tr h="4239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b="1" dirty="0" err="1" smtClean="0">
                          <a:solidFill>
                            <a:schemeClr val="bg1"/>
                          </a:solidFill>
                          <a:effectLst/>
                          <a:latin typeface="+mj-lt"/>
                          <a:ea typeface="Batang"/>
                        </a:rPr>
                        <a:t>GROUPE</a:t>
                      </a:r>
                      <a:endParaRPr kumimoji="0" lang="en-US" sz="1400" b="1" i="0" u="none" strike="noStrike" cap="none" normalizeH="0" baseline="0" dirty="0" smtClean="0">
                        <a:ln>
                          <a:noFill/>
                        </a:ln>
                        <a:solidFill>
                          <a:schemeClr val="bg1"/>
                        </a:solidFill>
                        <a:effectLst/>
                        <a:latin typeface="Calibri" pitchFamily="34" charset="0"/>
                      </a:endParaRPr>
                    </a:p>
                  </a:txBody>
                  <a:tcPr marL="91437" marR="91437" marT="45650" marB="45650" horzOverflow="overflow">
                    <a:lnL>
                      <a:noFill/>
                    </a:lnL>
                    <a:lnR>
                      <a:noFill/>
                    </a:lnR>
                    <a:lnT>
                      <a:noFill/>
                    </a:lnT>
                    <a:lnB>
                      <a:noFill/>
                    </a:lnB>
                    <a:lnTlToBr>
                      <a:noFill/>
                    </a:lnTlToBr>
                    <a:lnBlToTr>
                      <a:noFill/>
                    </a:lnBlToTr>
                    <a:solidFill>
                      <a:srgbClr val="62A14D"/>
                    </a:solidFill>
                  </a:tcPr>
                </a:tc>
                <a:tc>
                  <a:txBody>
                    <a:bodyPr/>
                    <a:lstStyle/>
                    <a:p>
                      <a:pPr marL="257175" indent="-257175">
                        <a:spcAft>
                          <a:spcPts val="0"/>
                        </a:spcAft>
                      </a:pPr>
                      <a:r>
                        <a:rPr lang="en-GB" sz="1400" b="1" dirty="0">
                          <a:solidFill>
                            <a:schemeClr val="bg1"/>
                          </a:solidFill>
                          <a:effectLst/>
                          <a:latin typeface="+mj-lt"/>
                          <a:ea typeface="Batang"/>
                        </a:rPr>
                        <a:t>Group based </a:t>
                      </a:r>
                      <a:r>
                        <a:rPr lang="en-GB" sz="1400" b="1" dirty="0" smtClean="0">
                          <a:solidFill>
                            <a:schemeClr val="bg1"/>
                          </a:solidFill>
                          <a:effectLst/>
                          <a:latin typeface="+mj-lt"/>
                          <a:ea typeface="Batang"/>
                        </a:rPr>
                        <a:t>Enhancements</a:t>
                      </a:r>
                      <a:endParaRPr lang="de-DE" sz="1400" dirty="0">
                        <a:solidFill>
                          <a:schemeClr val="bg1"/>
                        </a:solidFill>
                        <a:effectLst/>
                        <a:latin typeface="+mj-lt"/>
                        <a:ea typeface="Batang"/>
                      </a:endParaRPr>
                    </a:p>
                  </a:txBody>
                  <a:tcPr marL="68580" marR="68580" marT="0" marB="0">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7030A0"/>
                          </a:solidFill>
                          <a:effectLst/>
                          <a:latin typeface="Calibri" pitchFamily="34" charset="0"/>
                        </a:rPr>
                        <a:t>20%</a:t>
                      </a:r>
                    </a:p>
                  </a:txBody>
                  <a:tcPr marL="91437" marR="91437" marT="45650" marB="45650"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500" b="1" i="0" u="none" strike="noStrike" cap="none" normalizeH="0" baseline="0" dirty="0" smtClean="0">
                          <a:ln>
                            <a:noFill/>
                          </a:ln>
                          <a:solidFill>
                            <a:schemeClr val="bg1"/>
                          </a:solidFill>
                          <a:effectLst/>
                          <a:latin typeface="Calibri" pitchFamily="34" charset="0"/>
                        </a:rPr>
                        <a:t>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r>
                        <a:rPr lang="en-US" sz="1600" dirty="0" err="1" smtClean="0">
                          <a:solidFill>
                            <a:schemeClr val="bg1"/>
                          </a:solidFill>
                        </a:rPr>
                        <a:t>TEI13</a:t>
                      </a:r>
                      <a:r>
                        <a:rPr lang="en-US" sz="1600" dirty="0" smtClean="0">
                          <a:solidFill>
                            <a:schemeClr val="bg1"/>
                          </a:solidFill>
                        </a:rPr>
                        <a:t> Cat B/C</a:t>
                      </a:r>
                      <a:endParaRPr lang="en-US" sz="1600" dirty="0">
                        <a:solidFill>
                          <a:schemeClr val="bg1"/>
                        </a:solidFill>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None: Enhancement and Improvement </a:t>
                      </a:r>
                      <a:r>
                        <a:rPr kumimoji="0" lang="en-US" sz="1400" b="1" i="0" u="none" strike="noStrike" cap="none" normalizeH="0" baseline="0" dirty="0" err="1" smtClean="0">
                          <a:ln>
                            <a:noFill/>
                          </a:ln>
                          <a:solidFill>
                            <a:schemeClr val="bg1"/>
                          </a:solidFill>
                          <a:effectLst/>
                          <a:latin typeface="Calibri" pitchFamily="34" charset="0"/>
                        </a:rPr>
                        <a:t>CRs</a:t>
                      </a:r>
                      <a:r>
                        <a:rPr kumimoji="0" lang="en-US" sz="1400" b="1" i="0" u="none" strike="noStrike" cap="none" normalizeH="0" baseline="0" dirty="0" smtClean="0">
                          <a:ln>
                            <a:noFill/>
                          </a:ln>
                          <a:solidFill>
                            <a:schemeClr val="bg1"/>
                          </a:solidFill>
                          <a:effectLst/>
                          <a:latin typeface="Calibri" pitchFamily="34" charset="0"/>
                        </a:rPr>
                        <a:t> for </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Packet Access, </a:t>
                      </a:r>
                      <a:r>
                        <a:rPr kumimoji="0" lang="en-US" sz="1400" b="1" i="0" u="none" strike="noStrike" cap="none" normalizeH="0" baseline="0" dirty="0" err="1" smtClean="0">
                          <a:ln>
                            <a:noFill/>
                          </a:ln>
                          <a:solidFill>
                            <a:schemeClr val="bg1"/>
                          </a:solidFill>
                          <a:effectLst/>
                          <a:latin typeface="Calibri" pitchFamily="34" charset="0"/>
                        </a:rPr>
                        <a:t>PCC</a:t>
                      </a:r>
                      <a:r>
                        <a:rPr kumimoji="0" lang="en-US" sz="1400" b="1" i="0" u="none" strike="noStrike" cap="none" normalizeH="0" baseline="0" dirty="0" smtClean="0">
                          <a:ln>
                            <a:noFill/>
                          </a:ln>
                          <a:solidFill>
                            <a:schemeClr val="bg1"/>
                          </a:solidFill>
                          <a:effectLst/>
                          <a:latin typeface="Calibri" pitchFamily="34" charset="0"/>
                        </a:rPr>
                        <a:t>/</a:t>
                      </a:r>
                      <a:r>
                        <a:rPr kumimoji="0" lang="en-US" sz="1400" b="1" i="0" u="none" strike="noStrike" cap="none" normalizeH="0" baseline="0" dirty="0" err="1" smtClean="0">
                          <a:ln>
                            <a:noFill/>
                          </a:ln>
                          <a:solidFill>
                            <a:schemeClr val="bg1"/>
                          </a:solidFill>
                          <a:effectLst/>
                          <a:latin typeface="Calibri" pitchFamily="34" charset="0"/>
                        </a:rPr>
                        <a:t>QoS</a:t>
                      </a:r>
                      <a:r>
                        <a:rPr kumimoji="0" lang="en-US" sz="1400" b="1" i="0" u="none" strike="noStrike" cap="none" normalizeH="0" baseline="0" dirty="0" smtClean="0">
                          <a:ln>
                            <a:noFill/>
                          </a:ln>
                          <a:solidFill>
                            <a:schemeClr val="bg1"/>
                          </a:solidFill>
                          <a:effectLst/>
                          <a:latin typeface="Calibri" pitchFamily="34" charset="0"/>
                        </a:rPr>
                        <a:t>, Non-</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access or </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-Related/</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 features.</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r>
                        <a:rPr lang="de-DE" dirty="0" smtClean="0"/>
                        <a:t>-</a:t>
                      </a:r>
                      <a:endParaRPr lang="de-DE" dirty="0"/>
                    </a:p>
                  </a:txBody>
                  <a:tcPr marL="91437" marR="91437" marT="45650" marB="45650"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500" b="1" i="0" u="none" strike="noStrike" cap="none" normalizeH="0" baseline="0" dirty="0" smtClean="0">
                          <a:ln>
                            <a:noFill/>
                          </a:ln>
                          <a:solidFill>
                            <a:srgbClr val="7030A0"/>
                          </a:solidFill>
                          <a:effectLst/>
                          <a:latin typeface="Calibri" pitchFamily="34" charset="0"/>
                        </a:rPr>
                        <a:t>2</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rgbClr val="7030A0"/>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r>
            </a:tbl>
          </a:graphicData>
        </a:graphic>
      </p:graphicFrame>
      <p:sp>
        <p:nvSpPr>
          <p:cNvPr id="2" name="TextBox 1"/>
          <p:cNvSpPr txBox="1"/>
          <p:nvPr/>
        </p:nvSpPr>
        <p:spPr>
          <a:xfrm>
            <a:off x="165631" y="6137989"/>
            <a:ext cx="8895064" cy="338554"/>
          </a:xfrm>
          <a:prstGeom prst="rect">
            <a:avLst/>
          </a:prstGeom>
          <a:noFill/>
        </p:spPr>
        <p:txBody>
          <a:bodyPr wrap="none" rtlCol="0">
            <a:spAutoFit/>
          </a:bodyPr>
          <a:lstStyle/>
          <a:p>
            <a:r>
              <a:rPr lang="de-DE" sz="1600" i="1" dirty="0" smtClean="0">
                <a:latin typeface="+mn-lt"/>
              </a:rPr>
              <a:t>ONLY MAINTENANCE CRs (Cat F or D) are listed. Any Cat A/B/C category CRs are NOT shown on this slide.</a:t>
            </a:r>
            <a:endParaRPr lang="de-DE" sz="1600" i="1" dirty="0">
              <a:latin typeface="+mn-lt"/>
            </a:endParaRPr>
          </a:p>
        </p:txBody>
      </p:sp>
    </p:spTree>
    <p:extLst>
      <p:ext uri="{BB962C8B-B14F-4D97-AF65-F5344CB8AC3E}">
        <p14:creationId xmlns:p14="http://schemas.microsoft.com/office/powerpoint/2010/main" val="217438100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de-DE" dirty="0" smtClean="0"/>
              <a:t>2.2) Rel-13 Work Maintenance (3/3)</a:t>
            </a:r>
            <a:endParaRPr lang="de-DE" dirty="0"/>
          </a:p>
        </p:txBody>
      </p:sp>
      <p:sp>
        <p:nvSpPr>
          <p:cNvPr id="6" name="Content Placeholder 5"/>
          <p:cNvSpPr>
            <a:spLocks noGrp="1"/>
          </p:cNvSpPr>
          <p:nvPr>
            <p:ph idx="1"/>
          </p:nvPr>
        </p:nvSpPr>
        <p:spPr/>
        <p:txBody>
          <a:bodyPr/>
          <a:lstStyle/>
          <a:p>
            <a:r>
              <a:rPr lang="de-DE" sz="2000" dirty="0" smtClean="0"/>
              <a:t> CSPS_Coord</a:t>
            </a:r>
          </a:p>
          <a:p>
            <a:pPr lvl="1"/>
            <a:r>
              <a:rPr lang="en-US" sz="1800" dirty="0"/>
              <a:t>23.251 </a:t>
            </a:r>
            <a:r>
              <a:rPr lang="en-US" sz="1800" dirty="0" err="1" smtClean="0"/>
              <a:t>CR0105R3</a:t>
            </a:r>
            <a:r>
              <a:rPr lang="en-US" sz="1800" dirty="0" smtClean="0"/>
              <a:t>: </a:t>
            </a:r>
            <a:r>
              <a:rPr lang="en-US" sz="1800" dirty="0" err="1"/>
              <a:t>CSPS</a:t>
            </a:r>
            <a:r>
              <a:rPr lang="en-US" sz="1800" dirty="0"/>
              <a:t> Coordination Annex </a:t>
            </a:r>
            <a:r>
              <a:rPr lang="en-US" sz="1800" dirty="0" err="1"/>
              <a:t>A.1</a:t>
            </a:r>
            <a:r>
              <a:rPr lang="en-US" sz="1800" dirty="0"/>
              <a:t> and </a:t>
            </a:r>
            <a:r>
              <a:rPr lang="en-US" sz="1800" dirty="0" err="1"/>
              <a:t>A.3</a:t>
            </a:r>
            <a:r>
              <a:rPr lang="en-US" sz="1800" dirty="0"/>
              <a:t> </a:t>
            </a:r>
            <a:r>
              <a:rPr lang="en-US" sz="1800" dirty="0" smtClean="0"/>
              <a:t>updates</a:t>
            </a:r>
          </a:p>
          <a:p>
            <a:r>
              <a:rPr lang="en-US" sz="2000" dirty="0" err="1" smtClean="0"/>
              <a:t>TEI13</a:t>
            </a:r>
            <a:r>
              <a:rPr lang="en-US" sz="2000" dirty="0" smtClean="0"/>
              <a:t>, </a:t>
            </a:r>
            <a:r>
              <a:rPr lang="en-US" sz="2000" dirty="0" err="1" smtClean="0"/>
              <a:t>SAES</a:t>
            </a:r>
            <a:endParaRPr lang="en-US" sz="2000" dirty="0" smtClean="0"/>
          </a:p>
          <a:p>
            <a:pPr lvl="1"/>
            <a:r>
              <a:rPr lang="en-US" sz="1800" dirty="0"/>
              <a:t>23.401 </a:t>
            </a:r>
            <a:r>
              <a:rPr lang="en-US" sz="1800" dirty="0" err="1" smtClean="0"/>
              <a:t>CR2842R1</a:t>
            </a:r>
            <a:r>
              <a:rPr lang="en-US" sz="1800" dirty="0" smtClean="0"/>
              <a:t>: </a:t>
            </a:r>
            <a:r>
              <a:rPr lang="en-US" sz="1800" dirty="0"/>
              <a:t>Fixing the </a:t>
            </a:r>
            <a:r>
              <a:rPr lang="en-US" sz="1800" dirty="0" err="1"/>
              <a:t>MME</a:t>
            </a:r>
            <a:r>
              <a:rPr lang="en-US" sz="1800" dirty="0"/>
              <a:t> </a:t>
            </a:r>
            <a:r>
              <a:rPr lang="en-US" sz="1800" dirty="0" err="1"/>
              <a:t>behaviour</a:t>
            </a:r>
            <a:r>
              <a:rPr lang="en-US" sz="1800" dirty="0"/>
              <a:t> for NAS message </a:t>
            </a:r>
            <a:r>
              <a:rPr lang="en-US" sz="1800" dirty="0" smtClean="0"/>
              <a:t>transfer</a:t>
            </a:r>
          </a:p>
          <a:p>
            <a:r>
              <a:rPr lang="en-US" sz="2000" dirty="0" err="1" smtClean="0"/>
              <a:t>TEI13</a:t>
            </a:r>
            <a:endParaRPr lang="en-US" sz="2000" dirty="0" smtClean="0"/>
          </a:p>
          <a:p>
            <a:pPr lvl="1"/>
            <a:r>
              <a:rPr lang="en-US" sz="1800" dirty="0"/>
              <a:t>23.402 </a:t>
            </a:r>
            <a:r>
              <a:rPr lang="en-US" sz="1800" dirty="0" err="1"/>
              <a:t>CR1355R1</a:t>
            </a:r>
            <a:r>
              <a:rPr lang="en-US" sz="1800" dirty="0"/>
              <a:t>: Removing incorrect references to I-</a:t>
            </a:r>
            <a:r>
              <a:rPr lang="en-US" sz="1800" dirty="0" err="1"/>
              <a:t>WLAN</a:t>
            </a:r>
            <a:r>
              <a:rPr lang="en-US" sz="1800" dirty="0"/>
              <a:t> specifications</a:t>
            </a:r>
            <a:endParaRPr lang="de-DE" sz="1800" dirty="0"/>
          </a:p>
        </p:txBody>
      </p:sp>
    </p:spTree>
    <p:extLst>
      <p:ext uri="{BB962C8B-B14F-4D97-AF65-F5344CB8AC3E}">
        <p14:creationId xmlns:p14="http://schemas.microsoft.com/office/powerpoint/2010/main" val="24030522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de-DE" altLang="de-DE" dirty="0" smtClean="0"/>
              <a:t>1) General Aspects (1/8)</a:t>
            </a:r>
          </a:p>
        </p:txBody>
      </p:sp>
      <p:sp>
        <p:nvSpPr>
          <p:cNvPr id="6147" name="Content Placeholder 2"/>
          <p:cNvSpPr>
            <a:spLocks noGrp="1"/>
          </p:cNvSpPr>
          <p:nvPr>
            <p:ph idx="1"/>
          </p:nvPr>
        </p:nvSpPr>
        <p:spPr>
          <a:xfrm>
            <a:off x="457200" y="1600200"/>
            <a:ext cx="8229600" cy="4749085"/>
          </a:xfrm>
        </p:spPr>
        <p:txBody>
          <a:bodyPr/>
          <a:lstStyle/>
          <a:p>
            <a:pPr eaLnBrk="1" hangingPunct="1">
              <a:defRPr/>
            </a:pPr>
            <a:r>
              <a:rPr lang="de-DE" altLang="de-DE" dirty="0" smtClean="0"/>
              <a:t> </a:t>
            </a:r>
            <a:r>
              <a:rPr lang="de-DE" altLang="de-DE" sz="3200" dirty="0" smtClean="0">
                <a:latin typeface="+mn-ea"/>
                <a:cs typeface="Arial" charset="0"/>
              </a:rPr>
              <a:t>SA2 meetings held since SA#66</a:t>
            </a:r>
          </a:p>
          <a:p>
            <a:pPr lvl="1" eaLnBrk="1" hangingPunct="1">
              <a:defRPr/>
            </a:pPr>
            <a:r>
              <a:rPr lang="en-GB" altLang="ko-KR" dirty="0" err="1" smtClean="0">
                <a:latin typeface="+mn-ea"/>
                <a:cs typeface="Arial" charset="0"/>
              </a:rPr>
              <a:t>SA2#107</a:t>
            </a:r>
            <a:r>
              <a:rPr lang="en-GB" altLang="ko-KR" dirty="0" smtClean="0">
                <a:latin typeface="+mn-ea"/>
                <a:cs typeface="Arial" charset="0"/>
              </a:rPr>
              <a:t>: Jan 26-30, 2015, Sorrento, Italy</a:t>
            </a:r>
          </a:p>
          <a:p>
            <a:pPr lvl="1" eaLnBrk="1" hangingPunct="1">
              <a:defRPr/>
            </a:pPr>
            <a:r>
              <a:rPr lang="en-GB" altLang="ko-KR" dirty="0" err="1" smtClean="0">
                <a:latin typeface="+mn-ea"/>
                <a:cs typeface="Arial" charset="0"/>
              </a:rPr>
              <a:t>SA2#107E</a:t>
            </a:r>
            <a:r>
              <a:rPr lang="en-GB" altLang="ko-KR" dirty="0" smtClean="0">
                <a:latin typeface="+mn-ea"/>
                <a:cs typeface="Arial" charset="0"/>
              </a:rPr>
              <a:t>: Feb 3-11, '</a:t>
            </a:r>
            <a:r>
              <a:rPr lang="en-GB" altLang="ko-KR" dirty="0" err="1" smtClean="0">
                <a:latin typeface="+mn-ea"/>
                <a:cs typeface="Arial" charset="0"/>
              </a:rPr>
              <a:t>Elbonia</a:t>
            </a:r>
            <a:r>
              <a:rPr lang="en-GB" altLang="ko-KR" dirty="0" smtClean="0">
                <a:latin typeface="+mn-ea"/>
                <a:cs typeface="Arial" charset="0"/>
              </a:rPr>
              <a:t>' (Electronic Meeting)</a:t>
            </a:r>
          </a:p>
          <a:p>
            <a:pPr eaLnBrk="1" hangingPunct="1">
              <a:defRPr/>
            </a:pPr>
            <a:r>
              <a:rPr lang="en-GB" altLang="de-DE" sz="3200" dirty="0" smtClean="0">
                <a:latin typeface="+mn-ea"/>
                <a:cs typeface="Arial" charset="0"/>
              </a:rPr>
              <a:t> Future SA2 meetings</a:t>
            </a:r>
          </a:p>
          <a:p>
            <a:pPr lvl="1" eaLnBrk="1" hangingPunct="1">
              <a:defRPr/>
            </a:pPr>
            <a:r>
              <a:rPr lang="en-GB" altLang="ko-KR" dirty="0" err="1" smtClean="0">
                <a:latin typeface="+mn-ea"/>
                <a:ea typeface="+mn-ea"/>
                <a:cs typeface="Arial" charset="0"/>
              </a:rPr>
              <a:t>SA2#108</a:t>
            </a:r>
            <a:r>
              <a:rPr lang="en-GB" altLang="ko-KR" dirty="0" smtClean="0">
                <a:latin typeface="+mn-ea"/>
                <a:ea typeface="+mn-ea"/>
                <a:cs typeface="Arial" charset="0"/>
              </a:rPr>
              <a:t>: Apr 13-17, 2015, San Jose del Cabo, MX</a:t>
            </a:r>
          </a:p>
          <a:p>
            <a:pPr lvl="1" eaLnBrk="1" hangingPunct="1">
              <a:defRPr/>
            </a:pPr>
            <a:r>
              <a:rPr lang="en-GB" altLang="ko-KR" dirty="0" err="1" smtClean="0">
                <a:latin typeface="+mn-ea"/>
                <a:ea typeface="+mn-ea"/>
                <a:cs typeface="Arial" charset="0"/>
              </a:rPr>
              <a:t>SA2#109</a:t>
            </a:r>
            <a:r>
              <a:rPr lang="en-GB" altLang="ko-KR" dirty="0" smtClean="0">
                <a:latin typeface="+mn-ea"/>
                <a:ea typeface="+mn-ea"/>
                <a:cs typeface="Arial" charset="0"/>
              </a:rPr>
              <a:t>: May 2015, Fukuoka, Japan</a:t>
            </a:r>
          </a:p>
          <a:p>
            <a:pPr lvl="1" eaLnBrk="1" hangingPunct="1">
              <a:defRPr/>
            </a:pPr>
            <a:r>
              <a:rPr lang="en-GB" altLang="ko-KR" dirty="0" err="1" smtClean="0">
                <a:latin typeface="+mn-ea"/>
                <a:ea typeface="+mn-ea"/>
                <a:cs typeface="Arial" charset="0"/>
              </a:rPr>
              <a:t>SA2#110</a:t>
            </a:r>
            <a:r>
              <a:rPr lang="en-GB" altLang="ko-KR" dirty="0" smtClean="0">
                <a:latin typeface="+mn-ea"/>
                <a:ea typeface="+mn-ea"/>
                <a:cs typeface="Arial" charset="0"/>
              </a:rPr>
              <a:t>: July 2015, Dubrovnik, HR</a:t>
            </a:r>
          </a:p>
          <a:p>
            <a:pPr lvl="1" eaLnBrk="1" hangingPunct="1">
              <a:defRPr/>
            </a:pPr>
            <a:r>
              <a:rPr lang="en-GB" altLang="ko-KR" dirty="0" err="1" smtClean="0">
                <a:latin typeface="+mn-ea"/>
                <a:ea typeface="+mn-ea"/>
                <a:cs typeface="Arial" charset="0"/>
              </a:rPr>
              <a:t>SA2#111</a:t>
            </a:r>
            <a:r>
              <a:rPr lang="en-GB" altLang="ko-KR" dirty="0" smtClean="0">
                <a:latin typeface="+mn-ea"/>
                <a:ea typeface="+mn-ea"/>
                <a:cs typeface="Arial" charset="0"/>
              </a:rPr>
              <a:t>: Oct 2015, TBD, China</a:t>
            </a:r>
          </a:p>
          <a:p>
            <a:pPr lvl="1" eaLnBrk="1" hangingPunct="1">
              <a:defRPr/>
            </a:pPr>
            <a:r>
              <a:rPr lang="en-GB" altLang="ko-KR" dirty="0" err="1" smtClean="0">
                <a:latin typeface="+mn-ea"/>
                <a:ea typeface="+mn-ea"/>
                <a:cs typeface="Arial" charset="0"/>
              </a:rPr>
              <a:t>SA2#112</a:t>
            </a:r>
            <a:r>
              <a:rPr lang="en-GB" altLang="ko-KR" dirty="0" smtClean="0">
                <a:latin typeface="+mn-ea"/>
                <a:ea typeface="+mn-ea"/>
                <a:cs typeface="Arial" charset="0"/>
              </a:rPr>
              <a:t>: Nov 2015, TBD, USA </a:t>
            </a:r>
          </a:p>
          <a:p>
            <a:pPr eaLnBrk="1" hangingPunct="1">
              <a:defRPr/>
            </a:pPr>
            <a:endParaRPr lang="en-GB" altLang="de-DE" sz="3200" dirty="0" smtClean="0">
              <a:latin typeface="Arial" charset="0"/>
              <a:ea typeface="Gulim" pitchFamily="34" charset="-127"/>
              <a:cs typeface="Arial"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Rel-13, Work </a:t>
            </a:r>
            <a:r>
              <a:rPr lang="de-DE" i="1" dirty="0" smtClean="0"/>
              <a:t>ON HOLD</a:t>
            </a:r>
            <a:r>
              <a:rPr lang="de-DE" dirty="0" smtClean="0"/>
              <a:t> (1/1)</a:t>
            </a:r>
            <a:endParaRPr lang="de-DE" dirty="0"/>
          </a:p>
        </p:txBody>
      </p:sp>
      <p:graphicFrame>
        <p:nvGraphicFramePr>
          <p:cNvPr id="4" name="Content Placeholder 8"/>
          <p:cNvGraphicFramePr>
            <a:graphicFrameLocks noGrp="1"/>
          </p:cNvGraphicFramePr>
          <p:nvPr>
            <p:ph idx="1"/>
            <p:extLst>
              <p:ext uri="{D42A27DB-BD31-4B8C-83A1-F6EECF244321}">
                <p14:modId xmlns:p14="http://schemas.microsoft.com/office/powerpoint/2010/main" val="1276981231"/>
              </p:ext>
            </p:extLst>
          </p:nvPr>
        </p:nvGraphicFramePr>
        <p:xfrm>
          <a:off x="228600" y="1714500"/>
          <a:ext cx="8569325" cy="2931185"/>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Planned Time Budget</a:t>
                      </a:r>
                    </a:p>
                  </a:txBody>
                  <a:tcPr marL="91443" marR="91443" marT="45730" marB="45730"/>
                </a:tc>
              </a:tr>
              <a:tr h="576625">
                <a:tc>
                  <a:txBody>
                    <a:bodyPr/>
                    <a:lstStyle/>
                    <a:p>
                      <a:r>
                        <a:rPr lang="en-US" sz="1600" dirty="0" err="1" smtClean="0">
                          <a:solidFill>
                            <a:schemeClr val="bg1"/>
                          </a:solidFill>
                        </a:rPr>
                        <a:t>eCSFB</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Enhanced </a:t>
                      </a:r>
                      <a:r>
                        <a:rPr kumimoji="0" lang="en-US" sz="1400" b="1" i="0" u="none" strike="noStrike" cap="none" normalizeH="0" baseline="0" dirty="0" err="1" smtClean="0">
                          <a:ln>
                            <a:noFill/>
                          </a:ln>
                          <a:solidFill>
                            <a:schemeClr val="bg1"/>
                          </a:solidFill>
                          <a:effectLst/>
                          <a:latin typeface="Calibri" pitchFamily="34" charset="0"/>
                        </a:rPr>
                        <a:t>CSFB</a:t>
                      </a:r>
                      <a:r>
                        <a:rPr kumimoji="0" lang="en-US" sz="1400" b="1" i="0" u="none" strike="noStrike" cap="none" normalizeH="0" baseline="0" dirty="0" smtClean="0">
                          <a:ln>
                            <a:noFill/>
                          </a:ln>
                          <a:solidFill>
                            <a:schemeClr val="bg1"/>
                          </a:solidFill>
                          <a:effectLst/>
                          <a:latin typeface="Calibri" pitchFamily="34" charset="0"/>
                        </a:rPr>
                        <a:t>  (</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Track)</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85%</a:t>
                      </a:r>
                      <a:r>
                        <a:rPr lang="en-US" sz="1400" b="1" dirty="0" smtClean="0">
                          <a:solidFill>
                            <a:srgbClr val="7030A0"/>
                          </a:solidFill>
                        </a:rPr>
                        <a:t/>
                      </a:r>
                      <a:br>
                        <a:rPr lang="en-US" sz="1400" b="1" dirty="0" smtClean="0">
                          <a:solidFill>
                            <a:srgbClr val="7030A0"/>
                          </a:solidFill>
                        </a:rPr>
                      </a:br>
                      <a:r>
                        <a:rPr lang="en-US" sz="1400" b="1" i="1" dirty="0" smtClean="0">
                          <a:solidFill>
                            <a:srgbClr val="FFFF00"/>
                          </a:solidFill>
                        </a:rPr>
                        <a:t>ON HOLD</a:t>
                      </a:r>
                    </a:p>
                  </a:txBody>
                  <a:tcPr marL="91443" marR="91443" marT="45725" marB="45725">
                    <a:solidFill>
                      <a:srgbClr val="62A14D"/>
                    </a:solidFill>
                  </a:tcPr>
                </a:tc>
                <a:tc>
                  <a:txBody>
                    <a:bodyPr/>
                    <a:lstStyle/>
                    <a:p>
                      <a:pPr algn="ctr"/>
                      <a:r>
                        <a:rPr lang="en-US" sz="1400" b="1" dirty="0" smtClean="0">
                          <a:solidFill>
                            <a:schemeClr val="bg1"/>
                          </a:solidFill>
                        </a:rPr>
                        <a:t>3</a:t>
                      </a:r>
                      <a:endParaRPr lang="en-US" sz="1400" b="1" dirty="0">
                        <a:solidFill>
                          <a:schemeClr val="bg1"/>
                        </a:solidFill>
                      </a:endParaRPr>
                    </a:p>
                  </a:txBody>
                  <a:tcPr marL="91443" marR="91443" marT="45725" marB="45725">
                    <a:solidFill>
                      <a:srgbClr val="62A14D"/>
                    </a:solidFill>
                  </a:tcPr>
                </a:tc>
                <a:tc>
                  <a:txBody>
                    <a:bodyPr/>
                    <a:lstStyle/>
                    <a:p>
                      <a:pPr algn="ctr"/>
                      <a:r>
                        <a:rPr lang="en-US" sz="1400" b="1" i="0" dirty="0" smtClean="0">
                          <a:solidFill>
                            <a:schemeClr val="bg1"/>
                          </a:solidFill>
                        </a:rPr>
                        <a:t>1</a:t>
                      </a:r>
                      <a:endParaRPr lang="en-US" sz="1400" b="1" i="0" dirty="0">
                        <a:solidFill>
                          <a:schemeClr val="bg1"/>
                        </a:solidFill>
                      </a:endParaRPr>
                    </a:p>
                  </a:txBody>
                  <a:tcPr marL="91443" marR="91443" marT="45725" marB="45725">
                    <a:solidFill>
                      <a:srgbClr val="62A14D"/>
                    </a:solidFill>
                  </a:tcPr>
                </a:tc>
              </a:tr>
              <a:tr h="576625">
                <a:tc>
                  <a:txBody>
                    <a:bodyPr/>
                    <a:lstStyle/>
                    <a:p>
                      <a:r>
                        <a:rPr lang="en-US" sz="1600" dirty="0" err="1" smtClean="0">
                          <a:solidFill>
                            <a:schemeClr val="bg1"/>
                          </a:solidFill>
                        </a:rPr>
                        <a:t>eCSFB</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a:t>
                      </a:r>
                      <a:r>
                        <a:rPr lang="en-US" sz="1400" b="1" kern="1200" baseline="0" dirty="0" err="1" smtClean="0">
                          <a:solidFill>
                            <a:schemeClr val="bg1"/>
                          </a:solidFill>
                          <a:effectLst/>
                          <a:latin typeface="+mn-lt"/>
                          <a:ea typeface="+mn-ea"/>
                          <a:cs typeface="+mn-cs"/>
                        </a:rPr>
                        <a:t>3GPP</a:t>
                      </a:r>
                      <a:r>
                        <a:rPr lang="en-US" sz="1400" b="1" kern="1200" baseline="0" dirty="0" smtClean="0">
                          <a:solidFill>
                            <a:schemeClr val="bg1"/>
                          </a:solidFill>
                          <a:effectLst/>
                          <a:latin typeface="+mn-lt"/>
                          <a:ea typeface="+mn-ea"/>
                          <a:cs typeface="+mn-cs"/>
                        </a:rPr>
                        <a:t>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0%</a:t>
                      </a:r>
                    </a:p>
                  </a:txBody>
                  <a:tcPr marL="91443" marR="91443" marT="45725" marB="45725">
                    <a:solidFill>
                      <a:srgbClr val="7CCA62"/>
                    </a:solidFill>
                  </a:tcPr>
                </a:tc>
                <a:tc>
                  <a:txBody>
                    <a:bodyPr/>
                    <a:lstStyle/>
                    <a:p>
                      <a:pPr algn="ctr"/>
                      <a:r>
                        <a:rPr lang="en-US" sz="1400" b="1" dirty="0" smtClean="0">
                          <a:solidFill>
                            <a:schemeClr val="bg1"/>
                          </a:solidFill>
                        </a:rPr>
                        <a:t>0</a:t>
                      </a:r>
                      <a:endParaRPr lang="en-US" sz="1400" b="1" dirty="0">
                        <a:solidFill>
                          <a:schemeClr val="bg1"/>
                        </a:solidFill>
                      </a:endParaRPr>
                    </a:p>
                  </a:txBody>
                  <a:tcPr marL="91443" marR="91443" marT="45725" marB="45725">
                    <a:solidFill>
                      <a:srgbClr val="7CCA62"/>
                    </a:solidFill>
                  </a:tcPr>
                </a:tc>
                <a:tc>
                  <a:txBody>
                    <a:bodyPr/>
                    <a:lstStyle/>
                    <a:p>
                      <a:pPr algn="ctr"/>
                      <a:r>
                        <a:rPr lang="en-US" sz="1400" b="1" i="0" baseline="0" dirty="0" smtClean="0">
                          <a:solidFill>
                            <a:schemeClr val="bg1"/>
                          </a:solidFill>
                        </a:rPr>
                        <a:t>1</a:t>
                      </a:r>
                    </a:p>
                  </a:txBody>
                  <a:tcPr marL="91443" marR="91443" marT="45725" marB="45725">
                    <a:solidFill>
                      <a:srgbClr val="7CCA62"/>
                    </a:solidFill>
                  </a:tcPr>
                </a:tc>
              </a:tr>
              <a:tr h="576625">
                <a:tc>
                  <a:txBody>
                    <a:bodyPr/>
                    <a:lstStyle/>
                    <a:p>
                      <a:r>
                        <a:rPr lang="en-US" sz="1600" dirty="0" smtClean="0">
                          <a:solidFill>
                            <a:schemeClr val="bg1"/>
                          </a:solidFill>
                        </a:rPr>
                        <a:t>SETA</a:t>
                      </a:r>
                      <a:endParaRPr lang="en-US" sz="1600" dirty="0">
                        <a:solidFill>
                          <a:schemeClr val="bg1"/>
                        </a:solidFill>
                      </a:endParaRPr>
                    </a:p>
                  </a:txBody>
                  <a:tcPr marL="91443" marR="91443" marT="45725" marB="45725">
                    <a:solidFill>
                      <a:srgbClr val="62A14D"/>
                    </a:solidFill>
                  </a:tcPr>
                </a:tc>
                <a:tc>
                  <a:txBody>
                    <a:bodyPr/>
                    <a:lstStyle/>
                    <a:p>
                      <a:pPr algn="l" fontAlgn="t"/>
                      <a:r>
                        <a:rPr lang="en-US" sz="1400" b="1" kern="1200" dirty="0" err="1" smtClean="0">
                          <a:solidFill>
                            <a:schemeClr val="bg1"/>
                          </a:solidFill>
                          <a:effectLst/>
                          <a:latin typeface="+mn-lt"/>
                          <a:ea typeface="+mn-ea"/>
                          <a:cs typeface="+mn-cs"/>
                        </a:rPr>
                        <a:t>SRVCC</a:t>
                      </a:r>
                      <a:r>
                        <a:rPr lang="en-US" sz="1400" b="1" kern="1200" dirty="0" smtClean="0">
                          <a:solidFill>
                            <a:schemeClr val="bg1"/>
                          </a:solidFill>
                          <a:effectLst/>
                          <a:latin typeface="+mn-lt"/>
                          <a:ea typeface="+mn-ea"/>
                          <a:cs typeface="+mn-cs"/>
                        </a:rPr>
                        <a:t> Enhancements for Transcoding Avoidance , </a:t>
                      </a:r>
                      <a:r>
                        <a:rPr lang="en-US" sz="1400" b="1" kern="1200" dirty="0" err="1" smtClean="0">
                          <a:solidFill>
                            <a:schemeClr val="bg1"/>
                          </a:solidFill>
                          <a:effectLst/>
                          <a:latin typeface="+mn-lt"/>
                          <a:ea typeface="+mn-ea"/>
                          <a:cs typeface="+mn-cs"/>
                        </a:rPr>
                        <a:t>TR</a:t>
                      </a:r>
                      <a:r>
                        <a:rPr lang="en-US" sz="1400" b="1" kern="1200" dirty="0" smtClean="0">
                          <a:solidFill>
                            <a:schemeClr val="bg1"/>
                          </a:solidFill>
                          <a:effectLst/>
                          <a:latin typeface="+mn-lt"/>
                          <a:ea typeface="+mn-ea"/>
                          <a:cs typeface="+mn-cs"/>
                        </a:rPr>
                        <a:t> Phase (Other Track)</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70%</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i="1" dirty="0" smtClean="0">
                          <a:solidFill>
                            <a:srgbClr val="FFFF00"/>
                          </a:solidFill>
                        </a:rPr>
                        <a:t>ON HOLD</a:t>
                      </a:r>
                    </a:p>
                  </a:txBody>
                  <a:tcPr marL="91443" marR="91443" marT="45725" marB="45725">
                    <a:solidFill>
                      <a:srgbClr val="62A14D"/>
                    </a:solidFill>
                  </a:tcPr>
                </a:tc>
                <a:tc>
                  <a:txBody>
                    <a:bodyPr/>
                    <a:lstStyle/>
                    <a:p>
                      <a:pPr algn="ctr"/>
                      <a:r>
                        <a:rPr lang="en-US" sz="1400" b="1" dirty="0" smtClean="0">
                          <a:solidFill>
                            <a:schemeClr val="bg1"/>
                          </a:solidFill>
                        </a:rPr>
                        <a:t>2</a:t>
                      </a:r>
                      <a:endParaRPr lang="en-US" sz="1400" b="1" dirty="0">
                        <a:solidFill>
                          <a:schemeClr val="bg1"/>
                        </a:solidFill>
                      </a:endParaRPr>
                    </a:p>
                  </a:txBody>
                  <a:tcPr marL="91443" marR="91443" marT="45725" marB="45725">
                    <a:solidFill>
                      <a:srgbClr val="62A14D"/>
                    </a:solidFill>
                  </a:tcPr>
                </a:tc>
                <a:tc>
                  <a:txBody>
                    <a:bodyPr/>
                    <a:lstStyle/>
                    <a:p>
                      <a:pPr algn="ctr"/>
                      <a:r>
                        <a:rPr lang="en-US" sz="1400" b="1" i="0" baseline="0" dirty="0" smtClean="0">
                          <a:solidFill>
                            <a:schemeClr val="bg1"/>
                          </a:solidFill>
                        </a:rPr>
                        <a:t>2</a:t>
                      </a:r>
                    </a:p>
                  </a:txBody>
                  <a:tcPr marL="91443" marR="91443" marT="45725" marB="45725">
                    <a:solidFill>
                      <a:srgbClr val="62A14D"/>
                    </a:solidFill>
                  </a:tcPr>
                </a:tc>
              </a:tr>
              <a:tr h="576625">
                <a:tc>
                  <a:txBody>
                    <a:bodyPr/>
                    <a:lstStyle/>
                    <a:p>
                      <a:r>
                        <a:rPr lang="en-US" sz="1600" dirty="0" smtClean="0">
                          <a:solidFill>
                            <a:schemeClr val="bg1"/>
                          </a:solidFill>
                        </a:rPr>
                        <a:t>SETA</a:t>
                      </a:r>
                      <a:endParaRPr lang="en-US" sz="1600" dirty="0">
                        <a:solidFill>
                          <a:schemeClr val="bg1"/>
                        </a:solidFill>
                      </a:endParaRPr>
                    </a:p>
                  </a:txBody>
                  <a:tcPr marL="91443" marR="91443" marT="45725" marB="45725">
                    <a:solidFill>
                      <a:srgbClr val="62A14D"/>
                    </a:solidFill>
                  </a:tcPr>
                </a:tc>
                <a:tc>
                  <a:txBody>
                    <a:bodyPr/>
                    <a:lstStyle/>
                    <a:p>
                      <a:pPr algn="l" fontAlgn="t"/>
                      <a:r>
                        <a:rPr lang="en-US" sz="1400" b="1" kern="1200" dirty="0" smtClean="0">
                          <a:solidFill>
                            <a:schemeClr val="bg1"/>
                          </a:solidFill>
                          <a:effectLst/>
                          <a:latin typeface="+mn-lt"/>
                          <a:ea typeface="+mn-ea"/>
                          <a:cs typeface="+mn-cs"/>
                        </a:rPr>
                        <a:t>Normative</a:t>
                      </a:r>
                      <a:r>
                        <a:rPr lang="en-US" sz="1400" b="1" kern="1200" baseline="0" dirty="0" smtClean="0">
                          <a:solidFill>
                            <a:schemeClr val="bg1"/>
                          </a:solidFill>
                          <a:effectLst/>
                          <a:latin typeface="+mn-lt"/>
                          <a:ea typeface="+mn-ea"/>
                          <a:cs typeface="+mn-cs"/>
                        </a:rPr>
                        <a:t> (Other Track)</a:t>
                      </a:r>
                      <a:endParaRPr lang="en-US" sz="1400" b="1" kern="1200" dirty="0" smtClean="0">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i="0" dirty="0" smtClean="0">
                          <a:solidFill>
                            <a:schemeClr val="bg1"/>
                          </a:solidFill>
                        </a:rPr>
                        <a:t>0%</a:t>
                      </a:r>
                    </a:p>
                  </a:txBody>
                  <a:tcPr marL="91443" marR="91443" marT="45725" marB="45725">
                    <a:solidFill>
                      <a:srgbClr val="62A14D"/>
                    </a:solidFill>
                  </a:tcPr>
                </a:tc>
                <a:tc>
                  <a:txBody>
                    <a:bodyPr/>
                    <a:lstStyle/>
                    <a:p>
                      <a:pPr algn="ctr"/>
                      <a:r>
                        <a:rPr lang="en-US" sz="1400" b="1" dirty="0" smtClean="0">
                          <a:solidFill>
                            <a:schemeClr val="bg1"/>
                          </a:solidFill>
                        </a:rPr>
                        <a:t>0</a:t>
                      </a:r>
                      <a:endParaRPr lang="en-US" sz="1400" b="1" dirty="0">
                        <a:solidFill>
                          <a:schemeClr val="bg1"/>
                        </a:solidFill>
                      </a:endParaRPr>
                    </a:p>
                  </a:txBody>
                  <a:tcPr marL="91443" marR="91443" marT="45725" marB="45725">
                    <a:solidFill>
                      <a:srgbClr val="62A14D"/>
                    </a:solidFill>
                  </a:tcPr>
                </a:tc>
                <a:tc>
                  <a:txBody>
                    <a:bodyPr/>
                    <a:lstStyle/>
                    <a:p>
                      <a:pPr algn="ctr"/>
                      <a:r>
                        <a:rPr lang="en-US" sz="1400" b="1" i="0" baseline="0" dirty="0" smtClean="0">
                          <a:solidFill>
                            <a:schemeClr val="bg1"/>
                          </a:solidFill>
                        </a:rPr>
                        <a:t>1</a:t>
                      </a:r>
                    </a:p>
                  </a:txBody>
                  <a:tcPr marL="91443" marR="91443" marT="45725" marB="45725">
                    <a:solidFill>
                      <a:srgbClr val="62A14D"/>
                    </a:solidFill>
                  </a:tcPr>
                </a:tc>
              </a:tr>
            </a:tbl>
          </a:graphicData>
        </a:graphic>
      </p:graphicFrame>
    </p:spTree>
    <p:extLst>
      <p:ext uri="{BB962C8B-B14F-4D97-AF65-F5344CB8AC3E}">
        <p14:creationId xmlns:p14="http://schemas.microsoft.com/office/powerpoint/2010/main" val="401098180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a:t>
            </a:r>
            <a:r>
              <a:rPr lang="en-GB" sz="2400" dirty="0" err="1" smtClean="0">
                <a:solidFill>
                  <a:schemeClr val="bg1">
                    <a:lumMod val="65000"/>
                  </a:schemeClr>
                </a:solidFill>
              </a:rPr>
              <a:t>SA#66</a:t>
            </a:r>
            <a:r>
              <a:rPr lang="en-GB" sz="2400" dirty="0" smtClean="0">
                <a:solidFill>
                  <a:schemeClr val="bg1">
                    <a:lumMod val="65000"/>
                  </a:schemeClr>
                </a:solidFill>
              </a:rPr>
              <a:t>,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a:t>
            </a:r>
            <a:r>
              <a:rPr lang="en-GB" sz="2000" dirty="0" err="1" smtClean="0">
                <a:solidFill>
                  <a:schemeClr val="bg1">
                    <a:lumMod val="65000"/>
                  </a:schemeClr>
                </a:solidFill>
              </a:rPr>
              <a:t>Rel</a:t>
            </a:r>
            <a:r>
              <a:rPr lang="en-GB" sz="2000" dirty="0" smtClean="0">
                <a:solidFill>
                  <a:schemeClr val="bg1">
                    <a:lumMod val="65000"/>
                  </a:schemeClr>
                </a:solidFill>
              </a:rPr>
              <a:t>-11 and before Maintenance</a:t>
            </a:r>
          </a:p>
          <a:p>
            <a:pPr lvl="1" eaLnBrk="1" hangingPunct="1">
              <a:defRPr/>
            </a:pPr>
            <a:r>
              <a:rPr lang="en-GB" sz="2000" dirty="0" smtClean="0">
                <a:solidFill>
                  <a:schemeClr val="bg1">
                    <a:lumMod val="65000"/>
                  </a:schemeClr>
                </a:solidFill>
              </a:rPr>
              <a:t>2.2) </a:t>
            </a:r>
            <a:r>
              <a:rPr lang="en-GB" sz="2000" dirty="0" err="1" smtClean="0">
                <a:solidFill>
                  <a:schemeClr val="bg1">
                    <a:lumMod val="65000"/>
                  </a:schemeClr>
                </a:solidFill>
              </a:rPr>
              <a:t>Rel</a:t>
            </a:r>
            <a:r>
              <a:rPr lang="en-GB" sz="2000" dirty="0" smtClean="0">
                <a:solidFill>
                  <a:schemeClr val="bg1">
                    <a:lumMod val="65000"/>
                  </a:schemeClr>
                </a:solidFill>
              </a:rPr>
              <a:t>-12 Work and Maintenance</a:t>
            </a:r>
          </a:p>
          <a:p>
            <a:pPr lvl="1" eaLnBrk="1" hangingPunct="1">
              <a:defRPr/>
            </a:pPr>
            <a:r>
              <a:rPr lang="en-GB" sz="2000" dirty="0" smtClean="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 Work and Maintenance</a:t>
            </a:r>
          </a:p>
          <a:p>
            <a:pPr lvl="1" eaLnBrk="1" hangingPunct="1">
              <a:defRPr/>
            </a:pPr>
            <a:r>
              <a:rPr lang="en-GB" sz="2000" b="1" i="1" dirty="0" smtClean="0"/>
              <a:t>2.4) New and Updated </a:t>
            </a:r>
            <a:r>
              <a:rPr lang="en-GB" sz="2000" b="1" i="1" dirty="0" err="1" smtClean="0"/>
              <a:t>WIDs</a:t>
            </a:r>
            <a:r>
              <a:rPr lang="en-GB" sz="2000" b="1" i="1" dirty="0" smtClean="0"/>
              <a:t> and </a:t>
            </a:r>
            <a:r>
              <a:rPr lang="en-GB" sz="2000" b="1" i="1" dirty="0" err="1" smtClean="0"/>
              <a:t>SIDs</a:t>
            </a:r>
            <a:endParaRPr lang="en-GB" sz="2000" b="1" i="1" dirty="0" smtClean="0"/>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3796" name="Text Box 3"/>
          <p:cNvSpPr txBox="1">
            <a:spLocks noChangeArrowheads="1"/>
          </p:cNvSpPr>
          <p:nvPr/>
        </p:nvSpPr>
        <p:spPr bwMode="auto">
          <a:xfrm>
            <a:off x="77788" y="370046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marL="342900" indent="-342900" eaLnBrk="1" hangingPunct="1"/>
            <a:r>
              <a:rPr lang="en-GB" altLang="de-DE" dirty="0" smtClean="0"/>
              <a:t>2.4) New and Updated </a:t>
            </a:r>
            <a:r>
              <a:rPr lang="en-GB" altLang="de-DE" dirty="0" err="1" smtClean="0"/>
              <a:t>WIDs</a:t>
            </a:r>
            <a:r>
              <a:rPr lang="en-GB" altLang="de-DE" dirty="0" smtClean="0"/>
              <a:t> and </a:t>
            </a:r>
            <a:r>
              <a:rPr lang="en-GB" altLang="de-DE" dirty="0" err="1" smtClean="0"/>
              <a:t>SIDs</a:t>
            </a:r>
            <a:endParaRPr lang="de-DE" altLang="de-DE" dirty="0" smtClean="0"/>
          </a:p>
        </p:txBody>
      </p:sp>
      <p:sp>
        <p:nvSpPr>
          <p:cNvPr id="34819" name="Content Placeholder 2"/>
          <p:cNvSpPr>
            <a:spLocks noGrp="1"/>
          </p:cNvSpPr>
          <p:nvPr>
            <p:ph idx="1"/>
          </p:nvPr>
        </p:nvSpPr>
        <p:spPr>
          <a:xfrm>
            <a:off x="203200" y="1360488"/>
            <a:ext cx="8813800" cy="4674552"/>
          </a:xfrm>
        </p:spPr>
        <p:txBody>
          <a:bodyPr/>
          <a:lstStyle/>
          <a:p>
            <a:pPr eaLnBrk="1" hangingPunct="1"/>
            <a:r>
              <a:rPr lang="en-US" altLang="de-DE" sz="1800" dirty="0" smtClean="0"/>
              <a:t>New </a:t>
            </a:r>
            <a:r>
              <a:rPr lang="en-US" altLang="de-DE" sz="1800" dirty="0" err="1" smtClean="0"/>
              <a:t>WID</a:t>
            </a:r>
            <a:r>
              <a:rPr lang="en-US" altLang="de-DE" sz="1800" dirty="0" smtClean="0"/>
              <a:t> '</a:t>
            </a:r>
            <a:r>
              <a:rPr lang="en-US" sz="1800" b="1" dirty="0"/>
              <a:t> Optimizations to Support High Latency Communications</a:t>
            </a:r>
            <a:r>
              <a:rPr lang="en-US" altLang="de-DE" sz="1800" b="1" dirty="0" smtClean="0"/>
              <a:t>' </a:t>
            </a:r>
            <a:r>
              <a:rPr lang="en-US" altLang="de-DE" sz="1800" dirty="0" smtClean="0"/>
              <a:t>(</a:t>
            </a:r>
            <a:r>
              <a:rPr lang="en-US" altLang="de-DE" sz="1800" dirty="0" err="1" smtClean="0"/>
              <a:t>HLCom</a:t>
            </a:r>
            <a:r>
              <a:rPr lang="en-US" altLang="de-DE" sz="1800" dirty="0" smtClean="0"/>
              <a:t>) </a:t>
            </a:r>
            <a:r>
              <a:rPr lang="de-DE" altLang="de-DE" sz="1800" dirty="0" smtClean="0"/>
              <a:t>[SP-150030] – </a:t>
            </a:r>
            <a:r>
              <a:rPr lang="de-DE" altLang="de-DE" sz="1800" dirty="0" smtClean="0">
                <a:solidFill>
                  <a:srgbClr val="7030A0"/>
                </a:solidFill>
              </a:rPr>
              <a:t>Time Budget proposed</a:t>
            </a:r>
            <a:r>
              <a:rPr lang="de-DE" altLang="de-DE" sz="1800" dirty="0">
                <a:solidFill>
                  <a:srgbClr val="7030A0"/>
                </a:solidFill>
              </a:rPr>
              <a:t>: 1,5. Completion: </a:t>
            </a:r>
            <a:r>
              <a:rPr lang="de-DE" altLang="de-DE" sz="1800" dirty="0" smtClean="0">
                <a:solidFill>
                  <a:srgbClr val="7030A0"/>
                </a:solidFill>
              </a:rPr>
              <a:t>SA#68.</a:t>
            </a:r>
          </a:p>
          <a:p>
            <a:pPr eaLnBrk="1" hangingPunct="1"/>
            <a:r>
              <a:rPr lang="de-DE" altLang="de-DE" sz="1800" dirty="0" smtClean="0"/>
              <a:t>New WID '</a:t>
            </a:r>
            <a:r>
              <a:rPr lang="de-DE" altLang="de-DE" sz="1800" b="1" dirty="0" smtClean="0"/>
              <a:t>Feasibility study on the Support of Emergency services over WLAN'</a:t>
            </a:r>
            <a:r>
              <a:rPr lang="de-DE" altLang="de-DE" sz="1800" dirty="0" smtClean="0"/>
              <a:t> (FS_SEW) [SP-150zzz] – </a:t>
            </a:r>
            <a:r>
              <a:rPr lang="de-DE" altLang="de-DE" sz="1800" dirty="0" smtClean="0">
                <a:solidFill>
                  <a:srgbClr val="7030A0"/>
                </a:solidFill>
              </a:rPr>
              <a:t>Time Budget proposed: 4. </a:t>
            </a:r>
            <a:r>
              <a:rPr lang="de-DE" altLang="de-DE" sz="1800" dirty="0">
                <a:solidFill>
                  <a:srgbClr val="7030A0"/>
                </a:solidFill>
              </a:rPr>
              <a:t>Completion: </a:t>
            </a:r>
            <a:r>
              <a:rPr lang="de-DE" altLang="de-DE" sz="1800" dirty="0" smtClean="0">
                <a:solidFill>
                  <a:srgbClr val="7030A0"/>
                </a:solidFill>
              </a:rPr>
              <a:t>SA#68.</a:t>
            </a:r>
          </a:p>
          <a:p>
            <a:pPr marL="0" indent="0" eaLnBrk="1" hangingPunct="1">
              <a:buNone/>
            </a:pPr>
            <a:endParaRPr lang="de-DE" altLang="de-DE" sz="1800" dirty="0">
              <a:solidFill>
                <a:srgbClr val="7030A0"/>
              </a:solidFill>
            </a:endParaRPr>
          </a:p>
          <a:p>
            <a:pPr marL="0" indent="0" eaLnBrk="1" hangingPunct="1">
              <a:buNone/>
            </a:pPr>
            <a:endParaRPr lang="de-DE" altLang="de-DE" sz="1800" dirty="0" smtClean="0">
              <a:solidFill>
                <a:srgbClr val="7030A0"/>
              </a:solidFill>
            </a:endParaRPr>
          </a:p>
          <a:p>
            <a:pPr marL="0" indent="0" eaLnBrk="1" hangingPunct="1">
              <a:buNone/>
            </a:pPr>
            <a:endParaRPr lang="de-DE" altLang="de-DE" sz="1200" dirty="0">
              <a:solidFill>
                <a:srgbClr val="7030A0"/>
              </a:solidFill>
            </a:endParaRPr>
          </a:p>
          <a:p>
            <a:pPr eaLnBrk="1" hangingPunct="1"/>
            <a:r>
              <a:rPr lang="de-DE" altLang="de-DE" sz="1800" dirty="0" smtClean="0"/>
              <a:t>Updated WID </a:t>
            </a:r>
            <a:r>
              <a:rPr lang="de-DE" altLang="de-DE" sz="1800" b="1" dirty="0" smtClean="0">
                <a:solidFill>
                  <a:srgbClr val="7030A0"/>
                </a:solidFill>
              </a:rPr>
              <a:t>'</a:t>
            </a:r>
            <a:r>
              <a:rPr lang="en-GB" sz="1800" b="1" dirty="0"/>
              <a:t>Enhancements to Proximity-based Services extensions </a:t>
            </a:r>
            <a:r>
              <a:rPr lang="en-GB" sz="1800" b="1" dirty="0" smtClean="0"/>
              <a:t>' </a:t>
            </a:r>
            <a:r>
              <a:rPr lang="en-GB" sz="1800" dirty="0"/>
              <a:t>(</a:t>
            </a:r>
            <a:r>
              <a:rPr lang="en-GB" sz="1800" dirty="0" err="1"/>
              <a:t>eProSe</a:t>
            </a:r>
            <a:r>
              <a:rPr lang="en-GB" sz="1800" dirty="0"/>
              <a:t>-Ext-SA WG2)</a:t>
            </a:r>
            <a:r>
              <a:rPr lang="en-GB" sz="1800" dirty="0" smtClean="0"/>
              <a:t> [</a:t>
            </a:r>
            <a:r>
              <a:rPr lang="en-GB" sz="1800" dirty="0" err="1" smtClean="0"/>
              <a:t>SP</a:t>
            </a:r>
            <a:r>
              <a:rPr lang="en-GB" sz="1800" dirty="0" smtClean="0"/>
              <a:t>-150028]</a:t>
            </a:r>
            <a:r>
              <a:rPr lang="de-DE" altLang="de-DE" sz="1200" dirty="0"/>
              <a:t> – </a:t>
            </a:r>
            <a:r>
              <a:rPr lang="de-DE" altLang="de-DE" sz="1800" dirty="0">
                <a:solidFill>
                  <a:srgbClr val="7030A0"/>
                </a:solidFill>
              </a:rPr>
              <a:t>Time Budget proposed: </a:t>
            </a:r>
            <a:r>
              <a:rPr lang="de-DE" altLang="de-DE" sz="1800" dirty="0" smtClean="0">
                <a:solidFill>
                  <a:srgbClr val="7030A0"/>
                </a:solidFill>
              </a:rPr>
              <a:t>7 </a:t>
            </a:r>
            <a:r>
              <a:rPr lang="de-DE" altLang="de-DE" sz="1800" dirty="0">
                <a:solidFill>
                  <a:srgbClr val="7030A0"/>
                </a:solidFill>
              </a:rPr>
              <a:t>TR phase + TBD Normative phase</a:t>
            </a:r>
            <a:r>
              <a:rPr lang="de-DE" altLang="de-DE" sz="1800" dirty="0" smtClean="0">
                <a:solidFill>
                  <a:srgbClr val="7030A0"/>
                </a:solidFill>
              </a:rPr>
              <a:t>. Completion: SA#69.</a:t>
            </a:r>
            <a:endParaRPr lang="de-DE" altLang="de-DE" sz="1800" b="1" dirty="0">
              <a:solidFill>
                <a:srgbClr val="7030A0"/>
              </a:solidFill>
            </a:endParaRPr>
          </a:p>
          <a:p>
            <a:pPr eaLnBrk="1" hangingPunct="1"/>
            <a:r>
              <a:rPr lang="en-US" altLang="de-DE" sz="1800" dirty="0" smtClean="0"/>
              <a:t>Updated </a:t>
            </a:r>
            <a:r>
              <a:rPr lang="en-US" altLang="de-DE" sz="1800" dirty="0" err="1" smtClean="0"/>
              <a:t>WID</a:t>
            </a:r>
            <a:r>
              <a:rPr lang="en-US" altLang="de-DE" sz="1800" dirty="0" smtClean="0"/>
              <a:t> '</a:t>
            </a:r>
            <a:r>
              <a:rPr lang="en-US" altLang="de-DE" sz="1800" b="1" dirty="0"/>
              <a:t> Study on Usage Monitoring Enhancements for Service, Application and Subscriber Groups' </a:t>
            </a:r>
            <a:r>
              <a:rPr lang="en-US" altLang="de-DE" sz="1800" dirty="0" smtClean="0"/>
              <a:t>(</a:t>
            </a:r>
            <a:r>
              <a:rPr lang="en-US" altLang="de-DE" sz="1800" dirty="0" err="1" smtClean="0"/>
              <a:t>FS_UMONC_sas</a:t>
            </a:r>
            <a:r>
              <a:rPr lang="en-US" altLang="de-DE" sz="1800" dirty="0" smtClean="0"/>
              <a:t>) </a:t>
            </a:r>
            <a:r>
              <a:rPr lang="de-DE" altLang="de-DE" sz="1800" dirty="0" smtClean="0"/>
              <a:t>[SP-150029]</a:t>
            </a:r>
            <a:r>
              <a:rPr lang="de-DE" altLang="de-DE" sz="1200" dirty="0"/>
              <a:t> </a:t>
            </a:r>
            <a:r>
              <a:rPr lang="de-DE" altLang="de-DE" sz="1800" dirty="0"/>
              <a:t>– </a:t>
            </a:r>
            <a:r>
              <a:rPr lang="de-DE" altLang="de-DE" sz="1800" dirty="0">
                <a:solidFill>
                  <a:srgbClr val="7030A0"/>
                </a:solidFill>
              </a:rPr>
              <a:t>Time Budget proposed: </a:t>
            </a:r>
            <a:r>
              <a:rPr lang="de-DE" altLang="de-DE" sz="1800" dirty="0" smtClean="0">
                <a:solidFill>
                  <a:srgbClr val="7030A0"/>
                </a:solidFill>
              </a:rPr>
              <a:t>0. </a:t>
            </a:r>
            <a:r>
              <a:rPr lang="de-DE" altLang="de-DE" sz="1800" b="1" dirty="0">
                <a:solidFill>
                  <a:srgbClr val="7030A0"/>
                </a:solidFill>
              </a:rPr>
              <a:t>Completion: </a:t>
            </a:r>
            <a:r>
              <a:rPr lang="de-DE" altLang="de-DE" sz="1800" b="1" dirty="0" smtClean="0">
                <a:solidFill>
                  <a:srgbClr val="7030A0"/>
                </a:solidFill>
              </a:rPr>
              <a:t>SA#65</a:t>
            </a:r>
            <a:r>
              <a:rPr lang="de-DE" altLang="de-DE" sz="1800" dirty="0" smtClean="0">
                <a:solidFill>
                  <a:srgbClr val="7030A0"/>
                </a:solidFill>
              </a:rPr>
              <a:t>.</a:t>
            </a:r>
            <a:r>
              <a:rPr lang="de-DE" altLang="de-DE" sz="1800" b="1" dirty="0" smtClean="0">
                <a:solidFill>
                  <a:srgbClr val="7030A0"/>
                </a:solidFill>
              </a:rPr>
              <a:t> </a:t>
            </a:r>
            <a:r>
              <a:rPr lang="de-DE" altLang="de-DE" sz="1800" dirty="0" smtClean="0">
                <a:solidFill>
                  <a:srgbClr val="7030A0"/>
                </a:solidFill>
              </a:rPr>
              <a:t>Aligns with work actually completed.</a:t>
            </a:r>
          </a:p>
          <a:p>
            <a:pPr eaLnBrk="1" hangingPunct="1"/>
            <a:r>
              <a:rPr lang="en-US" altLang="de-DE" sz="1800" dirty="0" smtClean="0"/>
              <a:t>Updated </a:t>
            </a:r>
            <a:r>
              <a:rPr lang="en-US" altLang="de-DE" sz="1800" dirty="0" err="1"/>
              <a:t>WID</a:t>
            </a:r>
            <a:r>
              <a:rPr lang="en-US" altLang="de-DE" sz="1800" dirty="0"/>
              <a:t> </a:t>
            </a:r>
            <a:r>
              <a:rPr lang="en-US" altLang="de-DE" sz="1800" dirty="0" smtClean="0"/>
              <a:t>'</a:t>
            </a:r>
            <a:r>
              <a:rPr lang="de-DE" sz="1800" b="1" dirty="0" smtClean="0"/>
              <a:t>Mission </a:t>
            </a:r>
            <a:r>
              <a:rPr lang="de-DE" sz="1800" b="1" dirty="0"/>
              <a:t>Critical Push to Talk over LTE</a:t>
            </a:r>
            <a:r>
              <a:rPr lang="en-US" altLang="de-DE" sz="1800" b="1" dirty="0"/>
              <a:t>' </a:t>
            </a:r>
            <a:r>
              <a:rPr lang="en-US" altLang="de-DE" sz="1800" dirty="0"/>
              <a:t>(</a:t>
            </a:r>
            <a:r>
              <a:rPr lang="en-US" altLang="de-DE" sz="1800" dirty="0" err="1"/>
              <a:t>MCPTT</a:t>
            </a:r>
            <a:r>
              <a:rPr lang="en-US" altLang="de-DE" sz="1800" dirty="0"/>
              <a:t>) </a:t>
            </a:r>
            <a:r>
              <a:rPr lang="de-DE" altLang="de-DE" sz="1800" dirty="0" smtClean="0"/>
              <a:t>[SP-150031] </a:t>
            </a:r>
            <a:r>
              <a:rPr lang="de-DE" altLang="de-DE" sz="1200" dirty="0"/>
              <a:t>– </a:t>
            </a:r>
            <a:r>
              <a:rPr lang="de-DE" altLang="de-DE" sz="1800" dirty="0">
                <a:solidFill>
                  <a:srgbClr val="7030A0"/>
                </a:solidFill>
              </a:rPr>
              <a:t>Time Budget proposed: </a:t>
            </a:r>
            <a:r>
              <a:rPr lang="de-DE" altLang="de-DE" sz="1800" dirty="0" smtClean="0">
                <a:solidFill>
                  <a:srgbClr val="7030A0"/>
                </a:solidFill>
              </a:rPr>
              <a:t>4 TR phase + TBD Normative phase. </a:t>
            </a:r>
            <a:r>
              <a:rPr lang="de-DE" altLang="de-DE" sz="1800" dirty="0">
                <a:solidFill>
                  <a:srgbClr val="7030A0"/>
                </a:solidFill>
              </a:rPr>
              <a:t>Completion: </a:t>
            </a:r>
            <a:r>
              <a:rPr lang="de-DE" altLang="de-DE" sz="1800" dirty="0" smtClean="0">
                <a:solidFill>
                  <a:srgbClr val="7030A0"/>
                </a:solidFill>
              </a:rPr>
              <a:t>SA#69.</a:t>
            </a:r>
            <a:endParaRPr lang="de-DE" altLang="de-DE" sz="1800" dirty="0">
              <a:solidFill>
                <a:srgbClr val="7030A0"/>
              </a:solidFill>
            </a:endParaRPr>
          </a:p>
          <a:p>
            <a:pPr eaLnBrk="1" hangingPunct="1"/>
            <a:endParaRPr lang="de-DE" altLang="de-DE" sz="1200" dirty="0">
              <a:solidFill>
                <a:srgbClr val="7030A0"/>
              </a:solidFill>
            </a:endParaRPr>
          </a:p>
          <a:p>
            <a:pPr marL="0" indent="0" eaLnBrk="1" hangingPunct="1">
              <a:buNone/>
            </a:pPr>
            <a:endParaRPr lang="de-DE" altLang="de-DE" sz="1800" dirty="0" smtClean="0"/>
          </a:p>
        </p:txBody>
      </p:sp>
      <p:sp>
        <p:nvSpPr>
          <p:cNvPr id="34889" name="TextBox 2"/>
          <p:cNvSpPr txBox="1">
            <a:spLocks noChangeArrowheads="1"/>
          </p:cNvSpPr>
          <p:nvPr/>
        </p:nvSpPr>
        <p:spPr bwMode="auto">
          <a:xfrm>
            <a:off x="6126163" y="6472238"/>
            <a:ext cx="168433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de-DE" altLang="de-DE" sz="1000" b="1" i="1">
                <a:latin typeface="Arial" charset="0"/>
              </a:rPr>
              <a:t>CHAIRMAN'S ESTIMATE</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a:t>
            </a:r>
            <a:r>
              <a:rPr lang="en-GB" sz="2400" dirty="0" err="1" smtClean="0">
                <a:solidFill>
                  <a:schemeClr val="bg1">
                    <a:lumMod val="65000"/>
                  </a:schemeClr>
                </a:solidFill>
              </a:rPr>
              <a:t>SA#66</a:t>
            </a:r>
            <a:r>
              <a:rPr lang="en-GB" sz="2400" dirty="0" smtClean="0">
                <a:solidFill>
                  <a:schemeClr val="bg1">
                    <a:lumMod val="65000"/>
                  </a:schemeClr>
                </a:solidFill>
              </a:rPr>
              <a:t>,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a:t>
            </a:r>
            <a:r>
              <a:rPr lang="en-GB" sz="2000" dirty="0" err="1" smtClean="0">
                <a:solidFill>
                  <a:schemeClr val="bg1">
                    <a:lumMod val="65000"/>
                  </a:schemeClr>
                </a:solidFill>
              </a:rPr>
              <a:t>Rel</a:t>
            </a:r>
            <a:r>
              <a:rPr lang="en-GB" sz="2000" dirty="0" smtClean="0">
                <a:solidFill>
                  <a:schemeClr val="bg1">
                    <a:lumMod val="65000"/>
                  </a:schemeClr>
                </a:solidFill>
              </a:rPr>
              <a:t>-11 and before Maintenance</a:t>
            </a:r>
          </a:p>
          <a:p>
            <a:pPr lvl="1" eaLnBrk="1" hangingPunct="1">
              <a:defRPr/>
            </a:pPr>
            <a:r>
              <a:rPr lang="en-GB" sz="2000" dirty="0" smtClean="0">
                <a:solidFill>
                  <a:schemeClr val="bg1">
                    <a:lumMod val="65000"/>
                  </a:schemeClr>
                </a:solidFill>
              </a:rPr>
              <a:t>2.2) </a:t>
            </a:r>
            <a:r>
              <a:rPr lang="en-GB" sz="2000" dirty="0" err="1" smtClean="0">
                <a:solidFill>
                  <a:schemeClr val="bg1">
                    <a:lumMod val="65000"/>
                  </a:schemeClr>
                </a:solidFill>
              </a:rPr>
              <a:t>Rel</a:t>
            </a:r>
            <a:r>
              <a:rPr lang="en-GB" sz="2000" dirty="0" smtClean="0">
                <a:solidFill>
                  <a:schemeClr val="bg1">
                    <a:lumMod val="65000"/>
                  </a:schemeClr>
                </a:solidFill>
              </a:rPr>
              <a:t>-12 Work and Maintenance</a:t>
            </a:r>
          </a:p>
          <a:p>
            <a:pPr lvl="1" eaLnBrk="1" hangingPunct="1">
              <a:defRPr/>
            </a:pPr>
            <a:r>
              <a:rPr lang="en-GB" sz="2000" dirty="0" smtClean="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b="1" i="1" dirty="0" smtClean="0"/>
              <a:t>2.5) </a:t>
            </a:r>
            <a:r>
              <a:rPr lang="en-GB" sz="2000" b="1" i="1" dirty="0" err="1" smtClean="0"/>
              <a:t>IETF</a:t>
            </a:r>
            <a:r>
              <a:rPr lang="en-GB" sz="2000" b="1" i="1" dirty="0" smtClean="0"/>
              <a:t> and External </a:t>
            </a:r>
            <a:r>
              <a:rPr lang="en-GB" sz="2000" b="1" i="1" dirty="0" err="1" smtClean="0"/>
              <a:t>SDO</a:t>
            </a:r>
            <a:r>
              <a:rPr lang="en-GB" sz="2000" b="1" i="1" dirty="0" smtClean="0"/>
              <a:t> Normative Reference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5844" name="Text Box 3"/>
          <p:cNvSpPr txBox="1">
            <a:spLocks noChangeArrowheads="1"/>
          </p:cNvSpPr>
          <p:nvPr/>
        </p:nvSpPr>
        <p:spPr bwMode="auto">
          <a:xfrm>
            <a:off x="77788" y="408146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de-DE" altLang="de-DE" dirty="0" smtClean="0"/>
              <a:t>2.5) IETF </a:t>
            </a:r>
            <a:r>
              <a:rPr lang="en-GB" altLang="de-DE" dirty="0" smtClean="0"/>
              <a:t>and External </a:t>
            </a:r>
            <a:r>
              <a:rPr lang="en-GB" altLang="de-DE" dirty="0" err="1" smtClean="0"/>
              <a:t>SDO</a:t>
            </a:r>
            <a:r>
              <a:rPr lang="en-GB" altLang="de-DE" dirty="0" smtClean="0"/>
              <a:t> Normative Reference Update (1/1)</a:t>
            </a:r>
            <a:endParaRPr lang="de-DE" altLang="de-DE" dirty="0" smtClean="0"/>
          </a:p>
        </p:txBody>
      </p:sp>
      <p:sp>
        <p:nvSpPr>
          <p:cNvPr id="36867" name="Content Placeholder 1"/>
          <p:cNvSpPr>
            <a:spLocks noGrp="1"/>
          </p:cNvSpPr>
          <p:nvPr>
            <p:ph idx="1"/>
          </p:nvPr>
        </p:nvSpPr>
        <p:spPr/>
        <p:txBody>
          <a:bodyPr/>
          <a:lstStyle/>
          <a:p>
            <a:pPr eaLnBrk="1" hangingPunct="1">
              <a:defRPr/>
            </a:pPr>
            <a:r>
              <a:rPr lang="en-US" dirty="0" smtClean="0"/>
              <a:t> No new </a:t>
            </a:r>
            <a:r>
              <a:rPr lang="en-US" dirty="0" err="1" smtClean="0"/>
              <a:t>IETF</a:t>
            </a:r>
            <a:r>
              <a:rPr lang="en-US" dirty="0" smtClean="0"/>
              <a:t> dependencies to internet-drafts.</a:t>
            </a:r>
          </a:p>
          <a:p>
            <a:pPr eaLnBrk="1" hangingPunct="1">
              <a:defRPr/>
            </a:pPr>
            <a:r>
              <a:rPr lang="en-US" b="1" dirty="0"/>
              <a:t> </a:t>
            </a:r>
            <a:r>
              <a:rPr lang="en-US" dirty="0" smtClean="0"/>
              <a:t>Prefix delegation support for </a:t>
            </a:r>
            <a:r>
              <a:rPr lang="en-US" dirty="0" err="1" smtClean="0"/>
              <a:t>PMIP</a:t>
            </a:r>
            <a:r>
              <a:rPr lang="en-US" dirty="0" smtClean="0"/>
              <a:t>-based </a:t>
            </a:r>
            <a:r>
              <a:rPr lang="en-US" dirty="0" err="1" smtClean="0"/>
              <a:t>S5</a:t>
            </a:r>
            <a:r>
              <a:rPr lang="en-US" dirty="0" smtClean="0"/>
              <a:t>/</a:t>
            </a:r>
            <a:r>
              <a:rPr lang="en-US" dirty="0" err="1" smtClean="0"/>
              <a:t>S8</a:t>
            </a:r>
            <a:r>
              <a:rPr lang="en-US" dirty="0" smtClean="0"/>
              <a:t> was added to </a:t>
            </a:r>
            <a:r>
              <a:rPr lang="en-US" dirty="0" err="1" smtClean="0"/>
              <a:t>Rel</a:t>
            </a:r>
            <a:r>
              <a:rPr lang="en-US" dirty="0" smtClean="0"/>
              <a:t>-13 as a </a:t>
            </a:r>
            <a:r>
              <a:rPr lang="en-US" dirty="0" err="1" smtClean="0"/>
              <a:t>TEI</a:t>
            </a:r>
            <a:r>
              <a:rPr lang="en-US" dirty="0" smtClean="0"/>
              <a:t>-13 Category B CR. This </a:t>
            </a:r>
            <a:r>
              <a:rPr lang="en-US" dirty="0" smtClean="0">
                <a:solidFill>
                  <a:srgbClr val="7030A0"/>
                </a:solidFill>
              </a:rPr>
              <a:t>adds normative references to </a:t>
            </a:r>
            <a:r>
              <a:rPr lang="en-US" dirty="0" err="1" smtClean="0">
                <a:solidFill>
                  <a:srgbClr val="7030A0"/>
                </a:solidFill>
              </a:rPr>
              <a:t>RFC</a:t>
            </a:r>
            <a:r>
              <a:rPr lang="en-US" dirty="0" smtClean="0">
                <a:solidFill>
                  <a:srgbClr val="7030A0"/>
                </a:solidFill>
              </a:rPr>
              <a:t> 3633 and </a:t>
            </a:r>
            <a:r>
              <a:rPr lang="en-US" dirty="0" err="1" smtClean="0">
                <a:solidFill>
                  <a:srgbClr val="7030A0"/>
                </a:solidFill>
              </a:rPr>
              <a:t>RFC</a:t>
            </a:r>
            <a:r>
              <a:rPr lang="en-US" dirty="0" smtClean="0">
                <a:solidFill>
                  <a:srgbClr val="7030A0"/>
                </a:solidFill>
              </a:rPr>
              <a:t> 7148</a:t>
            </a:r>
            <a:r>
              <a:rPr lang="en-US" dirty="0" smtClean="0"/>
              <a:t>. </a:t>
            </a:r>
          </a:p>
          <a:p>
            <a:pPr lvl="1" eaLnBrk="1" hangingPunct="1">
              <a:defRPr/>
            </a:pPr>
            <a:r>
              <a:rPr lang="en-US" dirty="0" smtClean="0"/>
              <a:t>Please see (</a:t>
            </a:r>
            <a:r>
              <a:rPr lang="en-US" dirty="0" err="1" smtClean="0"/>
              <a:t>SP</a:t>
            </a:r>
            <a:r>
              <a:rPr lang="en-US" dirty="0" smtClean="0"/>
              <a:t>-150027/</a:t>
            </a:r>
            <a:r>
              <a:rPr lang="en-US" dirty="0" err="1" smtClean="0"/>
              <a:t>S2</a:t>
            </a:r>
            <a:r>
              <a:rPr lang="en-US" dirty="0" smtClean="0"/>
              <a:t>-150429), </a:t>
            </a:r>
            <a:r>
              <a:rPr lang="en-US" dirty="0" err="1" smtClean="0"/>
              <a:t>23.402CR1343R2</a:t>
            </a:r>
            <a:endParaRPr lang="en-US" dirty="0" smtClean="0"/>
          </a:p>
          <a:p>
            <a:pPr marL="914400" lvl="2" indent="0" eaLnBrk="1" hangingPunct="1">
              <a:buFont typeface="Arial" charset="0"/>
              <a:buNone/>
              <a:defRPr/>
            </a:pPr>
            <a:endParaRPr lang="en-US" dirty="0" smtClean="0"/>
          </a:p>
          <a:p>
            <a:pPr eaLnBrk="1" hangingPunct="1">
              <a:defRPr/>
            </a:pPr>
            <a:endParaRPr lang="en-GB"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a:t>
            </a:r>
            <a:r>
              <a:rPr lang="en-GB" sz="2400" dirty="0" err="1" smtClean="0">
                <a:solidFill>
                  <a:schemeClr val="bg1">
                    <a:lumMod val="65000"/>
                  </a:schemeClr>
                </a:solidFill>
              </a:rPr>
              <a:t>SA#66</a:t>
            </a:r>
            <a:r>
              <a:rPr lang="en-GB" sz="2400" dirty="0" smtClean="0">
                <a:solidFill>
                  <a:schemeClr val="bg1">
                    <a:lumMod val="65000"/>
                  </a:schemeClr>
                </a:solidFill>
              </a:rPr>
              <a:t>,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a:t>
            </a:r>
            <a:r>
              <a:rPr lang="en-GB" sz="2000" dirty="0" err="1" smtClean="0">
                <a:solidFill>
                  <a:schemeClr val="bg1">
                    <a:lumMod val="65000"/>
                  </a:schemeClr>
                </a:solidFill>
              </a:rPr>
              <a:t>Rel</a:t>
            </a:r>
            <a:r>
              <a:rPr lang="en-GB" sz="2000" dirty="0" smtClean="0">
                <a:solidFill>
                  <a:schemeClr val="bg1">
                    <a:lumMod val="65000"/>
                  </a:schemeClr>
                </a:solidFill>
              </a:rPr>
              <a:t>-11 and before Maintenance</a:t>
            </a:r>
          </a:p>
          <a:p>
            <a:pPr lvl="1" eaLnBrk="1" hangingPunct="1">
              <a:defRPr/>
            </a:pPr>
            <a:r>
              <a:rPr lang="en-GB" sz="2000" dirty="0" smtClean="0">
                <a:solidFill>
                  <a:schemeClr val="bg1">
                    <a:lumMod val="65000"/>
                  </a:schemeClr>
                </a:solidFill>
              </a:rPr>
              <a:t>2.2) </a:t>
            </a:r>
            <a:r>
              <a:rPr lang="en-GB" sz="2000" dirty="0" err="1" smtClean="0">
                <a:solidFill>
                  <a:schemeClr val="bg1">
                    <a:lumMod val="65000"/>
                  </a:schemeClr>
                </a:solidFill>
              </a:rPr>
              <a:t>Rel</a:t>
            </a:r>
            <a:r>
              <a:rPr lang="en-GB" sz="2000" dirty="0" smtClean="0">
                <a:solidFill>
                  <a:schemeClr val="bg1">
                    <a:lumMod val="65000"/>
                  </a:schemeClr>
                </a:solidFill>
              </a:rPr>
              <a:t>-12 Work and Maintenance</a:t>
            </a:r>
          </a:p>
          <a:p>
            <a:pPr lvl="1" eaLnBrk="1" hangingPunct="1">
              <a:defRPr/>
            </a:pPr>
            <a:r>
              <a:rPr lang="en-GB" sz="2000" dirty="0" smtClean="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a:t>
            </a:r>
            <a:r>
              <a:rPr lang="en-GB" sz="2400" b="1" i="1" dirty="0" smtClean="0"/>
              <a:t>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8916" name="Text Box 3"/>
          <p:cNvSpPr txBox="1">
            <a:spLocks noChangeArrowheads="1"/>
          </p:cNvSpPr>
          <p:nvPr/>
        </p:nvSpPr>
        <p:spPr bwMode="auto">
          <a:xfrm>
            <a:off x="77788" y="45053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r>
              <a:rPr lang="de-DE" altLang="de-DE" smtClean="0"/>
              <a:t>3) Action Items</a:t>
            </a:r>
          </a:p>
        </p:txBody>
      </p:sp>
      <p:sp>
        <p:nvSpPr>
          <p:cNvPr id="39939" name="Content Placeholder 2"/>
          <p:cNvSpPr>
            <a:spLocks noGrp="1"/>
          </p:cNvSpPr>
          <p:nvPr>
            <p:ph idx="1"/>
          </p:nvPr>
        </p:nvSpPr>
        <p:spPr>
          <a:xfrm>
            <a:off x="457200" y="1600200"/>
            <a:ext cx="8229600" cy="4302125"/>
          </a:xfrm>
        </p:spPr>
        <p:txBody>
          <a:bodyPr/>
          <a:lstStyle/>
          <a:p>
            <a:pPr eaLnBrk="1" hangingPunct="1"/>
            <a:r>
              <a:rPr lang="de-DE" altLang="de-DE" dirty="0" smtClean="0"/>
              <a:t> There were the following action items assigned for SA2 at SA 61:</a:t>
            </a:r>
          </a:p>
          <a:p>
            <a:pPr lvl="1"/>
            <a:r>
              <a:rPr lang="en-US" altLang="de-DE" b="1" dirty="0" smtClean="0"/>
              <a:t>AP 61/2: SA WG2 were asked to check the use of specific versions for external references in their </a:t>
            </a:r>
            <a:r>
              <a:rPr lang="en-US" altLang="de-DE" b="1" dirty="0" err="1" smtClean="0"/>
              <a:t>TSs</a:t>
            </a:r>
            <a:r>
              <a:rPr lang="en-US" altLang="de-DE" b="1" dirty="0" smtClean="0"/>
              <a:t> and </a:t>
            </a:r>
            <a:r>
              <a:rPr lang="en-US" altLang="de-DE" b="1" dirty="0" err="1" smtClean="0"/>
              <a:t>TRs</a:t>
            </a:r>
            <a:r>
              <a:rPr lang="en-US" altLang="de-DE" b="1" dirty="0" smtClean="0"/>
              <a:t> (in particular, </a:t>
            </a:r>
            <a:r>
              <a:rPr lang="en-US" altLang="de-DE" b="1" dirty="0" err="1" smtClean="0"/>
              <a:t>TR</a:t>
            </a:r>
            <a:r>
              <a:rPr lang="en-US" altLang="de-DE" b="1" dirty="0" smtClean="0"/>
              <a:t> 23.896). [</a:t>
            </a:r>
            <a:r>
              <a:rPr lang="en-US" altLang="de-DE" b="1" dirty="0" smtClean="0">
                <a:solidFill>
                  <a:srgbClr val="7030A0"/>
                </a:solidFill>
              </a:rPr>
              <a:t>Not done / In progress</a:t>
            </a:r>
            <a:r>
              <a:rPr lang="en-US" altLang="de-DE" b="1" dirty="0" smtClean="0"/>
              <a:t>]</a:t>
            </a:r>
          </a:p>
          <a:p>
            <a:pPr lvl="2"/>
            <a:r>
              <a:rPr lang="en-US" altLang="de-DE" b="1" dirty="0" smtClean="0"/>
              <a:t>SA2 has begun to work on this task. It will require coordination with CT </a:t>
            </a:r>
            <a:r>
              <a:rPr lang="en-US" altLang="de-DE" b="1" dirty="0" err="1" smtClean="0"/>
              <a:t>WGs</a:t>
            </a:r>
            <a:r>
              <a:rPr lang="en-US" altLang="de-DE" b="1" dirty="0" smtClean="0"/>
              <a:t>. SA2 will (on a contribution driven basis, by volunteers) review specifications, identify changes in references and propose recommended changes to stage 3 groups.</a:t>
            </a:r>
          </a:p>
          <a:p>
            <a:pPr lvl="2"/>
            <a:r>
              <a:rPr lang="en-US" altLang="de-DE" b="1" dirty="0" smtClean="0">
                <a:solidFill>
                  <a:srgbClr val="7030A0"/>
                </a:solidFill>
              </a:rPr>
              <a:t>PROGRESS SINCE </a:t>
            </a:r>
            <a:r>
              <a:rPr lang="en-US" altLang="de-DE" b="1" dirty="0" err="1" smtClean="0">
                <a:solidFill>
                  <a:srgbClr val="7030A0"/>
                </a:solidFill>
              </a:rPr>
              <a:t>SA#66</a:t>
            </a:r>
            <a:r>
              <a:rPr lang="en-US" altLang="de-DE" b="1" dirty="0" smtClean="0">
                <a:solidFill>
                  <a:srgbClr val="7030A0"/>
                </a:solidFill>
              </a:rPr>
              <a:t>: SA2 has begun 'specification adoption' to ensure there are rapporteurs for all actively maintained </a:t>
            </a:r>
            <a:r>
              <a:rPr lang="en-US" altLang="de-DE" b="1" dirty="0" err="1" smtClean="0">
                <a:solidFill>
                  <a:srgbClr val="7030A0"/>
                </a:solidFill>
              </a:rPr>
              <a:t>TSs</a:t>
            </a:r>
            <a:r>
              <a:rPr lang="en-US" altLang="de-DE" b="1" dirty="0" smtClean="0">
                <a:solidFill>
                  <a:srgbClr val="7030A0"/>
                </a:solidFill>
              </a:rPr>
              <a:t>. These rapporteurs will lead external reference review.</a:t>
            </a:r>
            <a:endParaRPr lang="en-US" altLang="de-DE" dirty="0" smtClean="0">
              <a:solidFill>
                <a:srgbClr val="7030A0"/>
              </a:solidFill>
            </a:endParaRPr>
          </a:p>
          <a:p>
            <a:pPr lvl="1" eaLnBrk="1" hangingPunct="1"/>
            <a:endParaRPr lang="de-DE" altLang="de-DE" dirty="0"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a:t>
            </a:r>
            <a:r>
              <a:rPr lang="en-GB" sz="2400" dirty="0" err="1" smtClean="0">
                <a:solidFill>
                  <a:schemeClr val="bg1">
                    <a:lumMod val="65000"/>
                  </a:schemeClr>
                </a:solidFill>
              </a:rPr>
              <a:t>SA#66</a:t>
            </a:r>
            <a:r>
              <a:rPr lang="en-GB" sz="2400" dirty="0" smtClean="0">
                <a:solidFill>
                  <a:schemeClr val="bg1">
                    <a:lumMod val="65000"/>
                  </a:schemeClr>
                </a:solidFill>
              </a:rPr>
              <a:t>,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a:t>
            </a:r>
            <a:r>
              <a:rPr lang="en-GB" sz="2000" dirty="0" err="1" smtClean="0">
                <a:solidFill>
                  <a:schemeClr val="bg1">
                    <a:lumMod val="65000"/>
                  </a:schemeClr>
                </a:solidFill>
              </a:rPr>
              <a:t>Rel</a:t>
            </a:r>
            <a:r>
              <a:rPr lang="en-GB" sz="2000" dirty="0" smtClean="0">
                <a:solidFill>
                  <a:schemeClr val="bg1">
                    <a:lumMod val="65000"/>
                  </a:schemeClr>
                </a:solidFill>
              </a:rPr>
              <a:t>-11 and before Maintenance</a:t>
            </a:r>
          </a:p>
          <a:p>
            <a:pPr lvl="1" eaLnBrk="1" hangingPunct="1">
              <a:defRPr/>
            </a:pPr>
            <a:r>
              <a:rPr lang="en-GB" sz="2000" dirty="0" smtClean="0">
                <a:solidFill>
                  <a:schemeClr val="bg1">
                    <a:lumMod val="65000"/>
                  </a:schemeClr>
                </a:solidFill>
              </a:rPr>
              <a:t>2.2) </a:t>
            </a:r>
            <a:r>
              <a:rPr lang="en-GB" sz="2000" dirty="0" err="1" smtClean="0">
                <a:solidFill>
                  <a:schemeClr val="bg1">
                    <a:lumMod val="65000"/>
                  </a:schemeClr>
                </a:solidFill>
              </a:rPr>
              <a:t>Rel</a:t>
            </a:r>
            <a:r>
              <a:rPr lang="en-GB" sz="2000" dirty="0" smtClean="0">
                <a:solidFill>
                  <a:schemeClr val="bg1">
                    <a:lumMod val="65000"/>
                  </a:schemeClr>
                </a:solidFill>
              </a:rPr>
              <a:t>-12 Work and Maintenance</a:t>
            </a:r>
          </a:p>
          <a:p>
            <a:pPr lvl="1" eaLnBrk="1" hangingPunct="1">
              <a:defRPr/>
            </a:pPr>
            <a:r>
              <a:rPr lang="en-GB" sz="2000" dirty="0" smtClean="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a:t>
            </a:r>
            <a:r>
              <a:rPr lang="en-GB" sz="2400" b="1" i="1" dirty="0" smtClean="0"/>
              <a:t>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40964" name="Text Box 3"/>
          <p:cNvSpPr txBox="1">
            <a:spLocks noChangeArrowheads="1"/>
          </p:cNvSpPr>
          <p:nvPr/>
        </p:nvSpPr>
        <p:spPr bwMode="auto">
          <a:xfrm>
            <a:off x="6350" y="494188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GB" altLang="de-DE" smtClean="0"/>
              <a:t>4) Documents for Information and Approval</a:t>
            </a:r>
            <a:endParaRPr lang="en-GB" altLang="de-DE" b="1" i="1" smtClean="0"/>
          </a:p>
        </p:txBody>
      </p:sp>
      <p:sp>
        <p:nvSpPr>
          <p:cNvPr id="41987" name="Content Placeholder 2"/>
          <p:cNvSpPr>
            <a:spLocks noGrp="1"/>
          </p:cNvSpPr>
          <p:nvPr>
            <p:ph idx="1"/>
          </p:nvPr>
        </p:nvSpPr>
        <p:spPr/>
        <p:txBody>
          <a:bodyPr/>
          <a:lstStyle/>
          <a:p>
            <a:pPr eaLnBrk="1" hangingPunct="1"/>
            <a:r>
              <a:rPr lang="de-DE" altLang="de-DE" sz="2400" dirty="0" smtClean="0"/>
              <a:t>For </a:t>
            </a:r>
            <a:r>
              <a:rPr lang="de-DE" altLang="de-DE" sz="2400" dirty="0" smtClean="0">
                <a:solidFill>
                  <a:srgbClr val="FF3300"/>
                </a:solidFill>
              </a:rPr>
              <a:t>Information </a:t>
            </a:r>
          </a:p>
          <a:p>
            <a:pPr lvl="1" eaLnBrk="1" hangingPunct="1"/>
            <a:r>
              <a:rPr lang="en-US" sz="1400" kern="1200" dirty="0" smtClean="0">
                <a:ea typeface="Batang"/>
              </a:rPr>
              <a:t>Study </a:t>
            </a:r>
            <a:r>
              <a:rPr lang="en-US" sz="1400" kern="1200" dirty="0">
                <a:ea typeface="Batang"/>
              </a:rPr>
              <a:t>on Optimizations to Support High Latency Communications</a:t>
            </a:r>
            <a:r>
              <a:rPr lang="de-DE" altLang="de-DE" sz="1400" dirty="0" smtClean="0"/>
              <a:t> </a:t>
            </a:r>
            <a:r>
              <a:rPr lang="de-DE" altLang="de-DE" sz="1400" dirty="0"/>
              <a:t>(FS_HLCom) TR 23.709 "</a:t>
            </a:r>
            <a:r>
              <a:rPr lang="en-US" sz="1400" b="1" dirty="0"/>
              <a:t>Study on Optimizations to Support High Latency Communications; Stage 2</a:t>
            </a:r>
            <a:r>
              <a:rPr lang="de-DE" altLang="de-DE" sz="1400" dirty="0"/>
              <a:t>" [</a:t>
            </a:r>
            <a:r>
              <a:rPr lang="de-DE" altLang="de-DE" sz="1400" dirty="0" smtClean="0"/>
              <a:t>SP-150036]</a:t>
            </a:r>
            <a:endParaRPr lang="de-DE" altLang="de-DE" sz="1400" dirty="0"/>
          </a:p>
          <a:p>
            <a:pPr lvl="1" eaLnBrk="1" hangingPunct="1"/>
            <a:r>
              <a:rPr lang="en-US" altLang="ko-KR" sz="1400" dirty="0" smtClean="0"/>
              <a:t>Enhancements </a:t>
            </a:r>
            <a:r>
              <a:rPr lang="en-US" altLang="ko-KR" sz="1400" dirty="0"/>
              <a:t>to Proximity-based Services </a:t>
            </a:r>
            <a:r>
              <a:rPr lang="en-US" altLang="ko-KR" sz="1400" dirty="0" smtClean="0"/>
              <a:t>– Extensions</a:t>
            </a:r>
            <a:r>
              <a:rPr lang="ko-KR" altLang="de-DE" sz="1400" dirty="0" smtClean="0"/>
              <a:t> </a:t>
            </a:r>
            <a:r>
              <a:rPr lang="en-GB" sz="1400" dirty="0" smtClean="0">
                <a:ea typeface="Batang"/>
              </a:rPr>
              <a:t>(</a:t>
            </a:r>
            <a:r>
              <a:rPr lang="en-GB" sz="1400" dirty="0" err="1" smtClean="0">
                <a:ea typeface="Batang"/>
              </a:rPr>
              <a:t>eProSe</a:t>
            </a:r>
            <a:r>
              <a:rPr lang="en-GB" sz="1400" dirty="0" smtClean="0">
                <a:ea typeface="Batang"/>
              </a:rPr>
              <a:t>-Ex-</a:t>
            </a:r>
            <a:r>
              <a:rPr lang="en-GB" sz="1400" dirty="0" err="1" smtClean="0">
                <a:ea typeface="Batang"/>
              </a:rPr>
              <a:t>TRt</a:t>
            </a:r>
            <a:r>
              <a:rPr lang="en-GB" sz="1400" dirty="0" smtClean="0">
                <a:ea typeface="Batang"/>
              </a:rPr>
              <a:t>) </a:t>
            </a:r>
            <a:r>
              <a:rPr lang="de-DE" altLang="de-DE" sz="1400" dirty="0" smtClean="0"/>
              <a:t>TR 23.713 "</a:t>
            </a:r>
            <a:r>
              <a:rPr lang="en-US" sz="1400" b="1" dirty="0"/>
              <a:t>Study on extended architecture support for Proximity-based services </a:t>
            </a:r>
            <a:r>
              <a:rPr lang="de-DE" altLang="de-DE" sz="1400" dirty="0" smtClean="0"/>
              <a:t>" [SP-150034] </a:t>
            </a:r>
          </a:p>
          <a:p>
            <a:pPr lvl="1" eaLnBrk="1" hangingPunct="1"/>
            <a:endParaRPr lang="de-DE" altLang="de-DE" sz="1400" dirty="0" smtClean="0"/>
          </a:p>
          <a:p>
            <a:pPr eaLnBrk="1" hangingPunct="1"/>
            <a:r>
              <a:rPr lang="de-DE" altLang="de-DE" sz="2200" dirty="0" smtClean="0"/>
              <a:t>For </a:t>
            </a:r>
            <a:r>
              <a:rPr lang="de-DE" altLang="de-DE" sz="2200" dirty="0" smtClean="0">
                <a:solidFill>
                  <a:srgbClr val="FF0000"/>
                </a:solidFill>
              </a:rPr>
              <a:t>Approval</a:t>
            </a:r>
          </a:p>
          <a:p>
            <a:pPr lvl="1" eaLnBrk="1" hangingPunct="1"/>
            <a:r>
              <a:rPr lang="en-US" altLang="de-DE" sz="1400" dirty="0" smtClean="0"/>
              <a:t>Monitoring Enhancements </a:t>
            </a:r>
            <a:r>
              <a:rPr lang="de-DE" altLang="de-DE" sz="1400" dirty="0" smtClean="0"/>
              <a:t>(MONTE) TR 23.789 "</a:t>
            </a:r>
            <a:r>
              <a:rPr lang="de-DE" sz="1400" b="1" dirty="0" smtClean="0"/>
              <a:t>Monitoring Enhancements</a:t>
            </a:r>
            <a:r>
              <a:rPr lang="de-DE" altLang="de-DE" sz="1400" dirty="0" smtClean="0"/>
              <a:t>" [SP-150035]</a:t>
            </a:r>
          </a:p>
          <a:p>
            <a:pPr lvl="1" eaLnBrk="1" hangingPunct="1"/>
            <a:r>
              <a:rPr lang="en-US" sz="1400" dirty="0"/>
              <a:t>Usage Monitoring Control </a:t>
            </a:r>
            <a:r>
              <a:rPr lang="en-US" sz="1400" dirty="0" err="1"/>
              <a:t>PCC</a:t>
            </a:r>
            <a:r>
              <a:rPr lang="en-US" sz="1400" dirty="0"/>
              <a:t> Extension</a:t>
            </a:r>
            <a:r>
              <a:rPr lang="de-DE" altLang="de-DE" sz="1400" dirty="0" smtClean="0"/>
              <a:t> (FS_eUMONC) </a:t>
            </a:r>
            <a:r>
              <a:rPr lang="de-DE" altLang="de-DE" sz="1400" dirty="0"/>
              <a:t>TR </a:t>
            </a:r>
            <a:r>
              <a:rPr lang="de-DE" altLang="de-DE" sz="1400" dirty="0" smtClean="0"/>
              <a:t>23.858 "</a:t>
            </a:r>
            <a:r>
              <a:rPr lang="en-GB" sz="1400" b="1" dirty="0"/>
              <a:t>Usage Monitoring Control </a:t>
            </a:r>
            <a:r>
              <a:rPr lang="en-GB" sz="1400" b="1" dirty="0" err="1"/>
              <a:t>PCC</a:t>
            </a:r>
            <a:r>
              <a:rPr lang="en-GB" sz="1400" b="1" dirty="0"/>
              <a:t> Enhancement</a:t>
            </a:r>
            <a:r>
              <a:rPr lang="de-DE" altLang="de-DE" sz="1400" dirty="0" smtClean="0"/>
              <a:t>" </a:t>
            </a:r>
            <a:r>
              <a:rPr lang="de-DE" altLang="de-DE" sz="1400" dirty="0"/>
              <a:t>[</a:t>
            </a:r>
            <a:r>
              <a:rPr lang="de-DE" altLang="de-DE" sz="1400" dirty="0" smtClean="0"/>
              <a:t>SP-150032]</a:t>
            </a:r>
          </a:p>
          <a:p>
            <a:pPr lvl="1" eaLnBrk="1" hangingPunct="1"/>
            <a:r>
              <a:rPr lang="en-US" sz="1400" dirty="0"/>
              <a:t>Policy and Charging Control for supporting fixed broadband access networks (including all building blocks in all </a:t>
            </a:r>
            <a:r>
              <a:rPr lang="en-US" sz="1400" dirty="0" err="1"/>
              <a:t>WGs</a:t>
            </a:r>
            <a:r>
              <a:rPr lang="en-US" sz="1400" dirty="0" smtClean="0"/>
              <a:t>) </a:t>
            </a:r>
            <a:r>
              <a:rPr lang="de-DE" altLang="de-DE" sz="1400" dirty="0" smtClean="0"/>
              <a:t>(P4C) </a:t>
            </a:r>
            <a:r>
              <a:rPr lang="de-DE" altLang="de-DE" sz="1400" dirty="0"/>
              <a:t>TR </a:t>
            </a:r>
            <a:r>
              <a:rPr lang="de-DE" altLang="de-DE" sz="1400" dirty="0" smtClean="0"/>
              <a:t>23.896 "</a:t>
            </a:r>
            <a:r>
              <a:rPr lang="en-US" sz="1400" b="1" dirty="0"/>
              <a:t>Technical Report on Support for fixed broadband access network </a:t>
            </a:r>
            <a:r>
              <a:rPr lang="en-US" sz="1400" b="1" dirty="0" smtClean="0"/>
              <a:t>convergence; Stage-2</a:t>
            </a:r>
            <a:r>
              <a:rPr lang="de-DE" altLang="de-DE" sz="1400" dirty="0" smtClean="0"/>
              <a:t>" </a:t>
            </a:r>
            <a:r>
              <a:rPr lang="de-DE" altLang="de-DE" sz="1400" dirty="0"/>
              <a:t>[</a:t>
            </a:r>
            <a:r>
              <a:rPr lang="de-DE" altLang="de-DE" sz="1400" dirty="0" smtClean="0"/>
              <a:t>SP-150033]</a:t>
            </a:r>
            <a:endParaRPr lang="de-DE" altLang="de-DE" sz="1400" dirty="0"/>
          </a:p>
          <a:p>
            <a:pPr lvl="1" eaLnBrk="1" hangingPunct="1"/>
            <a:endParaRPr lang="de-DE" altLang="de-DE" sz="1400" dirty="0" smtClean="0"/>
          </a:p>
          <a:p>
            <a:pPr lvl="1" eaLnBrk="1" hangingPunct="1"/>
            <a:endParaRPr lang="de-DE" altLang="de-DE" sz="18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a:t>
            </a:r>
            <a:r>
              <a:rPr lang="en-GB" sz="2400" dirty="0" err="1" smtClean="0">
                <a:solidFill>
                  <a:schemeClr val="bg1">
                    <a:lumMod val="65000"/>
                  </a:schemeClr>
                </a:solidFill>
              </a:rPr>
              <a:t>SA#66</a:t>
            </a:r>
            <a:r>
              <a:rPr lang="en-GB" sz="2400" dirty="0" smtClean="0">
                <a:solidFill>
                  <a:schemeClr val="bg1">
                    <a:lumMod val="65000"/>
                  </a:schemeClr>
                </a:solidFill>
              </a:rPr>
              <a:t>,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a:t>
            </a:r>
            <a:r>
              <a:rPr lang="en-GB" sz="2000" dirty="0" err="1" smtClean="0">
                <a:solidFill>
                  <a:schemeClr val="bg1">
                    <a:lumMod val="65000"/>
                  </a:schemeClr>
                </a:solidFill>
              </a:rPr>
              <a:t>Rel</a:t>
            </a:r>
            <a:r>
              <a:rPr lang="en-GB" sz="2000" dirty="0" smtClean="0">
                <a:solidFill>
                  <a:schemeClr val="bg1">
                    <a:lumMod val="65000"/>
                  </a:schemeClr>
                </a:solidFill>
              </a:rPr>
              <a:t>-11 and before Maintenance</a:t>
            </a:r>
          </a:p>
          <a:p>
            <a:pPr lvl="1" eaLnBrk="1" hangingPunct="1">
              <a:defRPr/>
            </a:pPr>
            <a:r>
              <a:rPr lang="en-GB" sz="2000" dirty="0" smtClean="0">
                <a:solidFill>
                  <a:schemeClr val="bg1">
                    <a:lumMod val="65000"/>
                  </a:schemeClr>
                </a:solidFill>
              </a:rPr>
              <a:t>2.2) </a:t>
            </a:r>
            <a:r>
              <a:rPr lang="en-GB" sz="2000" dirty="0" err="1" smtClean="0">
                <a:solidFill>
                  <a:schemeClr val="bg1">
                    <a:lumMod val="65000"/>
                  </a:schemeClr>
                </a:solidFill>
              </a:rPr>
              <a:t>Rel</a:t>
            </a:r>
            <a:r>
              <a:rPr lang="en-GB" sz="2000" dirty="0" smtClean="0">
                <a:solidFill>
                  <a:schemeClr val="bg1">
                    <a:lumMod val="65000"/>
                  </a:schemeClr>
                </a:solidFill>
              </a:rPr>
              <a:t>-12 Work and Maintenance</a:t>
            </a:r>
          </a:p>
          <a:p>
            <a:pPr lvl="1" eaLnBrk="1" hangingPunct="1">
              <a:defRPr/>
            </a:pPr>
            <a:r>
              <a:rPr lang="en-GB" sz="2000" dirty="0" smtClean="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a:t>
            </a:r>
            <a:r>
              <a:rPr lang="en-GB" sz="2400" b="1" i="1" dirty="0" smtClean="0"/>
              <a:t>5) Collected Items requiring action from SA</a:t>
            </a:r>
          </a:p>
        </p:txBody>
      </p:sp>
      <p:sp>
        <p:nvSpPr>
          <p:cNvPr id="43012" name="Text Box 3"/>
          <p:cNvSpPr txBox="1">
            <a:spLocks noChangeArrowheads="1"/>
          </p:cNvSpPr>
          <p:nvPr/>
        </p:nvSpPr>
        <p:spPr bwMode="auto">
          <a:xfrm>
            <a:off x="77788" y="53371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de-DE" altLang="de-DE" dirty="0" smtClean="0"/>
              <a:t>1) General Aspects (2/8)</a:t>
            </a:r>
          </a:p>
        </p:txBody>
      </p:sp>
      <p:sp>
        <p:nvSpPr>
          <p:cNvPr id="7171" name="Rectangle 3"/>
          <p:cNvSpPr>
            <a:spLocks noGrp="1"/>
          </p:cNvSpPr>
          <p:nvPr>
            <p:ph idx="1"/>
          </p:nvPr>
        </p:nvSpPr>
        <p:spPr>
          <a:xfrm>
            <a:off x="457200" y="1600200"/>
            <a:ext cx="8229600" cy="4732338"/>
          </a:xfrm>
        </p:spPr>
        <p:txBody>
          <a:bodyPr/>
          <a:lstStyle/>
          <a:p>
            <a:pPr eaLnBrk="1" hangingPunct="1"/>
            <a:r>
              <a:rPr lang="en-GB" altLang="ko-KR" sz="2400" dirty="0" smtClean="0">
                <a:ea typeface="Gulim" pitchFamily="34" charset="-127"/>
                <a:cs typeface="Arial" charset="0"/>
              </a:rPr>
              <a:t>SA2 </a:t>
            </a:r>
            <a:r>
              <a:rPr lang="en-GB" altLang="ko-KR" sz="2400" dirty="0" err="1" smtClean="0">
                <a:ea typeface="Gulim" pitchFamily="34" charset="-127"/>
                <a:cs typeface="Arial" charset="0"/>
              </a:rPr>
              <a:t>WG</a:t>
            </a:r>
            <a:r>
              <a:rPr lang="en-GB" altLang="ko-KR" sz="2400" dirty="0" smtClean="0">
                <a:ea typeface="Gulim" pitchFamily="34" charset="-127"/>
                <a:cs typeface="Arial" charset="0"/>
              </a:rPr>
              <a:t> Officials</a:t>
            </a:r>
          </a:p>
          <a:p>
            <a:pPr lvl="1" eaLnBrk="1" hangingPunct="1"/>
            <a:r>
              <a:rPr lang="en-GB" altLang="ko-KR" sz="1800" dirty="0" smtClean="0">
                <a:latin typeface="Arial" charset="0"/>
                <a:ea typeface="Gulim" pitchFamily="34" charset="-127"/>
                <a:cs typeface="Arial" charset="0"/>
              </a:rPr>
              <a:t>Chairman: Erik Guttman (Samsung)</a:t>
            </a:r>
          </a:p>
          <a:p>
            <a:pPr lvl="1" eaLnBrk="1" hangingPunct="1"/>
            <a:r>
              <a:rPr lang="en-GB" altLang="ko-KR" sz="1800" dirty="0" smtClean="0">
                <a:latin typeface="Arial" charset="0"/>
                <a:ea typeface="Gulim" pitchFamily="34" charset="-127"/>
                <a:cs typeface="Arial" charset="0"/>
              </a:rPr>
              <a:t>Vice Chairmen: </a:t>
            </a:r>
            <a:r>
              <a:rPr lang="en-GB" altLang="ko-KR" sz="1800" dirty="0" err="1" smtClean="0">
                <a:latin typeface="Arial" charset="0"/>
                <a:ea typeface="Gulim" pitchFamily="34" charset="-127"/>
                <a:cs typeface="Arial" charset="0"/>
              </a:rPr>
              <a:t>Ivano</a:t>
            </a:r>
            <a:r>
              <a:rPr lang="en-GB" altLang="ko-KR" sz="1800" dirty="0" smtClean="0">
                <a:latin typeface="Arial" charset="0"/>
                <a:ea typeface="Gulim" pitchFamily="34" charset="-127"/>
                <a:cs typeface="Arial" charset="0"/>
              </a:rPr>
              <a:t> </a:t>
            </a:r>
            <a:r>
              <a:rPr lang="en-GB" altLang="ko-KR" sz="1800" dirty="0" err="1" smtClean="0">
                <a:latin typeface="Arial" charset="0"/>
                <a:ea typeface="Gulim" pitchFamily="34" charset="-127"/>
                <a:cs typeface="Arial" charset="0"/>
              </a:rPr>
              <a:t>Guardini</a:t>
            </a:r>
            <a:r>
              <a:rPr lang="en-GB" altLang="ko-KR" sz="1800" dirty="0" smtClean="0">
                <a:latin typeface="Arial" charset="0"/>
                <a:ea typeface="Gulim" pitchFamily="34" charset="-127"/>
                <a:cs typeface="Arial" charset="0"/>
              </a:rPr>
              <a:t> (Telecom Italia), Frank </a:t>
            </a:r>
            <a:r>
              <a:rPr lang="en-GB" altLang="ko-KR" sz="1800" dirty="0" err="1" smtClean="0">
                <a:latin typeface="Arial" charset="0"/>
                <a:ea typeface="Gulim" pitchFamily="34" charset="-127"/>
                <a:cs typeface="Arial" charset="0"/>
              </a:rPr>
              <a:t>Mademann</a:t>
            </a:r>
            <a:r>
              <a:rPr lang="en-GB" altLang="ko-KR" sz="1800" dirty="0" smtClean="0">
                <a:latin typeface="Arial" charset="0"/>
                <a:ea typeface="Gulim" pitchFamily="34" charset="-127"/>
                <a:cs typeface="Arial" charset="0"/>
              </a:rPr>
              <a:t> (Huawei).</a:t>
            </a:r>
            <a:endParaRPr lang="en-GB" altLang="ko-KR" sz="1400" b="1" dirty="0" smtClean="0">
              <a:solidFill>
                <a:srgbClr val="7030A0"/>
              </a:solidFill>
              <a:latin typeface="Arial" charset="0"/>
              <a:ea typeface="Gulim" pitchFamily="34" charset="-127"/>
              <a:cs typeface="Arial" charset="0"/>
            </a:endParaRPr>
          </a:p>
          <a:p>
            <a:pPr lvl="1" eaLnBrk="1" hangingPunct="1"/>
            <a:r>
              <a:rPr lang="en-GB" altLang="ko-KR" sz="1800" dirty="0" smtClean="0">
                <a:latin typeface="Arial" charset="0"/>
                <a:ea typeface="Gulim" pitchFamily="34" charset="-127"/>
                <a:cs typeface="Arial" charset="0"/>
              </a:rPr>
              <a:t>Secretary: Maurice Pope (MCC)</a:t>
            </a:r>
          </a:p>
          <a:p>
            <a:pPr eaLnBrk="1" hangingPunct="1"/>
            <a:r>
              <a:rPr lang="en-GB" altLang="ko-KR" sz="2000" dirty="0" smtClean="0">
                <a:latin typeface="Arial" charset="0"/>
                <a:ea typeface="Gulim" pitchFamily="34" charset="-127"/>
                <a:cs typeface="Arial" charset="0"/>
              </a:rPr>
              <a:t> </a:t>
            </a:r>
            <a:r>
              <a:rPr lang="en-GB" altLang="ko-KR" sz="2400" dirty="0" smtClean="0">
                <a:ea typeface="Gulim" pitchFamily="34" charset="-127"/>
                <a:cs typeface="Arial" charset="0"/>
              </a:rPr>
              <a:t>Parallel sessions held in the last plenary cycle</a:t>
            </a:r>
            <a:endParaRPr lang="en-US" altLang="de-DE" sz="1600" dirty="0" smtClean="0">
              <a:cs typeface="Arial" charset="0"/>
            </a:endParaRPr>
          </a:p>
          <a:p>
            <a:pPr lvl="1" eaLnBrk="1" hangingPunct="1"/>
            <a:r>
              <a:rPr lang="en-US" altLang="ko-KR" sz="1600" dirty="0" smtClean="0">
                <a:latin typeface="Arial" charset="0"/>
                <a:ea typeface="Gulim" pitchFamily="34" charset="-127"/>
              </a:rPr>
              <a:t>Parallel Sessions chaired by Vice Chairmen </a:t>
            </a:r>
            <a:r>
              <a:rPr lang="en-US" altLang="ko-KR" sz="1600" dirty="0" err="1" smtClean="0">
                <a:latin typeface="Arial" charset="0"/>
                <a:ea typeface="Gulim" pitchFamily="34" charset="-127"/>
              </a:rPr>
              <a:t>Ivano</a:t>
            </a:r>
            <a:r>
              <a:rPr lang="en-US" altLang="ko-KR" sz="1600" dirty="0" smtClean="0">
                <a:latin typeface="Arial" charset="0"/>
                <a:ea typeface="Gulim" pitchFamily="34" charset="-127"/>
              </a:rPr>
              <a:t> </a:t>
            </a:r>
            <a:r>
              <a:rPr lang="en-US" altLang="ko-KR" sz="1600" dirty="0" err="1" smtClean="0">
                <a:latin typeface="Arial" charset="0"/>
                <a:ea typeface="Gulim" pitchFamily="34" charset="-127"/>
              </a:rPr>
              <a:t>Guardini</a:t>
            </a:r>
            <a:r>
              <a:rPr lang="en-US" altLang="ko-KR" sz="1600" dirty="0" smtClean="0">
                <a:latin typeface="Arial" charset="0"/>
                <a:ea typeface="Gulim" pitchFamily="34" charset="-127"/>
              </a:rPr>
              <a:t> (Telecom Italia) and Frank  </a:t>
            </a:r>
            <a:r>
              <a:rPr lang="en-US" altLang="ko-KR" sz="1600" dirty="0" err="1" smtClean="0">
                <a:latin typeface="Arial" charset="0"/>
                <a:ea typeface="Gulim" pitchFamily="34" charset="-127"/>
              </a:rPr>
              <a:t>Mademann</a:t>
            </a:r>
            <a:r>
              <a:rPr lang="en-US" altLang="ko-KR" sz="1600" dirty="0" smtClean="0">
                <a:latin typeface="Arial" charset="0"/>
                <a:ea typeface="Gulim" pitchFamily="34" charset="-127"/>
              </a:rPr>
              <a:t> (Huawei).</a:t>
            </a:r>
          </a:p>
          <a:p>
            <a:pPr lvl="1" eaLnBrk="1" hangingPunct="1"/>
            <a:r>
              <a:rPr lang="en-GB" altLang="de-DE" sz="1800" b="1" dirty="0" smtClean="0">
                <a:solidFill>
                  <a:srgbClr val="7030A0"/>
                </a:solidFill>
                <a:latin typeface="Arial" charset="0"/>
                <a:cs typeface="Arial" charset="0"/>
              </a:rPr>
              <a:t>Thanks very much to Maurice, drafting session chairmen</a:t>
            </a:r>
            <a:r>
              <a:rPr lang="en-GB" altLang="de-DE" sz="1800" dirty="0" smtClean="0">
                <a:solidFill>
                  <a:srgbClr val="7030A0"/>
                </a:solidFill>
                <a:latin typeface="Arial" charset="0"/>
                <a:cs typeface="Arial" charset="0"/>
              </a:rPr>
              <a:t> (</a:t>
            </a:r>
            <a:r>
              <a:rPr lang="en-GB" altLang="de-DE" sz="1800" dirty="0" err="1" smtClean="0">
                <a:solidFill>
                  <a:srgbClr val="7030A0"/>
                </a:solidFill>
                <a:latin typeface="Arial" charset="0"/>
                <a:cs typeface="Arial" charset="0"/>
              </a:rPr>
              <a:t>Tricci</a:t>
            </a:r>
            <a:r>
              <a:rPr lang="en-GB" altLang="de-DE" sz="1800" dirty="0" smtClean="0">
                <a:solidFill>
                  <a:srgbClr val="7030A0"/>
                </a:solidFill>
                <a:latin typeface="Arial" charset="0"/>
                <a:cs typeface="Arial" charset="0"/>
              </a:rPr>
              <a:t> So (</a:t>
            </a:r>
            <a:r>
              <a:rPr lang="en-GB" altLang="de-DE" sz="1800" dirty="0" err="1" smtClean="0">
                <a:solidFill>
                  <a:srgbClr val="7030A0"/>
                </a:solidFill>
                <a:latin typeface="Arial" charset="0"/>
                <a:cs typeface="Arial" charset="0"/>
              </a:rPr>
              <a:t>ZTE</a:t>
            </a:r>
            <a:r>
              <a:rPr lang="en-GB" altLang="de-DE" sz="1800" dirty="0" smtClean="0">
                <a:solidFill>
                  <a:srgbClr val="7030A0"/>
                </a:solidFill>
                <a:latin typeface="Arial" charset="0"/>
                <a:cs typeface="Arial" charset="0"/>
              </a:rPr>
              <a:t>), Hans </a:t>
            </a:r>
            <a:r>
              <a:rPr lang="en-GB" altLang="de-DE" sz="1800" dirty="0" err="1" smtClean="0">
                <a:solidFill>
                  <a:srgbClr val="7030A0"/>
                </a:solidFill>
                <a:latin typeface="Arial" charset="0"/>
                <a:cs typeface="Arial" charset="0"/>
              </a:rPr>
              <a:t>Rönneke</a:t>
            </a:r>
            <a:r>
              <a:rPr lang="en-GB" altLang="de-DE" sz="1800" dirty="0" smtClean="0">
                <a:solidFill>
                  <a:srgbClr val="7030A0"/>
                </a:solidFill>
                <a:latin typeface="Arial" charset="0"/>
                <a:cs typeface="Arial" charset="0"/>
              </a:rPr>
              <a:t> (Ericsson), </a:t>
            </a:r>
            <a:r>
              <a:rPr lang="en-GB" altLang="de-DE" sz="1800" dirty="0" err="1" smtClean="0">
                <a:solidFill>
                  <a:srgbClr val="7030A0"/>
                </a:solidFill>
                <a:latin typeface="Arial" charset="0"/>
                <a:cs typeface="Arial" charset="0"/>
              </a:rPr>
              <a:t>Haris</a:t>
            </a:r>
            <a:r>
              <a:rPr lang="en-GB" altLang="de-DE" sz="1800" dirty="0" smtClean="0">
                <a:solidFill>
                  <a:srgbClr val="7030A0"/>
                </a:solidFill>
                <a:latin typeface="Arial" charset="0"/>
                <a:cs typeface="Arial" charset="0"/>
              </a:rPr>
              <a:t> </a:t>
            </a:r>
            <a:r>
              <a:rPr lang="en-GB" altLang="de-DE" sz="1800" dirty="0" err="1" smtClean="0">
                <a:solidFill>
                  <a:srgbClr val="7030A0"/>
                </a:solidFill>
                <a:latin typeface="Arial" charset="0"/>
                <a:cs typeface="Arial" charset="0"/>
              </a:rPr>
              <a:t>Zisimopoulos</a:t>
            </a:r>
            <a:r>
              <a:rPr lang="en-GB" altLang="de-DE" sz="1800" dirty="0">
                <a:solidFill>
                  <a:srgbClr val="7030A0"/>
                </a:solidFill>
                <a:latin typeface="Arial" charset="0"/>
                <a:cs typeface="Arial" charset="0"/>
              </a:rPr>
              <a:t> </a:t>
            </a:r>
            <a:r>
              <a:rPr lang="en-GB" altLang="de-DE" sz="1800" dirty="0" smtClean="0">
                <a:solidFill>
                  <a:srgbClr val="7030A0"/>
                </a:solidFill>
                <a:latin typeface="Arial" charset="0"/>
                <a:cs typeface="Arial" charset="0"/>
              </a:rPr>
              <a:t>(Qualcomm Incorporated), </a:t>
            </a:r>
            <a:r>
              <a:rPr lang="en-GB" altLang="de-DE" sz="1800" dirty="0" err="1">
                <a:solidFill>
                  <a:srgbClr val="7030A0"/>
                </a:solidFill>
                <a:latin typeface="Arial" charset="0"/>
                <a:cs typeface="Arial" charset="0"/>
              </a:rPr>
              <a:t>Puneet</a:t>
            </a:r>
            <a:r>
              <a:rPr lang="en-GB" altLang="de-DE" sz="1800" dirty="0">
                <a:solidFill>
                  <a:srgbClr val="7030A0"/>
                </a:solidFill>
                <a:latin typeface="Arial" charset="0"/>
                <a:cs typeface="Arial" charset="0"/>
              </a:rPr>
              <a:t> Jain </a:t>
            </a:r>
            <a:r>
              <a:rPr lang="en-GB" altLang="de-DE" sz="1800" dirty="0" smtClean="0">
                <a:solidFill>
                  <a:srgbClr val="7030A0"/>
                </a:solidFill>
                <a:latin typeface="Arial" charset="0"/>
                <a:cs typeface="Arial" charset="0"/>
              </a:rPr>
              <a:t>(Intel)), </a:t>
            </a:r>
            <a:r>
              <a:rPr lang="en-GB" altLang="de-DE" sz="1800" b="1" dirty="0" smtClean="0">
                <a:solidFill>
                  <a:srgbClr val="7030A0"/>
                </a:solidFill>
                <a:latin typeface="Arial" charset="0"/>
                <a:cs typeface="Arial" charset="0"/>
              </a:rPr>
              <a:t>and parallel session chairmen </a:t>
            </a:r>
            <a:r>
              <a:rPr lang="en-GB" altLang="de-DE" sz="1800" dirty="0" smtClean="0">
                <a:solidFill>
                  <a:srgbClr val="7030A0"/>
                </a:solidFill>
                <a:latin typeface="Arial" charset="0"/>
                <a:cs typeface="Arial" charset="0"/>
              </a:rPr>
              <a:t>(the vice chairmen and vice chairmen candidates </a:t>
            </a:r>
            <a:r>
              <a:rPr lang="en-GB" altLang="de-DE" sz="1800" dirty="0" err="1" smtClean="0">
                <a:solidFill>
                  <a:srgbClr val="7030A0"/>
                </a:solidFill>
                <a:latin typeface="Arial" charset="0"/>
                <a:cs typeface="Arial" charset="0"/>
              </a:rPr>
              <a:t>Puneet</a:t>
            </a:r>
            <a:r>
              <a:rPr lang="en-GB" altLang="de-DE" sz="1800" dirty="0" smtClean="0">
                <a:solidFill>
                  <a:srgbClr val="7030A0"/>
                </a:solidFill>
                <a:latin typeface="Arial" charset="0"/>
                <a:cs typeface="Arial" charset="0"/>
              </a:rPr>
              <a:t> Jain (Intel), </a:t>
            </a:r>
            <a:r>
              <a:rPr lang="en-GB" altLang="de-DE" sz="1800" dirty="0" err="1" smtClean="0">
                <a:solidFill>
                  <a:srgbClr val="7030A0"/>
                </a:solidFill>
                <a:latin typeface="Arial" charset="0"/>
                <a:cs typeface="Arial" charset="0"/>
              </a:rPr>
              <a:t>Krisztian</a:t>
            </a:r>
            <a:r>
              <a:rPr lang="en-GB" altLang="de-DE" sz="1800" dirty="0" smtClean="0">
                <a:solidFill>
                  <a:srgbClr val="7030A0"/>
                </a:solidFill>
                <a:latin typeface="Arial" charset="0"/>
                <a:cs typeface="Arial" charset="0"/>
              </a:rPr>
              <a:t> Kiss (Apple), </a:t>
            </a:r>
            <a:r>
              <a:rPr lang="en-GB" altLang="de-DE" sz="1800" dirty="0" err="1" smtClean="0">
                <a:solidFill>
                  <a:srgbClr val="7030A0"/>
                </a:solidFill>
                <a:latin typeface="Arial" charset="0"/>
                <a:cs typeface="Arial" charset="0"/>
              </a:rPr>
              <a:t>Gyuri</a:t>
            </a:r>
            <a:r>
              <a:rPr lang="en-GB" altLang="de-DE" sz="1800" dirty="0" smtClean="0">
                <a:solidFill>
                  <a:srgbClr val="7030A0"/>
                </a:solidFill>
                <a:latin typeface="Arial" charset="0"/>
                <a:cs typeface="Arial" charset="0"/>
              </a:rPr>
              <a:t> </a:t>
            </a:r>
            <a:r>
              <a:rPr lang="en-GB" altLang="de-DE" sz="1800" dirty="0" err="1" smtClean="0">
                <a:solidFill>
                  <a:srgbClr val="7030A0"/>
                </a:solidFill>
                <a:latin typeface="Arial" charset="0"/>
                <a:cs typeface="Arial" charset="0"/>
              </a:rPr>
              <a:t>Wolfner</a:t>
            </a:r>
            <a:r>
              <a:rPr lang="en-GB" altLang="de-DE" sz="1800" dirty="0" smtClean="0">
                <a:solidFill>
                  <a:srgbClr val="7030A0"/>
                </a:solidFill>
                <a:latin typeface="Arial" charset="0"/>
                <a:cs typeface="Arial" charset="0"/>
              </a:rPr>
              <a:t> (Nokia Networks), Curt Wong (Samsung))</a:t>
            </a:r>
            <a:r>
              <a:rPr lang="en-GB" altLang="de-DE" sz="1800" b="1" dirty="0" smtClean="0">
                <a:solidFill>
                  <a:srgbClr val="7030A0"/>
                </a:solidFill>
                <a:latin typeface="Arial" charset="0"/>
                <a:cs typeface="Arial" charset="0"/>
              </a:rPr>
              <a:t> for their outstanding support!</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GB" altLang="de-DE" smtClean="0"/>
              <a:t>5) Collected Items requiring action </a:t>
            </a:r>
            <a:br>
              <a:rPr lang="en-GB" altLang="de-DE" smtClean="0"/>
            </a:br>
            <a:r>
              <a:rPr lang="en-GB" altLang="de-DE" smtClean="0"/>
              <a:t>from SA</a:t>
            </a:r>
            <a:endParaRPr lang="de-DE" altLang="de-DE" smtClean="0"/>
          </a:p>
        </p:txBody>
      </p:sp>
      <p:sp>
        <p:nvSpPr>
          <p:cNvPr id="44035" name="Content Placeholder 2"/>
          <p:cNvSpPr>
            <a:spLocks noGrp="1"/>
          </p:cNvSpPr>
          <p:nvPr>
            <p:ph idx="1"/>
          </p:nvPr>
        </p:nvSpPr>
        <p:spPr/>
        <p:txBody>
          <a:bodyPr/>
          <a:lstStyle/>
          <a:p>
            <a:pPr marL="342900" lvl="2" indent="-342900" eaLnBrk="1" hangingPunct="1">
              <a:buBlip>
                <a:blip r:embed="rId2"/>
              </a:buBlip>
            </a:pPr>
            <a:r>
              <a:rPr lang="de-DE" altLang="de-DE" sz="2400" dirty="0" smtClean="0">
                <a:solidFill>
                  <a:srgbClr val="FF0000"/>
                </a:solidFill>
              </a:rPr>
              <a:t>[Slide 19] </a:t>
            </a:r>
            <a:r>
              <a:rPr lang="de-DE" sz="2400" dirty="0">
                <a:solidFill>
                  <a:srgbClr val="FF0000"/>
                </a:solidFill>
              </a:rPr>
              <a:t>Based on time budget estimates, the 3GPP track and Other Track will not have sufficient time to conclude all work and study items by SA#68 (see </a:t>
            </a:r>
            <a:r>
              <a:rPr lang="de-DE" sz="2400" dirty="0" smtClean="0">
                <a:solidFill>
                  <a:srgbClr val="FF0000"/>
                </a:solidFill>
              </a:rPr>
              <a:t>SP-150003.) </a:t>
            </a:r>
            <a:r>
              <a:rPr lang="de-DE" sz="2400" dirty="0">
                <a:solidFill>
                  <a:srgbClr val="FF0000"/>
                </a:solidFill>
              </a:rPr>
              <a:t>SA is asked to take action</a:t>
            </a:r>
            <a:r>
              <a:rPr lang="de-DE" sz="2400" dirty="0" smtClean="0">
                <a:solidFill>
                  <a:srgbClr val="FF0000"/>
                </a:solidFill>
              </a:rPr>
              <a:t>.</a:t>
            </a:r>
          </a:p>
          <a:p>
            <a:pPr marL="0" indent="0" eaLnBrk="1" hangingPunct="1">
              <a:buNone/>
            </a:pPr>
            <a:endParaRPr lang="de-DE" dirty="0"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txBox="1">
            <a:spLocks/>
          </p:cNvSpPr>
          <p:nvPr/>
        </p:nvSpPr>
        <p:spPr bwMode="auto">
          <a:xfrm>
            <a:off x="685800" y="1676400"/>
            <a:ext cx="77724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lgn="ctr" eaLnBrk="1" hangingPunct="1">
              <a:buFontTx/>
              <a:buNone/>
            </a:pPr>
            <a:endParaRPr lang="en-US" altLang="de-DE" sz="4400"/>
          </a:p>
          <a:p>
            <a:pPr algn="ctr" eaLnBrk="1" hangingPunct="1">
              <a:buFontTx/>
              <a:buNone/>
            </a:pPr>
            <a:r>
              <a:rPr lang="en-US" altLang="de-DE" sz="4400"/>
              <a:t>Thank You!</a:t>
            </a:r>
            <a:endParaRPr lang="en-US" altLang="de-DE" sz="4400">
              <a:solidFill>
                <a:srgbClr val="FF0000"/>
              </a:solidFill>
            </a:endParaRPr>
          </a:p>
          <a:p>
            <a:pPr algn="ctr" eaLnBrk="1" hangingPunct="1">
              <a:buFontTx/>
              <a:buNone/>
            </a:pPr>
            <a:endParaRPr lang="en-US" altLang="de-DE" sz="4400">
              <a:solidFill>
                <a:srgbClr val="FF0000"/>
              </a:solidFill>
            </a:endParaRPr>
          </a:p>
          <a:p>
            <a:pPr algn="ctr" eaLnBrk="1" hangingPunct="1">
              <a:buFontTx/>
              <a:buNone/>
            </a:pPr>
            <a:endParaRPr lang="en-US" altLang="de-DE" sz="440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4"/>
          <p:cNvSpPr>
            <a:spLocks noGrp="1"/>
          </p:cNvSpPr>
          <p:nvPr>
            <p:ph type="sldNum" sz="quarter" idx="4294967295"/>
          </p:nvPr>
        </p:nvSpPr>
        <p:spPr bwMode="auto">
          <a:xfrm>
            <a:off x="8459788" y="5876925"/>
            <a:ext cx="395287" cy="222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fld id="{2CD38379-7F5C-4A97-A936-90683C6EBB48}" type="slidenum">
              <a:rPr lang="en-US" altLang="de-DE" sz="1100" smtClean="0">
                <a:solidFill>
                  <a:schemeClr val="bg1"/>
                </a:solidFill>
                <a:latin typeface="Arial" charset="0"/>
              </a:rPr>
              <a:pPr>
                <a:spcBef>
                  <a:spcPct val="0"/>
                </a:spcBef>
                <a:buFontTx/>
                <a:buNone/>
              </a:pPr>
              <a:t>52</a:t>
            </a:fld>
            <a:endParaRPr lang="en-US" altLang="de-DE" sz="1100" smtClean="0">
              <a:solidFill>
                <a:schemeClr val="bg1"/>
              </a:solidFill>
              <a:latin typeface="Arial" charset="0"/>
            </a:endParaRPr>
          </a:p>
        </p:txBody>
      </p:sp>
      <p:sp>
        <p:nvSpPr>
          <p:cNvPr id="46083" name="Rectangle 2"/>
          <p:cNvSpPr>
            <a:spLocks noGrp="1"/>
          </p:cNvSpPr>
          <p:nvPr>
            <p:ph type="title"/>
          </p:nvPr>
        </p:nvSpPr>
        <p:spPr>
          <a:noFill/>
        </p:spPr>
        <p:txBody>
          <a:bodyPr/>
          <a:lstStyle/>
          <a:p>
            <a:pPr eaLnBrk="1" hangingPunct="1"/>
            <a:r>
              <a:rPr lang="en-GB" altLang="ko-KR" smtClean="0">
                <a:ea typeface="Gulim" pitchFamily="34" charset="-127"/>
              </a:rPr>
              <a:t>Abbreviations (1/2)</a:t>
            </a:r>
          </a:p>
        </p:txBody>
      </p:sp>
      <p:sp>
        <p:nvSpPr>
          <p:cNvPr id="46084" name="Rectangle 3"/>
          <p:cNvSpPr>
            <a:spLocks noGrp="1"/>
          </p:cNvSpPr>
          <p:nvPr>
            <p:ph type="body" sz="half" idx="1"/>
          </p:nvPr>
        </p:nvSpPr>
        <p:spPr>
          <a:xfrm>
            <a:off x="250825" y="1484313"/>
            <a:ext cx="4105275" cy="4824412"/>
          </a:xfrm>
        </p:spPr>
        <p:txBody>
          <a:bodyPr/>
          <a:lstStyle/>
          <a:p>
            <a:pPr eaLnBrk="1" hangingPunct="1">
              <a:buFontTx/>
              <a:buNone/>
            </a:pPr>
            <a:r>
              <a:rPr lang="en-GB" altLang="de-DE" sz="1000" smtClean="0">
                <a:cs typeface="Times New Roman" pitchFamily="18" charset="0"/>
              </a:rPr>
              <a:t>ADC		Application Detection and Control</a:t>
            </a:r>
          </a:p>
          <a:p>
            <a:pPr eaLnBrk="1" hangingPunct="1">
              <a:buFontTx/>
              <a:buNone/>
            </a:pPr>
            <a:r>
              <a:rPr lang="en-GB" altLang="de-DE" sz="1000" smtClean="0">
                <a:cs typeface="Times New Roman" pitchFamily="18" charset="0"/>
              </a:rPr>
              <a:t>AMBR		Aggregate Maximum Bitrate</a:t>
            </a:r>
          </a:p>
          <a:p>
            <a:pPr eaLnBrk="1" hangingPunct="1">
              <a:buFontTx/>
              <a:buNone/>
            </a:pPr>
            <a:r>
              <a:rPr lang="en-GB" altLang="de-DE" sz="1000" smtClean="0">
                <a:cs typeface="Times New Roman" pitchFamily="18" charset="0"/>
              </a:rPr>
              <a:t>ANDSF	</a:t>
            </a:r>
            <a:r>
              <a:rPr lang="en-US" altLang="de-DE" sz="1000" smtClean="0">
                <a:cs typeface="Times New Roman" pitchFamily="18" charset="0"/>
              </a:rPr>
              <a:t>Access Network Discovery and Selection Function</a:t>
            </a:r>
            <a:endParaRPr lang="en-GB" altLang="de-DE" sz="1000" smtClean="0">
              <a:cs typeface="Times New Roman" pitchFamily="18" charset="0"/>
            </a:endParaRPr>
          </a:p>
          <a:p>
            <a:pPr eaLnBrk="1" hangingPunct="1">
              <a:buFontTx/>
              <a:buNone/>
            </a:pPr>
            <a:r>
              <a:rPr lang="en-GB" altLang="de-DE" sz="1000" smtClean="0">
                <a:cs typeface="Times New Roman" pitchFamily="18" charset="0"/>
              </a:rPr>
              <a:t>APN		Access Point Name</a:t>
            </a:r>
          </a:p>
          <a:p>
            <a:pPr eaLnBrk="1" hangingPunct="1">
              <a:buFontTx/>
              <a:buNone/>
            </a:pPr>
            <a:r>
              <a:rPr lang="en-GB" altLang="de-DE" sz="1000" smtClean="0">
                <a:cs typeface="Times New Roman" pitchFamily="18" charset="0"/>
              </a:rPr>
              <a:t>ARP		Allocation / Retention Priority</a:t>
            </a:r>
          </a:p>
          <a:p>
            <a:pPr eaLnBrk="1" hangingPunct="1">
              <a:buFontTx/>
              <a:buNone/>
            </a:pPr>
            <a:r>
              <a:rPr lang="en-GB" altLang="de-DE" sz="1000" smtClean="0">
                <a:cs typeface="Times New Roman" pitchFamily="18" charset="0"/>
              </a:rPr>
              <a:t>BBF		BroadBand Forum</a:t>
            </a:r>
          </a:p>
          <a:p>
            <a:pPr eaLnBrk="1" hangingPunct="1">
              <a:buFontTx/>
              <a:buNone/>
            </a:pPr>
            <a:r>
              <a:rPr lang="en-GB" altLang="de-DE" sz="1000" smtClean="0">
                <a:cs typeface="Times New Roman" pitchFamily="18" charset="0"/>
              </a:rPr>
              <a:t>CSFB		CS Fallback</a:t>
            </a:r>
          </a:p>
          <a:p>
            <a:pPr eaLnBrk="1" hangingPunct="1">
              <a:buFontTx/>
              <a:buNone/>
            </a:pPr>
            <a:r>
              <a:rPr lang="en-GB" altLang="de-DE" sz="1000" smtClean="0">
                <a:cs typeface="Times New Roman" pitchFamily="18" charset="0"/>
              </a:rPr>
              <a:t>CSG		Closed Subscriber Group</a:t>
            </a:r>
          </a:p>
          <a:p>
            <a:pPr eaLnBrk="1" hangingPunct="1">
              <a:buFontTx/>
              <a:buNone/>
            </a:pPr>
            <a:r>
              <a:rPr lang="en-GB" altLang="de-DE" sz="1000" smtClean="0">
                <a:cs typeface="Times New Roman" pitchFamily="18" charset="0"/>
              </a:rPr>
              <a:t>DDN		Downlink Data Notification</a:t>
            </a:r>
          </a:p>
          <a:p>
            <a:pPr eaLnBrk="1" hangingPunct="1">
              <a:buFontTx/>
              <a:buNone/>
            </a:pPr>
            <a:r>
              <a:rPr lang="en-GB" altLang="de-DE" sz="1000" smtClean="0">
                <a:cs typeface="Times New Roman" pitchFamily="18" charset="0"/>
              </a:rPr>
              <a:t>ECN		Explicit Congestion Notification</a:t>
            </a:r>
          </a:p>
          <a:p>
            <a:pPr eaLnBrk="1" hangingPunct="1">
              <a:buFontTx/>
              <a:buNone/>
            </a:pPr>
            <a:r>
              <a:rPr lang="en-GB" altLang="de-DE" sz="1000" smtClean="0">
                <a:cs typeface="Times New Roman" pitchFamily="18" charset="0"/>
              </a:rPr>
              <a:t>eMPS		Enhanced Multimedia Priority Services</a:t>
            </a:r>
          </a:p>
          <a:p>
            <a:pPr eaLnBrk="1" hangingPunct="1">
              <a:buFontTx/>
              <a:buNone/>
            </a:pPr>
            <a:r>
              <a:rPr lang="en-GB" altLang="de-DE" sz="1000" smtClean="0">
                <a:cs typeface="Times New Roman" pitchFamily="18" charset="0"/>
              </a:rPr>
              <a:t>EPC		Evolved Packet Core</a:t>
            </a:r>
          </a:p>
          <a:p>
            <a:pPr eaLnBrk="1" hangingPunct="1">
              <a:buFontTx/>
              <a:buNone/>
            </a:pPr>
            <a:r>
              <a:rPr lang="en-GB" altLang="de-DE" sz="1000" smtClean="0">
                <a:cs typeface="Times New Roman" pitchFamily="18" charset="0"/>
              </a:rPr>
              <a:t>EPS		Evolved Packet Switched System</a:t>
            </a:r>
          </a:p>
          <a:p>
            <a:pPr eaLnBrk="1" hangingPunct="1">
              <a:buFontTx/>
              <a:buNone/>
            </a:pPr>
            <a:r>
              <a:rPr lang="en-GB" altLang="de-DE" sz="1000" smtClean="0">
                <a:cs typeface="Times New Roman" pitchFamily="18" charset="0"/>
              </a:rPr>
              <a:t>GTP		GPRS Tunneling Protocol</a:t>
            </a:r>
          </a:p>
          <a:p>
            <a:pPr eaLnBrk="1" hangingPunct="1">
              <a:buFontTx/>
              <a:buNone/>
            </a:pPr>
            <a:r>
              <a:rPr lang="en-GB" altLang="de-DE" sz="1000" smtClean="0">
                <a:cs typeface="Times New Roman" pitchFamily="18" charset="0"/>
              </a:rPr>
              <a:t>GTT		Global Text Telephony</a:t>
            </a:r>
          </a:p>
          <a:p>
            <a:pPr eaLnBrk="1" hangingPunct="1">
              <a:buFontTx/>
              <a:buNone/>
            </a:pPr>
            <a:r>
              <a:rPr lang="en-GB" altLang="de-DE" sz="1000" smtClean="0">
                <a:cs typeface="Times New Roman" pitchFamily="18" charset="0"/>
              </a:rPr>
              <a:t>HLR		Home Location Register</a:t>
            </a:r>
          </a:p>
          <a:p>
            <a:pPr eaLnBrk="1" hangingPunct="1">
              <a:buFontTx/>
              <a:buNone/>
            </a:pPr>
            <a:r>
              <a:rPr lang="en-GB" altLang="de-DE" sz="1000" smtClean="0">
                <a:cs typeface="Times New Roman" pitchFamily="18" charset="0"/>
              </a:rPr>
              <a:t>HSS		Home Subscriber Service</a:t>
            </a:r>
          </a:p>
          <a:p>
            <a:pPr eaLnBrk="1" hangingPunct="1">
              <a:buFontTx/>
              <a:buNone/>
            </a:pPr>
            <a:r>
              <a:rPr lang="en-GB" altLang="de-DE" sz="1000" smtClean="0">
                <a:cs typeface="Times New Roman" pitchFamily="18" charset="0"/>
              </a:rPr>
              <a:t>ICS		IMS Centralized Services</a:t>
            </a:r>
          </a:p>
          <a:p>
            <a:pPr eaLnBrk="1" hangingPunct="1">
              <a:buFontTx/>
              <a:buNone/>
            </a:pPr>
            <a:r>
              <a:rPr lang="en-GB" altLang="de-DE" sz="1000" smtClean="0">
                <a:cs typeface="Times New Roman" pitchFamily="18" charset="0"/>
              </a:rPr>
              <a:t>IFOM		IP Flow Mobility</a:t>
            </a:r>
          </a:p>
          <a:p>
            <a:pPr eaLnBrk="1" hangingPunct="1">
              <a:buFontTx/>
              <a:buNone/>
            </a:pPr>
            <a:r>
              <a:rPr lang="en-GB" altLang="de-DE" sz="1000" smtClean="0">
                <a:cs typeface="Times New Roman" pitchFamily="18" charset="0"/>
              </a:rPr>
              <a:t>ISC		IMS Session Continuity</a:t>
            </a:r>
          </a:p>
          <a:p>
            <a:pPr eaLnBrk="1" hangingPunct="1">
              <a:buFontTx/>
              <a:buNone/>
            </a:pPr>
            <a:r>
              <a:rPr lang="en-GB" altLang="de-DE" sz="1000" smtClean="0">
                <a:cs typeface="Times New Roman" pitchFamily="18" charset="0"/>
              </a:rPr>
              <a:t>IUT		Inter-UE Transfer</a:t>
            </a:r>
          </a:p>
          <a:p>
            <a:pPr eaLnBrk="1" hangingPunct="1">
              <a:buFontTx/>
              <a:buNone/>
            </a:pPr>
            <a:r>
              <a:rPr lang="en-GB" altLang="de-DE" sz="1000" smtClean="0">
                <a:cs typeface="Times New Roman" pitchFamily="18" charset="0"/>
              </a:rPr>
              <a:t>IP-CAN	IP Connectivity Access Network</a:t>
            </a:r>
          </a:p>
          <a:p>
            <a:pPr eaLnBrk="1" hangingPunct="1">
              <a:buFontTx/>
              <a:buNone/>
            </a:pPr>
            <a:r>
              <a:rPr lang="en-GB" altLang="de-DE" sz="1000" smtClean="0">
                <a:cs typeface="Times New Roman" pitchFamily="18" charset="0"/>
              </a:rPr>
              <a:t>ISR		Idle mode Signaling Reduction</a:t>
            </a:r>
          </a:p>
          <a:p>
            <a:pPr eaLnBrk="1" hangingPunct="1">
              <a:buFontTx/>
              <a:buNone/>
            </a:pPr>
            <a:r>
              <a:rPr lang="en-GB" altLang="de-DE" sz="1000" smtClean="0">
                <a:cs typeface="Times New Roman" pitchFamily="18" charset="0"/>
              </a:rPr>
              <a:t>LIPA		Local IP Access</a:t>
            </a:r>
          </a:p>
          <a:p>
            <a:pPr eaLnBrk="1" hangingPunct="1">
              <a:buFontTx/>
              <a:buNone/>
            </a:pPr>
            <a:r>
              <a:rPr lang="en-GB" altLang="de-DE" sz="1000" smtClean="0">
                <a:cs typeface="Times New Roman" pitchFamily="18" charset="0"/>
              </a:rPr>
              <a:t>MTC		Machine Type Communication</a:t>
            </a:r>
          </a:p>
        </p:txBody>
      </p:sp>
      <p:sp>
        <p:nvSpPr>
          <p:cNvPr id="46085" name="Rectangle 6"/>
          <p:cNvSpPr>
            <a:spLocks/>
          </p:cNvSpPr>
          <p:nvPr/>
        </p:nvSpPr>
        <p:spPr bwMode="auto">
          <a:xfrm>
            <a:off x="5111750" y="1484313"/>
            <a:ext cx="3997325" cy="504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buFontTx/>
              <a:buNone/>
            </a:pPr>
            <a:r>
              <a:rPr lang="en-GB" altLang="de-DE" sz="1000">
                <a:cs typeface="Times New Roman" pitchFamily="18" charset="0"/>
              </a:rPr>
              <a:t>MBR		Maximum Bitrate</a:t>
            </a:r>
          </a:p>
          <a:p>
            <a:pPr>
              <a:buFontTx/>
              <a:buNone/>
            </a:pPr>
            <a:r>
              <a:rPr lang="en-GB" altLang="de-DE" sz="1000">
                <a:cs typeface="Times New Roman" pitchFamily="18" charset="0"/>
              </a:rPr>
              <a:t>MO-LR	Mobile Originated Location Request</a:t>
            </a:r>
          </a:p>
          <a:p>
            <a:pPr>
              <a:buFontTx/>
              <a:buNone/>
            </a:pPr>
            <a:r>
              <a:rPr lang="en-GB" altLang="de-DE" sz="1000">
                <a:cs typeface="Times New Roman" pitchFamily="18" charset="0"/>
              </a:rPr>
              <a:t>MT-LR		Mobile Terminated Location Request</a:t>
            </a:r>
          </a:p>
          <a:p>
            <a:pPr>
              <a:buFontTx/>
              <a:buNone/>
            </a:pPr>
            <a:r>
              <a:rPr lang="en-GB" altLang="de-DE" sz="1000">
                <a:cs typeface="Times New Roman" pitchFamily="18" charset="0"/>
              </a:rPr>
              <a:t>NIMTC	Network Improvements for Machine-Type 	Communications</a:t>
            </a:r>
          </a:p>
          <a:p>
            <a:pPr>
              <a:buFontTx/>
              <a:buNone/>
            </a:pPr>
            <a:r>
              <a:rPr lang="en-GB" altLang="de-DE" sz="1000">
                <a:cs typeface="Times New Roman" pitchFamily="18" charset="0"/>
              </a:rPr>
              <a:t>NMO		Network Mode of Operation</a:t>
            </a:r>
          </a:p>
          <a:p>
            <a:pPr>
              <a:buFontTx/>
              <a:buNone/>
            </a:pPr>
            <a:r>
              <a:rPr lang="en-GB" altLang="de-DE" sz="1000">
                <a:cs typeface="Times New Roman" pitchFamily="18" charset="0"/>
              </a:rPr>
              <a:t>OCS		Online Charging System</a:t>
            </a:r>
          </a:p>
          <a:p>
            <a:pPr>
              <a:buFontTx/>
              <a:buNone/>
            </a:pPr>
            <a:r>
              <a:rPr lang="en-GB" altLang="de-DE" sz="1000">
                <a:cs typeface="Times New Roman" pitchFamily="18" charset="0"/>
              </a:rPr>
              <a:t>OMR		Optimal Media Routing</a:t>
            </a:r>
          </a:p>
          <a:p>
            <a:pPr>
              <a:buFontTx/>
              <a:buNone/>
            </a:pPr>
            <a:r>
              <a:rPr lang="en-GB" altLang="de-DE" sz="1000">
                <a:cs typeface="Times New Roman" pitchFamily="18" charset="0"/>
              </a:rPr>
              <a:t>PCC		Policy Control and Charging</a:t>
            </a:r>
          </a:p>
          <a:p>
            <a:pPr>
              <a:buFontTx/>
              <a:buNone/>
            </a:pPr>
            <a:r>
              <a:rPr lang="en-GB" altLang="de-DE" sz="1000">
                <a:cs typeface="Times New Roman" pitchFamily="18" charset="0"/>
              </a:rPr>
              <a:t>PCO		Protocol Configuration Option</a:t>
            </a:r>
          </a:p>
          <a:p>
            <a:pPr>
              <a:buFontTx/>
              <a:buNone/>
            </a:pPr>
            <a:r>
              <a:rPr lang="en-GB" altLang="de-DE" sz="1000">
                <a:cs typeface="Times New Roman" pitchFamily="18" charset="0"/>
              </a:rPr>
              <a:t>PCRF		Policy and Charging Rules Function</a:t>
            </a:r>
          </a:p>
          <a:p>
            <a:pPr>
              <a:buFontTx/>
              <a:buNone/>
            </a:pPr>
            <a:r>
              <a:rPr lang="en-GB" altLang="de-DE" sz="1000">
                <a:cs typeface="Times New Roman" pitchFamily="18" charset="0"/>
              </a:rPr>
              <a:t>PMIP		Proxy Mobile IP</a:t>
            </a:r>
          </a:p>
          <a:p>
            <a:pPr>
              <a:buFontTx/>
              <a:buNone/>
            </a:pPr>
            <a:r>
              <a:rPr lang="en-GB" altLang="de-DE" sz="1000">
                <a:cs typeface="Times New Roman" pitchFamily="18" charset="0"/>
              </a:rPr>
              <a:t>RAB		Radio Access Bearer</a:t>
            </a:r>
          </a:p>
          <a:p>
            <a:pPr>
              <a:buFontTx/>
              <a:buNone/>
            </a:pPr>
            <a:r>
              <a:rPr lang="en-GB" altLang="de-DE" sz="1000">
                <a:cs typeface="Times New Roman" pitchFamily="18" charset="0"/>
              </a:rPr>
              <a:t>RAT		Radio Access Technology</a:t>
            </a:r>
          </a:p>
          <a:p>
            <a:pPr>
              <a:buFontTx/>
              <a:buNone/>
            </a:pPr>
            <a:r>
              <a:rPr lang="en-GB" altLang="de-DE" sz="1000">
                <a:cs typeface="Times New Roman" pitchFamily="18" charset="0"/>
              </a:rPr>
              <a:t>QCI		QoS Class Identifier</a:t>
            </a:r>
          </a:p>
          <a:p>
            <a:pPr>
              <a:buFontTx/>
              <a:buNone/>
            </a:pPr>
            <a:r>
              <a:rPr lang="en-GB" altLang="de-DE" sz="1000">
                <a:cs typeface="Times New Roman" pitchFamily="18" charset="0"/>
              </a:rPr>
              <a:t>SAE		System Architecture Evolution</a:t>
            </a:r>
          </a:p>
          <a:p>
            <a:pPr>
              <a:buFontTx/>
              <a:buNone/>
            </a:pPr>
            <a:r>
              <a:rPr lang="en-GB" altLang="de-DE" sz="1000">
                <a:cs typeface="Times New Roman" pitchFamily="18" charset="0"/>
              </a:rPr>
              <a:t>SIPTO		Selected IP Traffic Offload</a:t>
            </a:r>
          </a:p>
          <a:p>
            <a:pPr>
              <a:buFontTx/>
              <a:buNone/>
            </a:pPr>
            <a:r>
              <a:rPr lang="en-GB" altLang="de-DE" sz="1000">
                <a:cs typeface="Times New Roman" pitchFamily="18" charset="0"/>
              </a:rPr>
              <a:t>SPR		Subscriber Profile Repository</a:t>
            </a:r>
          </a:p>
          <a:p>
            <a:pPr>
              <a:buFontTx/>
              <a:buNone/>
            </a:pPr>
            <a:r>
              <a:rPr lang="en-GB" altLang="de-DE" sz="1000">
                <a:cs typeface="Times New Roman" pitchFamily="18" charset="0"/>
              </a:rPr>
              <a:t>SRB		Single Radio-Bearer</a:t>
            </a:r>
          </a:p>
          <a:p>
            <a:pPr>
              <a:buFontTx/>
              <a:buNone/>
            </a:pPr>
            <a:r>
              <a:rPr lang="en-GB" altLang="de-DE" sz="1000">
                <a:cs typeface="Times New Roman" pitchFamily="18" charset="0"/>
              </a:rPr>
              <a:t>SR-VCC	Single Radio VCC</a:t>
            </a:r>
          </a:p>
          <a:p>
            <a:pPr>
              <a:buFontTx/>
              <a:buNone/>
            </a:pPr>
            <a:r>
              <a:rPr lang="en-GB" altLang="de-DE" sz="1000">
                <a:cs typeface="Times New Roman" pitchFamily="18" charset="0"/>
              </a:rPr>
              <a:t>T-ADS		Terminating Access Domain Selection</a:t>
            </a:r>
          </a:p>
          <a:p>
            <a:pPr>
              <a:buFontTx/>
              <a:buNone/>
            </a:pPr>
            <a:r>
              <a:rPr lang="en-GB" altLang="de-DE" sz="1000">
                <a:cs typeface="Times New Roman" pitchFamily="18" charset="0"/>
              </a:rPr>
              <a:t>TAU		Tracking Area Update</a:t>
            </a:r>
          </a:p>
          <a:p>
            <a:pPr>
              <a:buFontTx/>
              <a:buNone/>
            </a:pPr>
            <a:r>
              <a:rPr lang="en-GB" altLang="de-DE" sz="1000">
                <a:cs typeface="Times New Roman" pitchFamily="18" charset="0"/>
              </a:rPr>
              <a:t>TDF		Traffic Detection Function</a:t>
            </a:r>
          </a:p>
          <a:p>
            <a:pPr>
              <a:buFontTx/>
              <a:buNone/>
            </a:pPr>
            <a:r>
              <a:rPr lang="en-GB" altLang="de-DE" sz="1000">
                <a:cs typeface="Times New Roman" pitchFamily="18" charset="0"/>
              </a:rPr>
              <a:t>TEID		Tunnel End Point Identifier</a:t>
            </a:r>
          </a:p>
          <a:p>
            <a:pPr>
              <a:buFontTx/>
              <a:buNone/>
            </a:pPr>
            <a:r>
              <a:rPr lang="en-GB" altLang="de-DE" sz="1000">
                <a:cs typeface="Times New Roman" pitchFamily="18" charset="0"/>
              </a:rPr>
              <a:t>TFT		Traffic Flow Template</a:t>
            </a:r>
          </a:p>
          <a:p>
            <a:pPr>
              <a:buFontTx/>
              <a:buNone/>
            </a:pPr>
            <a:r>
              <a:rPr lang="en-GB" altLang="de-DE" sz="1000">
                <a:cs typeface="Times New Roman" pitchFamily="18" charset="0"/>
              </a:rPr>
              <a:t>TOF		Traffic Offload Function</a:t>
            </a:r>
          </a:p>
          <a:p>
            <a:pPr>
              <a:buFontTx/>
              <a:buNone/>
            </a:pPr>
            <a:r>
              <a:rPr lang="en-GB" altLang="de-DE" sz="1000">
                <a:cs typeface="Times New Roman" pitchFamily="18" charset="0"/>
              </a:rPr>
              <a:t>VCC		Voice Call Continuity</a:t>
            </a:r>
          </a:p>
        </p:txBody>
      </p:sp>
    </p:spTree>
  </p:cSld>
  <p:clrMapOvr>
    <a:masterClrMapping/>
  </p:clrMapOvr>
  <p:transition advTm="161"/>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6"/>
          <p:cNvSpPr>
            <a:spLocks noGrp="1"/>
          </p:cNvSpPr>
          <p:nvPr>
            <p:ph type="title"/>
          </p:nvPr>
        </p:nvSpPr>
        <p:spPr/>
        <p:txBody>
          <a:bodyPr/>
          <a:lstStyle/>
          <a:p>
            <a:pPr eaLnBrk="1" hangingPunct="1"/>
            <a:r>
              <a:rPr lang="de-DE" altLang="de-DE" smtClean="0"/>
              <a:t>Abbreviations (2/2)</a:t>
            </a:r>
          </a:p>
        </p:txBody>
      </p:sp>
      <p:sp>
        <p:nvSpPr>
          <p:cNvPr id="47107" name="Content Placeholder 8"/>
          <p:cNvSpPr>
            <a:spLocks noGrp="1"/>
          </p:cNvSpPr>
          <p:nvPr>
            <p:ph sz="half" idx="2"/>
          </p:nvPr>
        </p:nvSpPr>
        <p:spPr/>
        <p:txBody>
          <a:bodyPr/>
          <a:lstStyle/>
          <a:p>
            <a:pPr eaLnBrk="1" hangingPunct="1"/>
            <a:endParaRPr lang="de-DE" altLang="de-DE" smtClean="0"/>
          </a:p>
        </p:txBody>
      </p:sp>
      <p:sp>
        <p:nvSpPr>
          <p:cNvPr id="47108" name="Rectangle 3"/>
          <p:cNvSpPr>
            <a:spLocks noGrp="1"/>
          </p:cNvSpPr>
          <p:nvPr>
            <p:ph sz="half" idx="1"/>
          </p:nvPr>
        </p:nvSpPr>
        <p:spPr/>
        <p:txBody>
          <a:bodyPr/>
          <a:lstStyle/>
          <a:p>
            <a:pPr eaLnBrk="1" hangingPunct="1">
              <a:buFontTx/>
              <a:buNone/>
            </a:pPr>
            <a:r>
              <a:rPr lang="en-GB" altLang="de-DE" sz="1000" dirty="0" err="1" smtClean="0">
                <a:cs typeface="Times New Roman" pitchFamily="18" charset="0"/>
              </a:rPr>
              <a:t>GCSE_LTE</a:t>
            </a:r>
            <a:r>
              <a:rPr lang="en-GB" altLang="de-DE" sz="1000" dirty="0" smtClean="0">
                <a:cs typeface="Times New Roman" pitchFamily="18" charset="0"/>
              </a:rPr>
              <a:t>	Group Communication System Enablers for LTE</a:t>
            </a:r>
          </a:p>
          <a:p>
            <a:pPr eaLnBrk="1" hangingPunct="1">
              <a:buFontTx/>
              <a:buNone/>
            </a:pPr>
            <a:r>
              <a:rPr lang="en-GB" altLang="de-DE" sz="1000" dirty="0" err="1" smtClean="0">
                <a:cs typeface="Times New Roman" pitchFamily="18" charset="0"/>
              </a:rPr>
              <a:t>ProSe</a:t>
            </a:r>
            <a:r>
              <a:rPr lang="en-GB" altLang="de-DE" sz="1000" dirty="0" smtClean="0">
                <a:cs typeface="Times New Roman" pitchFamily="18" charset="0"/>
              </a:rPr>
              <a:t>		Proximity-based Services</a:t>
            </a:r>
          </a:p>
          <a:p>
            <a:pPr eaLnBrk="1" hangingPunct="1">
              <a:buFontTx/>
              <a:buNone/>
            </a:pPr>
            <a:r>
              <a:rPr lang="en-GB" altLang="de-DE" sz="1000" dirty="0" err="1" smtClean="0">
                <a:cs typeface="Times New Roman" pitchFamily="18" charset="0"/>
              </a:rPr>
              <a:t>MuSe</a:t>
            </a:r>
            <a:r>
              <a:rPr lang="en-GB" altLang="de-DE" sz="1000" dirty="0" smtClean="0">
                <a:cs typeface="Times New Roman" pitchFamily="18" charset="0"/>
              </a:rPr>
              <a:t>		Multipoint Service</a:t>
            </a:r>
          </a:p>
          <a:p>
            <a:pPr eaLnBrk="1" hangingPunct="1">
              <a:buFontTx/>
              <a:buNone/>
            </a:pPr>
            <a:r>
              <a:rPr lang="en-GB" altLang="de-DE" sz="1000" dirty="0" err="1" smtClean="0">
                <a:cs typeface="Times New Roman" pitchFamily="18" charset="0"/>
              </a:rPr>
              <a:t>PtP</a:t>
            </a:r>
            <a:r>
              <a:rPr lang="en-GB" altLang="de-DE" sz="1000" dirty="0" smtClean="0">
                <a:cs typeface="Times New Roman" pitchFamily="18" charset="0"/>
              </a:rPr>
              <a:t>		Point to Point</a:t>
            </a:r>
          </a:p>
          <a:p>
            <a:pPr eaLnBrk="1" hangingPunct="1">
              <a:buFontTx/>
              <a:buNone/>
            </a:pPr>
            <a:r>
              <a:rPr lang="en-GB" altLang="de-DE" sz="1000" dirty="0" err="1" smtClean="0">
                <a:cs typeface="Times New Roman" pitchFamily="18" charset="0"/>
              </a:rPr>
              <a:t>PtM</a:t>
            </a:r>
            <a:r>
              <a:rPr lang="en-GB" altLang="de-DE" sz="1000" dirty="0" smtClean="0">
                <a:cs typeface="Times New Roman" pitchFamily="18" charset="0"/>
              </a:rPr>
              <a:t>		Point to Multipoint</a:t>
            </a:r>
          </a:p>
          <a:p>
            <a:pPr eaLnBrk="1" hangingPunct="1">
              <a:buFontTx/>
              <a:buNone/>
            </a:pPr>
            <a:r>
              <a:rPr lang="en-GB" altLang="de-DE" sz="1000" dirty="0" err="1" smtClean="0">
                <a:cs typeface="Times New Roman" pitchFamily="18" charset="0"/>
              </a:rPr>
              <a:t>IOPS</a:t>
            </a:r>
            <a:r>
              <a:rPr lang="en-GB" altLang="de-DE" sz="1000" dirty="0" smtClean="0">
                <a:cs typeface="Times New Roman" pitchFamily="18" charset="0"/>
              </a:rPr>
              <a:t>		Isolated E-</a:t>
            </a:r>
            <a:r>
              <a:rPr lang="en-GB" altLang="de-DE" sz="1000" dirty="0" err="1" smtClean="0">
                <a:cs typeface="Times New Roman" pitchFamily="18" charset="0"/>
              </a:rPr>
              <a:t>UTRAN</a:t>
            </a:r>
            <a:r>
              <a:rPr lang="en-GB" altLang="de-DE" sz="1000" dirty="0" smtClean="0">
                <a:cs typeface="Times New Roman" pitchFamily="18" charset="0"/>
              </a:rPr>
              <a:t> operation for </a:t>
            </a:r>
            <a:r>
              <a:rPr lang="en-GB" altLang="de-DE" sz="1000" smtClean="0">
                <a:cs typeface="Times New Roman" pitchFamily="18" charset="0"/>
              </a:rPr>
              <a:t>public safety</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de-DE" altLang="de-DE" dirty="0" smtClean="0"/>
              <a:t>1) General Aspects (3/8)</a:t>
            </a:r>
          </a:p>
        </p:txBody>
      </p:sp>
      <p:sp>
        <p:nvSpPr>
          <p:cNvPr id="8195" name="Content Placeholder 2"/>
          <p:cNvSpPr>
            <a:spLocks noGrp="1"/>
          </p:cNvSpPr>
          <p:nvPr>
            <p:ph idx="1"/>
          </p:nvPr>
        </p:nvSpPr>
        <p:spPr/>
        <p:txBody>
          <a:bodyPr/>
          <a:lstStyle/>
          <a:p>
            <a:pPr eaLnBrk="1" hangingPunct="1"/>
            <a:r>
              <a:rPr lang="de-DE" altLang="de-DE" dirty="0" smtClean="0"/>
              <a:t> SA2 Leadership remains unchanged since SA#66</a:t>
            </a:r>
          </a:p>
          <a:p>
            <a:pPr lvl="1" eaLnBrk="1" hangingPunct="1"/>
            <a:r>
              <a:rPr lang="de-DE" altLang="de-DE" dirty="0" smtClean="0">
                <a:latin typeface="Arial" charset="0"/>
                <a:cs typeface="Arial" charset="0"/>
              </a:rPr>
              <a:t>Chairman: Erik Guttman (Samsung).</a:t>
            </a:r>
          </a:p>
          <a:p>
            <a:pPr lvl="1" eaLnBrk="1" hangingPunct="1"/>
            <a:r>
              <a:rPr lang="de-DE" altLang="de-DE" dirty="0" smtClean="0">
                <a:latin typeface="Arial" charset="0"/>
                <a:cs typeface="Arial" charset="0"/>
              </a:rPr>
              <a:t>Vice Chairmen: Ivano Guardini (Telecom Italia), Frank Mademann (Huawei).</a:t>
            </a:r>
          </a:p>
          <a:p>
            <a:pPr eaLnBrk="1" hangingPunct="1"/>
            <a:r>
              <a:rPr lang="de-DE" altLang="de-DE" dirty="0" smtClean="0"/>
              <a:t> </a:t>
            </a:r>
            <a:r>
              <a:rPr lang="de-DE" altLang="de-DE" i="1" dirty="0" smtClean="0">
                <a:solidFill>
                  <a:srgbClr val="7030A0"/>
                </a:solidFill>
              </a:rPr>
              <a:t>Future Elections:</a:t>
            </a:r>
          </a:p>
          <a:p>
            <a:pPr lvl="1" eaLnBrk="1" hangingPunct="1"/>
            <a:r>
              <a:rPr lang="de-DE" altLang="de-DE" sz="2000" i="1" dirty="0" smtClean="0">
                <a:solidFill>
                  <a:srgbClr val="7030A0"/>
                </a:solidFill>
              </a:rPr>
              <a:t>SA2 Chairman: April 2015, currently held by Erik Guttman (Samsung).</a:t>
            </a:r>
          </a:p>
          <a:p>
            <a:pPr lvl="1" eaLnBrk="1" hangingPunct="1"/>
            <a:r>
              <a:rPr lang="de-DE" altLang="de-DE" sz="2000" i="1" dirty="0" smtClean="0">
                <a:solidFill>
                  <a:srgbClr val="7030A0"/>
                </a:solidFill>
              </a:rPr>
              <a:t>SA2 Vice Chairman Position: April 2015, currently held by Ivano Guardini (Telecom Italia)</a:t>
            </a:r>
          </a:p>
          <a:p>
            <a:pPr lvl="1" eaLnBrk="1" hangingPunct="1"/>
            <a:r>
              <a:rPr lang="de-DE" altLang="de-DE" sz="2000" i="1" dirty="0" smtClean="0">
                <a:solidFill>
                  <a:srgbClr val="7030A0"/>
                </a:solidFill>
              </a:rPr>
              <a:t>SA2 Vice Chairman Position: July 2016, currently held by Frank Mademann (Huawei).</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de-DE" altLang="de-DE" dirty="0" smtClean="0"/>
              <a:t>1) General Aspects (4/8)</a:t>
            </a:r>
          </a:p>
        </p:txBody>
      </p:sp>
      <p:sp>
        <p:nvSpPr>
          <p:cNvPr id="9219" name="Content Placeholder 2"/>
          <p:cNvSpPr>
            <a:spLocks noGrp="1"/>
          </p:cNvSpPr>
          <p:nvPr>
            <p:ph idx="1"/>
          </p:nvPr>
        </p:nvSpPr>
        <p:spPr>
          <a:xfrm>
            <a:off x="457200" y="1395413"/>
            <a:ext cx="8229600" cy="4695825"/>
          </a:xfrm>
        </p:spPr>
        <p:txBody>
          <a:bodyPr/>
          <a:lstStyle/>
          <a:p>
            <a:pPr eaLnBrk="1" hangingPunct="1">
              <a:lnSpc>
                <a:spcPct val="80000"/>
              </a:lnSpc>
              <a:buFontTx/>
              <a:buNone/>
            </a:pPr>
            <a:r>
              <a:rPr lang="en-GB" altLang="ko-KR" sz="2400" u="sng" dirty="0" smtClean="0">
                <a:latin typeface="Arial" charset="0"/>
                <a:ea typeface="Gulim" pitchFamily="34" charset="-127"/>
              </a:rPr>
              <a:t>Statistics</a:t>
            </a:r>
            <a:r>
              <a:rPr lang="en-US" altLang="de-DE" sz="2400" u="sng" dirty="0" smtClean="0">
                <a:latin typeface="Arial" charset="0"/>
              </a:rPr>
              <a:t> at SA2 #107 </a:t>
            </a:r>
            <a:r>
              <a:rPr lang="en-US" altLang="de-DE" sz="1900" u="sng" dirty="0" smtClean="0">
                <a:latin typeface="Arial" charset="0"/>
              </a:rPr>
              <a:t>:</a:t>
            </a:r>
          </a:p>
          <a:p>
            <a:pPr eaLnBrk="1" hangingPunct="1">
              <a:lnSpc>
                <a:spcPct val="80000"/>
              </a:lnSpc>
            </a:pPr>
            <a:r>
              <a:rPr lang="en-GB" altLang="ko-KR" sz="2000" dirty="0" smtClean="0">
                <a:solidFill>
                  <a:srgbClr val="000000"/>
                </a:solidFill>
                <a:latin typeface="Arial" charset="0"/>
                <a:ea typeface="Gulim" pitchFamily="34" charset="-127"/>
              </a:rPr>
              <a:t>144 delegates attended SA2 #107</a:t>
            </a:r>
            <a:endParaRPr lang="en-GB" altLang="ko-KR" sz="2000" u="sng" dirty="0" smtClean="0">
              <a:latin typeface="Arial" charset="0"/>
              <a:ea typeface="Gulim" pitchFamily="34" charset="-127"/>
            </a:endParaRPr>
          </a:p>
          <a:p>
            <a:pPr lvl="1" eaLnBrk="1" hangingPunct="1">
              <a:lnSpc>
                <a:spcPct val="80000"/>
              </a:lnSpc>
            </a:pPr>
            <a:r>
              <a:rPr lang="en-US" altLang="ko-KR" sz="1600" dirty="0" smtClean="0">
                <a:latin typeface="Arial" charset="0"/>
                <a:ea typeface="Gulim" pitchFamily="34" charset="-127"/>
                <a:cs typeface="Arial" charset="0"/>
              </a:rPr>
              <a:t>316 Submitted documents, </a:t>
            </a:r>
            <a:r>
              <a:rPr lang="en-GB" altLang="ko-KR" sz="1600" dirty="0" smtClean="0">
                <a:solidFill>
                  <a:srgbClr val="000000"/>
                </a:solidFill>
                <a:latin typeface="Arial" charset="0"/>
                <a:ea typeface="Gulim" pitchFamily="34" charset="-127"/>
                <a:cs typeface="Arial" charset="0"/>
              </a:rPr>
              <a:t>536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handled (including revisions), including</a:t>
            </a:r>
          </a:p>
          <a:p>
            <a:pPr lvl="2" eaLnBrk="1" hangingPunct="1">
              <a:lnSpc>
                <a:spcPct val="80000"/>
              </a:lnSpc>
            </a:pPr>
            <a:r>
              <a:rPr lang="en-GB" altLang="ko-KR" sz="1400" dirty="0" smtClean="0">
                <a:solidFill>
                  <a:srgbClr val="000000"/>
                </a:solidFill>
                <a:latin typeface="Arial" charset="0"/>
                <a:ea typeface="Gulim" pitchFamily="34" charset="-127"/>
              </a:rPr>
              <a:t>156 </a:t>
            </a:r>
            <a:r>
              <a:rPr lang="en-US" altLang="ko-KR" sz="1400" dirty="0" err="1" smtClean="0">
                <a:latin typeface="Arial" charset="0"/>
                <a:ea typeface="Gulim" pitchFamily="34" charset="-127"/>
              </a:rPr>
              <a:t>CRs</a:t>
            </a:r>
            <a:r>
              <a:rPr lang="en-US" altLang="ko-KR" sz="1400" dirty="0" smtClean="0">
                <a:latin typeface="Arial" charset="0"/>
                <a:ea typeface="Gulim" pitchFamily="34" charset="-127"/>
              </a:rPr>
              <a:t> (including revisions)</a:t>
            </a:r>
          </a:p>
          <a:p>
            <a:pPr lvl="2" eaLnBrk="1" hangingPunct="1">
              <a:lnSpc>
                <a:spcPct val="80000"/>
              </a:lnSpc>
            </a:pPr>
            <a:r>
              <a:rPr lang="en-US" altLang="ko-KR" sz="1400" dirty="0" smtClean="0">
                <a:latin typeface="Arial" charset="0"/>
                <a:ea typeface="Gulim" pitchFamily="34" charset="-127"/>
              </a:rPr>
              <a:t>  23 Incoming </a:t>
            </a:r>
            <a:r>
              <a:rPr lang="en-US" altLang="ko-KR" sz="1400" dirty="0" err="1" smtClean="0">
                <a:latin typeface="Arial" charset="0"/>
                <a:ea typeface="Gulim" pitchFamily="34" charset="-127"/>
              </a:rPr>
              <a:t>LSs</a:t>
            </a:r>
            <a:r>
              <a:rPr lang="en-US" altLang="ko-KR" sz="1400" dirty="0" smtClean="0">
                <a:latin typeface="Arial" charset="0"/>
                <a:ea typeface="Gulim" pitchFamily="34" charset="-127"/>
              </a:rPr>
              <a:t>, of which </a:t>
            </a:r>
            <a:r>
              <a:rPr lang="en-GB" altLang="ko-KR" sz="1400" dirty="0" smtClean="0">
                <a:solidFill>
                  <a:srgbClr val="000000"/>
                </a:solidFill>
                <a:latin typeface="Arial" charset="0"/>
                <a:ea typeface="Gulim" pitchFamily="34" charset="-127"/>
              </a:rPr>
              <a:t>15 </a:t>
            </a:r>
            <a:r>
              <a:rPr lang="en-US" altLang="ko-KR" sz="1400" dirty="0" smtClean="0">
                <a:latin typeface="Arial" charset="0"/>
                <a:ea typeface="Gulim" pitchFamily="34" charset="-127"/>
              </a:rPr>
              <a:t>were postponed</a:t>
            </a:r>
          </a:p>
          <a:p>
            <a:pPr lvl="2" eaLnBrk="1" hangingPunct="1">
              <a:lnSpc>
                <a:spcPct val="80000"/>
              </a:lnSpc>
            </a:pPr>
            <a:r>
              <a:rPr lang="de-DE" altLang="ko-KR" sz="1400" dirty="0" smtClean="0">
                <a:latin typeface="Arial" charset="0"/>
                <a:ea typeface="Gulim" pitchFamily="34" charset="-127"/>
              </a:rPr>
              <a:t>  </a:t>
            </a:r>
            <a:r>
              <a:rPr lang="de-DE" altLang="ko-KR" sz="1400" dirty="0">
                <a:latin typeface="Arial" charset="0"/>
                <a:ea typeface="Gulim" pitchFamily="34" charset="-127"/>
              </a:rPr>
              <a:t> </a:t>
            </a:r>
            <a:r>
              <a:rPr lang="de-DE" altLang="ko-KR" sz="1400" dirty="0" smtClean="0">
                <a:latin typeface="Arial" charset="0"/>
                <a:ea typeface="Gulim" pitchFamily="34" charset="-127"/>
              </a:rPr>
              <a:t> 8 </a:t>
            </a:r>
            <a:r>
              <a:rPr lang="en-US" altLang="ko-KR" sz="1400" dirty="0" smtClean="0">
                <a:latin typeface="Arial" charset="0"/>
                <a:ea typeface="Gulim" pitchFamily="34" charset="-127"/>
              </a:rPr>
              <a:t>Outgoing </a:t>
            </a:r>
            <a:r>
              <a:rPr lang="en-US" altLang="ko-KR" sz="1400" dirty="0" err="1" smtClean="0">
                <a:latin typeface="Arial" charset="0"/>
                <a:ea typeface="Gulim" pitchFamily="34" charset="-127"/>
              </a:rPr>
              <a:t>LSs</a:t>
            </a:r>
            <a:r>
              <a:rPr lang="en-US" altLang="ko-KR" sz="1400" dirty="0" smtClean="0">
                <a:latin typeface="Arial" charset="0"/>
                <a:ea typeface="Gulim" pitchFamily="34" charset="-127"/>
              </a:rPr>
              <a:t> Approved</a:t>
            </a:r>
          </a:p>
          <a:p>
            <a:pPr lvl="1" eaLnBrk="1" hangingPunct="1">
              <a:lnSpc>
                <a:spcPct val="80000"/>
              </a:lnSpc>
            </a:pPr>
            <a:r>
              <a:rPr lang="en-GB" altLang="ko-KR" sz="1600" dirty="0" smtClean="0">
                <a:solidFill>
                  <a:srgbClr val="000000"/>
                </a:solidFill>
                <a:latin typeface="Arial" charset="0"/>
                <a:ea typeface="Gulim" pitchFamily="34" charset="-127"/>
              </a:rPr>
              <a:t>  73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postponed / not handled</a:t>
            </a:r>
          </a:p>
          <a:p>
            <a:pPr eaLnBrk="1" hangingPunct="1">
              <a:lnSpc>
                <a:spcPct val="80000"/>
              </a:lnSpc>
            </a:pPr>
            <a:r>
              <a:rPr lang="en-US" altLang="ko-KR" sz="2000" dirty="0" smtClean="0">
                <a:latin typeface="Arial" charset="0"/>
                <a:ea typeface="Gulim" pitchFamily="34" charset="-127"/>
              </a:rPr>
              <a:t> Total </a:t>
            </a:r>
            <a:r>
              <a:rPr lang="en-US" altLang="ko-KR" sz="2000" dirty="0" err="1" smtClean="0">
                <a:latin typeface="Arial" charset="0"/>
                <a:ea typeface="Gulim" pitchFamily="34" charset="-127"/>
              </a:rPr>
              <a:t>CRs</a:t>
            </a:r>
            <a:r>
              <a:rPr lang="en-US" altLang="ko-KR" sz="2000" dirty="0" smtClean="0">
                <a:latin typeface="Arial" charset="0"/>
                <a:ea typeface="Gulim" pitchFamily="34" charset="-127"/>
              </a:rPr>
              <a:t> agreed: </a:t>
            </a:r>
            <a:r>
              <a:rPr lang="de-DE" altLang="ko-KR" sz="2000" dirty="0" smtClean="0">
                <a:solidFill>
                  <a:srgbClr val="000000"/>
                </a:solidFill>
                <a:latin typeface="Arial" charset="0"/>
                <a:ea typeface="Gulim" pitchFamily="34" charset="-127"/>
              </a:rPr>
              <a:t>19 </a:t>
            </a:r>
          </a:p>
          <a:p>
            <a:pPr marL="0" indent="0" eaLnBrk="1" hangingPunct="1">
              <a:lnSpc>
                <a:spcPct val="80000"/>
              </a:lnSpc>
              <a:buNone/>
            </a:pPr>
            <a:endParaRPr lang="en-US" altLang="ko-KR" sz="2000" b="1" dirty="0" smtClean="0">
              <a:latin typeface="Arial" charset="0"/>
              <a:ea typeface="Gulim" pitchFamily="34" charset="-127"/>
            </a:endParaRPr>
          </a:p>
          <a:p>
            <a:pPr eaLnBrk="1" hangingPunct="1">
              <a:lnSpc>
                <a:spcPct val="80000"/>
              </a:lnSpc>
              <a:buFontTx/>
              <a:buNone/>
            </a:pPr>
            <a:r>
              <a:rPr lang="en-GB" altLang="ko-KR" sz="2400" u="sng" dirty="0">
                <a:latin typeface="Arial" charset="0"/>
                <a:ea typeface="Gulim" pitchFamily="34" charset="-127"/>
              </a:rPr>
              <a:t>Statistics</a:t>
            </a:r>
            <a:r>
              <a:rPr lang="en-US" altLang="de-DE" sz="2400" u="sng" dirty="0">
                <a:latin typeface="Arial" charset="0"/>
              </a:rPr>
              <a:t> at SA2 #</a:t>
            </a:r>
            <a:r>
              <a:rPr lang="en-US" altLang="de-DE" sz="2400" u="sng" dirty="0" err="1" smtClean="0">
                <a:latin typeface="Arial" charset="0"/>
              </a:rPr>
              <a:t>107E</a:t>
            </a:r>
            <a:r>
              <a:rPr lang="en-US" altLang="de-DE" sz="2400" u="sng" dirty="0" smtClean="0">
                <a:latin typeface="Arial" charset="0"/>
              </a:rPr>
              <a:t> </a:t>
            </a:r>
            <a:r>
              <a:rPr lang="en-US" altLang="de-DE" sz="1900" u="sng" dirty="0">
                <a:latin typeface="Arial" charset="0"/>
              </a:rPr>
              <a:t>:</a:t>
            </a:r>
          </a:p>
          <a:p>
            <a:pPr eaLnBrk="1" hangingPunct="1">
              <a:lnSpc>
                <a:spcPct val="80000"/>
              </a:lnSpc>
            </a:pPr>
            <a:r>
              <a:rPr lang="en-GB" altLang="ko-KR" sz="2000" dirty="0" smtClean="0">
                <a:solidFill>
                  <a:srgbClr val="000000"/>
                </a:solidFill>
                <a:latin typeface="Arial" charset="0"/>
                <a:ea typeface="Gulim" pitchFamily="34" charset="-127"/>
              </a:rPr>
              <a:t>54 mailing list participants posted SA2 </a:t>
            </a:r>
            <a:r>
              <a:rPr lang="en-GB" altLang="ko-KR" sz="2000" dirty="0">
                <a:solidFill>
                  <a:srgbClr val="000000"/>
                </a:solidFill>
                <a:latin typeface="Arial" charset="0"/>
                <a:ea typeface="Gulim" pitchFamily="34" charset="-127"/>
              </a:rPr>
              <a:t>#</a:t>
            </a:r>
            <a:r>
              <a:rPr lang="en-GB" altLang="ko-KR" sz="2000" dirty="0" err="1" smtClean="0">
                <a:solidFill>
                  <a:srgbClr val="000000"/>
                </a:solidFill>
                <a:latin typeface="Arial" charset="0"/>
                <a:ea typeface="Gulim" pitchFamily="34" charset="-127"/>
              </a:rPr>
              <a:t>107E</a:t>
            </a:r>
            <a:endParaRPr lang="en-GB" altLang="ko-KR" sz="2000" u="sng" dirty="0">
              <a:latin typeface="Arial" charset="0"/>
              <a:ea typeface="Gulim" pitchFamily="34" charset="-127"/>
            </a:endParaRPr>
          </a:p>
          <a:p>
            <a:pPr lvl="1" eaLnBrk="1" hangingPunct="1">
              <a:lnSpc>
                <a:spcPct val="80000"/>
              </a:lnSpc>
            </a:pPr>
            <a:r>
              <a:rPr lang="en-US" altLang="ko-KR" sz="1600" dirty="0" smtClean="0">
                <a:latin typeface="Arial" charset="0"/>
                <a:ea typeface="Gulim" pitchFamily="34" charset="-127"/>
                <a:cs typeface="Arial" charset="0"/>
              </a:rPr>
              <a:t>72 submitted documents, </a:t>
            </a:r>
            <a:r>
              <a:rPr lang="de-DE" altLang="ko-KR" sz="1600" dirty="0" smtClean="0">
                <a:latin typeface="Arial" charset="0"/>
                <a:ea typeface="Gulim" pitchFamily="34" charset="-127"/>
                <a:cs typeface="Arial" charset="0"/>
              </a:rPr>
              <a:t>102</a:t>
            </a:r>
            <a:r>
              <a:rPr lang="en-GB" altLang="ko-KR" sz="1600" dirty="0" smtClean="0">
                <a:solidFill>
                  <a:srgbClr val="000000"/>
                </a:solidFill>
                <a:latin typeface="Arial" charset="0"/>
                <a:ea typeface="Gulim" pitchFamily="34" charset="-127"/>
                <a:cs typeface="Arial" charset="0"/>
              </a:rPr>
              <a:t> </a:t>
            </a:r>
            <a:r>
              <a:rPr lang="en-US" altLang="ko-KR" sz="1600" dirty="0" err="1">
                <a:latin typeface="Arial" charset="0"/>
                <a:ea typeface="Gulim" pitchFamily="34" charset="-127"/>
              </a:rPr>
              <a:t>Tdocs</a:t>
            </a:r>
            <a:r>
              <a:rPr lang="en-US" altLang="ko-KR" sz="1600" dirty="0">
                <a:latin typeface="Arial" charset="0"/>
                <a:ea typeface="Gulim" pitchFamily="34" charset="-127"/>
              </a:rPr>
              <a:t> handled (including revisions), including</a:t>
            </a:r>
          </a:p>
          <a:p>
            <a:pPr lvl="2" eaLnBrk="1" hangingPunct="1">
              <a:lnSpc>
                <a:spcPct val="80000"/>
              </a:lnSpc>
            </a:pPr>
            <a:r>
              <a:rPr lang="en-GB" altLang="ko-KR" sz="1400" dirty="0" smtClean="0">
                <a:solidFill>
                  <a:srgbClr val="000000"/>
                </a:solidFill>
                <a:latin typeface="Arial" charset="0"/>
                <a:ea typeface="Gulim" pitchFamily="34" charset="-127"/>
              </a:rPr>
              <a:t>73 </a:t>
            </a:r>
            <a:r>
              <a:rPr lang="en-US" altLang="ko-KR" sz="1400" dirty="0" err="1" smtClean="0">
                <a:latin typeface="Arial" charset="0"/>
                <a:ea typeface="Gulim" pitchFamily="34" charset="-127"/>
              </a:rPr>
              <a:t>CRs</a:t>
            </a:r>
            <a:r>
              <a:rPr lang="en-US" altLang="ko-KR" sz="1400" dirty="0" smtClean="0">
                <a:latin typeface="Arial" charset="0"/>
                <a:ea typeface="Gulim" pitchFamily="34" charset="-127"/>
              </a:rPr>
              <a:t> </a:t>
            </a:r>
            <a:r>
              <a:rPr lang="en-US" altLang="ko-KR" sz="1400" dirty="0">
                <a:latin typeface="Arial" charset="0"/>
                <a:ea typeface="Gulim" pitchFamily="34" charset="-127"/>
              </a:rPr>
              <a:t>(including revisions)</a:t>
            </a:r>
          </a:p>
          <a:p>
            <a:pPr lvl="2" eaLnBrk="1" hangingPunct="1">
              <a:lnSpc>
                <a:spcPct val="80000"/>
              </a:lnSpc>
            </a:pPr>
            <a:r>
              <a:rPr lang="en-US" altLang="ko-KR" sz="1400" dirty="0">
                <a:latin typeface="Arial" charset="0"/>
                <a:ea typeface="Gulim" pitchFamily="34" charset="-127"/>
              </a:rPr>
              <a:t> </a:t>
            </a:r>
            <a:r>
              <a:rPr lang="en-GB" altLang="ko-KR" sz="1400" dirty="0">
                <a:solidFill>
                  <a:srgbClr val="000000"/>
                </a:solidFill>
                <a:latin typeface="Arial" charset="0"/>
                <a:ea typeface="Gulim" pitchFamily="34" charset="-127"/>
              </a:rPr>
              <a:t> </a:t>
            </a:r>
            <a:r>
              <a:rPr lang="en-GB" altLang="ko-KR" sz="1400" dirty="0" smtClean="0">
                <a:solidFill>
                  <a:srgbClr val="000000"/>
                </a:solidFill>
                <a:latin typeface="Arial" charset="0"/>
                <a:ea typeface="Gulim" pitchFamily="34" charset="-127"/>
              </a:rPr>
              <a:t>14 </a:t>
            </a:r>
            <a:r>
              <a:rPr lang="en-US" altLang="ko-KR" sz="1400" dirty="0" smtClean="0">
                <a:latin typeface="Arial" charset="0"/>
                <a:ea typeface="Gulim" pitchFamily="34" charset="-127"/>
              </a:rPr>
              <a:t>Incoming </a:t>
            </a:r>
            <a:r>
              <a:rPr lang="en-US" altLang="ko-KR" sz="1400" dirty="0" err="1">
                <a:latin typeface="Arial" charset="0"/>
                <a:ea typeface="Gulim" pitchFamily="34" charset="-127"/>
              </a:rPr>
              <a:t>LSs</a:t>
            </a:r>
            <a:r>
              <a:rPr lang="en-US" altLang="ko-KR" sz="1400" dirty="0">
                <a:latin typeface="Arial" charset="0"/>
                <a:ea typeface="Gulim" pitchFamily="34" charset="-127"/>
              </a:rPr>
              <a:t>, of which </a:t>
            </a:r>
            <a:r>
              <a:rPr lang="en-GB" altLang="ko-KR" sz="1400" dirty="0" smtClean="0">
                <a:solidFill>
                  <a:srgbClr val="000000"/>
                </a:solidFill>
                <a:latin typeface="Arial" charset="0"/>
                <a:ea typeface="Gulim" pitchFamily="34" charset="-127"/>
              </a:rPr>
              <a:t>0 </a:t>
            </a:r>
            <a:r>
              <a:rPr lang="en-US" altLang="ko-KR" sz="1400" dirty="0">
                <a:latin typeface="Arial" charset="0"/>
                <a:ea typeface="Gulim" pitchFamily="34" charset="-127"/>
              </a:rPr>
              <a:t>were postponed</a:t>
            </a:r>
          </a:p>
          <a:p>
            <a:pPr lvl="2" eaLnBrk="1" hangingPunct="1">
              <a:lnSpc>
                <a:spcPct val="80000"/>
              </a:lnSpc>
            </a:pPr>
            <a:r>
              <a:rPr lang="en-US" altLang="ko-KR" sz="1400" dirty="0">
                <a:latin typeface="Arial" charset="0"/>
                <a:ea typeface="Gulim" pitchFamily="34" charset="-127"/>
              </a:rPr>
              <a:t> </a:t>
            </a:r>
            <a:r>
              <a:rPr lang="en-GB" altLang="ko-KR" sz="1400" dirty="0">
                <a:solidFill>
                  <a:srgbClr val="000000"/>
                </a:solidFill>
                <a:latin typeface="Arial" charset="0"/>
                <a:ea typeface="Gulim" pitchFamily="34" charset="-127"/>
              </a:rPr>
              <a:t>  </a:t>
            </a:r>
            <a:r>
              <a:rPr lang="en-GB" altLang="ko-KR" sz="1400" dirty="0" smtClean="0">
                <a:solidFill>
                  <a:srgbClr val="000000"/>
                </a:solidFill>
                <a:latin typeface="Arial" charset="0"/>
                <a:ea typeface="Gulim" pitchFamily="34" charset="-127"/>
              </a:rPr>
              <a:t> 3 </a:t>
            </a:r>
            <a:r>
              <a:rPr lang="en-US" altLang="ko-KR" sz="1400" dirty="0" smtClean="0">
                <a:latin typeface="Arial" charset="0"/>
                <a:ea typeface="Gulim" pitchFamily="34" charset="-127"/>
              </a:rPr>
              <a:t>Outgoing </a:t>
            </a:r>
            <a:r>
              <a:rPr lang="en-US" altLang="ko-KR" sz="1400" dirty="0" err="1">
                <a:latin typeface="Arial" charset="0"/>
                <a:ea typeface="Gulim" pitchFamily="34" charset="-127"/>
              </a:rPr>
              <a:t>LSs</a:t>
            </a:r>
            <a:r>
              <a:rPr lang="en-US" altLang="ko-KR" sz="1400" dirty="0">
                <a:latin typeface="Arial" charset="0"/>
                <a:ea typeface="Gulim" pitchFamily="34" charset="-127"/>
              </a:rPr>
              <a:t> Approved</a:t>
            </a:r>
          </a:p>
          <a:p>
            <a:pPr lvl="1" eaLnBrk="1" hangingPunct="1">
              <a:lnSpc>
                <a:spcPct val="80000"/>
              </a:lnSpc>
            </a:pPr>
            <a:r>
              <a:rPr lang="en-GB" altLang="ko-KR" sz="1600" dirty="0" smtClean="0">
                <a:solidFill>
                  <a:srgbClr val="000000"/>
                </a:solidFill>
                <a:latin typeface="Arial" charset="0"/>
                <a:ea typeface="Gulim" pitchFamily="34" charset="-127"/>
              </a:rPr>
              <a:t>  0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a:t>
            </a:r>
            <a:r>
              <a:rPr lang="en-US" altLang="ko-KR" sz="1600" dirty="0">
                <a:latin typeface="Arial" charset="0"/>
                <a:ea typeface="Gulim" pitchFamily="34" charset="-127"/>
              </a:rPr>
              <a:t>postponed / not handled</a:t>
            </a:r>
          </a:p>
          <a:p>
            <a:pPr eaLnBrk="1" hangingPunct="1">
              <a:lnSpc>
                <a:spcPct val="80000"/>
              </a:lnSpc>
            </a:pPr>
            <a:r>
              <a:rPr lang="en-US" altLang="ko-KR" sz="2000" dirty="0">
                <a:latin typeface="Arial" charset="0"/>
                <a:ea typeface="Gulim" pitchFamily="34" charset="-127"/>
              </a:rPr>
              <a:t> Total </a:t>
            </a:r>
            <a:r>
              <a:rPr lang="en-US" altLang="ko-KR" sz="2000" dirty="0" err="1">
                <a:latin typeface="Arial" charset="0"/>
                <a:ea typeface="Gulim" pitchFamily="34" charset="-127"/>
              </a:rPr>
              <a:t>CRs</a:t>
            </a:r>
            <a:r>
              <a:rPr lang="en-US" altLang="ko-KR" sz="2000" dirty="0">
                <a:latin typeface="Arial" charset="0"/>
                <a:ea typeface="Gulim" pitchFamily="34" charset="-127"/>
              </a:rPr>
              <a:t> agreed: </a:t>
            </a:r>
            <a:r>
              <a:rPr lang="de-DE" altLang="ko-KR" sz="2000" dirty="0" smtClean="0">
                <a:solidFill>
                  <a:srgbClr val="000000"/>
                </a:solidFill>
                <a:latin typeface="Arial" charset="0"/>
                <a:ea typeface="Gulim" pitchFamily="34" charset="-127"/>
              </a:rPr>
              <a:t>51 (total after both meetings)</a:t>
            </a:r>
            <a:endParaRPr lang="en-US" altLang="ko-KR" sz="2000" b="1" dirty="0">
              <a:latin typeface="Arial" charset="0"/>
              <a:ea typeface="Gulim" pitchFamily="34" charset="-127"/>
            </a:endParaRPr>
          </a:p>
          <a:p>
            <a:pPr eaLnBrk="1" hangingPunct="1">
              <a:lnSpc>
                <a:spcPct val="80000"/>
              </a:lnSpc>
              <a:buFontTx/>
              <a:buNone/>
            </a:pPr>
            <a:endParaRPr lang="en-US" altLang="ko-KR" sz="2000" b="1" dirty="0" smtClean="0">
              <a:latin typeface="Arial" charset="0"/>
              <a:ea typeface="Gulim" pitchFamily="34" charset="-127"/>
            </a:endParaRPr>
          </a:p>
        </p:txBody>
      </p:sp>
      <p:sp>
        <p:nvSpPr>
          <p:cNvPr id="9220" name="Rectangle 4"/>
          <p:cNvSpPr>
            <a:spLocks noChangeArrowheads="1"/>
          </p:cNvSpPr>
          <p:nvPr/>
        </p:nvSpPr>
        <p:spPr bwMode="auto">
          <a:xfrm>
            <a:off x="500063" y="6091238"/>
            <a:ext cx="8132354"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lnSpc>
                <a:spcPct val="80000"/>
              </a:lnSpc>
              <a:spcBef>
                <a:spcPct val="0"/>
              </a:spcBef>
              <a:buFontTx/>
              <a:buNone/>
            </a:pPr>
            <a:r>
              <a:rPr lang="en-GB" altLang="ko-KR" sz="2400" dirty="0" smtClean="0">
                <a:solidFill>
                  <a:srgbClr val="000000"/>
                </a:solidFill>
                <a:latin typeface="Arial" charset="0"/>
                <a:ea typeface="Gulim" pitchFamily="34" charset="-127"/>
              </a:rPr>
              <a:t>1038 </a:t>
            </a:r>
            <a:r>
              <a:rPr lang="en-GB" altLang="ko-KR" sz="2200" dirty="0" smtClean="0">
                <a:latin typeface="Arial" charset="0"/>
                <a:ea typeface="Gulim" pitchFamily="34" charset="-127"/>
                <a:cs typeface="Arial" charset="0"/>
              </a:rPr>
              <a:t>people </a:t>
            </a:r>
            <a:r>
              <a:rPr lang="en-GB" altLang="ko-KR" sz="2200" dirty="0">
                <a:latin typeface="Arial" charset="0"/>
                <a:ea typeface="Gulim" pitchFamily="34" charset="-127"/>
                <a:cs typeface="Arial" charset="0"/>
              </a:rPr>
              <a:t>registered on the SA2</a:t>
            </a:r>
            <a:r>
              <a:rPr lang="en-US" altLang="de-DE" sz="2200" dirty="0">
                <a:latin typeface="Arial" charset="0"/>
                <a:ea typeface="Gulim" pitchFamily="34" charset="-127"/>
                <a:cs typeface="Arial" charset="0"/>
              </a:rPr>
              <a:t> </a:t>
            </a:r>
            <a:r>
              <a:rPr lang="en-GB" altLang="ko-KR" sz="2200" dirty="0">
                <a:latin typeface="Arial" charset="0"/>
                <a:ea typeface="Gulim" pitchFamily="34" charset="-127"/>
                <a:cs typeface="Arial" charset="0"/>
              </a:rPr>
              <a:t>e-mail reflector</a:t>
            </a:r>
            <a:r>
              <a:rPr lang="en-US" altLang="de-DE" sz="2200" dirty="0">
                <a:latin typeface="Arial" charset="0"/>
                <a:ea typeface="Gulim" pitchFamily="34" charset="-127"/>
                <a:cs typeface="Arial" charset="0"/>
              </a:rPr>
              <a:t> on </a:t>
            </a:r>
            <a:r>
              <a:rPr lang="en-US" altLang="de-DE" sz="2200" dirty="0" smtClean="0">
                <a:latin typeface="Arial" charset="0"/>
                <a:ea typeface="Gulim" pitchFamily="34" charset="-127"/>
                <a:cs typeface="Arial" charset="0"/>
              </a:rPr>
              <a:t>19.02.15</a:t>
            </a:r>
            <a:endParaRPr lang="en-US" altLang="de-DE" sz="2200" dirty="0">
              <a:latin typeface="Arial" charset="0"/>
              <a:ea typeface="Gulim" pitchFamily="34" charset="-127"/>
              <a:cs typeface="Arial"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a:t>1) General Aspects </a:t>
            </a:r>
            <a:r>
              <a:rPr lang="de-DE" altLang="de-DE" dirty="0" smtClean="0"/>
              <a:t>(5/8)</a:t>
            </a:r>
            <a:endParaRPr lang="de-DE" dirty="0"/>
          </a:p>
        </p:txBody>
      </p:sp>
      <p:graphicFrame>
        <p:nvGraphicFramePr>
          <p:cNvPr id="4" name="Chart 3"/>
          <p:cNvGraphicFramePr>
            <a:graphicFrameLocks/>
          </p:cNvGraphicFramePr>
          <p:nvPr>
            <p:extLst>
              <p:ext uri="{D42A27DB-BD31-4B8C-83A1-F6EECF244321}">
                <p14:modId xmlns:p14="http://schemas.microsoft.com/office/powerpoint/2010/main" val="1453570204"/>
              </p:ext>
            </p:extLst>
          </p:nvPr>
        </p:nvGraphicFramePr>
        <p:xfrm>
          <a:off x="653143" y="1377538"/>
          <a:ext cx="7992093" cy="471450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408841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Chart 22"/>
          <p:cNvGraphicFramePr>
            <a:graphicFrameLocks/>
          </p:cNvGraphicFramePr>
          <p:nvPr>
            <p:extLst>
              <p:ext uri="{D42A27DB-BD31-4B8C-83A1-F6EECF244321}">
                <p14:modId xmlns:p14="http://schemas.microsoft.com/office/powerpoint/2010/main" val="1703139119"/>
              </p:ext>
            </p:extLst>
          </p:nvPr>
        </p:nvGraphicFramePr>
        <p:xfrm>
          <a:off x="427038" y="1608082"/>
          <a:ext cx="8417417" cy="4538291"/>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de-DE" altLang="de-DE" kern="0" dirty="0" smtClean="0"/>
              <a:t>1) General Aspects (6/8)</a:t>
            </a:r>
            <a:br>
              <a:rPr lang="de-DE" altLang="de-DE" kern="0" dirty="0" smtClean="0"/>
            </a:br>
            <a:r>
              <a:rPr lang="de-DE" altLang="de-DE" kern="0" dirty="0" smtClean="0"/>
              <a:t>Maintenance vs. Non-Maintenance</a:t>
            </a:r>
            <a:endParaRPr lang="de-DE" dirty="0"/>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endParaRPr lang="de-DE" altLang="de-DE"/>
          </a:p>
        </p:txBody>
      </p:sp>
      <p:sp>
        <p:nvSpPr>
          <p:cNvPr id="18" name="TextBox 1"/>
          <p:cNvSpPr txBox="1">
            <a:spLocks noChangeArrowheads="1"/>
          </p:cNvSpPr>
          <p:nvPr/>
        </p:nvSpPr>
        <p:spPr bwMode="auto">
          <a:xfrm>
            <a:off x="6283325" y="6346825"/>
            <a:ext cx="171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SA2 meetings</a:t>
            </a:r>
          </a:p>
        </p:txBody>
      </p:sp>
      <p:sp>
        <p:nvSpPr>
          <p:cNvPr id="19" name="TextBox 15"/>
          <p:cNvSpPr txBox="1">
            <a:spLocks noChangeArrowheads="1"/>
          </p:cNvSpPr>
          <p:nvPr/>
        </p:nvSpPr>
        <p:spPr bwMode="auto">
          <a:xfrm rot="16200000">
            <a:off x="-965200" y="3556001"/>
            <a:ext cx="2416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Sessions</a:t>
            </a:r>
          </a:p>
        </p:txBody>
      </p:sp>
      <p:cxnSp>
        <p:nvCxnSpPr>
          <p:cNvPr id="26" name="Straight Connector 11"/>
          <p:cNvCxnSpPr>
            <a:cxnSpLocks noChangeShapeType="1"/>
          </p:cNvCxnSpPr>
          <p:nvPr/>
        </p:nvCxnSpPr>
        <p:spPr bwMode="auto">
          <a:xfrm>
            <a:off x="956930" y="6110288"/>
            <a:ext cx="1190847" cy="0"/>
          </a:xfrm>
          <a:prstGeom prst="line">
            <a:avLst/>
          </a:prstGeom>
          <a:noFill/>
          <a:ln w="28575" algn="ctr">
            <a:solidFill>
              <a:srgbClr val="7030A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Connector 14"/>
          <p:cNvCxnSpPr>
            <a:cxnSpLocks noChangeShapeType="1"/>
          </p:cNvCxnSpPr>
          <p:nvPr/>
        </p:nvCxnSpPr>
        <p:spPr bwMode="auto">
          <a:xfrm flipV="1">
            <a:off x="2261688" y="6116640"/>
            <a:ext cx="1159802" cy="1"/>
          </a:xfrm>
          <a:prstGeom prst="line">
            <a:avLst/>
          </a:prstGeom>
          <a:noFill/>
          <a:ln w="28575" algn="ctr">
            <a:solidFill>
              <a:srgbClr val="007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Straight Connector 16"/>
          <p:cNvCxnSpPr>
            <a:cxnSpLocks noChangeShapeType="1"/>
          </p:cNvCxnSpPr>
          <p:nvPr/>
        </p:nvCxnSpPr>
        <p:spPr bwMode="auto">
          <a:xfrm flipV="1">
            <a:off x="5171046" y="6106855"/>
            <a:ext cx="1983707" cy="1070"/>
          </a:xfrm>
          <a:prstGeom prst="line">
            <a:avLst/>
          </a:prstGeom>
          <a:noFill/>
          <a:ln w="28575" algn="ctr">
            <a:solidFill>
              <a:srgbClr val="00B05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TextBox 26"/>
          <p:cNvSpPr txBox="1">
            <a:spLocks noChangeArrowheads="1"/>
          </p:cNvSpPr>
          <p:nvPr/>
        </p:nvSpPr>
        <p:spPr bwMode="auto">
          <a:xfrm>
            <a:off x="2532004" y="6107925"/>
            <a:ext cx="885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70C0"/>
                </a:solidFill>
                <a:latin typeface="Arial Black" pitchFamily="34" charset="0"/>
              </a:rPr>
              <a:t>Rel-10</a:t>
            </a:r>
          </a:p>
        </p:txBody>
      </p:sp>
      <p:sp>
        <p:nvSpPr>
          <p:cNvPr id="30" name="TextBox 27"/>
          <p:cNvSpPr txBox="1">
            <a:spLocks noChangeArrowheads="1"/>
          </p:cNvSpPr>
          <p:nvPr/>
        </p:nvSpPr>
        <p:spPr bwMode="auto">
          <a:xfrm>
            <a:off x="5901157" y="6094930"/>
            <a:ext cx="885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31" name="Straight Connector 31"/>
          <p:cNvCxnSpPr>
            <a:cxnSpLocks noChangeShapeType="1"/>
          </p:cNvCxnSpPr>
          <p:nvPr/>
        </p:nvCxnSpPr>
        <p:spPr bwMode="auto">
          <a:xfrm>
            <a:off x="3553038" y="6116641"/>
            <a:ext cx="1521101" cy="0"/>
          </a:xfrm>
          <a:prstGeom prst="line">
            <a:avLst/>
          </a:prstGeom>
          <a:noFill/>
          <a:ln w="28575" algn="ctr">
            <a:solidFill>
              <a:srgbClr val="6633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33"/>
          <p:cNvSpPr txBox="1">
            <a:spLocks noChangeArrowheads="1"/>
          </p:cNvSpPr>
          <p:nvPr/>
        </p:nvSpPr>
        <p:spPr bwMode="auto">
          <a:xfrm>
            <a:off x="4012402" y="6111673"/>
            <a:ext cx="8874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33" name="TextBox 25"/>
          <p:cNvSpPr txBox="1">
            <a:spLocks noChangeArrowheads="1"/>
          </p:cNvSpPr>
          <p:nvPr/>
        </p:nvSpPr>
        <p:spPr bwMode="auto">
          <a:xfrm>
            <a:off x="1193167" y="6113463"/>
            <a:ext cx="7508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7030A0"/>
                </a:solidFill>
                <a:latin typeface="Arial Black" pitchFamily="34" charset="0"/>
              </a:rPr>
              <a:t>Rel-9</a:t>
            </a:r>
          </a:p>
        </p:txBody>
      </p:sp>
      <p:sp>
        <p:nvSpPr>
          <p:cNvPr id="34" name="TextBox 27"/>
          <p:cNvSpPr txBox="1">
            <a:spLocks noChangeArrowheads="1"/>
          </p:cNvSpPr>
          <p:nvPr/>
        </p:nvSpPr>
        <p:spPr bwMode="auto">
          <a:xfrm>
            <a:off x="7514544" y="6094513"/>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35" name="Straight Connector 16"/>
          <p:cNvCxnSpPr>
            <a:cxnSpLocks noChangeShapeType="1"/>
          </p:cNvCxnSpPr>
          <p:nvPr/>
        </p:nvCxnSpPr>
        <p:spPr bwMode="auto">
          <a:xfrm>
            <a:off x="7267902" y="6106855"/>
            <a:ext cx="1325801" cy="0"/>
          </a:xfrm>
          <a:prstGeom prst="line">
            <a:avLst/>
          </a:prstGeom>
          <a:noFill/>
          <a:ln w="28575" algn="ctr">
            <a:solidFill>
              <a:srgbClr val="FF0000"/>
            </a:solidFill>
            <a:round/>
            <a:headEnd type="oval"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TextBox 27"/>
          <p:cNvSpPr txBox="1">
            <a:spLocks noChangeArrowheads="1"/>
          </p:cNvSpPr>
          <p:nvPr/>
        </p:nvSpPr>
        <p:spPr bwMode="auto">
          <a:xfrm>
            <a:off x="7148784" y="2552514"/>
            <a:ext cx="13715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smtClean="0">
                <a:solidFill>
                  <a:srgbClr val="FF0000"/>
                </a:solidFill>
              </a:rPr>
              <a:t>Rel-12 </a:t>
            </a:r>
            <a:r>
              <a:rPr lang="de-DE" altLang="de-DE" sz="1800" b="1" dirty="0">
                <a:solidFill>
                  <a:srgbClr val="FF0000"/>
                </a:solidFill>
              </a:rPr>
              <a:t/>
            </a:r>
            <a:br>
              <a:rPr lang="de-DE" altLang="de-DE" sz="1800" b="1" dirty="0">
                <a:solidFill>
                  <a:srgbClr val="FF0000"/>
                </a:solidFill>
              </a:rPr>
            </a:br>
            <a:r>
              <a:rPr lang="de-DE" altLang="de-DE" sz="1800" b="1" dirty="0">
                <a:solidFill>
                  <a:srgbClr val="FF0000"/>
                </a:solidFill>
              </a:rPr>
              <a:t>correction</a:t>
            </a:r>
          </a:p>
        </p:txBody>
      </p:sp>
      <p:sp>
        <p:nvSpPr>
          <p:cNvPr id="10" name="Oval 9"/>
          <p:cNvSpPr/>
          <p:nvPr/>
        </p:nvSpPr>
        <p:spPr bwMode="auto">
          <a:xfrm rot="2740585">
            <a:off x="6531039" y="3921081"/>
            <a:ext cx="2361253" cy="825543"/>
          </a:xfrm>
          <a:prstGeom prst="ellipse">
            <a:avLst/>
          </a:prstGeom>
          <a:solidFill>
            <a:srgbClr val="ECF96F">
              <a:alpha val="16863"/>
            </a:srgbClr>
          </a:solid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smtClean="0">
              <a:ln>
                <a:noFill/>
              </a:ln>
              <a:solidFill>
                <a:schemeClr val="tx1"/>
              </a:solidFill>
              <a:effectLst/>
              <a:latin typeface="Arial" charset="0"/>
            </a:endParaRPr>
          </a:p>
        </p:txBody>
      </p:sp>
      <p:sp>
        <p:nvSpPr>
          <p:cNvPr id="39" name="Oval 38"/>
          <p:cNvSpPr/>
          <p:nvPr/>
        </p:nvSpPr>
        <p:spPr bwMode="auto">
          <a:xfrm rot="2231121">
            <a:off x="4905238" y="4442640"/>
            <a:ext cx="2158502" cy="592767"/>
          </a:xfrm>
          <a:prstGeom prst="ellipse">
            <a:avLst/>
          </a:prstGeom>
          <a:solidFill>
            <a:srgbClr val="ECF96F">
              <a:alpha val="16863"/>
            </a:srgbClr>
          </a:solid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smtClean="0">
              <a:ln>
                <a:noFill/>
              </a:ln>
              <a:solidFill>
                <a:schemeClr val="tx1"/>
              </a:solidFill>
              <a:effectLst/>
              <a:latin typeface="Arial" charset="0"/>
            </a:endParaRPr>
          </a:p>
        </p:txBody>
      </p:sp>
      <p:sp>
        <p:nvSpPr>
          <p:cNvPr id="41" name="Oval 40"/>
          <p:cNvSpPr/>
          <p:nvPr/>
        </p:nvSpPr>
        <p:spPr bwMode="auto">
          <a:xfrm rot="1860734">
            <a:off x="3628809" y="4548243"/>
            <a:ext cx="1702549" cy="592767"/>
          </a:xfrm>
          <a:prstGeom prst="ellipse">
            <a:avLst/>
          </a:prstGeom>
          <a:solidFill>
            <a:srgbClr val="ECF96F">
              <a:alpha val="16863"/>
            </a:srgbClr>
          </a:solidFill>
          <a:ln w="38100" cap="flat" cmpd="sng" algn="ctr">
            <a:solidFill>
              <a:srgbClr val="6633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smtClean="0">
              <a:ln>
                <a:noFill/>
              </a:ln>
              <a:solidFill>
                <a:schemeClr val="tx1"/>
              </a:solidFill>
              <a:effectLst/>
              <a:latin typeface="Arial" charset="0"/>
            </a:endParaRPr>
          </a:p>
        </p:txBody>
      </p:sp>
      <p:sp>
        <p:nvSpPr>
          <p:cNvPr id="43" name="TextBox 27"/>
          <p:cNvSpPr txBox="1">
            <a:spLocks noChangeArrowheads="1"/>
          </p:cNvSpPr>
          <p:nvPr/>
        </p:nvSpPr>
        <p:spPr bwMode="auto">
          <a:xfrm>
            <a:off x="5191786" y="3386504"/>
            <a:ext cx="13715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smtClean="0">
                <a:solidFill>
                  <a:srgbClr val="00B050"/>
                </a:solidFill>
              </a:rPr>
              <a:t>Rel-11 </a:t>
            </a:r>
            <a:r>
              <a:rPr lang="de-DE" altLang="de-DE" sz="1800" b="1" dirty="0">
                <a:solidFill>
                  <a:srgbClr val="00B050"/>
                </a:solidFill>
              </a:rPr>
              <a:t/>
            </a:r>
            <a:br>
              <a:rPr lang="de-DE" altLang="de-DE" sz="1800" b="1" dirty="0">
                <a:solidFill>
                  <a:srgbClr val="00B050"/>
                </a:solidFill>
              </a:rPr>
            </a:br>
            <a:r>
              <a:rPr lang="de-DE" altLang="de-DE" sz="1800" b="1" dirty="0">
                <a:solidFill>
                  <a:srgbClr val="00B050"/>
                </a:solidFill>
              </a:rPr>
              <a:t>correction</a:t>
            </a:r>
          </a:p>
        </p:txBody>
      </p:sp>
      <p:sp>
        <p:nvSpPr>
          <p:cNvPr id="44" name="TextBox 27"/>
          <p:cNvSpPr txBox="1">
            <a:spLocks noChangeArrowheads="1"/>
          </p:cNvSpPr>
          <p:nvPr/>
        </p:nvSpPr>
        <p:spPr bwMode="auto">
          <a:xfrm>
            <a:off x="3662026" y="3386505"/>
            <a:ext cx="13715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smtClean="0">
                <a:solidFill>
                  <a:srgbClr val="663300"/>
                </a:solidFill>
              </a:rPr>
              <a:t>Rel-10 </a:t>
            </a:r>
            <a:r>
              <a:rPr lang="de-DE" altLang="de-DE" sz="1800" b="1" dirty="0">
                <a:solidFill>
                  <a:srgbClr val="663300"/>
                </a:solidFill>
              </a:rPr>
              <a:t/>
            </a:r>
            <a:br>
              <a:rPr lang="de-DE" altLang="de-DE" sz="1800" b="1" dirty="0">
                <a:solidFill>
                  <a:srgbClr val="663300"/>
                </a:solidFill>
              </a:rPr>
            </a:br>
            <a:r>
              <a:rPr lang="de-DE" altLang="de-DE" sz="1800" b="1" dirty="0">
                <a:solidFill>
                  <a:srgbClr val="663300"/>
                </a:solidFill>
              </a:rPr>
              <a:t>correction</a:t>
            </a:r>
          </a:p>
        </p:txBody>
      </p:sp>
    </p:spTree>
    <p:extLst>
      <p:ext uri="{BB962C8B-B14F-4D97-AF65-F5344CB8AC3E}">
        <p14:creationId xmlns:p14="http://schemas.microsoft.com/office/powerpoint/2010/main" val="803373794"/>
      </p:ext>
    </p:extLst>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4983</Words>
  <Application>Microsoft Office PowerPoint</Application>
  <PresentationFormat>On-screen Show (4:3)</PresentationFormat>
  <Paragraphs>1061</Paragraphs>
  <Slides>53</Slides>
  <Notes>2</Notes>
  <HiddenSlides>0</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3gpp</vt:lpstr>
      <vt:lpstr>  </vt:lpstr>
      <vt:lpstr>Contents</vt:lpstr>
      <vt:lpstr>Contents</vt:lpstr>
      <vt:lpstr>1) General Aspects (1/8)</vt:lpstr>
      <vt:lpstr>1) General Aspects (2/8)</vt:lpstr>
      <vt:lpstr>1) General Aspects (3/8)</vt:lpstr>
      <vt:lpstr>1) General Aspects (4/8)</vt:lpstr>
      <vt:lpstr>1) General Aspects (5/8)</vt:lpstr>
      <vt:lpstr>1) General Aspects (6/8) Maintenance vs. Non-Maintenance</vt:lpstr>
      <vt:lpstr>1) General Aspects (7/8) Document Handling / Meeting</vt:lpstr>
      <vt:lpstr>1) General Aspects (8/8) SA2 Agreed CRs by Release / Meeting</vt:lpstr>
      <vt:lpstr>Contents</vt:lpstr>
      <vt:lpstr>2.1) Pre-Rel-12 Maintenance (1/1)</vt:lpstr>
      <vt:lpstr>Contents</vt:lpstr>
      <vt:lpstr>2.2) Rel-12 Maintenance (1/3) Completed SA 67 or before</vt:lpstr>
      <vt:lpstr>2.2) Rel-12 Work Maintenance (2/3)</vt:lpstr>
      <vt:lpstr>2.2) Rel-12 Work Maintenance (3/3)</vt:lpstr>
      <vt:lpstr>Contents</vt:lpstr>
      <vt:lpstr>2.3) Rel-13 Work (1/18)</vt:lpstr>
      <vt:lpstr>2.3) Rel-13 Work Ongoing (2/18)</vt:lpstr>
      <vt:lpstr>2.3) Rel-13 Work Ongoing (3/18)</vt:lpstr>
      <vt:lpstr>2.3) Rel-13 Work Ongoing (4/18)</vt:lpstr>
      <vt:lpstr>2.3) Rel-13 Work Ongoing (5/18)</vt:lpstr>
      <vt:lpstr>2.3) Rel-13 Work Ongoing (6/18)</vt:lpstr>
      <vt:lpstr>2.3) Rel-13 Work Ongoing (7/18)</vt:lpstr>
      <vt:lpstr>2.3) Rel-13 Work Ongoing (8/18)</vt:lpstr>
      <vt:lpstr>2.3) Rel-13 Work Ongoing (9/18)</vt:lpstr>
      <vt:lpstr>2.3) Rel-13 Work Ongoing (10/18)</vt:lpstr>
      <vt:lpstr>2.3) Rel-13 Work Ongoing (11/18)</vt:lpstr>
      <vt:lpstr>2.3) Rel-13 Work Ongoing (12/18)</vt:lpstr>
      <vt:lpstr>2.3) Rel-13 Work Ongoing (13/18)</vt:lpstr>
      <vt:lpstr>2.3) Rel-13 Work Ongoing (14/18)</vt:lpstr>
      <vt:lpstr>2.3) Rel-13 Work Ongoing (15/18)</vt:lpstr>
      <vt:lpstr>2.3) Rel-13 Work Ongoing (16/18)</vt:lpstr>
      <vt:lpstr>2.3) Rel-13 Work Ongoing (17/18)</vt:lpstr>
      <vt:lpstr>2.3) Rel-13 Work Ongoing (18/18)</vt:lpstr>
      <vt:lpstr>2.3) Rel-13 Work Maintenance (1/3) Completed SA 67 or before</vt:lpstr>
      <vt:lpstr>2.2) Rel-13 Work Maintenance (2/3)</vt:lpstr>
      <vt:lpstr>2.2) Rel-13 Work Maintenance (3/3)</vt:lpstr>
      <vt:lpstr>Rel-13, Work ON HOLD (1/1)</vt:lpstr>
      <vt:lpstr>Contents</vt:lpstr>
      <vt:lpstr>2.4) New and Updated WIDs and SIDs</vt:lpstr>
      <vt:lpstr>Contents</vt:lpstr>
      <vt:lpstr>2.5) IETF and External SDO Normative Reference Update (1/1)</vt:lpstr>
      <vt:lpstr>Contents</vt:lpstr>
      <vt:lpstr>3) Action Items</vt:lpstr>
      <vt:lpstr>Contents</vt:lpstr>
      <vt:lpstr>4) Documents for Information and Approval</vt:lpstr>
      <vt:lpstr>Contents</vt:lpstr>
      <vt:lpstr>5) Collected Items requiring action  from SA</vt:lpstr>
      <vt:lpstr>PowerPoint Presentation</vt:lpstr>
      <vt:lpstr>Abbreviations (1/2)</vt:lpstr>
      <vt:lpstr>Abbreviations (2/2)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SA2 chairman</dc:creator>
  <dc:description>©3GPP 2009. All rights reserved</dc:description>
  <cp:lastModifiedBy>0003_rev5</cp:lastModifiedBy>
  <cp:revision>514</cp:revision>
  <dcterms:created xsi:type="dcterms:W3CDTF">2013-07-29T09:19:59Z</dcterms:created>
  <dcterms:modified xsi:type="dcterms:W3CDTF">2015-02-27T17:16:05Z</dcterms:modified>
</cp:coreProperties>
</file>