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3"/>
  </p:sldMasterIdLst>
  <p:notesMasterIdLst>
    <p:notesMasterId r:id="rId48"/>
  </p:notesMasterIdLst>
  <p:handoutMasterIdLst>
    <p:handoutMasterId r:id="rId49"/>
  </p:handoutMasterIdLst>
  <p:sldIdLst>
    <p:sldId id="1120" r:id="rId4"/>
    <p:sldId id="1121" r:id="rId5"/>
    <p:sldId id="1124" r:id="rId6"/>
    <p:sldId id="1123" r:id="rId7"/>
    <p:sldId id="1251" r:id="rId8"/>
    <p:sldId id="1252" r:id="rId9"/>
    <p:sldId id="1253" r:id="rId10"/>
    <p:sldId id="1130" r:id="rId11"/>
    <p:sldId id="1256" r:id="rId12"/>
    <p:sldId id="2147481502" r:id="rId13"/>
    <p:sldId id="2147481503" r:id="rId14"/>
    <p:sldId id="2147481504" r:id="rId15"/>
    <p:sldId id="2147481505" r:id="rId16"/>
    <p:sldId id="2147481506" r:id="rId17"/>
    <p:sldId id="2147481498" r:id="rId18"/>
    <p:sldId id="2147481507" r:id="rId19"/>
    <p:sldId id="2147481508" r:id="rId20"/>
    <p:sldId id="2147481509" r:id="rId21"/>
    <p:sldId id="2147481510" r:id="rId22"/>
    <p:sldId id="2147481511" r:id="rId23"/>
    <p:sldId id="2147481512" r:id="rId24"/>
    <p:sldId id="2147481513" r:id="rId25"/>
    <p:sldId id="2147481514" r:id="rId26"/>
    <p:sldId id="2147481515" r:id="rId27"/>
    <p:sldId id="797" r:id="rId28"/>
    <p:sldId id="2147481516" r:id="rId29"/>
    <p:sldId id="2147481517" r:id="rId30"/>
    <p:sldId id="2147481518" r:id="rId31"/>
    <p:sldId id="2147481499" r:id="rId32"/>
    <p:sldId id="2147481501" r:id="rId33"/>
    <p:sldId id="2147481500" r:id="rId34"/>
    <p:sldId id="792" r:id="rId35"/>
    <p:sldId id="1257" r:id="rId36"/>
    <p:sldId id="1146" r:id="rId37"/>
    <p:sldId id="1157" r:id="rId38"/>
    <p:sldId id="1151" r:id="rId39"/>
    <p:sldId id="2147481497" r:id="rId40"/>
    <p:sldId id="450" r:id="rId41"/>
    <p:sldId id="1381" r:id="rId42"/>
    <p:sldId id="1382" r:id="rId43"/>
    <p:sldId id="1383" r:id="rId44"/>
    <p:sldId id="1367" r:id="rId45"/>
    <p:sldId id="1369" r:id="rId46"/>
    <p:sldId id="1158" r:id="rId47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CCFFCC"/>
    <a:srgbClr val="FF00FF"/>
    <a:srgbClr val="FFC000"/>
    <a:srgbClr val="B6BEC8"/>
    <a:srgbClr val="BFBFBF"/>
    <a:srgbClr val="00CC00"/>
    <a:srgbClr val="00B0F0"/>
    <a:srgbClr val="339933"/>
    <a:srgbClr val="63252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 autoAdjust="0"/>
    <p:restoredTop sz="91922"/>
  </p:normalViewPr>
  <p:slideViewPr>
    <p:cSldViewPr snapToGrid="0">
      <p:cViewPr varScale="1">
        <p:scale>
          <a:sx n="153" d="100"/>
          <a:sy n="153" d="100"/>
        </p:scale>
        <p:origin x="822" y="12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402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50" Type="http://schemas.openxmlformats.org/officeDocument/2006/relationships/presProps" Target="presProps.xml"/><Relationship Id="rId7" Type="http://schemas.openxmlformats.org/officeDocument/2006/relationships/slide" Target="slides/slide4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tableStyles" Target="tableStyles.xml"/><Relationship Id="rId5" Type="http://schemas.openxmlformats.org/officeDocument/2006/relationships/slide" Target="slides/slide2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5.xml"/><Relationship Id="rId51" Type="http://schemas.openxmlformats.org/officeDocument/2006/relationships/viewProps" Target="viewProps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 w="25334">
          <a:noFill/>
        </a:ln>
      </c:spPr>
      <c:txPr>
        <a:bodyPr rot="0" spcFirstLastPara="1" vertOverflow="ellipsis" vert="horz" wrap="square" anchor="ctr" anchorCtr="1"/>
        <a:lstStyle/>
        <a:p>
          <a:pPr>
            <a:defRPr sz="139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>
        <c:manualLayout>
          <c:layoutTarget val="inner"/>
          <c:xMode val="edge"/>
          <c:yMode val="edge"/>
          <c:x val="4.405235123146032E-2"/>
          <c:y val="0.13224321490644769"/>
          <c:w val="0.94934048541025351"/>
          <c:h val="0.63920851716591731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Sheet2!$B$4</c:f>
              <c:strCache>
                <c:ptCount val="1"/>
                <c:pt idx="0">
                  <c:v>Delegates</c:v>
                </c:pt>
              </c:strCache>
            </c:strRef>
          </c:tx>
          <c:spPr>
            <a:solidFill>
              <a:srgbClr val="4472C4"/>
            </a:solidFill>
            <a:ln w="25334">
              <a:noFill/>
            </a:ln>
          </c:spPr>
          <c:invertIfNegative val="0"/>
          <c:cat>
            <c:strRef>
              <c:f>Sheet2!$A$5:$A$38</c:f>
              <c:strCache>
                <c:ptCount val="34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</c:strCache>
            </c:strRef>
          </c:cat>
          <c:val>
            <c:numRef>
              <c:f>Sheet2!$B$5:$B$38</c:f>
              <c:numCache>
                <c:formatCode>General</c:formatCode>
                <c:ptCount val="34"/>
                <c:pt idx="0">
                  <c:v>117</c:v>
                </c:pt>
                <c:pt idx="1">
                  <c:v>114</c:v>
                </c:pt>
                <c:pt idx="2">
                  <c:v>119</c:v>
                </c:pt>
                <c:pt idx="3">
                  <c:v>135</c:v>
                </c:pt>
                <c:pt idx="4">
                  <c:v>121</c:v>
                </c:pt>
                <c:pt idx="5">
                  <c:v>261</c:v>
                </c:pt>
                <c:pt idx="6">
                  <c:v>155</c:v>
                </c:pt>
                <c:pt idx="7">
                  <c:v>111</c:v>
                </c:pt>
                <c:pt idx="8">
                  <c:v>194</c:v>
                </c:pt>
                <c:pt idx="9">
                  <c:v>171</c:v>
                </c:pt>
                <c:pt idx="10">
                  <c:v>213</c:v>
                </c:pt>
                <c:pt idx="11">
                  <c:v>136</c:v>
                </c:pt>
                <c:pt idx="12">
                  <c:v>203</c:v>
                </c:pt>
                <c:pt idx="13">
                  <c:v>162</c:v>
                </c:pt>
                <c:pt idx="14">
                  <c:v>275</c:v>
                </c:pt>
                <c:pt idx="15">
                  <c:v>131</c:v>
                </c:pt>
                <c:pt idx="16">
                  <c:v>226</c:v>
                </c:pt>
                <c:pt idx="17">
                  <c:v>180</c:v>
                </c:pt>
                <c:pt idx="18">
                  <c:v>237</c:v>
                </c:pt>
                <c:pt idx="19">
                  <c:v>115</c:v>
                </c:pt>
                <c:pt idx="20">
                  <c:v>150</c:v>
                </c:pt>
                <c:pt idx="21">
                  <c:v>120</c:v>
                </c:pt>
                <c:pt idx="22">
                  <c:v>258</c:v>
                </c:pt>
                <c:pt idx="23">
                  <c:v>60</c:v>
                </c:pt>
                <c:pt idx="24">
                  <c:v>145</c:v>
                </c:pt>
                <c:pt idx="25">
                  <c:v>267</c:v>
                </c:pt>
                <c:pt idx="26">
                  <c:v>170</c:v>
                </c:pt>
                <c:pt idx="27">
                  <c:v>116</c:v>
                </c:pt>
                <c:pt idx="28">
                  <c:v>342</c:v>
                </c:pt>
                <c:pt idx="29">
                  <c:v>240</c:v>
                </c:pt>
                <c:pt idx="30">
                  <c:v>298</c:v>
                </c:pt>
                <c:pt idx="31">
                  <c:v>276</c:v>
                </c:pt>
                <c:pt idx="32">
                  <c:v>160</c:v>
                </c:pt>
                <c:pt idx="33">
                  <c:v>267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B9B-49B9-9F08-39B1DC39969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83664239"/>
        <c:axId val="1"/>
      </c:barChart>
      <c:catAx>
        <c:axId val="3836642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47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47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33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6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83664239"/>
        <c:crosses val="autoZero"/>
        <c:crossBetween val="between"/>
      </c:valAx>
      <c:spPr>
        <a:noFill/>
        <a:ln w="25334">
          <a:noFill/>
        </a:ln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396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SA3 Tdocs and CRs (Agreed)</a:t>
            </a:r>
          </a:p>
        </c:rich>
      </c:tx>
      <c:overlay val="0"/>
      <c:spPr>
        <a:noFill/>
        <a:ln w="25368">
          <a:noFill/>
        </a:ln>
      </c:sp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Sheet1!$B$4</c:f>
              <c:strCache>
                <c:ptCount val="1"/>
                <c:pt idx="0">
                  <c:v>Tdocs</c:v>
                </c:pt>
              </c:strCache>
            </c:strRef>
          </c:tx>
          <c:spPr>
            <a:solidFill>
              <a:srgbClr val="4472C4"/>
            </a:solidFill>
            <a:ln w="25368">
              <a:noFill/>
            </a:ln>
          </c:spPr>
          <c:invertIfNegative val="0"/>
          <c:cat>
            <c:strRef>
              <c:f>Sheet1!$A$5:$A$38</c:f>
              <c:strCache>
                <c:ptCount val="34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</c:strCache>
            </c:strRef>
          </c:cat>
          <c:val>
            <c:numRef>
              <c:f>Sheet1!$B$5:$B$38</c:f>
              <c:numCache>
                <c:formatCode>General</c:formatCode>
                <c:ptCount val="34"/>
                <c:pt idx="0">
                  <c:v>747</c:v>
                </c:pt>
                <c:pt idx="1">
                  <c:v>493</c:v>
                </c:pt>
                <c:pt idx="2">
                  <c:v>753</c:v>
                </c:pt>
                <c:pt idx="3">
                  <c:v>789</c:v>
                </c:pt>
                <c:pt idx="4">
                  <c:v>532</c:v>
                </c:pt>
                <c:pt idx="5">
                  <c:v>988</c:v>
                </c:pt>
                <c:pt idx="6">
                  <c:v>862</c:v>
                </c:pt>
                <c:pt idx="7">
                  <c:v>390</c:v>
                </c:pt>
                <c:pt idx="8">
                  <c:v>736</c:v>
                </c:pt>
                <c:pt idx="9">
                  <c:v>586</c:v>
                </c:pt>
                <c:pt idx="10">
                  <c:v>687</c:v>
                </c:pt>
                <c:pt idx="11">
                  <c:v>696</c:v>
                </c:pt>
                <c:pt idx="12">
                  <c:v>724</c:v>
                </c:pt>
                <c:pt idx="13">
                  <c:v>785</c:v>
                </c:pt>
                <c:pt idx="14">
                  <c:v>1028</c:v>
                </c:pt>
                <c:pt idx="15">
                  <c:v>577</c:v>
                </c:pt>
                <c:pt idx="16">
                  <c:v>1025</c:v>
                </c:pt>
                <c:pt idx="17">
                  <c:v>527</c:v>
                </c:pt>
                <c:pt idx="18">
                  <c:v>1102</c:v>
                </c:pt>
                <c:pt idx="19">
                  <c:v>831</c:v>
                </c:pt>
                <c:pt idx="20">
                  <c:v>675</c:v>
                </c:pt>
                <c:pt idx="21">
                  <c:v>138</c:v>
                </c:pt>
                <c:pt idx="22">
                  <c:v>876</c:v>
                </c:pt>
                <c:pt idx="23">
                  <c:v>546</c:v>
                </c:pt>
                <c:pt idx="24">
                  <c:v>929</c:v>
                </c:pt>
                <c:pt idx="25">
                  <c:v>1013</c:v>
                </c:pt>
                <c:pt idx="26">
                  <c:v>719</c:v>
                </c:pt>
                <c:pt idx="27">
                  <c:v>774</c:v>
                </c:pt>
                <c:pt idx="28">
                  <c:v>873</c:v>
                </c:pt>
                <c:pt idx="29">
                  <c:v>529</c:v>
                </c:pt>
                <c:pt idx="30">
                  <c:v>612</c:v>
                </c:pt>
                <c:pt idx="31">
                  <c:v>560</c:v>
                </c:pt>
                <c:pt idx="32">
                  <c:v>746</c:v>
                </c:pt>
                <c:pt idx="33">
                  <c:v>750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F32-45AC-B7BD-156EE7A6ECEB}"/>
            </c:ext>
          </c:extLst>
        </c:ser>
        <c:ser>
          <c:idx val="1"/>
          <c:order val="1"/>
          <c:tx>
            <c:strRef>
              <c:f>Sheet1!$C$4</c:f>
              <c:strCache>
                <c:ptCount val="1"/>
                <c:pt idx="0">
                  <c:v>CRs (Agreed)</c:v>
                </c:pt>
              </c:strCache>
            </c:strRef>
          </c:tx>
          <c:spPr>
            <a:solidFill>
              <a:srgbClr val="ED7D31"/>
            </a:solidFill>
            <a:ln w="25368">
              <a:noFill/>
            </a:ln>
          </c:spPr>
          <c:invertIfNegative val="0"/>
          <c:cat>
            <c:strRef>
              <c:f>Sheet1!$A$5:$A$38</c:f>
              <c:strCache>
                <c:ptCount val="34"/>
                <c:pt idx="0">
                  <c:v>SA3#100e</c:v>
                </c:pt>
                <c:pt idx="1">
                  <c:v>SA3#100Bise</c:v>
                </c:pt>
                <c:pt idx="2">
                  <c:v>SA3#101e</c:v>
                </c:pt>
                <c:pt idx="3">
                  <c:v>SA3#102e</c:v>
                </c:pt>
                <c:pt idx="4">
                  <c:v>SA3#102Bise</c:v>
                </c:pt>
                <c:pt idx="5">
                  <c:v>SA3#103e</c:v>
                </c:pt>
                <c:pt idx="6">
                  <c:v>SA3#104e</c:v>
                </c:pt>
                <c:pt idx="7">
                  <c:v>SA3#104e Ad-hoc</c:v>
                </c:pt>
                <c:pt idx="8">
                  <c:v>SA3#105e</c:v>
                </c:pt>
                <c:pt idx="9">
                  <c:v>SA3#106e</c:v>
                </c:pt>
                <c:pt idx="10">
                  <c:v>SA3#107e</c:v>
                </c:pt>
                <c:pt idx="11">
                  <c:v>SA3#107Adhoce</c:v>
                </c:pt>
                <c:pt idx="12">
                  <c:v>SA3#108e</c:v>
                </c:pt>
                <c:pt idx="13">
                  <c:v>SA3#108Adhoce</c:v>
                </c:pt>
                <c:pt idx="14">
                  <c:v>SA3#109</c:v>
                </c:pt>
                <c:pt idx="15">
                  <c:v>SA3#109 Adhoce</c:v>
                </c:pt>
                <c:pt idx="16">
                  <c:v>SA3#110</c:v>
                </c:pt>
                <c:pt idx="17">
                  <c:v>SA3#110Adhoce</c:v>
                </c:pt>
                <c:pt idx="18">
                  <c:v>SA3#111</c:v>
                </c:pt>
                <c:pt idx="19">
                  <c:v>SA3#112</c:v>
                </c:pt>
                <c:pt idx="20">
                  <c:v>SA3#113</c:v>
                </c:pt>
                <c:pt idx="21">
                  <c:v>SA3#114-e</c:v>
                </c:pt>
                <c:pt idx="22">
                  <c:v>SA3#115</c:v>
                </c:pt>
                <c:pt idx="23">
                  <c:v>SA3#115e</c:v>
                </c:pt>
                <c:pt idx="24">
                  <c:v>SA3#116 </c:v>
                </c:pt>
                <c:pt idx="25">
                  <c:v>SA3#117</c:v>
                </c:pt>
                <c:pt idx="26">
                  <c:v>SA3#118</c:v>
                </c:pt>
                <c:pt idx="27">
                  <c:v>SA3#119</c:v>
                </c:pt>
                <c:pt idx="28">
                  <c:v>SA3#120</c:v>
                </c:pt>
                <c:pt idx="29">
                  <c:v>SA3#121</c:v>
                </c:pt>
                <c:pt idx="30">
                  <c:v>SA3#122</c:v>
                </c:pt>
                <c:pt idx="31">
                  <c:v>SA3#123</c:v>
                </c:pt>
                <c:pt idx="32">
                  <c:v>SA3#124</c:v>
                </c:pt>
                <c:pt idx="33">
                  <c:v>SA3#125</c:v>
                </c:pt>
              </c:strCache>
            </c:strRef>
          </c:cat>
          <c:val>
            <c:numRef>
              <c:f>Sheet1!$C$5:$C$38</c:f>
              <c:numCache>
                <c:formatCode>General</c:formatCode>
                <c:ptCount val="34"/>
                <c:pt idx="0">
                  <c:v>98</c:v>
                </c:pt>
                <c:pt idx="2">
                  <c:v>55</c:v>
                </c:pt>
                <c:pt idx="3">
                  <c:v>61</c:v>
                </c:pt>
                <c:pt idx="5">
                  <c:v>72</c:v>
                </c:pt>
                <c:pt idx="6">
                  <c:v>34</c:v>
                </c:pt>
                <c:pt idx="8">
                  <c:v>149</c:v>
                </c:pt>
                <c:pt idx="9">
                  <c:v>182</c:v>
                </c:pt>
                <c:pt idx="10">
                  <c:v>57</c:v>
                </c:pt>
                <c:pt idx="12">
                  <c:v>69</c:v>
                </c:pt>
                <c:pt idx="14">
                  <c:v>11</c:v>
                </c:pt>
                <c:pt idx="15">
                  <c:v>0</c:v>
                </c:pt>
                <c:pt idx="16">
                  <c:v>58</c:v>
                </c:pt>
                <c:pt idx="17">
                  <c:v>0</c:v>
                </c:pt>
                <c:pt idx="18">
                  <c:v>26</c:v>
                </c:pt>
                <c:pt idx="19">
                  <c:v>98</c:v>
                </c:pt>
                <c:pt idx="20">
                  <c:v>127</c:v>
                </c:pt>
                <c:pt idx="21">
                  <c:v>66</c:v>
                </c:pt>
                <c:pt idx="22">
                  <c:v>95</c:v>
                </c:pt>
                <c:pt idx="23">
                  <c:v>0</c:v>
                </c:pt>
                <c:pt idx="24">
                  <c:v>123</c:v>
                </c:pt>
                <c:pt idx="25">
                  <c:v>24</c:v>
                </c:pt>
                <c:pt idx="26">
                  <c:v>4</c:v>
                </c:pt>
                <c:pt idx="27">
                  <c:v>25</c:v>
                </c:pt>
                <c:pt idx="28">
                  <c:v>44</c:v>
                </c:pt>
                <c:pt idx="29">
                  <c:v>32</c:v>
                </c:pt>
                <c:pt idx="30">
                  <c:v>62</c:v>
                </c:pt>
                <c:pt idx="31">
                  <c:v>37</c:v>
                </c:pt>
                <c:pt idx="32">
                  <c:v>33</c:v>
                </c:pt>
                <c:pt idx="33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F32-45AC-B7BD-156EE7A6EC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650576592"/>
        <c:axId val="1"/>
      </c:barChart>
      <c:catAx>
        <c:axId val="6505765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01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"/>
        <c:crosses val="autoZero"/>
        <c:auto val="1"/>
        <c:lblAlgn val="ctr"/>
        <c:lblOffset val="100"/>
        <c:noMultiLvlLbl val="0"/>
      </c:catAx>
      <c:valAx>
        <c:axId val="1"/>
        <c:scaling>
          <c:orientation val="minMax"/>
        </c:scaling>
        <c:delete val="0"/>
        <c:axPos val="l"/>
        <c:majorGridlines>
          <c:spPr>
            <a:ln w="9501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ln w="6342">
            <a:noFill/>
          </a:ln>
        </c:spPr>
        <c:txPr>
          <a:bodyPr rot="-60000000" spcFirstLastPara="1" vertOverflow="ellipsis" vert="horz" wrap="square" anchor="ctr" anchorCtr="1"/>
          <a:lstStyle/>
          <a:p>
            <a:pPr>
              <a:defRPr sz="898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50576592"/>
        <c:crosses val="autoZero"/>
        <c:crossBetween val="between"/>
      </c:valAx>
      <c:spPr>
        <a:noFill/>
        <a:ln w="25368">
          <a:noFill/>
        </a:ln>
      </c:spPr>
    </c:plotArea>
    <c:legend>
      <c:legendPos val="b"/>
      <c:overlay val="0"/>
      <c:spPr>
        <a:noFill/>
        <a:ln w="25368">
          <a:noFill/>
        </a:ln>
      </c:spPr>
      <c:txPr>
        <a:bodyPr rot="0" spcFirstLastPara="1" vertOverflow="ellipsis" vert="horz" wrap="square" anchor="ctr" anchorCtr="1"/>
        <a:lstStyle/>
        <a:p>
          <a:pPr>
            <a:defRPr sz="898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8A7A043F-A4B9-47D3-9A1C-F3EBE7285603}" type="datetime1">
              <a:rPr lang="en-US" altLang="en-US"/>
              <a:pPr>
                <a:defRPr/>
              </a:pPr>
              <a:t>12/3/2025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FD678A1-F691-4F72-A1DB-6B7ADD6AF81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4D7A5641-6729-408A-A8C3-8D9C021101E1}" type="datetime1">
              <a:rPr lang="en-US" altLang="en-US"/>
              <a:pPr>
                <a:defRPr/>
              </a:pPr>
              <a:t>12/3/2025</a:t>
            </a:fld>
            <a:endParaRPr lang="en-US" alt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5C5B09AC-A87E-436F-8DDC-366D0C33A2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8343478D-FB28-4BBE-81CF-C80BC5090FEE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18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19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20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21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22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23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24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26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27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de-DE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EFE57BF9-C81F-45F9-9EE1-65C5A94B5D2E}" type="slidenum">
              <a:rPr lang="en-GB" altLang="de-D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5</a:t>
            </a:fld>
            <a:endParaRPr lang="en-GB" altLang="de-D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8868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28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30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32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36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E1E870-EB2C-A13A-42D8-152348504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Slide Image Placeholder 1">
            <a:extLst>
              <a:ext uri="{FF2B5EF4-FFF2-40B4-BE49-F238E27FC236}">
                <a16:creationId xmlns:a16="http://schemas.microsoft.com/office/drawing/2014/main" id="{52B94A43-756D-D9A9-C5E1-D317F19DD563}"/>
              </a:ext>
            </a:extLst>
          </p:cNvPr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2467" name="Notes Placeholder 2">
            <a:extLst>
              <a:ext uri="{FF2B5EF4-FFF2-40B4-BE49-F238E27FC236}">
                <a16:creationId xmlns:a16="http://schemas.microsoft.com/office/drawing/2014/main" id="{C8443AAF-2D1D-4891-4563-9BC55782CE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2468" name="Slide Number Placeholder 3">
            <a:extLst>
              <a:ext uri="{FF2B5EF4-FFF2-40B4-BE49-F238E27FC236}">
                <a16:creationId xmlns:a16="http://schemas.microsoft.com/office/drawing/2014/main" id="{B5CB27E8-E3A2-7708-EBC7-7ED6C841F7B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98A4FAFA-86DF-4591-BA1D-36D55CF5FC7F}" type="slidenum">
              <a:rPr lang="en-GB" altLang="en-US" sz="1200" smtClean="0">
                <a:latin typeface="Times New Roman" panose="02020603050405020304" pitchFamily="18" charset="0"/>
              </a:rPr>
              <a:pPr/>
              <a:t>37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636423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>
            <a:extLst>
              <a:ext uri="{FF2B5EF4-FFF2-40B4-BE49-F238E27FC236}">
                <a16:creationId xmlns:a16="http://schemas.microsoft.com/office/drawing/2014/main" id="{B0C831E5-96D0-3546-E5CA-45E43218072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>
            <a:extLst>
              <a:ext uri="{FF2B5EF4-FFF2-40B4-BE49-F238E27FC236}">
                <a16:creationId xmlns:a16="http://schemas.microsoft.com/office/drawing/2014/main" id="{28A6D832-5AC8-34DB-66A0-850F8921C34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6324" name="Footer Placeholder 3">
            <a:extLst>
              <a:ext uri="{FF2B5EF4-FFF2-40B4-BE49-F238E27FC236}">
                <a16:creationId xmlns:a16="http://schemas.microsoft.com/office/drawing/2014/main" id="{8AB78E19-68F9-AA49-F7D2-1CC29F4E7266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sz="1200">
                <a:latin typeface="Times New Roman" panose="02020603050405020304" pitchFamily="18" charset="0"/>
                <a:cs typeface="Arial" panose="020B0604020202020204" pitchFamily="34" charset="0"/>
              </a:rPr>
              <a:t>TSG SA WG3 Report to SA#95-e</a:t>
            </a:r>
          </a:p>
        </p:txBody>
      </p:sp>
      <p:sp>
        <p:nvSpPr>
          <p:cNvPr id="56325" name="Slide Number Placeholder 4">
            <a:extLst>
              <a:ext uri="{FF2B5EF4-FFF2-40B4-BE49-F238E27FC236}">
                <a16:creationId xmlns:a16="http://schemas.microsoft.com/office/drawing/2014/main" id="{EFA4FEA2-4436-8BB8-9E5C-FA0618D37D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2844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7416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1988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656013" indent="1588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B982ACBB-14AF-46CD-B759-860E5039F0F5}" type="slidenum">
              <a:rPr lang="en-GB" altLang="en-US" sz="1200" smtClean="0">
                <a:latin typeface="Times New Roman" panose="02020603050405020304" pitchFamily="18" charset="0"/>
              </a:rPr>
              <a:pPr/>
              <a:t>42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10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11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13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14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t>16</a:t>
            </a:fld>
            <a:endParaRPr lang="en-GB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17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061667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0373261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75649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20"/>
            <a:ext cx="7772400" cy="110251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342900" indent="0" algn="ctr">
              <a:buNone/>
              <a:defRPr/>
            </a:lvl2pPr>
            <a:lvl3pPr marL="685800" indent="0" algn="ctr">
              <a:buNone/>
              <a:defRPr/>
            </a:lvl3pPr>
            <a:lvl4pPr marL="1028700" indent="0" algn="ctr">
              <a:buNone/>
              <a:defRPr/>
            </a:lvl4pPr>
            <a:lvl5pPr marL="1371600" indent="0" algn="ctr">
              <a:buNone/>
              <a:defRPr/>
            </a:lvl5pPr>
            <a:lvl6pPr marL="1714500" indent="0" algn="ctr">
              <a:buNone/>
              <a:defRPr/>
            </a:lvl6pPr>
            <a:lvl7pPr marL="2057400" indent="0" algn="ctr">
              <a:buNone/>
              <a:defRPr/>
            </a:lvl7pPr>
            <a:lvl8pPr marL="2400300" indent="0" algn="ctr">
              <a:buNone/>
              <a:defRPr/>
            </a:lvl8pPr>
            <a:lvl9pPr marL="27432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0836043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6" name="Title 1"/>
          <p:cNvSpPr>
            <a:spLocks noGrp="1"/>
          </p:cNvSpPr>
          <p:nvPr>
            <p:ph type="title" hasCustomPrompt="1"/>
          </p:nvPr>
        </p:nvSpPr>
        <p:spPr>
          <a:xfrm>
            <a:off x="260350" y="89699"/>
            <a:ext cx="6827838" cy="680233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FS_5WWC status after SA2 150E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4712301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2212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9219"/>
            <a:ext cx="3843704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671646" y="1369219"/>
            <a:ext cx="3843704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16492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jpe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3038" y="171450"/>
            <a:ext cx="1081087" cy="628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521064" y="4773613"/>
            <a:ext cx="483235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91541CF1-6CEE-450E-A873-90FA5356A1E7}" type="slidenum">
              <a:rPr lang="en-GB" altLang="en-US" b="1" smtClean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pPr algn="ctr">
                <a:defRPr/>
              </a:pPr>
              <a:t>‹#›</a:t>
            </a:fld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GB" altLang="en-US" dirty="0"/>
          </a:p>
        </p:txBody>
      </p:sp>
      <p:sp>
        <p:nvSpPr>
          <p:cNvPr id="3" name="AutoShape 14">
            <a:extLst>
              <a:ext uri="{FF2B5EF4-FFF2-40B4-BE49-F238E27FC236}">
                <a16:creationId xmlns:a16="http://schemas.microsoft.com/office/drawing/2014/main" id="{61A8AF4F-EA43-0E28-F91F-0B2017200F3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9850" y="4834890"/>
            <a:ext cx="7016749" cy="222568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ko-KR" sz="1000" b="0" spc="200" baseline="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SP-251593: SA3 Status Report to 3GPP TSG SA#110, 9-12 December 2025, Baltimore, USA</a:t>
            </a:r>
            <a:endParaRPr lang="en-GB" altLang="ko-KR" sz="1000" b="0" spc="200" baseline="0" dirty="0">
              <a:solidFill>
                <a:schemeClr val="bg1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18" r:id="rId1"/>
    <p:sldLayoutId id="2147485904" r:id="rId2"/>
    <p:sldLayoutId id="2147485905" r:id="rId3"/>
    <p:sldLayoutId id="2147485919" r:id="rId4"/>
    <p:sldLayoutId id="2147485921" r:id="rId5"/>
    <p:sldLayoutId id="2147485922" r:id="rId6"/>
    <p:sldLayoutId id="2147485923" r:id="rId7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10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5_Dallas/Docs/S3-254634.zip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25_Dallas/Docs/S3-254010.zip" TargetMode="External"/><Relationship Id="rId2" Type="http://schemas.openxmlformats.org/officeDocument/2006/relationships/hyperlink" Target="https://www.3gpp.org/FTP/tsg_sa/WG3_Security/TSGS3_125_Dallas/Docs/S3-254024.zip" TargetMode="Externa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3gpp.org/ftp/tsg_sa/TSG_SA/TSGS_110_Baltimore_2025-12/Docs/SP-251521.zip" TargetMode="External"/><Relationship Id="rId3" Type="http://schemas.openxmlformats.org/officeDocument/2006/relationships/hyperlink" Target="https://www.3gpp.org/ftp/tsg_sa/TSG_SA/TSGS_110_Baltimore_2025-12/Docs/SP-251307.zip" TargetMode="External"/><Relationship Id="rId7" Type="http://schemas.openxmlformats.org/officeDocument/2006/relationships/hyperlink" Target="https://www.3gpp.org/ftp/tsg_sa/TSG_SA/TSGS_110_Baltimore_2025-12/Docs/SP-251311.zip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sa/TSG_SA/TSGS_110_Baltimore_2025-12/Docs/SP-251310.zip" TargetMode="External"/><Relationship Id="rId5" Type="http://schemas.openxmlformats.org/officeDocument/2006/relationships/hyperlink" Target="https://www.3gpp.org/ftp/tsg_sa/TSG_SA/TSGS_110_Baltimore_2025-12/Docs/SP-251309.zip" TargetMode="External"/><Relationship Id="rId4" Type="http://schemas.openxmlformats.org/officeDocument/2006/relationships/hyperlink" Target="https://www.3gpp.org/ftp/tsg_sa/TSG_SA/TSGS_110_Baltimore_2025-12/Docs/SP-251308.zip" TargetMode="Externa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mailto:suresh.p.nair@nokia.com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6"/>
          <p:cNvSpPr>
            <a:spLocks noGrp="1"/>
          </p:cNvSpPr>
          <p:nvPr>
            <p:ph type="subTitle" idx="4294967295"/>
          </p:nvPr>
        </p:nvSpPr>
        <p:spPr>
          <a:xfrm>
            <a:off x="2171700" y="2784475"/>
            <a:ext cx="4800600" cy="747939"/>
          </a:xfrm>
        </p:spPr>
        <p:txBody>
          <a:bodyPr/>
          <a:lstStyle/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Rajavelsamy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 (SA3 Chair, Samsung)</a:t>
            </a:r>
          </a:p>
          <a:p>
            <a:pPr marL="0" indent="0" algn="ctr" eaLnBrk="1" hangingPunct="1">
              <a:buFontTx/>
              <a:buNone/>
              <a:defRPr/>
            </a:pP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Mirko Cano </a:t>
            </a:r>
            <a:r>
              <a:rPr lang="fr-FR" altLang="de-DE" sz="18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Soveri</a:t>
            </a:r>
            <a:r>
              <a:rPr lang="fr-FR" altLang="de-DE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(SA3 Support, MCC)</a:t>
            </a:r>
            <a:endParaRPr lang="de-DE" altLang="de-DE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 Box 63"/>
          <p:cNvSpPr txBox="1">
            <a:spLocks noChangeArrowheads="1"/>
          </p:cNvSpPr>
          <p:nvPr/>
        </p:nvSpPr>
        <p:spPr bwMode="auto">
          <a:xfrm>
            <a:off x="2246524" y="1271588"/>
            <a:ext cx="4650952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SA3 Status Report to </a:t>
            </a:r>
          </a:p>
          <a:p>
            <a:pPr algn="ctr">
              <a:defRPr/>
            </a:pPr>
            <a:r>
              <a:rPr lang="en-GB" sz="40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TSG SA#110</a:t>
            </a:r>
            <a:endParaRPr lang="en-US" sz="1500" dirty="0">
              <a:solidFill>
                <a:srgbClr val="948A54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/>
        </p:nvSpPr>
        <p:spPr bwMode="auto">
          <a:xfrm>
            <a:off x="4960308" y="52655"/>
            <a:ext cx="277451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ts val="0"/>
              </a:spcBef>
              <a:defRPr/>
            </a:pPr>
            <a:r>
              <a:rPr lang="de-DE" sz="14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SP-251593 (Revision of SP-251573)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5ECDE659-4B98-B62B-91A0-3F9252D329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21302" y="52655"/>
            <a:ext cx="2949015" cy="50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900" b="1" dirty="0">
              <a:latin typeface="Arial "/>
            </a:endParaRPr>
          </a:p>
          <a:p>
            <a:pPr>
              <a:defRPr/>
            </a:pPr>
            <a:r>
              <a:rPr lang="de-DE" sz="900" b="1" dirty="0">
                <a:latin typeface="Arial "/>
                <a:ea typeface="+mn-ea"/>
              </a:rPr>
              <a:t>3GPP TSG SA Meeting #110</a:t>
            </a:r>
          </a:p>
          <a:p>
            <a:pPr>
              <a:defRPr/>
            </a:pPr>
            <a:r>
              <a:rPr lang="de-DE" sz="900" b="1" baseline="0" dirty="0">
                <a:latin typeface="Arial "/>
                <a:ea typeface="+mn-ea"/>
              </a:rPr>
              <a:t>09 </a:t>
            </a:r>
            <a:r>
              <a:rPr lang="de-DE" sz="900" b="1" dirty="0">
                <a:latin typeface="Arial "/>
                <a:ea typeface="+mn-ea"/>
              </a:rPr>
              <a:t>– 12 Dec 2025, Baltimore, USA</a:t>
            </a:r>
            <a:endParaRPr lang="sv-SE" altLang="en-US" sz="900" b="1" dirty="0">
              <a:latin typeface="Arial "/>
              <a:ea typeface="+mn-ea"/>
            </a:endParaRPr>
          </a:p>
        </p:txBody>
      </p:sp>
    </p:spTree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9231" y="18426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050" dirty="0" err="1"/>
              <a:t>Sending</a:t>
            </a:r>
            <a:r>
              <a:rPr lang="de-DE" altLang="de-DE" sz="1050" dirty="0"/>
              <a:t> </a:t>
            </a:r>
            <a:r>
              <a:rPr lang="de-DE" altLang="de-DE" sz="1050" dirty="0" err="1"/>
              <a:t>the</a:t>
            </a:r>
            <a:r>
              <a:rPr lang="de-DE" altLang="de-DE" sz="1050" dirty="0"/>
              <a:t> TS for </a:t>
            </a:r>
            <a:r>
              <a:rPr lang="de-DE" altLang="de-DE" sz="1050" dirty="0" err="1"/>
              <a:t>information</a:t>
            </a:r>
            <a:r>
              <a:rPr lang="de-DE" altLang="de-DE" sz="1050" dirty="0"/>
              <a:t> </a:t>
            </a:r>
            <a:r>
              <a:rPr lang="de-DE" altLang="de-DE" sz="1050" dirty="0" err="1"/>
              <a:t>to</a:t>
            </a:r>
            <a:r>
              <a:rPr lang="de-DE" altLang="de-DE" sz="1050" dirty="0"/>
              <a:t> SA#110. Approval </a:t>
            </a:r>
            <a:r>
              <a:rPr lang="de-DE" altLang="de-DE" sz="1050" dirty="0" err="1"/>
              <a:t>is</a:t>
            </a:r>
            <a:r>
              <a:rPr lang="de-DE" altLang="de-DE" sz="1050" dirty="0"/>
              <a:t> </a:t>
            </a:r>
            <a:r>
              <a:rPr lang="de-DE" altLang="de-DE" sz="1050" dirty="0" err="1"/>
              <a:t>expected</a:t>
            </a:r>
            <a:r>
              <a:rPr lang="de-DE" altLang="de-DE" sz="1050" dirty="0"/>
              <a:t> at SA#111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1050" dirty="0"/>
              <a:t>The stage 2 of the configuration interface needs to be aligned with SA5 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s-ES" sz="1050" dirty="0" err="1">
                <a:solidFill>
                  <a:prstClr val="black"/>
                </a:solidFill>
                <a:latin typeface="Calibri"/>
              </a:rPr>
              <a:t>None</a:t>
            </a:r>
            <a:endParaRPr lang="de-DE" sz="1050" dirty="0">
              <a:solidFill>
                <a:prstClr val="black"/>
              </a:solidFill>
              <a:latin typeface="Calibri"/>
            </a:endParaRP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>
                <a:solidFill>
                  <a:prstClr val="black"/>
                </a:solidFill>
                <a:latin typeface="Calibri"/>
              </a:rPr>
              <a:t>None identified</a:t>
            </a:r>
            <a:endParaRPr lang="en-US" altLang="zh-CN" sz="135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4990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2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9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9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32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1080041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Security Related Events Handling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7" marR="51437" marT="25640" marB="25640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SECHAND</a:t>
                      </a:r>
                    </a:p>
                  </a:txBody>
                  <a:tcPr marL="51437" marR="51437" marT="25640" marB="2564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S3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Dec 2025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en-GB" sz="9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33.502</a:t>
                      </a:r>
                    </a:p>
                  </a:txBody>
                  <a:tcPr marL="20251" marR="2025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E677A9F9-BE75-4C35-839C-56CC043AC1D5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WID: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38371749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9231" y="18426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Feature is progressing according to plan.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Fundamental security for MC Recording, MC Logging, MC Ambient Listening, and MC over IOPS is under development.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Maintenance CRs may be required if additional security requirements are identified following conclusion of SA6#68.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SA6 MC Recording, Discreet Listening, and Ambient Listening Architecture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SA6 MC over IOPS Operation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SA6 architectural enhancements to existing MC features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900" dirty="0">
                <a:solidFill>
                  <a:prstClr val="black"/>
                </a:solidFill>
                <a:latin typeface="Calibri"/>
              </a:rPr>
              <a:t>None</a:t>
            </a:r>
            <a:endParaRPr lang="de-DE" sz="900" dirty="0">
              <a:solidFill>
                <a:prstClr val="black"/>
              </a:solidFill>
              <a:latin typeface="Calibri"/>
            </a:endParaRP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900" dirty="0">
                <a:solidFill>
                  <a:prstClr val="black"/>
                </a:solidFill>
                <a:latin typeface="Calibri"/>
              </a:rPr>
              <a:t>None identified</a:t>
            </a:r>
            <a:endParaRPr lang="en-US" altLang="zh-CN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4990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2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9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9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32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99">
                <a:tc>
                  <a:txBody>
                    <a:bodyPr/>
                    <a:lstStyle/>
                    <a:p>
                      <a:pPr algn="ctr" fontAlgn="t"/>
                      <a:r>
                        <a:rPr lang="en-US" sz="9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1080044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Mission Critical security enhancements for </a:t>
                      </a:r>
                      <a:r>
                        <a:rPr lang="en-US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</a:t>
                      </a: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20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7" marR="51437" marT="25640" marB="25640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MCX20-SEC</a:t>
                      </a:r>
                    </a:p>
                  </a:txBody>
                  <a:tcPr marL="51437" marR="51437" marT="25640" marB="2564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S3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 2026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GB" sz="9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33.180</a:t>
                      </a:r>
                    </a:p>
                  </a:txBody>
                  <a:tcPr marL="20251" marR="2025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5BB3F24-954E-4F47-9213-1AAF53F25A90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WID: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479915771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8748" y="1550792"/>
            <a:ext cx="6415861" cy="2166549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Created 8 living CRs in this meeting.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L</a:t>
            </a:r>
            <a:r>
              <a:rPr lang="en-US" altLang="zh-CN" sz="750" dirty="0"/>
              <a:t>iving CR for TR33.926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L</a:t>
            </a:r>
            <a:r>
              <a:rPr lang="en-US" altLang="zh-CN" sz="750" dirty="0"/>
              <a:t>iving CR for TR33.117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L</a:t>
            </a:r>
            <a:r>
              <a:rPr lang="en-US" altLang="zh-CN" sz="750" dirty="0"/>
              <a:t>iving CR for TS33.511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/>
              <a:t>Living CR for TS33.514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750" dirty="0"/>
              <a:t>Living CR for TS33.513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L</a:t>
            </a:r>
            <a:r>
              <a:rPr lang="en-US" altLang="zh-CN" sz="750" dirty="0"/>
              <a:t>iving CR for TS33.216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dirty="0"/>
              <a:t>The living CRs will be maintained based on the rule of 3GPP.</a:t>
            </a:r>
            <a:endParaRPr lang="de-DE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1050" dirty="0"/>
              <a:t>NULL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lvl="1" defTabSz="68580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050" dirty="0"/>
              <a:t>NULL</a:t>
            </a: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050" dirty="0"/>
              <a:t>NULL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46056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668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020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782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5227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0121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120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084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1080042</a:t>
                      </a:r>
                      <a:endParaRPr lang="zh-CN" sz="1400" dirty="0">
                        <a:effectLst/>
                        <a:latin typeface="Aptos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7144" marB="7144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800" dirty="0"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Security Assurance Specification for 5G-Advanced</a:t>
                      </a:r>
                      <a:endParaRPr lang="zh-CN" sz="1400" dirty="0">
                        <a:effectLst/>
                        <a:latin typeface="Aptos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7144" marB="7144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altLang="zh-CN" sz="1100" dirty="0">
                          <a:effectLst/>
                          <a:latin typeface="Aptos"/>
                          <a:ea typeface="+mn-ea"/>
                          <a:cs typeface="Times New Roman" panose="02020603050405020304" pitchFamily="18" charset="0"/>
                        </a:rPr>
                        <a:t>SCAS_5GA</a:t>
                      </a:r>
                      <a:endParaRPr lang="zh-CN" sz="1100" dirty="0">
                        <a:effectLst/>
                        <a:latin typeface="Aptos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51435" marR="51435" marT="7144" marB="7144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Living CR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</a:rPr>
                        <a:t>s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 are created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8B206888-0E49-40D9-B674-A5BB7B38654D}"/>
              </a:ext>
            </a:extLst>
          </p:cNvPr>
          <p:cNvSpPr txBox="1"/>
          <p:nvPr/>
        </p:nvSpPr>
        <p:spPr>
          <a:xfrm>
            <a:off x="3357562" y="1910420"/>
            <a:ext cx="3833813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TS33.512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TS33.517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TS33.518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TS33.519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TS33.521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TS33.523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750" dirty="0">
              <a:highlight>
                <a:srgbClr val="FFFF00"/>
              </a:highlight>
              <a:latin typeface="+mn-lt"/>
            </a:endParaRP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de-DE" sz="750" dirty="0">
              <a:highlight>
                <a:srgbClr val="FFFF00"/>
              </a:highlight>
              <a:latin typeface="+mn-lt"/>
            </a:endParaRP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de-DE" sz="750" dirty="0">
              <a:highlight>
                <a:srgbClr val="FFFF00"/>
              </a:highlight>
              <a:latin typeface="+mn-lt"/>
            </a:endParaRPr>
          </a:p>
          <a:p>
            <a:endParaRPr lang="zh-CN" altLang="en-US" sz="75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99A26D27-A8E5-4BB0-9545-D560AB6EC77E}"/>
              </a:ext>
            </a:extLst>
          </p:cNvPr>
          <p:cNvSpPr txBox="1"/>
          <p:nvPr/>
        </p:nvSpPr>
        <p:spPr>
          <a:xfrm>
            <a:off x="5246377" y="1910419"/>
            <a:ext cx="383381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TS33.226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altLang="de-DE" sz="750" dirty="0">
                <a:latin typeface="+mn-lt"/>
              </a:rPr>
              <a:t>L</a:t>
            </a:r>
            <a:r>
              <a:rPr lang="en-US" altLang="zh-CN" sz="750" dirty="0">
                <a:latin typeface="+mn-lt"/>
              </a:rPr>
              <a:t>iving CR for TS33.116</a:t>
            </a: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zh-CN" sz="750" dirty="0">
              <a:highlight>
                <a:srgbClr val="FFFF00"/>
              </a:highlight>
              <a:latin typeface="+mn-lt"/>
            </a:endParaRP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de-DE" sz="750" dirty="0">
              <a:highlight>
                <a:srgbClr val="FFFF00"/>
              </a:highlight>
              <a:latin typeface="+mn-lt"/>
            </a:endParaRPr>
          </a:p>
          <a:p>
            <a:pPr marL="857250" lvl="2" indent="-171450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altLang="de-DE" sz="750" dirty="0">
              <a:highlight>
                <a:srgbClr val="FFFF00"/>
              </a:highlight>
              <a:latin typeface="+mn-lt"/>
            </a:endParaRPr>
          </a:p>
          <a:p>
            <a:endParaRPr lang="zh-CN" altLang="en-US" sz="75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6E886A-A9FA-4293-AC48-942C8279FDBB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WID: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38418825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TS 33.</a:t>
            </a:r>
            <a:r>
              <a:rPr lang="en-US" altLang="zh-CN" sz="1050" dirty="0"/>
              <a:t>546</a:t>
            </a:r>
            <a:r>
              <a:rPr lang="de-DE" altLang="de-DE" sz="1050" dirty="0"/>
              <a:t> v0.</a:t>
            </a:r>
            <a:r>
              <a:rPr lang="en-US" altLang="zh-CN" sz="1050" dirty="0"/>
              <a:t>2</a:t>
            </a:r>
            <a:r>
              <a:rPr lang="de-DE" altLang="de-DE" sz="1050" dirty="0"/>
              <a:t>.0 </a:t>
            </a:r>
            <a:r>
              <a:rPr lang="de-DE" altLang="de-DE" sz="1050" dirty="0" err="1"/>
              <a:t>contains</a:t>
            </a:r>
            <a:r>
              <a:rPr lang="de-DE" altLang="de-DE" sz="1050" dirty="0"/>
              <a:t> 2</a:t>
            </a:r>
            <a:r>
              <a:rPr lang="en-IN" altLang="de-DE" sz="1050" dirty="0"/>
              <a:t> NR Femto-specific</a:t>
            </a:r>
            <a:r>
              <a:rPr lang="de-DE" altLang="de-DE" sz="1050" dirty="0"/>
              <a:t> </a:t>
            </a:r>
            <a:r>
              <a:rPr lang="de-DE" altLang="de-DE" sz="1050" dirty="0" err="1"/>
              <a:t>test</a:t>
            </a:r>
            <a:r>
              <a:rPr lang="de-DE" altLang="de-DE" sz="1050" dirty="0"/>
              <a:t> </a:t>
            </a:r>
            <a:r>
              <a:rPr lang="de-DE" altLang="de-DE" sz="1050" dirty="0" err="1"/>
              <a:t>cases</a:t>
            </a:r>
            <a:endParaRPr lang="de-DE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Technical baseline was added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  <a:r>
              <a:rPr lang="zh-CN" altLang="en-US" sz="1050" dirty="0"/>
              <a:t> 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identified</a:t>
            </a:r>
            <a:endParaRPr lang="en-GB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 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identified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 identified</a:t>
            </a:r>
            <a:endParaRPr lang="en-US" altLang="zh-CN" sz="105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Security Assurance Specification (SCAS) for NR </a:t>
                      </a:r>
                      <a:r>
                        <a:rPr lang="en-IN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Femto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</a:t>
                      </a: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SCAS_NR_Femto</a:t>
                      </a: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FA3F0365-2CFB-409C-AA5E-0B9F83197220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WID: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TS 33.</a:t>
            </a:r>
            <a:r>
              <a:rPr lang="en-US" altLang="zh-CN" sz="1050" dirty="0"/>
              <a:t>546</a:t>
            </a:r>
            <a:r>
              <a:rPr lang="de-DE" altLang="de-DE" sz="1050" dirty="0"/>
              <a:t> v0.</a:t>
            </a:r>
            <a:r>
              <a:rPr lang="en-US" altLang="zh-CN" sz="1050" dirty="0"/>
              <a:t>2</a:t>
            </a:r>
            <a:r>
              <a:rPr lang="de-DE" altLang="de-DE" sz="1050" dirty="0"/>
              <a:t>.0 contains </a:t>
            </a:r>
            <a:r>
              <a:rPr lang="en-US" altLang="de-DE" sz="1050" dirty="0"/>
              <a:t>3 </a:t>
            </a:r>
            <a:r>
              <a:rPr lang="en-IN" altLang="de-DE" sz="1050" dirty="0" err="1"/>
              <a:t>SeGW</a:t>
            </a:r>
            <a:r>
              <a:rPr lang="en-IN" altLang="de-DE" sz="1050" dirty="0"/>
              <a:t>-specific</a:t>
            </a:r>
            <a:r>
              <a:rPr lang="de-DE" altLang="de-DE" sz="1050" dirty="0"/>
              <a:t> test cases</a:t>
            </a:r>
            <a:endParaRPr lang="en-US" altLang="zh-CN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  <a:r>
              <a:rPr lang="zh-CN" altLang="en-US" sz="1050" dirty="0"/>
              <a:t> 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identified</a:t>
            </a:r>
            <a:endParaRPr lang="en-GB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 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identified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  <a:r>
              <a:rPr lang="en-US" altLang="en-GB" sz="1050" dirty="0">
                <a:solidFill>
                  <a:prstClr val="black"/>
                </a:solidFill>
                <a:cs typeface="+mn-ea"/>
                <a:sym typeface="+mn-ea"/>
              </a:rPr>
              <a:t> identified</a:t>
            </a:r>
            <a:endParaRPr lang="en-US" altLang="zh-CN" sz="1050" dirty="0"/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5G Security Assurance Specification (SCAS) for NR </a:t>
                      </a:r>
                      <a:r>
                        <a:rPr lang="en-US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Femto</a:t>
                      </a: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Security Gateway (</a:t>
                      </a:r>
                      <a:r>
                        <a:rPr lang="en-US" sz="900" b="1" i="0" u="none" strike="noStrike" kern="1200" dirty="0" err="1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SeGW</a:t>
                      </a: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)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</a:t>
                      </a: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SCAS_Femto_SeGW</a:t>
                      </a: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zh-CN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D24D763-295B-426F-88BB-05CD23F47539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WID: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3266811"/>
              </p:ext>
            </p:extLst>
          </p:nvPr>
        </p:nvGraphicFramePr>
        <p:xfrm>
          <a:off x="181627" y="741722"/>
          <a:ext cx="8451833" cy="376031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SID on Security Aspects for IMS resiliency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FS_IMSRE_SEC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7422458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1090016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AIMLE Service Security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FS_AIMLE_SEC 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561003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1090017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for PLMN hosting a NPN phase 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strike="noStrike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FS_PLMNNPN_Ph2</a:t>
                      </a:r>
                      <a:endParaRPr lang="en-IN" sz="900" strike="noStrike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SP-251239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35%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96554572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1090018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SID on providing PSK for MPQUIC/TLS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FS_PSK_MQC_TLS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79%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240542501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1090019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for Core Network Enhanced Support for Artificial Intelligence (AI) / Machine Learning (ML)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FS_AIML_CN_Ph2_SEC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81145176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1090020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and Privacy Aspects of Integrated Sensing and Communication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FS_Sensing_SEC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54985449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1090021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Assurance Specification (SCAS) for Container-based Product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FS_SCAS_CP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79%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605344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Aspects of Satellite Access in 5G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FS_5GSAT_Ph4_SEC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42299386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1090023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aspects of CAPIF Phase 4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FS_CAPIF_Ph4_SEC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685412059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1090025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security aspect of support of Ambient power-enabled Internet of Things-Phase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FS_AIoT_SEC_Ph2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1748264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1090029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best security practices for 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FS_BSP4SBA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4134858954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1090030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SID on Security Aspect for NR 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Phase 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FS_NR_Femto_SEC_Ph2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SP-251249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40%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1782526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marL="0" algn="ctr" defTabSz="914296" rtl="0" eaLnBrk="1" latinLnBrk="0" hangingPunct="1">
                        <a:spcAft>
                          <a:spcPts val="900"/>
                        </a:spcAft>
                      </a:pPr>
                      <a:r>
                        <a:rPr lang="en-IN" sz="900" b="1" kern="1200" dirty="0">
                          <a:solidFill>
                            <a:schemeClr val="lt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1090045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SID on Security aspects of WAB nodes for NR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FS_5G_WAB_SEC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IN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SP-251250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25%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532882990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869409" y="466725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  <p:extLst>
      <p:ext uri="{BB962C8B-B14F-4D97-AF65-F5344CB8AC3E}">
        <p14:creationId xmlns:p14="http://schemas.microsoft.com/office/powerpoint/2010/main" val="202557539"/>
      </p:ext>
    </p:extLst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33.768 v0.1.9 currently includes only scope of the study.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Depends on CT4 progress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Study would progress only if there is security implications from solution(s) concluded in CT4 to resolve the number of failure scenarios at the P-CSCF.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From current observation on solutions in TR 29.867, there seems to be no direct security implications.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1090015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for IMS resiliency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‘FS_IMSRE_SEC’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8017F4E6-6686-4176-9C28-C9CF9EB4F6E9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8748" y="1725338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  <a:endParaRPr lang="de-DE" altLang="de-DE" sz="9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200" dirty="0"/>
              <a:t>TR 33.786 v0.3.0 contains the following aspects: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Security Assumptions</a:t>
            </a:r>
            <a:endParaRPr lang="de-DE" altLang="de-DE" sz="900" dirty="0">
              <a:solidFill>
                <a:srgbClr val="2A6EA8"/>
              </a:solidFill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2 Key Issues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Key Issue #1: Authorization for AIMLE Service Security for AIML members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Key Issue #2: Secure AIMLE ML Model Access</a:t>
            </a:r>
            <a:endParaRPr lang="de-DE" altLang="de-DE" sz="75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/>
              <a:t>5 Solutions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Solution #1: Authorization for AIMLE Services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Solution #2: Authorization of AIMLE clients acting as FL members for access to AIMLE Service Security</a:t>
            </a:r>
            <a:endParaRPr lang="de-DE" altLang="de-DE" sz="750" dirty="0"/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Solution #3: Re-using existing mechanisms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Solution #4: Authorization for Secure AIMLE based ML Model Access</a:t>
            </a:r>
          </a:p>
          <a:p>
            <a:pPr lvl="3">
              <a:spcBef>
                <a:spcPts val="0"/>
              </a:spcBef>
              <a:spcAft>
                <a:spcPts val="0"/>
              </a:spcAft>
            </a:pPr>
            <a:r>
              <a:rPr lang="en-US" altLang="de-DE" sz="750" dirty="0"/>
              <a:t>Solution #5: FL member authorization for AIMLE services</a:t>
            </a:r>
            <a:endParaRPr lang="de-DE" altLang="de-DE" sz="750" dirty="0"/>
          </a:p>
          <a:p>
            <a:pPr marL="685800" lvl="2" indent="0">
              <a:spcBef>
                <a:spcPts val="0"/>
              </a:spcBef>
              <a:spcAft>
                <a:spcPts val="0"/>
              </a:spcAft>
              <a:buNone/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fr-FR" sz="1200" dirty="0"/>
              <a:t>None (the SID has no RAN impacts)</a:t>
            </a: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latinLnBrk="1"/>
                      <a:r>
                        <a:rPr lang="de-DE" sz="900" dirty="0">
                          <a:solidFill>
                            <a:schemeClr val="tx1"/>
                          </a:solidFill>
                        </a:rPr>
                        <a:t>1090016 </a:t>
                      </a:r>
                    </a:p>
                  </a:txBody>
                  <a:tcPr marL="33338" marR="33338" marT="19050" marB="14288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AIML Enablement Service Security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FS_AIMLE_SEC</a:t>
                      </a:r>
                    </a:p>
                  </a:txBody>
                  <a:tcPr marL="68586" marR="68586" marT="34230" marB="3423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Dec 2024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60%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+mn-lt"/>
                        </a:rPr>
                        <a:t>TR 33.786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9200841D-E408-471D-AE5E-09F4E1889682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24791640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</a:t>
            </a:r>
            <a:r>
              <a:rPr lang="en-US" altLang="de-DE" sz="1050" dirty="0"/>
              <a:t>5</a:t>
            </a:r>
            <a:r>
              <a:rPr lang="de-DE" altLang="de-DE" sz="1050" dirty="0"/>
              <a:t>8 v0.1.</a:t>
            </a:r>
            <a:r>
              <a:rPr lang="en-US" altLang="de-DE" sz="1050" dirty="0"/>
              <a:t>0</a:t>
            </a:r>
            <a:r>
              <a:rPr lang="de-DE" altLang="de-DE" sz="1050" dirty="0"/>
              <a:t> currently includes </a:t>
            </a:r>
            <a:r>
              <a:rPr lang="en-US" altLang="en-GB" sz="1050" dirty="0">
                <a:latin typeface="Calibri" panose="020F0502020204030204" pitchFamily="34" charset="0"/>
                <a:ea typeface="Calibri" panose="020F0502020204030204" pitchFamily="34" charset="0"/>
                <a:sym typeface="+mn-ea"/>
              </a:rPr>
              <a:t>2 KIs and evaluation for SBA interface protection</a:t>
            </a:r>
            <a:r>
              <a:rPr lang="de-DE" altLang="de-DE" sz="1050" dirty="0"/>
              <a:t> of the study.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/>
              <a:t>None</a:t>
            </a:r>
            <a:endParaRPr lang="en-GB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/>
              <a:t>None</a:t>
            </a:r>
            <a:r>
              <a:rPr lang="en-GB" sz="1050" dirty="0"/>
              <a:t>.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/>
          <p:cNvGraphicFramePr>
            <a:graphicFrameLocks noGrp="1"/>
          </p:cNvGraphicFramePr>
          <p:nvPr/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1090017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for PLMN hosting a NPN phase 2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</a:t>
                      </a:r>
                      <a:r>
                        <a:rPr lang="en-GB" sz="9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sym typeface="+mn-ea"/>
                        </a:rPr>
                        <a:t>FS_PLMNNPN_Ph2</a:t>
                      </a: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14F18DE-922F-4061-8F8A-D30F87D119BE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33.778 v0.2.0 currently includes scope, 1 key issue and 6 solutions.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NA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Reach conclusions.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1090018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providing PSK for MPQUIC/TLS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‘FS_PSK_MQC_TLS’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6B1885E-1B06-4E49-A6CC-D6EA627D5714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>
          <a:xfrm>
            <a:off x="544287" y="171450"/>
            <a:ext cx="6772502" cy="857250"/>
          </a:xfrm>
        </p:spPr>
        <p:txBody>
          <a:bodyPr rtlCol="0">
            <a:normAutofit/>
          </a:bodyPr>
          <a:lstStyle/>
          <a:p>
            <a:pPr algn="l" eaLnBrk="1" hangingPunct="1">
              <a:defRPr/>
            </a:pPr>
            <a:r>
              <a:rPr lang="en-US" sz="2800" b="1" dirty="0">
                <a:solidFill>
                  <a:schemeClr val="tx1"/>
                </a:solidFill>
              </a:rPr>
              <a:t>Contents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817563" y="1028700"/>
            <a:ext cx="6894966" cy="3619500"/>
          </a:xfrm>
        </p:spPr>
        <p:txBody>
          <a:bodyPr/>
          <a:lstStyle/>
          <a:p>
            <a:pPr eaLnBrk="1" hangingPunct="1">
              <a:defRPr/>
            </a:pPr>
            <a:r>
              <a:rPr lang="en-GB" sz="1800" dirty="0"/>
              <a:t>1) General aspects (WG officials, WG meetings, statistics)</a:t>
            </a:r>
          </a:p>
          <a:p>
            <a:pPr eaLnBrk="1" hangingPunct="1">
              <a:defRPr/>
            </a:pPr>
            <a:r>
              <a:rPr lang="en-GB" sz="1800" dirty="0"/>
              <a:t>2) SA3 Work Report</a:t>
            </a:r>
          </a:p>
          <a:p>
            <a:pPr lvl="1" eaLnBrk="1" hangingPunct="1">
              <a:defRPr/>
            </a:pPr>
            <a:r>
              <a:rPr lang="en-GB" altLang="ko-KR" sz="1600" dirty="0"/>
              <a:t>2.1) Rel-19 Work and Maintenance</a:t>
            </a:r>
          </a:p>
          <a:p>
            <a:pPr lvl="1" eaLnBrk="1" hangingPunct="1">
              <a:defRPr/>
            </a:pPr>
            <a:r>
              <a:rPr lang="en-GB" altLang="ko-KR" sz="1600" dirty="0"/>
              <a:t>2.2) </a:t>
            </a:r>
            <a:r>
              <a:rPr lang="en-US" altLang="ko-KR" sz="1600" dirty="0"/>
              <a:t>Rel-20 5G-Ad Work and Maintenance</a:t>
            </a:r>
            <a:endParaRPr lang="en-GB" altLang="ko-KR" sz="1600" dirty="0"/>
          </a:p>
          <a:p>
            <a:pPr lvl="1" eaLnBrk="1" hangingPunct="1">
              <a:defRPr/>
            </a:pPr>
            <a:r>
              <a:rPr lang="en-GB" altLang="ko-KR" sz="1600" dirty="0"/>
              <a:t>2.3) Rel-20 6G Study  </a:t>
            </a:r>
          </a:p>
          <a:p>
            <a:pPr eaLnBrk="1" hangingPunct="1">
              <a:defRPr/>
            </a:pPr>
            <a:r>
              <a:rPr lang="en-GB" sz="1800" dirty="0"/>
              <a:t>3) SA3 Work Planning</a:t>
            </a:r>
          </a:p>
          <a:p>
            <a:pPr eaLnBrk="1" hangingPunct="1">
              <a:defRPr/>
            </a:pPr>
            <a:r>
              <a:rPr lang="en-US" sz="1800" dirty="0"/>
              <a:t>4) External SDOs interaction (including IETF dependencies) </a:t>
            </a:r>
            <a:endParaRPr lang="en-GB" sz="1800" dirty="0"/>
          </a:p>
          <a:p>
            <a:pPr eaLnBrk="1" hangingPunct="1">
              <a:defRPr/>
            </a:pPr>
            <a:r>
              <a:rPr lang="en-GB" sz="1800" dirty="0"/>
              <a:t>5) Collected Items for information to SA</a:t>
            </a:r>
          </a:p>
          <a:p>
            <a:pPr eaLnBrk="1" hangingPunct="1">
              <a:defRPr/>
            </a:pPr>
            <a:r>
              <a:rPr lang="en-GB" altLang="ko-KR" sz="1800" dirty="0"/>
              <a:t>6) Documents for Information and Approval</a:t>
            </a:r>
          </a:p>
          <a:p>
            <a:pPr eaLnBrk="1" hangingPunct="1">
              <a:defRPr/>
            </a:pPr>
            <a:r>
              <a:rPr lang="en-GB" altLang="ko-KR" sz="1800" dirty="0"/>
              <a:t>7) Status Report for SA3-LI</a:t>
            </a:r>
          </a:p>
          <a:p>
            <a:pPr eaLnBrk="1" hangingPunct="1">
              <a:defRPr/>
            </a:pPr>
            <a:endParaRPr lang="en-GB" sz="1500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9231" y="18426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  <a:sym typeface="+mn-ea"/>
              </a:rPr>
              <a:t>TR 33.785 v0.3.0 contains 2 key issues and 11 solutions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  <a:sym typeface="+mn-ea"/>
              </a:rPr>
              <a:t>SA2 TR 23.700-04 conclusions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</a:rPr>
              <a:t>None identified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Risks: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</a:rPr>
              <a:t>None identified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708186"/>
              </p:ext>
            </p:extLst>
          </p:nvPr>
        </p:nvGraphicFramePr>
        <p:xfrm>
          <a:off x="1369219" y="965597"/>
          <a:ext cx="6515391" cy="56744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644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67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6314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258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86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797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478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046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96337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3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 err="1"/>
                        <a:t>Rel</a:t>
                      </a:r>
                      <a:endParaRPr lang="en-GB" sz="8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8490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1" i="0" u="none" strike="noStrike" dirty="0">
                          <a:solidFill>
                            <a:schemeClr val="tx1"/>
                          </a:solidFill>
                          <a:effectLst/>
                          <a:latin typeface="+mn-lt"/>
                        </a:rPr>
                        <a:t>1090019 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buClrTx/>
                        <a:buSzTx/>
                        <a:buFontTx/>
                      </a:pPr>
                      <a:r>
                        <a:rPr lang="en-GB" sz="8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Study on Security for Core Network Enhanced Support for Artificial Intelligence (AI) / Machine Learning (ML) Phase 2</a:t>
                      </a:r>
                      <a:endParaRPr lang="en-US" sz="8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FS_AIML_CN_Ph2_SEC</a:t>
                      </a:r>
                      <a:endParaRPr lang="en-US" sz="800" b="0" i="0" u="none" strike="noStrike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Rel-</a:t>
                      </a:r>
                      <a:r>
                        <a:rPr lang="en-US" alt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March</a:t>
                      </a:r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-202</a:t>
                      </a:r>
                      <a:r>
                        <a:rPr lang="en-US" alt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20</a:t>
                      </a:r>
                      <a:r>
                        <a:rPr lang="en-GB" sz="800" b="0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solidFill>
                            <a:schemeClr val="tx1"/>
                          </a:solidFill>
                          <a:latin typeface="+mn-lt"/>
                          <a:sym typeface="+mn-ea"/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B18E894-6A90-4655-A565-B8CE7F39E6EB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33.777 v0.3.0 currently includes 5 KIs and 10 solutions.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Depends on SA2 progress.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None.</a:t>
            </a: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None.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1090020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and Privacy Aspects of Integrated Sensing and Communication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</a:t>
                      </a:r>
                      <a:r>
                        <a:rPr lang="en-GB" sz="900" b="1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FS_Sensing_SEC</a:t>
                      </a: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June-2026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DA5D438-E1F6-49BC-905F-3A265E070F59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33.730 v0.3.0 </a:t>
            </a:r>
            <a:r>
              <a:rPr lang="de-DE" altLang="de-DE" sz="1050" dirty="0" err="1"/>
              <a:t>is</a:t>
            </a:r>
            <a:r>
              <a:rPr lang="de-DE" altLang="de-DE" sz="1050" dirty="0"/>
              <a:t> </a:t>
            </a:r>
            <a:r>
              <a:rPr lang="de-DE" altLang="de-DE" sz="1050" dirty="0" err="1"/>
              <a:t>only</a:t>
            </a:r>
            <a:r>
              <a:rPr lang="de-DE" altLang="de-DE" sz="1050" dirty="0"/>
              <a:t> </a:t>
            </a:r>
            <a:r>
              <a:rPr lang="de-DE" altLang="de-DE" sz="1050" dirty="0" err="1"/>
              <a:t>missing</a:t>
            </a:r>
            <a:r>
              <a:rPr lang="de-DE" altLang="de-DE" sz="1050" dirty="0"/>
              <a:t> </a:t>
            </a:r>
            <a:r>
              <a:rPr lang="de-DE" altLang="de-DE" sz="1050" dirty="0" err="1"/>
              <a:t>the</a:t>
            </a:r>
            <a:r>
              <a:rPr lang="de-DE" altLang="de-DE" sz="1050" dirty="0"/>
              <a:t> </a:t>
            </a:r>
            <a:r>
              <a:rPr lang="de-DE" altLang="de-DE" sz="1050" dirty="0" err="1"/>
              <a:t>conclusion</a:t>
            </a:r>
            <a:r>
              <a:rPr lang="de-DE" altLang="de-DE" sz="1050" dirty="0"/>
              <a:t> </a:t>
            </a:r>
            <a:r>
              <a:rPr lang="de-DE" altLang="de-DE" sz="1050" dirty="0" err="1"/>
              <a:t>of</a:t>
            </a:r>
            <a:r>
              <a:rPr lang="de-DE" altLang="de-DE" sz="1050" dirty="0"/>
              <a:t> </a:t>
            </a:r>
            <a:r>
              <a:rPr lang="de-DE" altLang="de-DE" sz="1050" dirty="0" err="1"/>
              <a:t>the</a:t>
            </a:r>
            <a:r>
              <a:rPr lang="de-DE" altLang="de-DE" sz="1050" dirty="0"/>
              <a:t> </a:t>
            </a:r>
            <a:r>
              <a:rPr lang="de-DE" altLang="de-DE" sz="1050" dirty="0" err="1"/>
              <a:t>study</a:t>
            </a:r>
            <a:r>
              <a:rPr lang="de-DE" altLang="de-DE" sz="1050" dirty="0"/>
              <a:t>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Conclusion of the study and whether to create a new SCAS TS for container-based products or include test cases to TS 33.527, Security Assurance Specification (SCAS) for 3GPP virtualized network products 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1090021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I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Assurance Specification (SCAS) for Container-based Product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‘FS_SCAS_CP’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8B9738B-9C07-4152-AB60-CB0F8A3DFCDA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33.700-30 v0.2.0 currently includes one key issue and 8 solutions in the study.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Coordination with SA2/RAN may be needed for architectural and procedural impacts during conclusion phase of the study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1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7585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9949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062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41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9283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476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of Satellite Access in 5G Phase 4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‘FS_5GSAT_Ph4_SEC’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Jun., 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BF59EE3A-7CFF-4317-9AD0-E0D5B789AF90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33.700-23 v0.2.0 contains the following aspects:</a:t>
            </a:r>
          </a:p>
          <a:p>
            <a:pPr lvl="2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900" dirty="0"/>
              <a:t>High-level architectures;</a:t>
            </a:r>
          </a:p>
          <a:p>
            <a:pPr lvl="2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900" dirty="0"/>
              <a:t>4 Key issues:</a:t>
            </a:r>
          </a:p>
          <a:p>
            <a:pPr lvl="2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900" dirty="0"/>
              <a:t>11 Solutions</a:t>
            </a:r>
            <a:endParaRPr lang="en-IN" altLang="de-DE" sz="9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KI#4 </a:t>
            </a:r>
            <a:r>
              <a:rPr lang="en-US" sz="1050" dirty="0"/>
              <a:t>depends on SA6 study progress</a:t>
            </a:r>
            <a:endParaRPr lang="en-GB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Only when the procedures for credentials unavailability are stable in SA6, security study for </a:t>
            </a:r>
            <a:r>
              <a:rPr lang="en-GB" altLang="zh-CN" sz="1050" dirty="0"/>
              <a:t>this issue (i.e., KI#4 </a:t>
            </a:r>
            <a:r>
              <a:rPr lang="en-US" altLang="zh-CN" sz="1050" dirty="0"/>
              <a:t>security aspects of Credentials unavailability</a:t>
            </a:r>
            <a:r>
              <a:rPr lang="en-GB" altLang="zh-CN" sz="1050" dirty="0"/>
              <a:t>) can be progressed</a:t>
            </a:r>
            <a:r>
              <a:rPr lang="en-GB" sz="1050" dirty="0"/>
              <a:t>.</a:t>
            </a: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1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96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218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1090023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of CAPIF Phase 4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‘FS_CAPIF_Ph4_SEC’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33.700-23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A813061E-50A0-4D10-B895-D7CE8D67756E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519082" y="1901932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20 contributions from SA3#124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dirty="0"/>
              <a:t>32 contributions from SA3#125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1200" b="1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dirty="0"/>
              <a:t>SA2 on stable architecture and conclusions, e.g., whether there will be </a:t>
            </a:r>
            <a:r>
              <a:rPr lang="en-US" altLang="zh-CN" sz="1050" dirty="0"/>
              <a:t>the</a:t>
            </a:r>
            <a:r>
              <a:rPr lang="en-US" sz="1050" dirty="0"/>
              <a:t> registration-like procedure for DO-A capable devices.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050" dirty="0"/>
              <a:t>RAN on </a:t>
            </a:r>
            <a:r>
              <a:rPr lang="en-US" altLang="zh-CN" sz="1050" dirty="0"/>
              <a:t>architecture</a:t>
            </a:r>
            <a:r>
              <a:rPr lang="en-US" sz="1050" dirty="0"/>
              <a:t> and protocol stack, e.g., which type(s) of AIoT device supports Topology 2.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sz="9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</a:rPr>
              <a:t>Solution detail requires more discussion.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endParaRPr lang="en-US" altLang="zh-CN" sz="1200" dirty="0">
              <a:solidFill>
                <a:prstClr val="black"/>
              </a:solidFill>
              <a:latin typeface="Calibri"/>
            </a:endParaRPr>
          </a:p>
          <a:p>
            <a:pPr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</a:rPr>
              <a:t>Risks:</a:t>
            </a:r>
            <a:endParaRPr lang="en-US" altLang="zh-CN" sz="12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50" dirty="0">
                <a:solidFill>
                  <a:prstClr val="black"/>
                </a:solidFill>
              </a:rPr>
              <a:t>SA3 requires input from other WGs (e.g., SA2) for </a:t>
            </a:r>
            <a:r>
              <a:rPr lang="en-US" altLang="zh-CN" sz="1050" dirty="0">
                <a:solidFill>
                  <a:prstClr val="black"/>
                </a:solidFill>
              </a:rPr>
              <a:t>R20 AIoT scope alignment and security design</a:t>
            </a:r>
            <a:r>
              <a:rPr lang="en-US" sz="1050" dirty="0">
                <a:solidFill>
                  <a:prstClr val="black"/>
                </a:solidFill>
              </a:rPr>
              <a:t>. If late conclusion from other WGs, the security work will be lack of time to discuss. 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endParaRPr lang="en-US" sz="9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endParaRPr lang="en-US" sz="900" dirty="0">
              <a:solidFill>
                <a:prstClr val="black"/>
              </a:solidFill>
              <a:latin typeface="Calibri"/>
            </a:endParaRPr>
          </a:p>
          <a:p>
            <a:pPr marL="342900" lvl="1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828924"/>
          <a:ext cx="6515390" cy="85277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2865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Rel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218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security aspects of ambient IoT services phase 2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‘FS_AIoT_SEC_Ph2’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Jun</a:t>
                      </a:r>
                      <a:r>
                        <a:rPr lang="en-GB" sz="900" b="0" i="0" u="none" strike="noStrike" baseline="0" dirty="0"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</a:rPr>
                        <a:t>-2025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+30%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7829A7F7-346C-4DD2-975D-4A28ACE42149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84201696"/>
      </p:ext>
    </p:extLst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</a:t>
            </a:r>
            <a:r>
              <a:rPr lang="en-GB" sz="1050" dirty="0"/>
              <a:t>33.755 V0.2.0 </a:t>
            </a:r>
            <a:r>
              <a:rPr lang="de-DE" sz="1050" dirty="0"/>
              <a:t>has 33 best security practice clause and most of them have EN captured in various section i.e </a:t>
            </a:r>
            <a:r>
              <a:rPr lang="fi-FI" sz="1050" dirty="0"/>
              <a:t>description, usage and assessment</a:t>
            </a:r>
            <a:endParaRPr lang="en-US" altLang="zh-CN" sz="105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50" dirty="0"/>
              <a:t>None</a:t>
            </a: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1090029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best security practice for SBA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‘FS_BSP4SBA’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2390F081-8167-42D4-A907-E92093D210AA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9231" y="18426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  <a:sym typeface="+mn-ea"/>
              </a:rPr>
              <a:t>TR 33.746 v0.3.0 contains 5 key issues and 6 solutions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 err="1"/>
              <a:t>Dependencies</a:t>
            </a:r>
            <a:r>
              <a:rPr lang="de-DE" altLang="de-DE" sz="1200" b="1" dirty="0"/>
              <a:t>: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  <a:sym typeface="+mn-ea"/>
              </a:rPr>
              <a:t>None identified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Contentious Issue</a:t>
            </a:r>
            <a:r>
              <a:rPr lang="de-DE" sz="12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</a:rPr>
              <a:t>None identified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 panose="020F0502020204030204"/>
                <a:ea typeface="宋体" panose="02010600030101010101" pitchFamily="2" charset="-122"/>
                <a:cs typeface="+mn-cs"/>
              </a:rPr>
              <a:t>Risks: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en-GB" sz="1050" dirty="0">
                <a:solidFill>
                  <a:prstClr val="black"/>
                </a:solidFill>
                <a:latin typeface="Calibri" panose="020F0502020204030204"/>
                <a:cs typeface="+mn-ea"/>
              </a:rPr>
              <a:t>None identified</a:t>
            </a:r>
          </a:p>
          <a:p>
            <a:pPr lvl="1" defTabSz="685800">
              <a:spcBef>
                <a:spcPts val="0"/>
              </a:spcBef>
              <a:spcAft>
                <a:spcPts val="225"/>
              </a:spcAft>
              <a:defRPr/>
            </a:pPr>
            <a:endParaRPr lang="en-US" altLang="en-GB" sz="1050" dirty="0">
              <a:solidFill>
                <a:prstClr val="black"/>
              </a:solidFill>
              <a:latin typeface="Calibri" panose="020F0502020204030204"/>
              <a:cs typeface="+mn-ea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369219" y="965597"/>
          <a:ext cx="6515390" cy="51613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9689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35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1090030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0" i="0" u="none" strike="noStrike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SID on Security Aspect for NR Femto Phase 2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l">
                        <a:buClrTx/>
                        <a:buSzTx/>
                        <a:buFontTx/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sym typeface="+mn-ea"/>
                        </a:rPr>
                        <a:t>FS_NR_Femto_SEC_Ph2</a:t>
                      </a:r>
                      <a:endParaRPr lang="en-US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  <a:sym typeface="+mn-ea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</a:t>
                      </a:r>
                      <a:r>
                        <a:rPr lang="en-US" alt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March</a:t>
                      </a: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-202</a:t>
                      </a:r>
                      <a:r>
                        <a:rPr lang="en-US" alt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20</a:t>
                      </a:r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sym typeface="+mn-ea"/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E773E9E3-67A9-4688-B515-F52315A0B8DF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33.724 v0.2.0 contains 4 key issues and 1 solution.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US" sz="1050" dirty="0"/>
              <a:t>None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99783"/>
              </p:ext>
            </p:extLst>
          </p:nvPr>
        </p:nvGraphicFramePr>
        <p:xfrm>
          <a:off x="1369219" y="965598"/>
          <a:ext cx="6515390" cy="65341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332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039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1753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4246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05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2158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420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994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1090045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SID on Security aspects of WAB nodes for NR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‘FS_5G_WAB_SEC’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May-2026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9E1872EC-CD6C-4167-B4F3-58963343AD07}"/>
              </a:ext>
            </a:extLst>
          </p:cNvPr>
          <p:cNvSpPr txBox="1"/>
          <p:nvPr/>
        </p:nvSpPr>
        <p:spPr>
          <a:xfrm>
            <a:off x="373380" y="253393"/>
            <a:ext cx="4572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2.2) Rel-20 5G-A SID: </a:t>
            </a:r>
            <a:endParaRPr lang="en-IN" dirty="0"/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2.4) Rel-20 6G Study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1912385"/>
              </p:ext>
            </p:extLst>
          </p:nvPr>
        </p:nvGraphicFramePr>
        <p:xfrm>
          <a:off x="226208" y="1407969"/>
          <a:ext cx="8451833" cy="116378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0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2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35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477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53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001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1080045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Study on transitioning to Post Quantum Cryptography (PQC) in 3GPP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FS_CryptoPQC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15%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SP-250858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698822806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1090044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6G Security SID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FS_6G_SEC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4%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364556132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1090028</a:t>
                      </a:r>
                      <a:endParaRPr lang="en-IN" sz="10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Study on supporting AEAD algorithms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  <a:tabLst>
                          <a:tab pos="386080" algn="l"/>
                        </a:tabLs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FS_AEAD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SP-251247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743687551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861789" y="642257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1800" kern="0" dirty="0">
                <a:solidFill>
                  <a:schemeClr val="tx1"/>
                </a:solidFill>
              </a:rPr>
              <a:t>- Study Items Summary</a:t>
            </a:r>
          </a:p>
        </p:txBody>
      </p:sp>
    </p:spTree>
    <p:extLst>
      <p:ext uri="{BB962C8B-B14F-4D97-AF65-F5344CB8AC3E}">
        <p14:creationId xmlns:p14="http://schemas.microsoft.com/office/powerpoint/2010/main" val="379374616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628040" y="171450"/>
            <a:ext cx="6688748" cy="594474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Officials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5BD7EA-9BDC-3602-2910-B42FAA086E5D}"/>
              </a:ext>
            </a:extLst>
          </p:cNvPr>
          <p:cNvSpPr txBox="1"/>
          <p:nvPr/>
        </p:nvSpPr>
        <p:spPr>
          <a:xfrm>
            <a:off x="940904" y="3429713"/>
            <a:ext cx="652007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/>
            <a:r>
              <a:rPr lang="en-US" altLang="ko-KR" sz="1600" dirty="0">
                <a:solidFill>
                  <a:srgbClr val="C00000"/>
                </a:solidFill>
                <a:effectLst/>
                <a:latin typeface="+mn-lt"/>
                <a:ea typeface="굴림" panose="020B0600000101010101" pitchFamily="50" charset="-127"/>
                <a:cs typeface="굴림" panose="020B0600000101010101" pitchFamily="50" charset="-127"/>
                <a:sym typeface="Wingdings" panose="05000000000000000000" pitchFamily="2" charset="2"/>
              </a:rPr>
              <a:t> </a:t>
            </a:r>
            <a:r>
              <a:rPr lang="en-US" altLang="ko-KR" sz="1600" dirty="0">
                <a:solidFill>
                  <a:srgbClr val="C00000"/>
                </a:solidFill>
                <a:effectLst/>
                <a:latin typeface="+mn-lt"/>
                <a:ea typeface="굴림" panose="020B0600000101010101" pitchFamily="50" charset="-127"/>
                <a:cs typeface="굴림" panose="020B0600000101010101" pitchFamily="50" charset="-127"/>
              </a:rPr>
              <a:t>Both VCs were re-elected (acclamation) for 2</a:t>
            </a:r>
            <a:r>
              <a:rPr lang="en-US" altLang="ko-KR" sz="1600" baseline="30000" dirty="0">
                <a:solidFill>
                  <a:srgbClr val="C00000"/>
                </a:solidFill>
                <a:effectLst/>
                <a:latin typeface="+mn-lt"/>
                <a:ea typeface="굴림" panose="020B0600000101010101" pitchFamily="50" charset="-127"/>
                <a:cs typeface="굴림" panose="020B0600000101010101" pitchFamily="50" charset="-127"/>
              </a:rPr>
              <a:t>nd</a:t>
            </a:r>
            <a:r>
              <a:rPr lang="en-US" altLang="ko-KR" sz="1600" dirty="0">
                <a:solidFill>
                  <a:srgbClr val="C00000"/>
                </a:solidFill>
                <a:effectLst/>
                <a:latin typeface="+mn-lt"/>
                <a:ea typeface="굴림" panose="020B0600000101010101" pitchFamily="50" charset="-127"/>
                <a:cs typeface="굴림" panose="020B0600000101010101" pitchFamily="50" charset="-127"/>
              </a:rPr>
              <a:t> term in SA3#125 meeting  </a:t>
            </a:r>
            <a:endParaRPr lang="ko-KR" altLang="ko-KR" sz="1600" dirty="0">
              <a:solidFill>
                <a:srgbClr val="C00000"/>
              </a:solidFill>
              <a:effectLst/>
              <a:latin typeface="+mn-lt"/>
              <a:ea typeface="굴림" panose="020B0600000101010101" pitchFamily="50" charset="-127"/>
              <a:cs typeface="굴림" panose="020B0600000101010101" pitchFamily="50" charset="-127"/>
            </a:endParaRPr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CFE0762B-C89E-47A8-B56C-EDFF749890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2588" y="1193800"/>
            <a:ext cx="8388350" cy="2154583"/>
          </a:xfrm>
        </p:spPr>
        <p:txBody>
          <a:bodyPr/>
          <a:lstStyle/>
          <a:p>
            <a:pPr marL="341313" indent="-341313"/>
            <a:r>
              <a:rPr lang="en-US" altLang="en-US" sz="1800" dirty="0"/>
              <a:t>SA3 Officials</a:t>
            </a:r>
          </a:p>
          <a:p>
            <a:pPr lvl="1"/>
            <a:r>
              <a:rPr lang="en-US" altLang="en-US" sz="1600" dirty="0"/>
              <a:t>Chair: </a:t>
            </a:r>
            <a:r>
              <a:rPr lang="en-US" altLang="en-US" sz="1600" dirty="0" err="1"/>
              <a:t>Rajavelsamy</a:t>
            </a:r>
            <a:r>
              <a:rPr lang="en-US" altLang="en-US" sz="1600" dirty="0"/>
              <a:t> R (Samsung) </a:t>
            </a:r>
          </a:p>
          <a:p>
            <a:pPr lvl="1"/>
            <a:r>
              <a:rPr lang="en-US" altLang="en-US" sz="1600" dirty="0"/>
              <a:t>Vice-chairs:</a:t>
            </a:r>
          </a:p>
          <a:p>
            <a:pPr lvl="2"/>
            <a:r>
              <a:rPr lang="en-US" altLang="ja-JP" sz="1600" dirty="0"/>
              <a:t>Alf </a:t>
            </a:r>
            <a:r>
              <a:rPr lang="en-US" altLang="ja-JP" sz="1600" dirty="0" err="1"/>
              <a:t>Zugenmaier</a:t>
            </a:r>
            <a:r>
              <a:rPr lang="en-US" altLang="ja-JP" sz="1600" dirty="0"/>
              <a:t> (NTT DOCOMO)</a:t>
            </a:r>
          </a:p>
          <a:p>
            <a:pPr lvl="2"/>
            <a:r>
              <a:rPr lang="en-US" altLang="ja-JP" sz="1600" dirty="0"/>
              <a:t>Marcus Wong (OPPO) </a:t>
            </a:r>
          </a:p>
          <a:p>
            <a:pPr lvl="1"/>
            <a:r>
              <a:rPr lang="en-US" altLang="en-US" sz="1600" dirty="0"/>
              <a:t>Secretary: Mirko Cano </a:t>
            </a:r>
            <a:r>
              <a:rPr lang="en-US" altLang="en-US" sz="1600" dirty="0" err="1"/>
              <a:t>Soveri</a:t>
            </a:r>
            <a:r>
              <a:rPr lang="en-US" altLang="en-US" sz="1600" dirty="0"/>
              <a:t> (MCC)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63D57C-7798-412F-AC88-67EF85E8D5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150785"/>
              </p:ext>
            </p:extLst>
          </p:nvPr>
        </p:nvGraphicFramePr>
        <p:xfrm>
          <a:off x="1369219" y="965597"/>
          <a:ext cx="6515391" cy="44767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798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167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9400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377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683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678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789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7838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196">
                <a:tc>
                  <a:txBody>
                    <a:bodyPr/>
                    <a:lstStyle/>
                    <a:p>
                      <a:pPr algn="ctr" fontAlgn="t"/>
                      <a:r>
                        <a:rPr lang="de-DE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080045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</a:t>
                      </a:r>
                      <a:r>
                        <a:rPr lang="en-US" altLang="zh-C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</a:t>
                      </a:r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ransitioning to </a:t>
                      </a:r>
                      <a:r>
                        <a:rPr lang="en-US" altLang="zh-CN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PQC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r>
                        <a:rPr lang="de-DE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FS_CryptoPQC </a:t>
                      </a:r>
                      <a:endParaRPr lang="en-GB" sz="900" b="1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Jun-2026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15%</a:t>
                      </a:r>
                      <a:endParaRPr lang="en-GB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de-DE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900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+35%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D39D1210-2F58-4C6A-93AC-4F88D6891C84}"/>
              </a:ext>
            </a:extLst>
          </p:cNvPr>
          <p:cNvSpPr txBox="1">
            <a:spLocks/>
          </p:cNvSpPr>
          <p:nvPr/>
        </p:nvSpPr>
        <p:spPr bwMode="auto">
          <a:xfrm>
            <a:off x="1369219" y="1629813"/>
            <a:ext cx="6465625" cy="266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kern="0" dirty="0"/>
              <a:t>The TR 33.703 </a:t>
            </a:r>
            <a:r>
              <a:rPr lang="en-US" altLang="zh-CN" sz="900" kern="0" dirty="0"/>
              <a:t>v0.3.0 approved.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900" kern="0" dirty="0"/>
              <a:t>C</a:t>
            </a:r>
            <a:r>
              <a:rPr lang="de-DE" altLang="de-DE" sz="900" kern="0" dirty="0"/>
              <a:t>lauses 4-6 are nearly complete: Overview, </a:t>
            </a:r>
            <a:r>
              <a:rPr lang="en-US" altLang="de-DE" sz="900" kern="0" dirty="0"/>
              <a:t>Principles and attributes of PQC</a:t>
            </a:r>
            <a:r>
              <a:rPr lang="de-DE" altLang="de-DE" sz="900" kern="0" dirty="0"/>
              <a:t>, and Protocols </a:t>
            </a:r>
            <a:r>
              <a:rPr lang="en-US" altLang="de-DE" sz="900" kern="0" dirty="0"/>
              <a:t>expected to be updated for PQC by other SDOs</a:t>
            </a:r>
            <a:r>
              <a:rPr lang="de-DE" altLang="de-DE" sz="9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kern="0" dirty="0"/>
              <a:t>Clause 7 “</a:t>
            </a:r>
            <a:r>
              <a:rPr lang="en-US" altLang="de-DE" sz="900" kern="0" dirty="0"/>
              <a:t>Protocols expected to be updated for PQC by 3GPP” – two key issues were </a:t>
            </a:r>
            <a:r>
              <a:rPr lang="en-US" altLang="zh-CN" sz="900" kern="0" dirty="0"/>
              <a:t>identified and</a:t>
            </a:r>
            <a:r>
              <a:rPr lang="zh-CN" altLang="en-US" sz="900" kern="0" dirty="0"/>
              <a:t> </a:t>
            </a:r>
            <a:r>
              <a:rPr lang="en-US" altLang="zh-CN" sz="900" kern="0" dirty="0"/>
              <a:t>17 solutions were included. </a:t>
            </a:r>
            <a:endParaRPr lang="de-DE" altLang="de-DE" sz="9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de-DE" sz="900" kern="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kern="0" dirty="0"/>
              <a:t>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sz="900" kern="0" dirty="0"/>
              <a:t>None.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kern="0" dirty="0"/>
          </a:p>
          <a:p>
            <a:pPr>
              <a:spcBef>
                <a:spcPts val="0"/>
              </a:spcBef>
              <a:spcAft>
                <a:spcPts val="225"/>
              </a:spcAft>
              <a:defRPr/>
            </a:pPr>
            <a:r>
              <a:rPr lang="de-DE" sz="1200" b="1" kern="0" dirty="0">
                <a:solidFill>
                  <a:prstClr val="black"/>
                </a:solidFill>
                <a:latin typeface="Calibri"/>
              </a:rPr>
              <a:t>Contentious Issue</a:t>
            </a:r>
            <a:r>
              <a:rPr lang="de-DE" sz="1200" kern="0" dirty="0">
                <a:solidFill>
                  <a:prstClr val="black"/>
                </a:solidFill>
                <a:latin typeface="Calibri"/>
              </a:rPr>
              <a:t>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900" kern="0" dirty="0">
                <a:solidFill>
                  <a:prstClr val="black"/>
                </a:solidFill>
                <a:latin typeface="Calibri"/>
              </a:rPr>
              <a:t>None.</a:t>
            </a:r>
            <a:endParaRPr lang="de-DE" sz="900" kern="0" dirty="0">
              <a:solidFill>
                <a:prstClr val="black"/>
              </a:solidFill>
              <a:latin typeface="Calibri"/>
            </a:endParaRPr>
          </a:p>
          <a:p>
            <a:pPr marL="0" indent="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kern="0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200" b="1" kern="0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</a:rPr>
              <a:t>Risks: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900" kern="0" dirty="0">
                <a:solidFill>
                  <a:prstClr val="black"/>
                </a:solidFill>
                <a:latin typeface="Calibri"/>
              </a:rPr>
              <a:t>None identified.</a:t>
            </a: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kern="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B20ABF7-545B-4287-B28E-5FCB0F7BD23B}"/>
              </a:ext>
            </a:extLst>
          </p:cNvPr>
          <p:cNvSpPr txBox="1"/>
          <p:nvPr/>
        </p:nvSpPr>
        <p:spPr>
          <a:xfrm>
            <a:off x="255905" y="294420"/>
            <a:ext cx="7213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2.4) Rel-20 6G SID: </a:t>
            </a:r>
            <a:r>
              <a:rPr lang="en-US" sz="2800" kern="0" dirty="0" err="1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FS_CryptoPQC</a:t>
            </a:r>
            <a:endParaRPr lang="en-US" sz="2800" kern="0" dirty="0">
              <a:solidFill>
                <a:prstClr val="black"/>
              </a:solidFill>
              <a:latin typeface="Calibri"/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1469231" y="1609733"/>
            <a:ext cx="6415861" cy="3061471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900" dirty="0" err="1"/>
              <a:t>Sending</a:t>
            </a:r>
            <a:r>
              <a:rPr lang="de-DE" altLang="de-DE" sz="900" dirty="0"/>
              <a:t> </a:t>
            </a:r>
            <a:r>
              <a:rPr lang="de-DE" altLang="de-DE" sz="900" dirty="0" err="1"/>
              <a:t>the</a:t>
            </a:r>
            <a:r>
              <a:rPr lang="de-DE" altLang="de-DE" sz="900" dirty="0"/>
              <a:t> TS for </a:t>
            </a:r>
            <a:r>
              <a:rPr lang="de-DE" altLang="de-DE" sz="900" dirty="0" err="1"/>
              <a:t>information</a:t>
            </a:r>
            <a:r>
              <a:rPr lang="de-DE" altLang="de-DE" sz="900" dirty="0"/>
              <a:t> </a:t>
            </a:r>
            <a:r>
              <a:rPr lang="de-DE" altLang="de-DE" sz="900" dirty="0" err="1"/>
              <a:t>to</a:t>
            </a:r>
            <a:r>
              <a:rPr lang="de-DE" altLang="de-DE" sz="900" dirty="0"/>
              <a:t> SA#114. Approval is expected at SA#116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Progress: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/>
              <a:t>6 Security areas (Security Architecture, RAN Security, UE to Core Network Security, Core Network Security, Subscription Authentication and Authorization, Exposure security) agreed . Annexes on 1)Attacker model, 2)Risk analysis of MAC-CE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900" dirty="0"/>
              <a:t>Key Issue definitions yet to start.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050" b="1" dirty="0" err="1"/>
              <a:t>Dependencies</a:t>
            </a:r>
            <a:r>
              <a:rPr lang="de-DE" altLang="de-DE" sz="1050" b="1" dirty="0"/>
              <a:t>: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RAN impact to be covered by RAN WGs.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Architecture impact to be covered by SA2. 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Multimedia and codecs aspects to be covered by SA4.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Charging and OAM impact to be covered by SA5.</a:t>
            </a:r>
          </a:p>
          <a:p>
            <a:pPr lvl="1">
              <a:spcBef>
                <a:spcPts val="0"/>
              </a:spcBef>
              <a:spcAft>
                <a:spcPts val="338"/>
              </a:spcAft>
              <a:defRPr/>
            </a:pPr>
            <a:r>
              <a:rPr lang="en-US" sz="900" dirty="0"/>
              <a:t>Application enabler related aspects to be covered by SA6</a:t>
            </a:r>
          </a:p>
          <a:p>
            <a:pPr marL="342900" lvl="1" indent="0">
              <a:spcBef>
                <a:spcPts val="0"/>
              </a:spcBef>
              <a:spcAft>
                <a:spcPts val="0"/>
              </a:spcAft>
              <a:buNone/>
            </a:pPr>
            <a:endParaRPr lang="en-GB" sz="105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050" b="1" dirty="0">
                <a:solidFill>
                  <a:prstClr val="black"/>
                </a:solidFill>
                <a:latin typeface="Calibri"/>
              </a:rPr>
              <a:t>Contentious Issue</a:t>
            </a:r>
            <a:r>
              <a:rPr lang="de-DE" sz="1050" dirty="0">
                <a:solidFill>
                  <a:prstClr val="black"/>
                </a:solidFill>
                <a:latin typeface="Calibri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s-ES" sz="900" dirty="0" err="1">
                <a:solidFill>
                  <a:prstClr val="black"/>
                </a:solidFill>
                <a:latin typeface="Calibri"/>
              </a:rPr>
              <a:t>None</a:t>
            </a:r>
            <a:endParaRPr lang="de-DE" sz="900" dirty="0">
              <a:solidFill>
                <a:prstClr val="black"/>
              </a:solidFill>
              <a:latin typeface="Calibri"/>
            </a:endParaRPr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900" b="1" dirty="0">
              <a:solidFill>
                <a:prstClr val="black"/>
              </a:solidFill>
              <a:latin typeface="Calibri"/>
              <a:ea typeface="宋体" panose="02010600030101010101" pitchFamily="2" charset="-122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05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900" dirty="0">
                <a:solidFill>
                  <a:prstClr val="black"/>
                </a:solidFill>
                <a:latin typeface="Calibri"/>
              </a:rPr>
              <a:t>None identified</a:t>
            </a:r>
            <a:endParaRPr lang="en-US" altLang="zh-CN" sz="12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/>
        </p:nvGraphicFramePr>
        <p:xfrm>
          <a:off x="1369219" y="965598"/>
          <a:ext cx="6515390" cy="49907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628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913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446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6307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059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5298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5323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339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599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1090044</a:t>
                      </a:r>
                      <a:endParaRPr lang="en-GB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Study on Security for the 6G System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37" marR="51437" marT="25640" marB="25640"/>
                </a:tc>
                <a:tc>
                  <a:txBody>
                    <a:bodyPr/>
                    <a:lstStyle/>
                    <a:p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FS_6G_SEC</a:t>
                      </a:r>
                    </a:p>
                  </a:txBody>
                  <a:tcPr marL="51437" marR="51437" marT="25640" marB="2564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S3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Jun 2027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0" i="0" u="none" strike="noStrike" dirty="0">
                          <a:solidFill>
                            <a:srgbClr val="FF33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900" dirty="0">
                        <a:solidFill>
                          <a:srgbClr val="FF33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20251" marR="20251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TS 33.801-01</a:t>
                      </a:r>
                    </a:p>
                  </a:txBody>
                  <a:tcPr marL="20251" marR="20251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59CF7CA2-EFD3-4496-9B97-AD7C56C0D1AF}"/>
              </a:ext>
            </a:extLst>
          </p:cNvPr>
          <p:cNvSpPr txBox="1"/>
          <p:nvPr/>
        </p:nvSpPr>
        <p:spPr>
          <a:xfrm>
            <a:off x="255905" y="294420"/>
            <a:ext cx="7213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2.4) Rel-20 6G SID: </a:t>
            </a:r>
            <a:r>
              <a:rPr lang="en-US" sz="28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FS_6G_SEC</a:t>
            </a:r>
          </a:p>
        </p:txBody>
      </p:sp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7"/>
          <p:cNvSpPr>
            <a:spLocks noGrp="1"/>
          </p:cNvSpPr>
          <p:nvPr>
            <p:ph sz="half" idx="2"/>
          </p:nvPr>
        </p:nvSpPr>
        <p:spPr>
          <a:xfrm>
            <a:off x="1369219" y="1614047"/>
            <a:ext cx="6415861" cy="2661213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350" b="1" dirty="0"/>
              <a:t>General</a:t>
            </a:r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de-DE" altLang="de-DE" sz="1050" dirty="0"/>
              <a:t>TR 33.771 v0.2.0 currently includes scope, 3 key issues and 11 solutions. </a:t>
            </a:r>
            <a:endParaRPr lang="en-IN" altLang="de-DE" sz="105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200" dirty="0"/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200" b="1" dirty="0"/>
              <a:t>Dependencies:</a:t>
            </a:r>
            <a:endParaRPr lang="en-GB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The conclusion may have NAS impact (CT1) and AS impact (RAN2)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GB" sz="1200" dirty="0"/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de-DE" sz="1200" b="1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Contentious Issues</a:t>
            </a:r>
            <a:r>
              <a:rPr lang="de-DE" sz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:</a:t>
            </a:r>
          </a:p>
          <a:p>
            <a:pPr marL="557213" lvl="1" indent="-214313" defTabSz="685800">
              <a:spcBef>
                <a:spcPts val="0"/>
              </a:spcBef>
              <a:spcAft>
                <a:spcPts val="225"/>
              </a:spcAft>
              <a:defRPr/>
            </a:pPr>
            <a:r>
              <a:rPr lang="en-GB" sz="1050" dirty="0"/>
              <a:t>None</a:t>
            </a:r>
            <a:endParaRPr lang="de-DE" sz="1050" dirty="0"/>
          </a:p>
          <a:p>
            <a:pPr marL="0" indent="0" defTabSz="685800">
              <a:spcBef>
                <a:spcPts val="0"/>
              </a:spcBef>
              <a:spcAft>
                <a:spcPts val="225"/>
              </a:spcAft>
              <a:buNone/>
              <a:defRPr/>
            </a:pPr>
            <a:endParaRPr lang="en-US" altLang="zh-CN" sz="1050" b="1" dirty="0">
              <a:solidFill>
                <a:prstClr val="black"/>
              </a:solidFill>
              <a:latin typeface="Calibri"/>
              <a:ea typeface="宋体" panose="02010600030101010101" pitchFamily="2" charset="-122"/>
              <a:cs typeface="+mn-cs"/>
            </a:endParaRPr>
          </a:p>
          <a:p>
            <a:pPr marL="342900" indent="-342900" defTabSz="685800">
              <a:spcBef>
                <a:spcPts val="0"/>
              </a:spcBef>
              <a:spcAft>
                <a:spcPts val="225"/>
              </a:spcAft>
              <a:buBlip>
                <a:blip r:embed="rId3"/>
              </a:buBlip>
              <a:defRPr/>
            </a:pPr>
            <a:r>
              <a:rPr lang="en-US" altLang="zh-CN" sz="1200" b="1" dirty="0">
                <a:solidFill>
                  <a:prstClr val="black"/>
                </a:solidFill>
                <a:latin typeface="Calibri"/>
                <a:ea typeface="宋体" panose="02010600030101010101" pitchFamily="2" charset="-122"/>
                <a:cs typeface="+mn-cs"/>
              </a:rPr>
              <a:t>Risks:</a:t>
            </a:r>
            <a:endParaRPr lang="en-US" altLang="zh-CN" sz="900" dirty="0"/>
          </a:p>
          <a:p>
            <a:pPr lvl="1">
              <a:spcBef>
                <a:spcPts val="0"/>
              </a:spcBef>
              <a:spcAft>
                <a:spcPts val="225"/>
              </a:spcAft>
              <a:defRPr/>
            </a:pPr>
            <a:r>
              <a:rPr lang="en-US" altLang="zh-CN" sz="1050" dirty="0"/>
              <a:t>None identified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CC3822B-8EE6-43D0-AD7D-D7B78ECF3B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3738489"/>
              </p:ext>
            </p:extLst>
          </p:nvPr>
        </p:nvGraphicFramePr>
        <p:xfrm>
          <a:off x="1438112" y="984247"/>
          <a:ext cx="6591072" cy="516259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9961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4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4475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2588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379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49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6325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3841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045924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</a:tblGrid>
              <a:tr h="17347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 err="1"/>
                        <a:t>Rel</a:t>
                      </a:r>
                      <a:endParaRPr lang="en-GB" sz="900" dirty="0"/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WG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780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1090028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r>
                        <a:rPr lang="en-US" sz="900" b="1" i="0" u="none" strike="noStrike" kern="1200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on supporting AEAD algorithms</a:t>
                      </a:r>
                      <a:endParaRPr lang="en-GB" sz="900" b="1" i="0" u="none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‘FS_AEAD’</a:t>
                      </a:r>
                    </a:p>
                  </a:txBody>
                  <a:tcPr marL="68586" marR="68586" marT="34230" marB="3423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Rel-20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S3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ja-JP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Sept</a:t>
                      </a:r>
                      <a:r>
                        <a:rPr lang="en-GB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-</a:t>
                      </a:r>
                    </a:p>
                  </a:txBody>
                  <a:tcPr marL="27002" marR="27002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1F4648B1-50BD-4E6F-9BEF-B093050F90CC}"/>
              </a:ext>
            </a:extLst>
          </p:cNvPr>
          <p:cNvSpPr txBox="1"/>
          <p:nvPr/>
        </p:nvSpPr>
        <p:spPr>
          <a:xfrm>
            <a:off x="255905" y="294420"/>
            <a:ext cx="7213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0" lang="en-US" altLang="de-DE" sz="2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MS PGothic" panose="020B0600070205080204" pitchFamily="34" charset="-128"/>
              </a:rPr>
              <a:t>2.4) Rel-20 6G SID: </a:t>
            </a:r>
            <a:r>
              <a:rPr lang="en-US" sz="2800" kern="0" dirty="0">
                <a:solidFill>
                  <a:prstClr val="black"/>
                </a:solidFill>
                <a:latin typeface="Calibri"/>
                <a:ea typeface="MS PGothic" panose="020B0600070205080204" pitchFamily="34" charset="-128"/>
              </a:rPr>
              <a:t>FS_AEAD</a:t>
            </a:r>
          </a:p>
        </p:txBody>
      </p:sp>
    </p:spTree>
  </p:cSld>
  <p:clrMapOvr>
    <a:masterClrMapping/>
  </p:clrMapOvr>
  <p:transition spd="slow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95C6D-CE47-BF71-77F8-F36AC74C70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2430190-39F8-029E-2527-9B93B06649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28650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2.4) Rel-20 6G Study  (FS_6G_ARC)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0DD7266-C52D-EDA3-10C0-ECAC38F258BA}"/>
              </a:ext>
            </a:extLst>
          </p:cNvPr>
          <p:cNvSpPr txBox="1">
            <a:spLocks/>
          </p:cNvSpPr>
          <p:nvPr/>
        </p:nvSpPr>
        <p:spPr bwMode="auto">
          <a:xfrm>
            <a:off x="1066470" y="702262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Summary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477EE12-1980-47EA-B46F-0867417F96AB}"/>
              </a:ext>
            </a:extLst>
          </p:cNvPr>
          <p:cNvSpPr txBox="1"/>
          <p:nvPr/>
        </p:nvSpPr>
        <p:spPr>
          <a:xfrm>
            <a:off x="662940" y="1216015"/>
            <a:ext cx="7048500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de-DE" altLang="de-DE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Progress: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6 Security areas (Security Architecture, RAN Security, UE to Core Network Security, Core Network Security, Subscription Authentication and Authorization, Exposure security) agreed . </a:t>
            </a:r>
            <a:endParaRPr lang="en-US" altLang="zh-CN" sz="1200" kern="0" dirty="0">
              <a:solidFill>
                <a:prstClr val="black"/>
              </a:solidFill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Annexes on 1)Attacker model, 2)Risk analysis of MAC-CE agreed.</a:t>
            </a: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</a:endParaRPr>
          </a:p>
          <a:p>
            <a:pPr marL="742950" marR="0" lvl="1" indent="-28575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</a:rPr>
              <a:t>Key Issue definitions yet to start.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7BBB7BE-9CEC-4A43-AE12-8DD3A2FBDEE2}"/>
              </a:ext>
            </a:extLst>
          </p:cNvPr>
          <p:cNvSpPr txBox="1"/>
          <p:nvPr/>
        </p:nvSpPr>
        <p:spPr>
          <a:xfrm>
            <a:off x="662940" y="3081772"/>
            <a:ext cx="4572000" cy="13080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en-CA" altLang="zh-CN" sz="1600" b="1" kern="0" dirty="0">
                <a:solidFill>
                  <a:prstClr val="black"/>
                </a:solidFill>
                <a:latin typeface="Calibri"/>
                <a:ea typeface="+mn-ea"/>
              </a:rPr>
              <a:t>In SA3#</a:t>
            </a:r>
            <a:r>
              <a:rPr lang="en-US" altLang="zh-CN" sz="1600" b="1" kern="0" dirty="0">
                <a:solidFill>
                  <a:prstClr val="black"/>
                </a:solidFill>
                <a:latin typeface="Calibri"/>
                <a:ea typeface="+mn-ea"/>
              </a:rPr>
              <a:t>126</a:t>
            </a:r>
            <a:r>
              <a:rPr lang="en-CA" altLang="zh-CN" sz="1600" b="1" kern="0" dirty="0">
                <a:solidFill>
                  <a:prstClr val="black"/>
                </a:solidFill>
                <a:latin typeface="Calibri"/>
                <a:ea typeface="+mn-ea"/>
              </a:rPr>
              <a:t> (upcoming) meeting:</a:t>
            </a:r>
          </a:p>
          <a:p>
            <a:pPr marL="62865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endParaRPr kumimoji="0" lang="en-CA" altLang="zh-CN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</a:endParaRPr>
          </a:p>
          <a:p>
            <a:pPr marL="62865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CA" altLang="zh-CN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Times New Roman" panose="02020603050405020304" pitchFamily="18" charset="0"/>
              </a:rPr>
              <a:t>RAN Security area KIs and MAC CE risk analysis</a:t>
            </a:r>
            <a:endParaRPr kumimoji="0" lang="en-CA" sz="105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62865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CA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Attacker model</a:t>
            </a:r>
          </a:p>
          <a:p>
            <a:pPr marL="62865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CA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New security areas</a:t>
            </a:r>
          </a:p>
          <a:p>
            <a:pPr marL="628650" marR="0" lvl="1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Symbol" panose="05050102010706020507" pitchFamily="18" charset="2"/>
              <a:buChar char=""/>
              <a:tabLst/>
              <a:defRPr/>
            </a:pPr>
            <a:r>
              <a:rPr kumimoji="0" lang="en-CA" sz="105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</a:rPr>
              <a:t>Start discussion on KIs in other security areas</a:t>
            </a:r>
          </a:p>
        </p:txBody>
      </p:sp>
    </p:spTree>
    <p:extLst>
      <p:ext uri="{BB962C8B-B14F-4D97-AF65-F5344CB8AC3E}">
        <p14:creationId xmlns:p14="http://schemas.microsoft.com/office/powerpoint/2010/main" val="2234874876"/>
      </p:ext>
    </p:extLst>
  </p:cSld>
  <p:clrMapOvr>
    <a:masterClrMapping/>
  </p:clrMapOvr>
  <p:transition spd="slow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/>
          <p:cNvSpPr>
            <a:spLocks noGrp="1"/>
          </p:cNvSpPr>
          <p:nvPr>
            <p:ph type="title"/>
          </p:nvPr>
        </p:nvSpPr>
        <p:spPr>
          <a:xfrm>
            <a:off x="326571" y="171449"/>
            <a:ext cx="7701643" cy="786493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4) External SDOs interaction  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041F9B7-C239-4B45-BD44-AF358702C28E}"/>
              </a:ext>
            </a:extLst>
          </p:cNvPr>
          <p:cNvSpPr txBox="1">
            <a:spLocks/>
          </p:cNvSpPr>
          <p:nvPr/>
        </p:nvSpPr>
        <p:spPr bwMode="auto">
          <a:xfrm>
            <a:off x="619760" y="1090613"/>
            <a:ext cx="6172200" cy="322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8580" tIns="34290" rIns="68580" bIns="34290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IN" sz="18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To handle CRs to SA3 TSs from GSMA’s NESAS, </a:t>
            </a:r>
          </a:p>
          <a:p>
            <a:pPr lvl="1"/>
            <a:r>
              <a:rPr lang="en-IN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SA3 decided to hold a e-meeting only on SCAS topic</a:t>
            </a:r>
          </a:p>
          <a:p>
            <a:pPr lvl="1"/>
            <a:r>
              <a:rPr lang="en-IN" sz="1400" b="0" i="0" u="none" strike="noStrike" baseline="0" dirty="0">
                <a:solidFill>
                  <a:srgbClr val="000000"/>
                </a:solidFill>
                <a:latin typeface="Calibri" panose="020F0502020204030204" pitchFamily="34" charset="0"/>
              </a:rPr>
              <a:t>SA3#125ah-e, 19 –23 Jan 2026 </a:t>
            </a:r>
          </a:p>
          <a:p>
            <a:pPr lvl="1"/>
            <a:r>
              <a:rPr lang="en-IN" sz="1400" dirty="0">
                <a:solidFill>
                  <a:srgbClr val="000000"/>
                </a:solidFill>
                <a:latin typeface="Calibri" panose="020F0502020204030204" pitchFamily="34" charset="0"/>
              </a:rPr>
              <a:t>SA3 reply LS to GSMA in </a:t>
            </a:r>
            <a:r>
              <a:rPr lang="en-IN" sz="1400" b="0" i="0" u="none" strike="noStrike" baseline="0" dirty="0">
                <a:solidFill>
                  <a:srgbClr val="0462C1"/>
                </a:solidFill>
                <a:latin typeface="Calibri" panose="020F0502020204030204" pitchFamily="34" charset="0"/>
                <a:hlinkClick r:id="rId3"/>
              </a:rPr>
              <a:t>S3-254634</a:t>
            </a:r>
            <a:endParaRPr lang="en-US" sz="1400" kern="0" dirty="0"/>
          </a:p>
          <a:p>
            <a:pPr eaLnBrk="1" hangingPunct="1">
              <a:defRPr/>
            </a:pPr>
            <a:endParaRPr lang="en-GB" sz="1200" kern="0" dirty="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830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5) Collected Items for information to SA</a:t>
            </a:r>
            <a:endParaRPr lang="de-DE" altLang="de-DE" sz="2800" b="1" dirty="0">
              <a:solidFill>
                <a:schemeClr val="tx1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2435E22-AFB2-4AC5-BCB7-603E66F3A44E}"/>
              </a:ext>
            </a:extLst>
          </p:cNvPr>
          <p:cNvSpPr txBox="1"/>
          <p:nvPr/>
        </p:nvSpPr>
        <p:spPr>
          <a:xfrm>
            <a:off x="114300" y="985276"/>
            <a:ext cx="8884920" cy="20694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LS on 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User consent for Data collection at the UE for NW-side model training (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  <a:hlinkClick r:id="rId2"/>
              </a:rPr>
              <a:t>S3-254024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from RAN2, Rel-19, </a:t>
            </a:r>
            <a:r>
              <a:rPr kumimoji="0" lang="en-IN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NR_AIML_air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-Core):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postponed</a:t>
            </a:r>
          </a:p>
          <a:p>
            <a:pPr marL="896938" marR="0" lvl="2" indent="-1778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 consensus to send the reply</a:t>
            </a: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endParaRPr kumimoji="0" lang="en-IN" altLang="ko-KR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맑은 고딕" panose="020B0503020000020004" pitchFamily="34" charset="-127"/>
              <a:cs typeface="+mn-cs"/>
            </a:endParaRPr>
          </a:p>
          <a:p>
            <a:pPr marL="627063" marR="0" lvl="1" indent="-271463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Symbol" panose="05050102010706020507" pitchFamily="18" charset="2"/>
              <a:buChar char=""/>
              <a:tabLst/>
              <a:defRPr/>
            </a:pP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LS on Security parameter in A-IoT paging (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  <a:hlinkClick r:id="rId3"/>
              </a:rPr>
              <a:t>S3-254010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from RAN2, Rel-19, </a:t>
            </a:r>
            <a:r>
              <a:rPr kumimoji="0" lang="en-IN" altLang="ko-KR" sz="16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Ambient_IoT_solutions</a:t>
            </a:r>
            <a:r>
              <a:rPr kumimoji="0" lang="en-IN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):</a:t>
            </a:r>
            <a:r>
              <a:rPr kumimoji="0" lang="en-US" altLang="ko-KR" sz="1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 </a:t>
            </a:r>
            <a:r>
              <a:rPr kumimoji="0" lang="en-US" altLang="ko-KR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postponed</a:t>
            </a:r>
          </a:p>
          <a:p>
            <a:pPr marL="896938" marR="0" lvl="2" indent="-1778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4472C4">
                  <a:lumMod val="75000"/>
                </a:srgbClr>
              </a:buClr>
              <a:buSzTx/>
              <a:buFont typeface="Wingdings" panose="05000000000000000000" pitchFamily="2" charset="2"/>
              <a:buChar char="§"/>
              <a:tabLst/>
              <a:defRPr/>
            </a:pPr>
            <a:r>
              <a:rPr kumimoji="0" lang="en-US" altLang="ko-KR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맑은 고딕" panose="020B0503020000020004" pitchFamily="34" charset="-127"/>
                <a:cs typeface="+mn-cs"/>
              </a:rPr>
              <a:t>No consensus to change the specification and also to send the reply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A1FD70D-51E4-6008-346B-76CF0ACD81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New SID/WID for </a:t>
            </a:r>
            <a:r>
              <a:rPr lang="de-DE" altLang="de-DE" sz="1800" b="1" dirty="0"/>
              <a:t>Approval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8CEE9EC7-B644-6A7C-536D-20C9B03369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1689157"/>
              </p:ext>
            </p:extLst>
          </p:nvPr>
        </p:nvGraphicFramePr>
        <p:xfrm>
          <a:off x="632460" y="1542803"/>
          <a:ext cx="7696200" cy="1711382"/>
        </p:xfrm>
        <a:graphic>
          <a:graphicData uri="http://schemas.openxmlformats.org/drawingml/2006/table">
            <a:tbl>
              <a:tblPr firstRow="1" firstCol="1" bandRow="1"/>
              <a:tblGrid>
                <a:gridCol w="1002162">
                  <a:extLst>
                    <a:ext uri="{9D8B030D-6E8A-4147-A177-3AD203B41FA5}">
                      <a16:colId xmlns:a16="http://schemas.microsoft.com/office/drawing/2014/main" val="1465809038"/>
                    </a:ext>
                  </a:extLst>
                </a:gridCol>
                <a:gridCol w="1265968">
                  <a:extLst>
                    <a:ext uri="{9D8B030D-6E8A-4147-A177-3AD203B41FA5}">
                      <a16:colId xmlns:a16="http://schemas.microsoft.com/office/drawing/2014/main" val="2428840547"/>
                    </a:ext>
                  </a:extLst>
                </a:gridCol>
                <a:gridCol w="5428070">
                  <a:extLst>
                    <a:ext uri="{9D8B030D-6E8A-4147-A177-3AD203B41FA5}">
                      <a16:colId xmlns:a16="http://schemas.microsoft.com/office/drawing/2014/main" val="3960836769"/>
                    </a:ext>
                  </a:extLst>
                </a:gridCol>
              </a:tblGrid>
              <a:tr h="206054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Type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478719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SP-251514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WID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Security Assurance Specification (SCAS) for the CAPIF Core Function</a:t>
                      </a:r>
                    </a:p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en-GB" sz="1000" dirty="0">
                        <a:effectLst/>
                        <a:latin typeface="Arial" panose="020B0604020202020204" pitchFamily="34" charset="0"/>
                        <a:ea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89766837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SP-251515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</a:rPr>
                        <a:t>New Study on enhanced security management service for security configuration provisioning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4007369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SP-251516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 Revision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 Revised Study on Security aspects of CAPIF Phase 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96340430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SP-251517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WID Revision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 Revised WID on Security related Events Handling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01515211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SP-251518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SID Revision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algn="l" defTabSz="914296" rtl="0" eaLnBrk="1" fontAlgn="t" latinLnBrk="0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 Revised SID on Study on Security Aspect for NR </a:t>
                      </a:r>
                      <a:r>
                        <a:rPr lang="en-IN" sz="100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Femto</a:t>
                      </a:r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99239657"/>
                  </a:ext>
                </a:extLst>
              </a:tr>
            </a:tbl>
          </a:graphicData>
        </a:graphic>
      </p:graphicFrame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85E2507B-17F6-45DC-95CC-E4A5DD235440}"/>
              </a:ext>
            </a:extLst>
          </p:cNvPr>
          <p:cNvSpPr txBox="1">
            <a:spLocks/>
          </p:cNvSpPr>
          <p:nvPr/>
        </p:nvSpPr>
        <p:spPr bwMode="auto">
          <a:xfrm>
            <a:off x="590550" y="3548184"/>
            <a:ext cx="6256338" cy="382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>
            <a:lvl1pPr marL="342861" indent="-342861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>
              <a:defRPr/>
            </a:pPr>
            <a:r>
              <a:rPr lang="de-DE" altLang="de-DE" sz="1800" kern="0" dirty="0"/>
              <a:t>SA3-LI TOR for </a:t>
            </a:r>
            <a:r>
              <a:rPr lang="de-DE" altLang="de-DE" sz="1800" b="1" kern="0" dirty="0"/>
              <a:t>Approval</a:t>
            </a:r>
            <a:endParaRPr lang="de-DE" sz="1500" b="1" kern="0" dirty="0"/>
          </a:p>
          <a:p>
            <a:pPr eaLnBrk="1" hangingPunct="1">
              <a:defRPr/>
            </a:pPr>
            <a:endParaRPr lang="de-DE" sz="1200" kern="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kern="0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kern="0" dirty="0"/>
          </a:p>
          <a:p>
            <a:pPr eaLnBrk="1" hangingPunct="1">
              <a:defRPr/>
            </a:pPr>
            <a:endParaRPr lang="de-DE" altLang="de-DE" sz="1650" kern="0"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E791CFE5-E715-4298-926F-0CAE1DA6C10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1799609"/>
              </p:ext>
            </p:extLst>
          </p:nvPr>
        </p:nvGraphicFramePr>
        <p:xfrm>
          <a:off x="723900" y="4015530"/>
          <a:ext cx="7696200" cy="515093"/>
        </p:xfrm>
        <a:graphic>
          <a:graphicData uri="http://schemas.openxmlformats.org/drawingml/2006/table">
            <a:tbl>
              <a:tblPr firstRow="1" firstCol="1" bandRow="1"/>
              <a:tblGrid>
                <a:gridCol w="1002162">
                  <a:extLst>
                    <a:ext uri="{9D8B030D-6E8A-4147-A177-3AD203B41FA5}">
                      <a16:colId xmlns:a16="http://schemas.microsoft.com/office/drawing/2014/main" val="2566531531"/>
                    </a:ext>
                  </a:extLst>
                </a:gridCol>
                <a:gridCol w="1265968">
                  <a:extLst>
                    <a:ext uri="{9D8B030D-6E8A-4147-A177-3AD203B41FA5}">
                      <a16:colId xmlns:a16="http://schemas.microsoft.com/office/drawing/2014/main" val="31637992"/>
                    </a:ext>
                  </a:extLst>
                </a:gridCol>
                <a:gridCol w="5428070">
                  <a:extLst>
                    <a:ext uri="{9D8B030D-6E8A-4147-A177-3AD203B41FA5}">
                      <a16:colId xmlns:a16="http://schemas.microsoft.com/office/drawing/2014/main" val="2890719247"/>
                    </a:ext>
                  </a:extLst>
                </a:gridCol>
              </a:tblGrid>
              <a:tr h="186113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(S)WG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l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1000" b="1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Title</a:t>
                      </a:r>
                      <a:endParaRPr lang="en-US" sz="1000" b="1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51442" marR="51442" marT="34342" marB="34342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6836882"/>
                  </a:ext>
                </a:extLst>
              </a:tr>
              <a:tr h="294009"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SP-251521</a:t>
                      </a:r>
                      <a:endParaRPr lang="en-IN" sz="10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+mn-cs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IN" sz="10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SA3-LI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Update of SA3 Terms or Reference: Lawful interception part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162983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8E88DA-64CE-FD2A-F93B-28793EC447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itle 1">
            <a:extLst>
              <a:ext uri="{FF2B5EF4-FFF2-40B4-BE49-F238E27FC236}">
                <a16:creationId xmlns:a16="http://schemas.microsoft.com/office/drawing/2014/main" id="{12DA5E85-5A06-15D2-62EF-8CF198611F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644979"/>
          </a:xfrm>
        </p:spPr>
        <p:txBody>
          <a:bodyPr/>
          <a:lstStyle/>
          <a:p>
            <a:pPr algn="l" eaLnBrk="1" hangingPunct="1"/>
            <a:r>
              <a:rPr lang="en-GB" altLang="de-DE" sz="2800" b="1" dirty="0">
                <a:solidFill>
                  <a:schemeClr val="tx1"/>
                </a:solidFill>
              </a:rPr>
              <a:t>6) Documents for Information and Approval</a:t>
            </a:r>
            <a:endParaRPr lang="en-GB" altLang="de-DE" sz="2800" b="1" i="1" dirty="0">
              <a:solidFill>
                <a:schemeClr val="tx1"/>
              </a:solidFill>
            </a:endParaRP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25FCB500-8915-122D-619B-FCF4B3B593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0550" y="866216"/>
            <a:ext cx="6256338" cy="382588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/>
              <a:t>TSs/TRs for </a:t>
            </a:r>
            <a:r>
              <a:rPr lang="de-DE" altLang="de-DE" sz="1800" b="1" dirty="0"/>
              <a:t>Information</a:t>
            </a:r>
            <a:endParaRPr lang="de-DE" sz="1500" b="1" dirty="0"/>
          </a:p>
          <a:p>
            <a:pPr eaLnBrk="1" hangingPunct="1">
              <a:defRPr/>
            </a:pPr>
            <a:endParaRPr lang="de-DE" sz="1200" dirty="0"/>
          </a:p>
          <a:p>
            <a:pPr marL="342900" lvl="1" indent="0" eaLnBrk="1" hangingPunct="1">
              <a:buFont typeface="Arial" panose="020B0604020202020204" pitchFamily="34" charset="0"/>
              <a:buNone/>
              <a:defRPr/>
            </a:pPr>
            <a:endParaRPr lang="zh-CN" altLang="zh-CN" sz="1200" b="1" dirty="0">
              <a:latin typeface="Arial" panose="020B0604020202020204" pitchFamily="34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marL="342900" lvl="1" indent="0">
              <a:buFont typeface="Arial" panose="020B0604020202020204" pitchFamily="34" charset="0"/>
              <a:buNone/>
              <a:defRPr/>
            </a:pPr>
            <a:endParaRPr lang="en-GB" sz="1200" dirty="0"/>
          </a:p>
          <a:p>
            <a:pPr eaLnBrk="1" hangingPunct="1">
              <a:defRPr/>
            </a:pPr>
            <a:endParaRPr lang="de-DE" altLang="de-DE" sz="165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1DE4AB-CD72-4566-7417-A77CA264B1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0260686"/>
              </p:ext>
            </p:extLst>
          </p:nvPr>
        </p:nvGraphicFramePr>
        <p:xfrm>
          <a:off x="303848" y="1529619"/>
          <a:ext cx="8344852" cy="943190"/>
        </p:xfrm>
        <a:graphic>
          <a:graphicData uri="http://schemas.openxmlformats.org/drawingml/2006/table">
            <a:tbl>
              <a:tblPr firstRow="1" firstCol="1" bandRow="1"/>
              <a:tblGrid>
                <a:gridCol w="1529893">
                  <a:extLst>
                    <a:ext uri="{9D8B030D-6E8A-4147-A177-3AD203B41FA5}">
                      <a16:colId xmlns:a16="http://schemas.microsoft.com/office/drawing/2014/main" val="2601585300"/>
                    </a:ext>
                  </a:extLst>
                </a:gridCol>
                <a:gridCol w="4544199">
                  <a:extLst>
                    <a:ext uri="{9D8B030D-6E8A-4147-A177-3AD203B41FA5}">
                      <a16:colId xmlns:a16="http://schemas.microsoft.com/office/drawing/2014/main" val="2630789846"/>
                    </a:ext>
                  </a:extLst>
                </a:gridCol>
                <a:gridCol w="723900">
                  <a:extLst>
                    <a:ext uri="{9D8B030D-6E8A-4147-A177-3AD203B41FA5}">
                      <a16:colId xmlns:a16="http://schemas.microsoft.com/office/drawing/2014/main" val="312034925"/>
                    </a:ext>
                  </a:extLst>
                </a:gridCol>
                <a:gridCol w="525780">
                  <a:extLst>
                    <a:ext uri="{9D8B030D-6E8A-4147-A177-3AD203B41FA5}">
                      <a16:colId xmlns:a16="http://schemas.microsoft.com/office/drawing/2014/main" val="1699507725"/>
                    </a:ext>
                  </a:extLst>
                </a:gridCol>
                <a:gridCol w="1021080">
                  <a:extLst>
                    <a:ext uri="{9D8B030D-6E8A-4147-A177-3AD203B41FA5}">
                      <a16:colId xmlns:a16="http://schemas.microsoft.com/office/drawing/2014/main" val="1427777541"/>
                    </a:ext>
                  </a:extLst>
                </a:gridCol>
              </a:tblGrid>
              <a:tr h="258003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TSG SA </a:t>
                      </a:r>
                      <a:r>
                        <a:rPr lang="en-US" sz="1000" b="1" dirty="0" err="1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TDoc</a:t>
                      </a: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#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Title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Release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b="1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WI Acronym</a:t>
                      </a:r>
                    </a:p>
                  </a:txBody>
                  <a:tcPr marL="42809" marR="4280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03033096"/>
                  </a:ext>
                </a:extLst>
              </a:tr>
              <a:tr h="391698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SP-251519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Draft TR 33.730:Study on Security Assurance Specification (SCAS) for Container-based Product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FS_SCAS_CP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93489"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SP-251520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IN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Draft TS 33.502: Security-related events handling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Malgun Gothic" panose="020B0503020000020004" pitchFamily="34" charset="-127"/>
                          <a:cs typeface="Arial" panose="020B0604020202020204" pitchFamily="34" charset="0"/>
                        </a:rPr>
                        <a:t>Rel-20</a:t>
                      </a:r>
                    </a:p>
                  </a:txBody>
                  <a:tcPr marL="51435" marR="5143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spcAft>
                          <a:spcPts val="0"/>
                        </a:spcAft>
                        <a:tabLst>
                          <a:tab pos="180340" algn="l"/>
                        </a:tabLst>
                      </a:pPr>
                      <a:r>
                        <a:rPr lang="en-GB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Arial" panose="020B0604020202020204" pitchFamily="34" charset="0"/>
                          <a:cs typeface="Arial" panose="020B0604020202020204" pitchFamily="34" charset="0"/>
                        </a:rPr>
                        <a:t>SECHAND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03440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737734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3">
            <a:extLst>
              <a:ext uri="{FF2B5EF4-FFF2-40B4-BE49-F238E27FC236}">
                <a16:creationId xmlns:a16="http://schemas.microsoft.com/office/drawing/2014/main" id="{A1A21B0B-10F2-7A41-2CA7-10C1157E07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282700"/>
            <a:ext cx="7886700" cy="2139950"/>
          </a:xfrm>
        </p:spPr>
        <p:txBody>
          <a:bodyPr/>
          <a:lstStyle/>
          <a:p>
            <a:r>
              <a:rPr lang="sv-SE" altLang="sv-SE" dirty="0"/>
              <a:t>(7) Status Report on SA3-LI</a:t>
            </a:r>
          </a:p>
        </p:txBody>
      </p:sp>
    </p:spTree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Title 1">
            <a:extLst>
              <a:ext uri="{FF2B5EF4-FFF2-40B4-BE49-F238E27FC236}">
                <a16:creationId xmlns:a16="http://schemas.microsoft.com/office/drawing/2014/main" id="{0C743EC8-059C-2306-E3D9-932BE21EF5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SA3-LI officials</a:t>
            </a:r>
          </a:p>
        </p:txBody>
      </p:sp>
      <p:sp>
        <p:nvSpPr>
          <p:cNvPr id="52227" name="Content Placeholder 2">
            <a:extLst>
              <a:ext uri="{FF2B5EF4-FFF2-40B4-BE49-F238E27FC236}">
                <a16:creationId xmlns:a16="http://schemas.microsoft.com/office/drawing/2014/main" id="{E3CD6FE2-A794-3EAF-8973-B0A72DDC7E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855663"/>
            <a:ext cx="8388350" cy="3432175"/>
          </a:xfrm>
        </p:spPr>
        <p:txBody>
          <a:bodyPr/>
          <a:lstStyle/>
          <a:p>
            <a:pPr marL="341313" indent="-341313"/>
            <a:r>
              <a:rPr lang="en-US" altLang="en-US" sz="1800"/>
              <a:t>SA3 LI Officials</a:t>
            </a:r>
          </a:p>
          <a:p>
            <a:pPr lvl="1"/>
            <a:r>
              <a:rPr lang="en-US" altLang="en-US" sz="1600"/>
              <a:t>Chair: Alex Leadbeater (Maketh Secure Limited)</a:t>
            </a:r>
          </a:p>
          <a:p>
            <a:pPr lvl="1"/>
            <a:r>
              <a:rPr lang="en-US" altLang="en-US" sz="1600"/>
              <a:t>Vice-chair: Maurizio Lovieno (Ericsson)</a:t>
            </a:r>
          </a:p>
          <a:p>
            <a:pPr lvl="1"/>
            <a:r>
              <a:rPr lang="en-US" altLang="en-US" sz="1600"/>
              <a:t>Secretary:</a:t>
            </a:r>
            <a:r>
              <a:rPr lang="ja-JP" altLang="en-US" sz="1600"/>
              <a:t> </a:t>
            </a:r>
            <a:r>
              <a:rPr lang="en-US" altLang="ja-JP" sz="1600"/>
              <a:t>Carmine Rizzo (MCC)</a:t>
            </a:r>
            <a:endParaRPr lang="en-US" altLang="en-US" sz="1600"/>
          </a:p>
          <a:p>
            <a:pPr marL="341313" indent="-341313"/>
            <a:endParaRPr lang="sv-SE" altLang="sv-SE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73113" y="171450"/>
            <a:ext cx="6543675" cy="650421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1) General Aspects – SA3 meetings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773113" y="1006929"/>
            <a:ext cx="6259512" cy="3747634"/>
          </a:xfrm>
        </p:spPr>
        <p:txBody>
          <a:bodyPr/>
          <a:lstStyle/>
          <a:p>
            <a:pPr eaLnBrk="1" hangingPunct="1">
              <a:defRPr/>
            </a:pPr>
            <a:r>
              <a:rPr lang="de-DE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SAx meetings held since SA#109</a:t>
            </a:r>
          </a:p>
          <a:p>
            <a:pPr marL="808038" lvl="1" indent="-350838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SA3#124	13 – 17 October 2025, Wuhan, China</a:t>
            </a:r>
          </a:p>
          <a:p>
            <a:pPr marL="808038" lvl="1" indent="-350838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SA3#125	17 – 21 November 2025, Dallas, USA</a:t>
            </a:r>
          </a:p>
          <a:p>
            <a:pPr eaLnBrk="1" hangingPunct="1">
              <a:defRPr/>
            </a:pP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Upcoming SA3 meetings (Q1 2026)</a:t>
            </a:r>
          </a:p>
          <a:p>
            <a:pPr marL="808038" lvl="1" indent="-350838" eaLnBrk="1" hangingPunct="1">
              <a:defRPr/>
            </a:pPr>
            <a:r>
              <a:rPr lang="en-GB" altLang="de-DE" sz="16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</a:t>
            </a:r>
            <a:r>
              <a:rPr lang="it-IT" altLang="de-DE" sz="1600" dirty="0">
                <a:solidFill>
                  <a:srgbClr val="0000FF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125adhoc-e	19 – 23 Jan 2026, Online*</a:t>
            </a:r>
            <a:endParaRPr lang="en-GB" altLang="de-DE" sz="1600" dirty="0">
              <a:solidFill>
                <a:srgbClr val="0000FF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808038" lvl="1" indent="-350838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SA3#126		9 – 13 February 2026, Goa, India</a:t>
            </a:r>
          </a:p>
          <a:p>
            <a:pPr marL="808038" lvl="1" indent="-350838" eaLnBrk="1" hangingPunct="1">
              <a:defRPr/>
            </a:pPr>
            <a:r>
              <a:rPr lang="en-GB" altLang="de-DE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SA3#127		4 – 17 April 2026, Malta, MT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4AEFA8-BEEA-4601-A630-73A12B93AAB1}"/>
              </a:ext>
            </a:extLst>
          </p:cNvPr>
          <p:cNvSpPr txBox="1"/>
          <p:nvPr/>
        </p:nvSpPr>
        <p:spPr>
          <a:xfrm>
            <a:off x="382105" y="4526409"/>
            <a:ext cx="457200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n-GB" altLang="de-DE" sz="1600" b="0" i="1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*Refer to Slide 34</a:t>
            </a:r>
            <a:endParaRPr lang="en-IN" i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Title 1">
            <a:extLst>
              <a:ext uri="{FF2B5EF4-FFF2-40B4-BE49-F238E27FC236}">
                <a16:creationId xmlns:a16="http://schemas.microsoft.com/office/drawing/2014/main" id="{4DC4B8B6-9A40-81F8-B6B0-F74AB6E91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SA3-LI Meetings since previous SA</a:t>
            </a:r>
          </a:p>
        </p:txBody>
      </p:sp>
      <p:sp>
        <p:nvSpPr>
          <p:cNvPr id="26627" name="Content Placeholder 2">
            <a:extLst>
              <a:ext uri="{FF2B5EF4-FFF2-40B4-BE49-F238E27FC236}">
                <a16:creationId xmlns:a16="http://schemas.microsoft.com/office/drawing/2014/main" id="{13A981B8-3E6B-A6F0-AE40-968D1121D29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1313" indent="-341313">
              <a:defRPr/>
            </a:pPr>
            <a:r>
              <a:rPr lang="en-US" altLang="en-US" sz="2000" dirty="0"/>
              <a:t>SA3-LI</a:t>
            </a:r>
          </a:p>
          <a:p>
            <a:pPr lvl="1">
              <a:defRPr/>
            </a:pPr>
            <a:r>
              <a:rPr lang="sv-SE" altLang="ja-JP" sz="2000" dirty="0"/>
              <a:t>3GPPSA3#99-LI 		4 – 7th Nov 2025, Overland Park, USA.</a:t>
            </a:r>
          </a:p>
        </p:txBody>
      </p:sp>
    </p:spTree>
  </p:cSld>
  <p:clrMapOvr>
    <a:masterClrMapping/>
  </p:clrMapOvr>
  <p:transition spd="slow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Title 1">
            <a:extLst>
              <a:ext uri="{FF2B5EF4-FFF2-40B4-BE49-F238E27FC236}">
                <a16:creationId xmlns:a16="http://schemas.microsoft.com/office/drawing/2014/main" id="{CF6AD83C-1F0B-0739-FCF5-260D133AC4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Next SA3-LI meetings</a:t>
            </a:r>
          </a:p>
        </p:txBody>
      </p:sp>
      <p:sp>
        <p:nvSpPr>
          <p:cNvPr id="11267" name="Content Placeholder 2">
            <a:extLst>
              <a:ext uri="{FF2B5EF4-FFF2-40B4-BE49-F238E27FC236}">
                <a16:creationId xmlns:a16="http://schemas.microsoft.com/office/drawing/2014/main" id="{9808C9B8-22A5-2EA6-04CC-8AD7658ADC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8950" y="969963"/>
            <a:ext cx="8404225" cy="2200275"/>
          </a:xfrm>
        </p:spPr>
        <p:txBody>
          <a:bodyPr/>
          <a:lstStyle/>
          <a:p>
            <a:pPr marL="0" indent="0">
              <a:buFontTx/>
              <a:buNone/>
              <a:defRPr/>
            </a:pPr>
            <a:endParaRPr lang="en-US" altLang="ja-JP" sz="2000" dirty="0"/>
          </a:p>
          <a:p>
            <a:pPr>
              <a:defRPr/>
            </a:pPr>
            <a:r>
              <a:rPr lang="en-US" altLang="ja-JP" sz="2000" dirty="0"/>
              <a:t>SA3-LI</a:t>
            </a:r>
          </a:p>
          <a:p>
            <a:pPr lvl="1">
              <a:defRPr/>
            </a:pPr>
            <a:r>
              <a:rPr lang="sv-SE" altLang="ja-JP" sz="2000" dirty="0"/>
              <a:t>SA3#100-LI	 27th - 30th Jan 2026,  ETSI, France</a:t>
            </a:r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sv-SE" altLang="ja-JP" dirty="0"/>
              <a:t>					</a:t>
            </a:r>
            <a:endParaRPr lang="sv-SE" altLang="ja-JP" sz="1200" dirty="0"/>
          </a:p>
          <a:p>
            <a:pPr marL="457200" lvl="1" indent="0">
              <a:buFont typeface="Arial" panose="020B0604020202020204" pitchFamily="34" charset="0"/>
              <a:buNone/>
              <a:defRPr/>
            </a:pPr>
            <a:r>
              <a:rPr lang="sv-SE" altLang="ja-JP" dirty="0"/>
              <a:t>					</a:t>
            </a:r>
            <a:endParaRPr lang="sv-SE" altLang="ja-JP" sz="1200" dirty="0"/>
          </a:p>
        </p:txBody>
      </p:sp>
    </p:spTree>
  </p:cSld>
  <p:clrMapOvr>
    <a:masterClrMapping/>
  </p:clrMapOvr>
  <p:transition spd="slow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Title 1">
            <a:extLst>
              <a:ext uri="{FF2B5EF4-FFF2-40B4-BE49-F238E27FC236}">
                <a16:creationId xmlns:a16="http://schemas.microsoft.com/office/drawing/2014/main" id="{866DBA99-6FDD-537E-8DC4-6D6897E736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8325" y="0"/>
            <a:ext cx="7886700" cy="955675"/>
          </a:xfrm>
        </p:spPr>
        <p:txBody>
          <a:bodyPr/>
          <a:lstStyle/>
          <a:p>
            <a:r>
              <a:rPr lang="sv-SE" altLang="sv-SE"/>
              <a:t>SA3-LI: Progress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7260A95-6739-2942-EDBF-F7F3AA4C946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746586"/>
              </p:ext>
            </p:extLst>
          </p:nvPr>
        </p:nvGraphicFramePr>
        <p:xfrm>
          <a:off x="315913" y="996950"/>
          <a:ext cx="8391526" cy="25216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5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4644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70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1177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0832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4653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121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70517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1390481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48393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823121"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Title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SA-LI rapporteur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WI code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% completion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% completion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target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New target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Current WID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TR/TS</a:t>
                      </a:r>
                    </a:p>
                  </a:txBody>
                  <a:tcPr marL="91454" marR="91454" marT="45687" marB="4568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200" dirty="0">
                          <a:latin typeface="+mn-lt"/>
                          <a:cs typeface="Arial" panose="020B0604020202020204" pitchFamily="34" charset="0"/>
                        </a:rPr>
                        <a:t>Rel</a:t>
                      </a:r>
                    </a:p>
                  </a:txBody>
                  <a:tcPr marL="91454" marR="91454" marT="45687" marB="45687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9458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Rel-19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Nag Rao / Koen Jaspers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LI19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45%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March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June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33.126/127/128/928/ 33.107/108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63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Normative work on Lawful Interception Rel-20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Nag Rao / Koen Jaspers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LI20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33.126/127/128/129/928/ 33.107/108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63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 Handling of Protected Services</a:t>
                      </a: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Mats Näslund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FS_LIHOPES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dirty="0">
                        <a:solidFill>
                          <a:schemeClr val="tx1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  <a:p>
                      <a:pPr algn="ctr"/>
                      <a:endParaRPr lang="sv-SE" sz="110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March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June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33.727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3096976099"/>
                  </a:ext>
                </a:extLst>
              </a:tr>
              <a:tr h="34043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TR 33-929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2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Nag Rao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LI19_Guide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dirty="0">
                          <a:solidFill>
                            <a:schemeClr val="tx1"/>
                          </a:solidFill>
                          <a:latin typeface="+mn-lt"/>
                          <a:cs typeface="Arial" panose="020B0604020202020204" pitchFamily="34" charset="0"/>
                        </a:rPr>
                        <a:t>65%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sv-SE" sz="1100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March 2026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endParaRPr lang="sv-SE" sz="1100" b="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Batang" panose="02030600000101010101" pitchFamily="18" charset="-127"/>
                        <a:cs typeface="Arial" panose="020B0604020202020204" pitchFamily="34" charset="0"/>
                      </a:endParaRP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33.929</a:t>
                      </a:r>
                    </a:p>
                  </a:txBody>
                  <a:tcPr marL="17782" marR="17782" marT="17770" marB="17770"/>
                </a:tc>
                <a:tc>
                  <a:txBody>
                    <a:bodyPr/>
                    <a:lstStyle/>
                    <a:p>
                      <a:pPr marL="0" indent="0" algn="ctr" defTabSz="914400" rtl="0" eaLnBrk="1" latinLnBrk="0" hangingPunct="1">
                        <a:lnSpc>
                          <a:spcPts val="1200"/>
                        </a:lnSpc>
                        <a:spcAft>
                          <a:spcPts val="0"/>
                        </a:spcAft>
                      </a:pPr>
                      <a:r>
                        <a:rPr lang="sv-SE" sz="1100" b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Batang" panose="02030600000101010101" pitchFamily="18" charset="-127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17782" marR="17782" marT="17770" marB="1777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32BF7034-4AD8-6EDA-8676-69EB664D8A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81882135"/>
              </p:ext>
            </p:extLst>
          </p:nvPr>
        </p:nvGraphicFramePr>
        <p:xfrm>
          <a:off x="315913" y="3748496"/>
          <a:ext cx="4089400" cy="101441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01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12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dirty="0">
                          <a:hlinkClick r:id="rId3"/>
                        </a:rPr>
                        <a:t>SP-251307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Rel-16 CRs on Lawful Interception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>
                          <a:effectLst/>
                        </a:rPr>
                        <a:t>SA WG3-LI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0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dirty="0">
                          <a:hlinkClick r:id="rId4"/>
                        </a:rPr>
                        <a:t>SP-251308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Rel-17 CRs on Lawful Interception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>
                          <a:effectLst/>
                        </a:rPr>
                        <a:t>SA WG3-LI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989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dirty="0">
                          <a:hlinkClick r:id="rId5"/>
                        </a:rPr>
                        <a:t>SP-251309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Rel-18 CRs on Lawful Interception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SA WG3-LI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8274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dirty="0">
                          <a:hlinkClick r:id="rId6"/>
                        </a:rPr>
                        <a:t>SP-251310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Rel-19 CRs on Lawful Interception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SA WG3-LI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F1A4D63-3FF6-8046-44C8-73BBC773C51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5713879"/>
              </p:ext>
            </p:extLst>
          </p:nvPr>
        </p:nvGraphicFramePr>
        <p:xfrm>
          <a:off x="4692015" y="3748496"/>
          <a:ext cx="4089400" cy="7461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2300">
                  <a:extLst>
                    <a:ext uri="{9D8B030D-6E8A-4147-A177-3AD203B41FA5}">
                      <a16:colId xmlns:a16="http://schemas.microsoft.com/office/drawing/2014/main" val="1558473836"/>
                    </a:ext>
                  </a:extLst>
                </a:gridCol>
                <a:gridCol w="2501900">
                  <a:extLst>
                    <a:ext uri="{9D8B030D-6E8A-4147-A177-3AD203B41FA5}">
                      <a16:colId xmlns:a16="http://schemas.microsoft.com/office/drawing/2014/main" val="1110681857"/>
                    </a:ext>
                  </a:extLst>
                </a:gridCol>
                <a:gridCol w="965200">
                  <a:extLst>
                    <a:ext uri="{9D8B030D-6E8A-4147-A177-3AD203B41FA5}">
                      <a16:colId xmlns:a16="http://schemas.microsoft.com/office/drawing/2014/main" val="3340541624"/>
                    </a:ext>
                  </a:extLst>
                </a:gridCol>
              </a:tblGrid>
              <a:tr h="201206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dirty="0">
                          <a:hlinkClick r:id="rId7"/>
                        </a:rPr>
                        <a:t>SP-251311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dirty="0"/>
                        <a:t>New SID: Lawful Interception Rel-20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SA WG3-LI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42115257"/>
                  </a:ext>
                </a:extLst>
              </a:tr>
              <a:tr h="285042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r>
                        <a:rPr lang="en-GB" sz="800" dirty="0">
                          <a:hlinkClick r:id="rId8"/>
                        </a:rPr>
                        <a:t>SP-251521</a:t>
                      </a: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dirty="0"/>
                        <a:t>Update of SA WG3 Terms or Reference: Lawful interception part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u="none" strike="noStrike" dirty="0">
                          <a:effectLst/>
                        </a:rPr>
                        <a:t>SA WG3-LI / SA WG3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871309638"/>
                  </a:ext>
                </a:extLst>
              </a:tr>
              <a:tr h="259891">
                <a:tc>
                  <a:txBody>
                    <a:bodyPr/>
                    <a:lstStyle/>
                    <a:p>
                      <a:pPr algn="l" fontAlgn="t">
                        <a:buNone/>
                      </a:pPr>
                      <a:endParaRPr lang="en-GB" sz="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l" fontAlgn="t"/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/>
                </a:tc>
                <a:extLst>
                  <a:ext uri="{0D108BD9-81ED-4DB2-BD59-A6C34878D82A}">
                    <a16:rowId xmlns:a16="http://schemas.microsoft.com/office/drawing/2014/main" val="18700249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Title 1">
            <a:extLst>
              <a:ext uri="{FF2B5EF4-FFF2-40B4-BE49-F238E27FC236}">
                <a16:creationId xmlns:a16="http://schemas.microsoft.com/office/drawing/2014/main" id="{8E7E91E0-C74C-1EF2-D6D6-FED72E11C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altLang="sv-SE"/>
              <a:t>SA3-LI statistics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72F46354-67BF-F87A-70BA-3277EF6681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38" y="1438275"/>
            <a:ext cx="6300787" cy="177958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txBody>
          <a:bodyPr lIns="68580" tIns="34290" rIns="68580" bIns="34290"/>
          <a:lstStyle>
            <a:lvl1pPr marL="228600" indent="-2286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685800" indent="-2286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lnSpc>
                <a:spcPct val="90000"/>
              </a:lnSpc>
              <a:spcBef>
                <a:spcPts val="1000"/>
              </a:spcBef>
              <a:buFontTx/>
              <a:buBlip>
                <a:blip r:embed="rId3"/>
              </a:buBlip>
              <a:defRPr/>
            </a:pPr>
            <a:r>
              <a:rPr lang="sv-SE" altLang="sv-SE" sz="2000" dirty="0"/>
              <a:t>SA3#99-LI: </a:t>
            </a:r>
            <a:r>
              <a:rPr lang="sv-SE" altLang="ja-JP" sz="2000" dirty="0"/>
              <a:t>4 – 7th Nov 2025, Overland Park, USA.</a:t>
            </a:r>
            <a:endParaRPr lang="en-US" sz="2000" dirty="0"/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Delegates Attended: 29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Number of documents: 81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Incoming LS: 2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Outgoing LS: 1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Number of CRs: 14 + 28 </a:t>
            </a:r>
            <a:r>
              <a:rPr lang="en-US" sz="16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pCRs</a:t>
            </a: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+ 1 </a:t>
            </a:r>
            <a:r>
              <a:rPr lang="en-US" sz="1600" dirty="0" err="1">
                <a:ea typeface="Times New Roman" panose="02020603050405020304" pitchFamily="18" charset="0"/>
                <a:cs typeface="Times New Roman" panose="02020603050405020304" pitchFamily="18" charset="0"/>
              </a:rPr>
              <a:t>ToR</a:t>
            </a: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 CR</a:t>
            </a:r>
          </a:p>
          <a:p>
            <a:pPr marL="742950" lvl="1" indent="-285750">
              <a:spcBef>
                <a:spcPts val="0"/>
              </a:spcBef>
              <a:spcAft>
                <a:spcPts val="0"/>
              </a:spcAft>
              <a:tabLst>
                <a:tab pos="914400" algn="l"/>
              </a:tabLst>
              <a:defRPr/>
            </a:pPr>
            <a:r>
              <a:rPr lang="en-US" sz="1600" dirty="0">
                <a:ea typeface="Times New Roman" panose="02020603050405020304" pitchFamily="18" charset="0"/>
                <a:cs typeface="Times New Roman" panose="02020603050405020304" pitchFamily="18" charset="0"/>
              </a:rPr>
              <a:t>Number of WIDs: 1 (Revision)</a:t>
            </a:r>
          </a:p>
          <a:p>
            <a:pPr lvl="1">
              <a:lnSpc>
                <a:spcPct val="90000"/>
              </a:lnSpc>
              <a:spcBef>
                <a:spcPts val="500"/>
              </a:spcBef>
              <a:defRPr/>
            </a:pPr>
            <a:endParaRPr lang="en-US" altLang="sv-SE" sz="1800" dirty="0"/>
          </a:p>
          <a:p>
            <a:pPr lvl="1">
              <a:lnSpc>
                <a:spcPct val="90000"/>
              </a:lnSpc>
              <a:spcBef>
                <a:spcPts val="500"/>
              </a:spcBef>
              <a:defRPr/>
            </a:pPr>
            <a:r>
              <a:rPr lang="sv-SE" altLang="sv-SE" sz="2100" dirty="0"/>
              <a:t>US shutdown had a significant impact on level of input and attendance for SA3#99-LI.</a:t>
            </a:r>
          </a:p>
        </p:txBody>
      </p:sp>
    </p:spTree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1">
            <a:extLst>
              <a:ext uri="{FF2B5EF4-FFF2-40B4-BE49-F238E27FC236}">
                <a16:creationId xmlns:a16="http://schemas.microsoft.com/office/drawing/2014/main" id="{A07DB2E9-956B-42FA-992B-0F25E0DCD4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78857" y="1805215"/>
            <a:ext cx="5829300" cy="825500"/>
          </a:xfrm>
        </p:spPr>
        <p:txBody>
          <a:bodyPr/>
          <a:lstStyle/>
          <a:p>
            <a:pPr>
              <a:defRPr/>
            </a:pP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Thank You</a:t>
            </a:r>
            <a:r>
              <a:rPr lang="hu-HU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altLang="en-US" sz="3600" b="1" i="1" kern="12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!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BEEB012-B567-4E5A-851E-90810799AA62}"/>
              </a:ext>
            </a:extLst>
          </p:cNvPr>
          <p:cNvSpPr txBox="1"/>
          <p:nvPr/>
        </p:nvSpPr>
        <p:spPr>
          <a:xfrm>
            <a:off x="342900" y="4016871"/>
            <a:ext cx="4572000" cy="5539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sv-SE" altLang="en-US" sz="1000" dirty="0"/>
              <a:t>Rajavelsamy R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sv-SE" altLang="en-US" sz="1000" dirty="0"/>
              <a:t>3GPP SA3 Chair</a:t>
            </a:r>
          </a:p>
          <a:p>
            <a:pPr marL="0" indent="0">
              <a:spcBef>
                <a:spcPct val="0"/>
              </a:spcBef>
              <a:buFontTx/>
              <a:buNone/>
              <a:defRPr/>
            </a:pPr>
            <a:r>
              <a:rPr lang="sv-SE" altLang="en-US" sz="1000" dirty="0"/>
              <a:t>mail: </a:t>
            </a:r>
            <a:r>
              <a:rPr lang="sv-SE" altLang="en-US" sz="1000" dirty="0">
                <a:hlinkClick r:id="rId2"/>
              </a:rPr>
              <a:t>rajvel@Samsung.com</a:t>
            </a:r>
            <a:r>
              <a:rPr lang="sv-SE" altLang="en-US" sz="1000" dirty="0"/>
              <a:t> </a:t>
            </a:r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757238" y="69850"/>
            <a:ext cx="5849937" cy="675821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>
          <a:xfrm>
            <a:off x="757238" y="833438"/>
            <a:ext cx="7629524" cy="3679825"/>
          </a:xfrm>
        </p:spPr>
        <p:txBody>
          <a:bodyPr/>
          <a:lstStyle/>
          <a:p>
            <a:pPr marL="341313" indent="-341313">
              <a:lnSpc>
                <a:spcPct val="80000"/>
              </a:lnSpc>
              <a:buFontTx/>
              <a:buNone/>
            </a:pPr>
            <a:endParaRPr lang="en-US" altLang="ko-KR" sz="700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SA3#124 (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13 – 17 October 2025, Wuhan, China</a:t>
            </a: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160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50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marL="341313" indent="-341313">
              <a:lnSpc>
                <a:spcPct val="80000"/>
              </a:lnSpc>
            </a:pPr>
            <a:endParaRPr lang="en-US" altLang="ko-KR" sz="1800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1313" indent="-341313">
              <a:lnSpc>
                <a:spcPct val="80000"/>
              </a:lnSpc>
            </a:pP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Statistics at SA3#125 (</a:t>
            </a:r>
            <a:r>
              <a:rPr lang="en-GB" altLang="de-DE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17 – 21 November 2025, Dallas, USA</a:t>
            </a:r>
            <a:r>
              <a:rPr lang="en-GB" altLang="ko-KR" sz="18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267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delegates ‘attended’ (</a:t>
            </a:r>
            <a:r>
              <a:rPr lang="en-GB" altLang="ko-KR" sz="1600" i="1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checked-in</a:t>
            </a:r>
            <a:r>
              <a:rPr lang="en-GB" altLang="ko-KR" sz="16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GB" altLang="ko-KR" sz="16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739815" lvl="1" indent="-341313">
              <a:lnSpc>
                <a:spcPct val="80000"/>
              </a:lnSpc>
            </a:pPr>
            <a:r>
              <a:rPr lang="en-GB" altLang="ko-KR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39</a:t>
            </a:r>
            <a:r>
              <a:rPr lang="en-GB" altLang="ko-KR" sz="1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registered for the on-line broadcast</a:t>
            </a:r>
          </a:p>
          <a:p>
            <a:pPr marL="341313" indent="-341313">
              <a:lnSpc>
                <a:spcPct val="80000"/>
              </a:lnSpc>
              <a:buFontTx/>
              <a:buNone/>
            </a:pPr>
            <a:endParaRPr lang="de-DE" altLang="ko-KR" sz="1200" dirty="0">
              <a:solidFill>
                <a:srgbClr val="FF0000"/>
              </a:solidFill>
              <a:latin typeface="Arial" panose="020B0604020202020204" pitchFamily="34" charset="0"/>
              <a:ea typeface="Gulim"/>
              <a:cs typeface="Gulim"/>
            </a:endParaRPr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682142" y="4178711"/>
            <a:ext cx="6846433" cy="26270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GB" altLang="ko-KR" sz="135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676 Subscribers</a:t>
            </a:r>
            <a:r>
              <a:rPr lang="en-GB" altLang="ko-KR" sz="135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registered on the SA WG3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altLang="ko-KR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e-mail reflector</a:t>
            </a:r>
            <a:r>
              <a:rPr lang="en-US" altLang="de-DE" sz="135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on 1 December 2025</a:t>
            </a:r>
          </a:p>
        </p:txBody>
      </p:sp>
    </p:spTree>
    <p:extLst>
      <p:ext uri="{BB962C8B-B14F-4D97-AF65-F5344CB8AC3E}">
        <p14:creationId xmlns:p14="http://schemas.microsoft.com/office/powerpoint/2010/main" val="3938313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700088" y="90488"/>
            <a:ext cx="6446383" cy="562655"/>
          </a:xfrm>
        </p:spPr>
        <p:txBody>
          <a:bodyPr/>
          <a:lstStyle/>
          <a:p>
            <a:pPr algn="l"/>
            <a:r>
              <a:rPr lang="de-DE" altLang="de-DE" sz="2800" b="1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5F908D8-1CA4-474D-AA38-96BF62F13D3E}"/>
              </a:ext>
            </a:extLst>
          </p:cNvPr>
          <p:cNvSpPr txBox="1"/>
          <p:nvPr/>
        </p:nvSpPr>
        <p:spPr>
          <a:xfrm>
            <a:off x="607391" y="653143"/>
            <a:ext cx="4572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0">
              <a:defRPr sz="1800" b="1" i="0" u="none" strike="noStrike" kern="1200" baseline="0">
                <a:solidFill>
                  <a:prstClr val="black"/>
                </a:solidFill>
                <a:latin typeface="+mn-lt"/>
                <a:ea typeface="+mn-ea"/>
                <a:cs typeface="+mn-cs"/>
              </a:defRPr>
            </a:pPr>
            <a:r>
              <a:rPr lang="en-US" sz="2400" b="0" dirty="0"/>
              <a:t>- SA3 meeting attendance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89A592CC-335F-478F-B314-574E71E68B9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85837457"/>
              </p:ext>
            </p:extLst>
          </p:nvPr>
        </p:nvGraphicFramePr>
        <p:xfrm>
          <a:off x="473796" y="1215798"/>
          <a:ext cx="8196407" cy="35528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17696732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815975" y="604157"/>
            <a:ext cx="5822950" cy="432481"/>
          </a:xfrm>
        </p:spPr>
        <p:txBody>
          <a:bodyPr/>
          <a:lstStyle/>
          <a:p>
            <a:pPr algn="l"/>
            <a:r>
              <a:rPr lang="de-DE" altLang="de-DE" sz="2400" dirty="0">
                <a:solidFill>
                  <a:schemeClr val="tx1"/>
                </a:solidFill>
              </a:rPr>
              <a:t>    - Document Handling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3E98F68-C3C7-0F95-8FD8-E98D0276204E}"/>
              </a:ext>
            </a:extLst>
          </p:cNvPr>
          <p:cNvSpPr txBox="1">
            <a:spLocks/>
          </p:cNvSpPr>
          <p:nvPr/>
        </p:nvSpPr>
        <p:spPr bwMode="auto">
          <a:xfrm>
            <a:off x="700088" y="90488"/>
            <a:ext cx="6446383" cy="5626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/>
            <a:r>
              <a:rPr lang="de-DE" altLang="de-DE" sz="2800" b="1" kern="0" dirty="0">
                <a:solidFill>
                  <a:schemeClr val="tx1"/>
                </a:solidFill>
              </a:rPr>
              <a:t>1) General Aspects – SA3 statistics</a:t>
            </a: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CF9834E8-BD8D-4FD1-9F8A-B39DD9F6784D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03595780"/>
              </p:ext>
            </p:extLst>
          </p:nvPr>
        </p:nvGraphicFramePr>
        <p:xfrm>
          <a:off x="673965" y="1024080"/>
          <a:ext cx="7286625" cy="3600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265229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13657" y="127907"/>
            <a:ext cx="6903131" cy="699407"/>
          </a:xfrm>
        </p:spPr>
        <p:txBody>
          <a:bodyPr/>
          <a:lstStyle/>
          <a:p>
            <a:pPr algn="l" eaLnBrk="1" hangingPunct="1"/>
            <a:r>
              <a:rPr lang="de-DE" altLang="de-DE" sz="2800" b="1" dirty="0">
                <a:solidFill>
                  <a:schemeClr val="tx1"/>
                </a:solidFill>
              </a:rPr>
              <a:t>2.1) Rel-19 and before Maintenance</a:t>
            </a:r>
          </a:p>
        </p:txBody>
      </p:sp>
      <p:graphicFrame>
        <p:nvGraphicFramePr>
          <p:cNvPr id="3" name="Content Placeholder 2">
            <a:extLst>
              <a:ext uri="{FF2B5EF4-FFF2-40B4-BE49-F238E27FC236}">
                <a16:creationId xmlns:a16="http://schemas.microsoft.com/office/drawing/2014/main" id="{9D31D0A1-65E4-1918-5042-4C25BEF07E9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3628757"/>
              </p:ext>
            </p:extLst>
          </p:nvPr>
        </p:nvGraphicFramePr>
        <p:xfrm>
          <a:off x="636104" y="1224823"/>
          <a:ext cx="7681844" cy="287146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057307">
                  <a:extLst>
                    <a:ext uri="{9D8B030D-6E8A-4147-A177-3AD203B41FA5}">
                      <a16:colId xmlns:a16="http://schemas.microsoft.com/office/drawing/2014/main" val="737622502"/>
                    </a:ext>
                  </a:extLst>
                </a:gridCol>
                <a:gridCol w="6624537">
                  <a:extLst>
                    <a:ext uri="{9D8B030D-6E8A-4147-A177-3AD203B41FA5}">
                      <a16:colId xmlns:a16="http://schemas.microsoft.com/office/drawing/2014/main" val="1058926025"/>
                    </a:ext>
                  </a:extLst>
                </a:gridCol>
              </a:tblGrid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015434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53191656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 err="1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MCSec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CR (with mirrors)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549435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74684170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741201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altLang="de-DE" sz="11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CryptPr CR </a:t>
                      </a: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(with mirrors)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23126069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  <a:endParaRPr lang="de-DE" altLang="de-DE" sz="11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5733873"/>
                  </a:ext>
                </a:extLst>
              </a:tr>
              <a:tr h="325300">
                <a:tc>
                  <a:txBody>
                    <a:bodyPr/>
                    <a:lstStyle/>
                    <a:p>
                      <a:r>
                        <a:rPr lang="en-GB" sz="1100" b="1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atinLnBrk="1"/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XRM_Ph2-SEC: 2 CRs, NG_RTC_SEC_Ph2: 1 CR, SBA_KDATV-SEC: 2 CRs, 5G_Femto_Sec: 2 CRs,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AmbientIoT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-SEC: 8 CRs, CAPIF_Ph3_sec: 1 CR, NR_Mob_Ph4_Sec: 2 CRs, </a:t>
                      </a:r>
                      <a:b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MonStra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-Sec: 1 CR, UAS_Ph3_Sec: 1 CR, </a:t>
                      </a:r>
                      <a:r>
                        <a:rPr lang="en-US" sz="1100" kern="1200" dirty="0" err="1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FS_CryptoInv</a:t>
                      </a: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 2 CRs, TEI19: 6 CRs</a:t>
                      </a:r>
                      <a:endParaRPr lang="en-IN" sz="1100" kern="1200" dirty="0">
                        <a:solidFill>
                          <a:schemeClr val="dk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796159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0B292-DB85-53D9-DBDC-4CE8232B6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38FD37D4-08DD-E3FD-B3D1-0A88B09D50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6208" y="68036"/>
            <a:ext cx="7522028" cy="574221"/>
          </a:xfrm>
        </p:spPr>
        <p:txBody>
          <a:bodyPr/>
          <a:lstStyle/>
          <a:p>
            <a:pPr algn="l" eaLnBrk="1" hangingPunct="1"/>
            <a:r>
              <a:rPr lang="en-US" altLang="de-DE" sz="2800" b="1" dirty="0">
                <a:solidFill>
                  <a:schemeClr val="tx1"/>
                </a:solidFill>
              </a:rPr>
              <a:t>2.2) Rel-20 5G-A Work and Maintenance</a:t>
            </a:r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33EF1E18-863C-CB16-C37C-66BD792D14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7954613"/>
              </p:ext>
            </p:extLst>
          </p:nvPr>
        </p:nvGraphicFramePr>
        <p:xfrm>
          <a:off x="256784" y="1112808"/>
          <a:ext cx="7491452" cy="1844271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7165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9509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0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8123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5517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6947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150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827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UID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Name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Acronym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Target (mm/</a:t>
                      </a:r>
                      <a:r>
                        <a:rPr lang="en-GB" sz="900" dirty="0" err="1">
                          <a:solidFill>
                            <a:schemeClr val="tx1"/>
                          </a:solidFill>
                          <a:latin typeface="Arial "/>
                        </a:rPr>
                        <a:t>yyyy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)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Old 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tx1"/>
                          </a:solidFill>
                          <a:latin typeface="Arial 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chemeClr val="tx1"/>
                        </a:solidFill>
                        <a:latin typeface="Arial "/>
                      </a:endParaRP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Arial "/>
                        <a:ea typeface="+mn-ea"/>
                        <a:cs typeface="+mn-cs"/>
                      </a:endParaRP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1080041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Security related Events Handling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SECHAND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12/2025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tx1"/>
                          </a:solidFill>
                          <a:latin typeface="Arial "/>
                        </a:rPr>
                        <a:t>20%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SP-250876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  <a:latin typeface="Arial "/>
                        </a:rPr>
                        <a:t>70%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357410148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1080044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WID on Mission Critical security</a:t>
                      </a:r>
                      <a:r>
                        <a:rPr lang="en-GB" sz="1100" b="1" dirty="0">
                          <a:solidFill>
                            <a:srgbClr val="C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*</a:t>
                      </a:r>
                      <a:endParaRPr lang="en-IN" sz="900" b="1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MCX20-SEC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SP-250653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032427755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1080042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WID on Security Assurance Specification for 5G-Advanced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SCAS_5GA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09/2026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SP-250877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827556753"/>
                  </a:ext>
                </a:extLst>
              </a:tr>
              <a:tr h="25336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1090024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WID on PRINS Refinement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RefinePRINS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03/2026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60%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024457355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1090026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 WID on  SCAS for NR Femto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SCAS_NR_Femto</a:t>
                      </a:r>
                      <a:endParaRPr lang="en-IN" sz="90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30%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2904063804"/>
                  </a:ext>
                </a:extLst>
              </a:tr>
              <a:tr h="22683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900" dirty="0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1090027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New WID on  SCAS for NR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Femto</a:t>
                      </a: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 </a:t>
                      </a:r>
                      <a:r>
                        <a:rPr lang="en-GB" sz="9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 anchor="b"/>
                </a:tc>
                <a:tc>
                  <a:txBody>
                    <a:bodyPr/>
                    <a:lstStyle/>
                    <a:p>
                      <a:pPr>
                        <a:spcAft>
                          <a:spcPts val="900"/>
                        </a:spcAft>
                      </a:pPr>
                      <a:r>
                        <a:rPr lang="en-GB" sz="900" dirty="0" err="1"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SCAS_Femto_SeGW</a:t>
                      </a:r>
                      <a:endParaRPr lang="en-IN" sz="900" dirty="0">
                        <a:effectLst/>
                        <a:latin typeface="Times New Roman" panose="02020603050405020304" pitchFamily="18" charset="0"/>
                        <a:ea typeface="MS Mincho" panose="02020609040205080304" pitchFamily="49" charset="-128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 "/>
                        </a:rPr>
                        <a:t>06/2026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1" marR="36001" marT="0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 "/>
                        </a:rPr>
                        <a:t>SP-251253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8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9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 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36001" marR="36001" marT="0" marB="0" anchor="ctr"/>
                </a:tc>
                <a:extLst>
                  <a:ext uri="{0D108BD9-81ED-4DB2-BD59-A6C34878D82A}">
                    <a16:rowId xmlns:a16="http://schemas.microsoft.com/office/drawing/2014/main" val="1986132080"/>
                  </a:ext>
                </a:extLst>
              </a:tr>
            </a:tbl>
          </a:graphicData>
        </a:graphic>
      </p:graphicFrame>
      <p:sp>
        <p:nvSpPr>
          <p:cNvPr id="3" name="Title 1">
            <a:extLst>
              <a:ext uri="{FF2B5EF4-FFF2-40B4-BE49-F238E27FC236}">
                <a16:creationId xmlns:a16="http://schemas.microsoft.com/office/drawing/2014/main" id="{85C4BDA4-828D-20B2-E3BB-A553CE9190BC}"/>
              </a:ext>
            </a:extLst>
          </p:cNvPr>
          <p:cNvSpPr txBox="1">
            <a:spLocks/>
          </p:cNvSpPr>
          <p:nvPr/>
        </p:nvSpPr>
        <p:spPr bwMode="auto">
          <a:xfrm>
            <a:off x="919513" y="566190"/>
            <a:ext cx="5851402" cy="351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MS PGothic" panose="020B0600070205080204" pitchFamily="34" charset="-128"/>
                <a:cs typeface="ＭＳ Ｐゴシック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  <a:ea typeface="MS PGothic" panose="020B0600070205080204" pitchFamily="34" charset="-128"/>
                <a:cs typeface="ＭＳ Ｐゴシック" charset="0"/>
              </a:defRPr>
            </a:lvl5pPr>
            <a:lvl6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444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pPr algn="l" eaLnBrk="1" hangingPunct="1"/>
            <a:r>
              <a:rPr lang="en-US" altLang="de-DE" sz="2400" kern="0" dirty="0">
                <a:solidFill>
                  <a:schemeClr val="tx1"/>
                </a:solidFill>
              </a:rPr>
              <a:t>- Work Items Summary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70BD4E-9B54-4746-A96C-C60F776FFA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9293" y="3037056"/>
            <a:ext cx="6846433" cy="23115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lnSpc>
                <a:spcPct val="80000"/>
              </a:lnSpc>
              <a:defRPr/>
            </a:pPr>
            <a:r>
              <a:rPr lang="en-IN" altLang="ko-KR" sz="1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*SA3 endorsed increase in </a:t>
            </a:r>
            <a:r>
              <a:rPr lang="en-US" altLang="ko-KR" sz="1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TU from 0.4TU to 1 TU for </a:t>
            </a:r>
            <a:r>
              <a:rPr lang="en-IN" altLang="ko-KR" sz="11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MCX20-SEC WID</a:t>
            </a:r>
          </a:p>
        </p:txBody>
      </p:sp>
    </p:spTree>
    <p:extLst>
      <p:ext uri="{BB962C8B-B14F-4D97-AF65-F5344CB8AC3E}">
        <p14:creationId xmlns:p14="http://schemas.microsoft.com/office/powerpoint/2010/main" val="324523415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EDD984DB-5EC2-448D-8349-C4C18D6F047B}">
  <ds:schemaRefs>
    <ds:schemaRef ds:uri="http://purl.org/dc/elements/1.1/"/>
    <ds:schemaRef ds:uri="http://purl.org/dc/dcmitype/"/>
    <ds:schemaRef ds:uri="http://schemas.microsoft.com/office/2006/documentManagement/types"/>
    <ds:schemaRef ds:uri="199dcaf0-96ce-4e65-9ae8-79a6ae4aa63e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2ca8e41a-b3d0-462f-857c-48a93d48cc9b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</TotalTime>
  <Words>3875</Words>
  <Application>Microsoft Office PowerPoint</Application>
  <PresentationFormat>On-screen Show (16:9)</PresentationFormat>
  <Paragraphs>1120</Paragraphs>
  <Slides>44</Slides>
  <Notes>26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2" baseType="lpstr">
      <vt:lpstr>Aptos</vt:lpstr>
      <vt:lpstr>Arial</vt:lpstr>
      <vt:lpstr>Arial </vt:lpstr>
      <vt:lpstr>Calibri</vt:lpstr>
      <vt:lpstr>Symbol</vt:lpstr>
      <vt:lpstr>Times New Roman</vt:lpstr>
      <vt:lpstr>Wingdings</vt:lpstr>
      <vt:lpstr>Office Theme</vt:lpstr>
      <vt:lpstr>PowerPoint Presentation</vt:lpstr>
      <vt:lpstr>Contents</vt:lpstr>
      <vt:lpstr>1) General Aspects – SA3 Officials</vt:lpstr>
      <vt:lpstr>1) General Aspects – SA3 meetings</vt:lpstr>
      <vt:lpstr>1) General Aspects – SA3 statistics</vt:lpstr>
      <vt:lpstr>1) General Aspects – SA3 statistics</vt:lpstr>
      <vt:lpstr>    - Document Handling</vt:lpstr>
      <vt:lpstr>2.1) Rel-19 and before Maintenance</vt:lpstr>
      <vt:lpstr>2.2) Rel-20 5G-A Work and Maintenance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2.2) Rel-20 5G-A Work and Maintenance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2.4) Rel-20 6G Study</vt:lpstr>
      <vt:lpstr>PowerPoint Presentation</vt:lpstr>
      <vt:lpstr>PowerPoint Presentation</vt:lpstr>
      <vt:lpstr>PowerPoint Presentation</vt:lpstr>
      <vt:lpstr>2.4) Rel-20 6G Study  (FS_6G_ARC)</vt:lpstr>
      <vt:lpstr>4) External SDOs interaction  </vt:lpstr>
      <vt:lpstr>5) Collected Items for information to SA</vt:lpstr>
      <vt:lpstr>6) Documents for Information and Approval</vt:lpstr>
      <vt:lpstr>6) Documents for Information and Approval</vt:lpstr>
      <vt:lpstr>(7) Status Report on SA3-LI</vt:lpstr>
      <vt:lpstr>SA3-LI officials</vt:lpstr>
      <vt:lpstr>SA3-LI Meetings since previous SA</vt:lpstr>
      <vt:lpstr>Next SA3-LI meetings</vt:lpstr>
      <vt:lpstr>SA3-LI: Progress</vt:lpstr>
      <vt:lpstr>SA3-LI statistics</vt:lpstr>
      <vt:lpstr>Thank You 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v4</cp:lastModifiedBy>
  <cp:revision>2582</cp:revision>
  <cp:lastPrinted>2017-02-24T12:37:51Z</cp:lastPrinted>
  <dcterms:created xsi:type="dcterms:W3CDTF">2008-08-30T09:32:10Z</dcterms:created>
  <dcterms:modified xsi:type="dcterms:W3CDTF">2025-12-03T17:15:25Z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</Properties>
</file>