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47"/>
  </p:notesMasterIdLst>
  <p:handoutMasterIdLst>
    <p:handoutMasterId r:id="rId48"/>
  </p:handoutMasterIdLst>
  <p:sldIdLst>
    <p:sldId id="1120" r:id="rId4"/>
    <p:sldId id="1121" r:id="rId5"/>
    <p:sldId id="1124" r:id="rId6"/>
    <p:sldId id="2147481499" r:id="rId7"/>
    <p:sldId id="2147481498" r:id="rId8"/>
    <p:sldId id="1251" r:id="rId9"/>
    <p:sldId id="713" r:id="rId10"/>
    <p:sldId id="1172" r:id="rId11"/>
    <p:sldId id="1130" r:id="rId12"/>
    <p:sldId id="1116" r:id="rId13"/>
    <p:sldId id="2147481500" r:id="rId14"/>
    <p:sldId id="2147481501" r:id="rId15"/>
    <p:sldId id="1263" r:id="rId16"/>
    <p:sldId id="2147481502" r:id="rId17"/>
    <p:sldId id="2147481503" r:id="rId18"/>
    <p:sldId id="2147481504" r:id="rId19"/>
    <p:sldId id="1256" r:id="rId20"/>
    <p:sldId id="2147481505" r:id="rId21"/>
    <p:sldId id="2147481506" r:id="rId22"/>
    <p:sldId id="2147481507" r:id="rId23"/>
    <p:sldId id="2147481508" r:id="rId24"/>
    <p:sldId id="2147481509" r:id="rId25"/>
    <p:sldId id="2147481510" r:id="rId26"/>
    <p:sldId id="2147481511" r:id="rId27"/>
    <p:sldId id="2147481512" r:id="rId28"/>
    <p:sldId id="2147481513" r:id="rId29"/>
    <p:sldId id="2147481514" r:id="rId30"/>
    <p:sldId id="2147481515" r:id="rId31"/>
    <p:sldId id="2147481516" r:id="rId32"/>
    <p:sldId id="2147481517" r:id="rId33"/>
    <p:sldId id="2147481518" r:id="rId34"/>
    <p:sldId id="2147481519" r:id="rId35"/>
    <p:sldId id="2147481520" r:id="rId36"/>
    <p:sldId id="2147481521" r:id="rId37"/>
    <p:sldId id="2147481522" r:id="rId38"/>
    <p:sldId id="1221" r:id="rId39"/>
    <p:sldId id="2147481523" r:id="rId40"/>
    <p:sldId id="2147481495" r:id="rId41"/>
    <p:sldId id="1146" r:id="rId42"/>
    <p:sldId id="1157" r:id="rId43"/>
    <p:sldId id="1151" r:id="rId44"/>
    <p:sldId id="2147481497" r:id="rId45"/>
    <p:sldId id="1158" r:id="rId46"/>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AB43D"/>
    <a:srgbClr val="339933"/>
    <a:srgbClr val="00CC00"/>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56" autoAdjust="0"/>
    <p:restoredTop sz="91922"/>
  </p:normalViewPr>
  <p:slideViewPr>
    <p:cSldViewPr snapToGrid="0">
      <p:cViewPr>
        <p:scale>
          <a:sx n="178" d="100"/>
          <a:sy n="178" d="100"/>
        </p:scale>
        <p:origin x="1984" y="21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12/2/25</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12/2/25</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en-US"/>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en-US"/>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41</a:t>
            </a:fld>
            <a:endParaRPr lang="en-GB" altLang="en-US" sz="120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US"/>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42</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1001"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7"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742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SP-251428: SA4 Status Report to 3GPP TSG SA#110, 9-12 December 2025, Baltimore, USA</a:t>
            </a:r>
            <a:endParaRPr lang="en-GB" altLang="ko-KR" sz="1333" b="0" spc="267"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8"/>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4" TargetMode="External"/><Relationship Id="rId2" Type="http://schemas.openxmlformats.org/officeDocument/2006/relationships/hyperlink" Target="https://www.3gpp.org/ftp/tsg_sa/TSG_SA/TSGS_110_Baltimore_2025-12/Docs/SP-251435.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10_Baltimore_2025-12/Docs/SP-251442.zi"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tsg_sa/TSG_SA/TSGS_110_Baltimore_2025-12/Docs/SP-251438.zip" TargetMode="External"/><Relationship Id="rId3" Type="http://schemas.openxmlformats.org/officeDocument/2006/relationships/hyperlink" Target="https://portal.3gpp.org/desktopmodules/Release/ReleaseDetails.aspx?releaseId=194" TargetMode="External"/><Relationship Id="rId7" Type="http://schemas.openxmlformats.org/officeDocument/2006/relationships/hyperlink" Target="https://www.3gpp.org/ftp/tsg_sa/TSG_SA/TSGS_110_Baltimore_2025-12/Docs/SP-251437.zip" TargetMode="External"/><Relationship Id="rId12" Type="http://schemas.openxmlformats.org/officeDocument/2006/relationships/hyperlink" Target="https://www.3gpp.org/ftp/tsg_sa/TSG_SA/TSGS_110_Baltimore_2025-12/Docs/SP-251443.zip" TargetMode="External"/><Relationship Id="rId2" Type="http://schemas.openxmlformats.org/officeDocument/2006/relationships/hyperlink" Target="https://www.3gpp.org/ftp/tsg_sa/TSG_SA/TSGS_110_Baltimore_2025-12/Docs/SP-251432.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0_Baltimore_2025-12/Docs/SP-251436.zip" TargetMode="External"/><Relationship Id="rId11" Type="http://schemas.openxmlformats.org/officeDocument/2006/relationships/hyperlink" Target="https://www.3gpp.org/ftp/tsg_sa/TSG_SA/TSGS_110_Baltimore_2025-12/Docs/SP-251441.zip" TargetMode="External"/><Relationship Id="rId5" Type="http://schemas.openxmlformats.org/officeDocument/2006/relationships/hyperlink" Target="https://www.3gpp.org/ftp/tsg_sa/TSG_SA/TSGS_110_Baltimore_2025-12/Docs/SP-251434.zip" TargetMode="External"/><Relationship Id="rId10" Type="http://schemas.openxmlformats.org/officeDocument/2006/relationships/hyperlink" Target="https://www.3gpp.org/ftp/tsg_sa/TSG_SA/TSGS_110_Baltimore_2025-12/Docs/SP-251440.zip" TargetMode="External"/><Relationship Id="rId4" Type="http://schemas.openxmlformats.org/officeDocument/2006/relationships/hyperlink" Target="https://www.3gpp.org/ftp/tsg_sa/TSG_SA/TSGS_110_Baltimore_2025-12/Docs/SP-251433.zip" TargetMode="External"/><Relationship Id="rId9" Type="http://schemas.openxmlformats.org/officeDocument/2006/relationships/hyperlink" Target="https://www.3gpp.org/ftp/tsg_sa/TSG_SA/TSGS_110_Baltimore_2025-12/Docs/SP-251439.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62.zip" TargetMode="External"/><Relationship Id="rId2" Type="http://schemas.openxmlformats.org/officeDocument/2006/relationships/hyperlink" Target="https://www.3gpp.org/ftp/tsg_sa/TSG_SA/TSGS_108_Prague_2025-06/Docs/SP-250818.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107_Incheon_2025-03/Docs/SP-250265.zip" TargetMode="External"/><Relationship Id="rId4" Type="http://schemas.openxmlformats.org/officeDocument/2006/relationships/hyperlink" Target="https://www.3gpp.org/ftp/TSG_SA/TSG_SA/TSGS_105_Melbourne_2024-09/Docs/SP-241314.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10_Baltimore_2025-12/Docs/SP-251441.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TSG_SA/TSGS_110_Baltimore_2025-12/Docs/SP-251444.zip" TargetMode="External"/><Relationship Id="rId3" Type="http://schemas.openxmlformats.org/officeDocument/2006/relationships/hyperlink" Target="https://www.3gpp.org/ftp/tsg_sa/TSG_SA/TSGS_107_Incheon_2025-03/Docs/SP-250262.zip" TargetMode="External"/><Relationship Id="rId7" Type="http://schemas.openxmlformats.org/officeDocument/2006/relationships/hyperlink" Target="https://www.3gpp.org/ftp/tsg_sa/TSG_SA/TSGS_110_Baltimore_2025-12/Docs/SP-251449.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10_Baltimore_2025-12/Docs/SP-251448.zip" TargetMode="External"/><Relationship Id="rId5" Type="http://schemas.openxmlformats.org/officeDocument/2006/relationships/hyperlink" Target="https://www.3gpp.org/ftp/tsg_sa/TSG_SA/TSGS_110_Baltimore_2025-12/Docs/SP-251447.zip" TargetMode="External"/><Relationship Id="rId4" Type="http://schemas.openxmlformats.org/officeDocument/2006/relationships/hyperlink" Target="https://www.3gpp.org/ftp/tsg_sa/TSG_SA/TSGS_110_Baltimore_2025-12/Docs/SP-251435.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14.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10_Baltimore_2025-12/Docs/SP-251442.zi"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65.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10_Baltimore_2025-12/Docs/SP-251436.zip" TargetMode="Externa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10_Baltimore_2025-12/Docs/SP-251443.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hyperlink" Target="https://www.3gpp.org/ftp/tsg_sa/TSG_SA/TSGS_108_Prague_2025-06/Docs/SP-250878.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7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3gpp.org/ftp/tsg_sa/TSG_SA/TSGS_109_Beijing_2025-09/Docs/SP-251265.zip" TargetMode="External"/><Relationship Id="rId3" Type="http://schemas.openxmlformats.org/officeDocument/2006/relationships/hyperlink" Target="https://www.3gpp.org/ftp/tsg_sa/TSG_SA/TSGS_108_Prague_2025-06/Docs/SP-250635.zip" TargetMode="External"/><Relationship Id="rId7" Type="http://schemas.openxmlformats.org/officeDocument/2006/relationships/hyperlink" Target="https://www.3gpp.org/ftp/tsg_sa/TSG_SA/TSGS_109_Beijing_2025-09/Docs/SP-251190.zip" TargetMode="External"/><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9_Beijing_2025-09/Docs/SP-250938.zip" TargetMode="External"/><Relationship Id="rId5" Type="http://schemas.openxmlformats.org/officeDocument/2006/relationships/hyperlink" Target="https://www.3gpp.org/ftp/tsg_sa/TSG_SA/TSGS_109_Beijing_2025-09/Docs/SP-250937.zip" TargetMode="External"/><Relationship Id="rId4" Type="http://schemas.openxmlformats.org/officeDocument/2006/relationships/hyperlink" Target="https://www.3gpp.org/ftp/tsg_sa/TSG_SA/TSGS_108_Prague_2025-06/Docs/SP-250636.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8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19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hyperlink" Target="https://www.3gpp.org/ftp/tsg_sa/TSG_SA/TSGS_110_Baltimore_2025-12/Docs/SP-251358.zip" TargetMode="External"/><Relationship Id="rId3" Type="http://schemas.openxmlformats.org/officeDocument/2006/relationships/hyperlink" Target="https://www.3gpp.org/ftp/tsg_sa/TSG_SA/TSGS_110_Baltimore_2025-12/Docs/SP-251353.zip" TargetMode="External"/><Relationship Id="rId7" Type="http://schemas.openxmlformats.org/officeDocument/2006/relationships/hyperlink" Target="https://www.3gpp.org/ftp/tsg_sa/TSG_SA/TSGS_110_Baltimore_2025-12/Docs/SP-251357.zip" TargetMode="External"/><Relationship Id="rId2" Type="http://schemas.openxmlformats.org/officeDocument/2006/relationships/hyperlink" Target="https://www.3gpp.org/ftp/tsg_sa/TSG_SA/TSGS_110_Baltimore_2025-12/Docs/SP-251352.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0_Baltimore_2025-12/Docs/SP-251356.zip" TargetMode="External"/><Relationship Id="rId5" Type="http://schemas.openxmlformats.org/officeDocument/2006/relationships/hyperlink" Target="https://www.3gpp.org/ftp/tsg_sa/TSG_SA/TSGS_110_Baltimore_2025-12/Docs/SP-251355.zip" TargetMode="External"/><Relationship Id="rId4" Type="http://schemas.openxmlformats.org/officeDocument/2006/relationships/hyperlink" Target="https://www.3gpp.org/ftp/tsg_sa/TSG_SA/TSGS_110_Baltimore_2025-12/Docs/SP-251354.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541.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4.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Liaisons/Incoming_LSs/S4-meeting.htm" TargetMode="Externa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hyperlink" Target="https://www.3gpp.org/ftp/tsg_sa/TSG_SA/TSGS_110_Baltimore_2025-12/Docs/SP-251301.zip" TargetMode="External"/><Relationship Id="rId4" Type="http://schemas.openxmlformats.org/officeDocument/2006/relationships/hyperlink" Target="https://www.3gpp.org/Liaisons/Outgoing_LSs/S4-meeting.ht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hyperlink" Target="https://www.3gpp.org/ftp/tsg_sa/TSG_SA/TSGS_110_Baltimore_2025-12/Docs/SP-251357.zip" TargetMode="External"/><Relationship Id="rId3" Type="http://schemas.openxmlformats.org/officeDocument/2006/relationships/hyperlink" Target="https://www.3gpp.org/ftp/tsg_sa/TSG_SA/TSGS_110_Baltimore_2025-12/Docs/SP-251352.zip" TargetMode="External"/><Relationship Id="rId7" Type="http://schemas.openxmlformats.org/officeDocument/2006/relationships/hyperlink" Target="https://www.3gpp.org/ftp/tsg_sa/TSG_SA/TSGS_110_Baltimore_2025-12/Docs/SP-251356.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sa/TSG_SA/TSGS_110_Baltimore_2025-12/Docs/SP-251355.zip" TargetMode="External"/><Relationship Id="rId5" Type="http://schemas.openxmlformats.org/officeDocument/2006/relationships/hyperlink" Target="https://www.3gpp.org/ftp/tsg_sa/TSG_SA/TSGS_110_Baltimore_2025-12/Docs/SP-251354.zip" TargetMode="External"/><Relationship Id="rId4" Type="http://schemas.openxmlformats.org/officeDocument/2006/relationships/hyperlink" Target="https://www.3gpp.org/ftp/tsg_sa/TSG_SA/TSGS_110_Baltimore_2025-12/Docs/SP-251353.zip" TargetMode="External"/><Relationship Id="rId9" Type="http://schemas.openxmlformats.org/officeDocument/2006/relationships/hyperlink" Target="https://www.3gpp.org/ftp/tsg_sa/TSG_SA/TSGS_110_Baltimore_2025-12/Docs/SP-251358.zip"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444.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1030047" TargetMode="External"/><Relationship Id="rId5" Type="http://schemas.openxmlformats.org/officeDocument/2006/relationships/hyperlink" Target="https://portal.3gpp.org/desktopmodules/Specifications/SpecificationDetails.aspx?specificationId=3317" TargetMode="External"/><Relationship Id="rId4" Type="http://schemas.openxmlformats.org/officeDocument/2006/relationships/hyperlink" Target="https://portal.3gpp.org/desktopmodules/Release/ReleaseDetails.aspx?releaseId=194"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86" TargetMode="External"/><Relationship Id="rId7" Type="http://schemas.openxmlformats.org/officeDocument/2006/relationships/hyperlink" Target="https://portal.3gpp.org/desktopmodules/Release/ReleaseDetails.aspx?releaseId=193" TargetMode="External"/><Relationship Id="rId2" Type="http://schemas.openxmlformats.org/officeDocument/2006/relationships/hyperlink" Target="https://www.3gpp.org/ftp/tsg_sa/TSG_SA/TSGS_110_Baltimore_2025-12/Docs/SP-251429.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10_Baltimore_2025-12/Docs/SP-251431.zip" TargetMode="External"/><Relationship Id="rId5" Type="http://schemas.openxmlformats.org/officeDocument/2006/relationships/hyperlink" Target="https://portal.3gpp.org/desktopmodules/Release/ReleaseDetails.aspx?releaseId=192" TargetMode="External"/><Relationship Id="rId4" Type="http://schemas.openxmlformats.org/officeDocument/2006/relationships/hyperlink" Target="https://www.3gpp.org/ftp/tsg_sa/TSG_SA/TSGS_110_Baltimore_2025-12/Docs/SP-25143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fr-FR" altLang="de-DE" sz="2400" dirty="0">
                <a:effectLst>
                  <a:outerShdw blurRad="38100" dist="38100" dir="2700000" algn="tl">
                    <a:srgbClr val="000000">
                      <a:alpha val="43137"/>
                    </a:srgbClr>
                  </a:outerShdw>
                </a:effectLst>
              </a:rPr>
              <a:t>Gilles Teniou (SA4 Chair, Tencent)</a:t>
            </a:r>
          </a:p>
        </p:txBody>
      </p:sp>
      <p:sp>
        <p:nvSpPr>
          <p:cNvPr id="7" name="Text Box 63"/>
          <p:cNvSpPr txBox="1">
            <a:spLocks noChangeArrowheads="1"/>
          </p:cNvSpPr>
          <p:nvPr/>
        </p:nvSpPr>
        <p:spPr bwMode="auto">
          <a:xfrm>
            <a:off x="2408871" y="1695451"/>
            <a:ext cx="7374262"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Status Report to </a:t>
            </a:r>
          </a:p>
          <a:p>
            <a:pPr algn="ctr">
              <a:defRPr/>
            </a:pPr>
            <a:r>
              <a:rPr lang="en-GB" sz="5333" b="1" dirty="0">
                <a:effectLst>
                  <a:outerShdw blurRad="38100" dist="38100" dir="2700000" algn="tl">
                    <a:srgbClr val="C0C0C0"/>
                  </a:outerShdw>
                </a:effectLst>
                <a:latin typeface="Calibri" pitchFamily="34" charset="0"/>
              </a:rPr>
              <a:t>TSG SA#110</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8224905" y="175057"/>
            <a:ext cx="1683657"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SP-251428</a:t>
            </a:r>
          </a:p>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AI# 4.4</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defRPr/>
            </a:pPr>
            <a:r>
              <a:rPr lang="de-DE" sz="1200" b="1" dirty="0">
                <a:latin typeface="Arial "/>
                <a:ea typeface="+mn-ea"/>
              </a:rPr>
              <a:t>3GPP TSG SA Meeting #110</a:t>
            </a:r>
          </a:p>
          <a:p>
            <a:pPr>
              <a:defRPr/>
            </a:pPr>
            <a:r>
              <a:rPr lang="de-DE" sz="1200" b="1" dirty="0">
                <a:latin typeface="Arial "/>
                <a:ea typeface="+mn-ea"/>
              </a:rPr>
              <a:t>09 – 12 Dec 2025, Baltimore, USA</a:t>
            </a:r>
            <a:endParaRPr lang="sv-SE" altLang="en-US" sz="12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2.2) CRs </a:t>
            </a:r>
            <a:r>
              <a:rPr lang="de-DE" altLang="de-DE" sz="3733" b="1" dirty="0" err="1">
                <a:solidFill>
                  <a:schemeClr val="tx1"/>
                </a:solidFill>
              </a:rPr>
              <a:t>to</a:t>
            </a:r>
            <a:r>
              <a:rPr lang="de-DE" altLang="de-DE" sz="3733" b="1" dirty="0">
                <a:solidFill>
                  <a:schemeClr val="tx1"/>
                </a:solidFill>
              </a:rPr>
              <a:t> </a:t>
            </a:r>
            <a:r>
              <a:rPr lang="en-GB" altLang="en-US" sz="3733" b="1" dirty="0">
                <a:solidFill>
                  <a:schemeClr val="tx1"/>
                </a:solidFill>
              </a:rPr>
              <a:t>Rel-19 features under exception</a:t>
            </a:r>
            <a:endParaRPr lang="de-DE" altLang="de-DE" sz="3733" b="1" dirty="0">
              <a:solidFill>
                <a:schemeClr val="tx1"/>
              </a:solidFill>
            </a:endParaRPr>
          </a:p>
        </p:txBody>
      </p:sp>
      <p:graphicFrame>
        <p:nvGraphicFramePr>
          <p:cNvPr id="3" name="Table 2">
            <a:extLst>
              <a:ext uri="{FF2B5EF4-FFF2-40B4-BE49-F238E27FC236}">
                <a16:creationId xmlns:a16="http://schemas.microsoft.com/office/drawing/2014/main" id="{C7B21E89-847B-64E1-83EE-AC2C62B308DC}"/>
              </a:ext>
            </a:extLst>
          </p:cNvPr>
          <p:cNvGraphicFramePr>
            <a:graphicFrameLocks noGrp="1"/>
          </p:cNvGraphicFramePr>
          <p:nvPr>
            <p:extLst>
              <p:ext uri="{D42A27DB-BD31-4B8C-83A1-F6EECF244321}">
                <p14:modId xmlns:p14="http://schemas.microsoft.com/office/powerpoint/2010/main" val="3997275492"/>
              </p:ext>
            </p:extLst>
          </p:nvPr>
        </p:nvGraphicFramePr>
        <p:xfrm>
          <a:off x="632250" y="1483745"/>
          <a:ext cx="11167127" cy="1150564"/>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2"/>
                        </a:rPr>
                        <a:t>SP-251435</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IVAS_Codec_Ph2</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4"/>
                        </a:rPr>
                        <a:t>SP-251442</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ATIAS_Ph2</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bl>
          </a:graphicData>
        </a:graphic>
      </p:graphicFrame>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0FB06-CA97-A111-878C-002A0F4FC4A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F4CD36D-D832-5B91-29EB-4DF00C7262C3}"/>
              </a:ext>
            </a:extLst>
          </p:cNvPr>
          <p:cNvSpPr>
            <a:spLocks noGrp="1"/>
          </p:cNvSpPr>
          <p:nvPr>
            <p:ph type="title"/>
          </p:nvPr>
        </p:nvSpPr>
        <p:spPr>
          <a:xfrm>
            <a:off x="651933" y="228601"/>
            <a:ext cx="9103784" cy="859972"/>
          </a:xfrm>
        </p:spPr>
        <p:txBody>
          <a:bodyPr/>
          <a:lstStyle/>
          <a:p>
            <a:pPr algn="l" eaLnBrk="1" hangingPunct="1"/>
            <a:r>
              <a:rPr lang="en-GB" sz="3733" b="1" noProof="0" dirty="0">
                <a:solidFill>
                  <a:schemeClr val="tx1"/>
                </a:solidFill>
              </a:rPr>
              <a:t>2.3) CRs to Completed Rel-19 features</a:t>
            </a:r>
          </a:p>
        </p:txBody>
      </p:sp>
      <p:graphicFrame>
        <p:nvGraphicFramePr>
          <p:cNvPr id="2" name="Table 2">
            <a:extLst>
              <a:ext uri="{FF2B5EF4-FFF2-40B4-BE49-F238E27FC236}">
                <a16:creationId xmlns:a16="http://schemas.microsoft.com/office/drawing/2014/main" id="{ACDCE317-B56E-DF67-B82C-952F2A59F0B3}"/>
              </a:ext>
            </a:extLst>
          </p:cNvPr>
          <p:cNvGraphicFramePr>
            <a:graphicFrameLocks noGrp="1"/>
          </p:cNvGraphicFramePr>
          <p:nvPr>
            <p:extLst>
              <p:ext uri="{D42A27DB-BD31-4B8C-83A1-F6EECF244321}">
                <p14:modId xmlns:p14="http://schemas.microsoft.com/office/powerpoint/2010/main" val="2847954364"/>
              </p:ext>
            </p:extLst>
          </p:nvPr>
        </p:nvGraphicFramePr>
        <p:xfrm>
          <a:off x="632250" y="1483745"/>
          <a:ext cx="11167127" cy="3782388"/>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marL="0" algn="l" defTabSz="914400" rtl="0" eaLnBrk="1" fontAlgn="t" latinLnBrk="0" hangingPunct="1"/>
                      <a:r>
                        <a:rPr kumimoji="0" lang="fr-FR"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2"/>
                        </a:rPr>
                        <a:t>SP-251432</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GA4RTAR, TEI19</a:t>
                      </a:r>
                      <a:r>
                        <a:rPr lang="fr-FR" sz="1000" dirty="0">
                          <a:effectLst/>
                          <a:latin typeface="Arial" panose="020B0604020202020204" pitchFamily="34" charset="0"/>
                          <a:cs typeface="Arial" panose="020B0604020202020204" pitchFamily="34" charset="0"/>
                        </a:rPr>
                        <a:t> </a:t>
                      </a:r>
                      <a:endParaRPr lang="fr-FR" sz="10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4"/>
                        </a:rPr>
                        <a:t>SP-251433</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AMD-ARCH-MED</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5"/>
                        </a:rPr>
                        <a:t>SP-251434</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err="1">
                          <a:solidFill>
                            <a:schemeClr val="tx1"/>
                          </a:solidFill>
                          <a:effectLst/>
                          <a:latin typeface="Arial" panose="020B0604020202020204" pitchFamily="34" charset="0"/>
                          <a:ea typeface="+mn-ea"/>
                          <a:cs typeface="Arial" panose="020B0604020202020204" pitchFamily="34" charset="0"/>
                        </a:rPr>
                        <a:t>MeME</a:t>
                      </a:r>
                      <a:r>
                        <a:rPr lang="en-US" sz="1000" kern="1200" dirty="0">
                          <a:solidFill>
                            <a:schemeClr val="tx1"/>
                          </a:solidFill>
                          <a:effectLst/>
                          <a:latin typeface="Arial" panose="020B0604020202020204" pitchFamily="34" charset="0"/>
                          <a:ea typeface="+mn-ea"/>
                          <a:cs typeface="Arial" panose="020B0604020202020204" pitchFamily="34" charset="0"/>
                        </a:rPr>
                        <a:t>-MED</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827556753"/>
                  </a:ext>
                </a:extLst>
              </a:tr>
              <a:tr h="337824">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6"/>
                        </a:rPr>
                        <a:t>SP-251436</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5G_RTP_Ph2, AMD_PRO-MED</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024457355"/>
                  </a:ext>
                </a:extLst>
              </a:tr>
              <a:tr h="302440">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7"/>
                        </a:rPr>
                        <a:t>SP-251437</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err="1">
                          <a:solidFill>
                            <a:schemeClr val="tx1"/>
                          </a:solidFill>
                          <a:effectLst/>
                          <a:latin typeface="Arial" panose="020B0604020202020204" pitchFamily="34" charset="0"/>
                          <a:ea typeface="+mn-ea"/>
                          <a:cs typeface="Arial" panose="020B0604020202020204" pitchFamily="34" charset="0"/>
                        </a:rPr>
                        <a:t>AvCall</a:t>
                      </a:r>
                      <a:r>
                        <a:rPr lang="en-US" sz="1000" kern="1200" dirty="0">
                          <a:solidFill>
                            <a:schemeClr val="tx1"/>
                          </a:solidFill>
                          <a:effectLst/>
                          <a:latin typeface="Arial" panose="020B0604020202020204" pitchFamily="34" charset="0"/>
                          <a:ea typeface="+mn-ea"/>
                          <a:cs typeface="Arial" panose="020B0604020202020204" pitchFamily="34" charset="0"/>
                        </a:rPr>
                        <a:t>-MED</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904063804"/>
                  </a:ext>
                </a:extLst>
              </a:tr>
              <a:tr h="302440">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8"/>
                        </a:rPr>
                        <a:t>SP-251438</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FS_5G_RTP_Ph2</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986132080"/>
                  </a:ext>
                </a:extLst>
              </a:tr>
              <a:tr h="337824">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9"/>
                        </a:rPr>
                        <a:t>SP-251439</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5G_MEDIA_MTSI_ext, TEI19</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698822806"/>
                  </a:ext>
                </a:extLst>
              </a:tr>
              <a:tr h="337824">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10"/>
                        </a:rPr>
                        <a:t>SP-251440</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5G_RTP_Ph2</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84987654"/>
                  </a:ext>
                </a:extLst>
              </a:tr>
              <a:tr h="337824">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11"/>
                        </a:rPr>
                        <a:t>SP-251441</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VOPS</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231502860"/>
                  </a:ext>
                </a:extLst>
              </a:tr>
              <a:tr h="337824">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12"/>
                        </a:rPr>
                        <a:t>SP-251443</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AMD_PRO-MED</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680317033"/>
                  </a:ext>
                </a:extLst>
              </a:tr>
            </a:tbl>
          </a:graphicData>
        </a:graphic>
      </p:graphicFrame>
    </p:spTree>
    <p:extLst>
      <p:ext uri="{BB962C8B-B14F-4D97-AF65-F5344CB8AC3E}">
        <p14:creationId xmlns:p14="http://schemas.microsoft.com/office/powerpoint/2010/main" val="25151617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492D5-6ED0-A2F6-ABB0-7858B4D188A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6BB2F57-8A4E-BC48-E782-7CA7B905B1D3}"/>
              </a:ext>
            </a:extLst>
          </p:cNvPr>
          <p:cNvSpPr>
            <a:spLocks noGrp="1"/>
          </p:cNvSpPr>
          <p:nvPr>
            <p:ph type="title"/>
          </p:nvPr>
        </p:nvSpPr>
        <p:spPr>
          <a:xfrm>
            <a:off x="261257" y="1"/>
            <a:ext cx="9971315" cy="867228"/>
          </a:xfrm>
        </p:spPr>
        <p:txBody>
          <a:bodyPr/>
          <a:lstStyle/>
          <a:p>
            <a:pPr algn="l" eaLnBrk="1" hangingPunct="1"/>
            <a:r>
              <a:rPr lang="en-US" altLang="de-DE" sz="3733" b="1" dirty="0">
                <a:solidFill>
                  <a:schemeClr val="tx1"/>
                </a:solidFill>
              </a:rPr>
              <a:t>2.4) </a:t>
            </a:r>
            <a:r>
              <a:rPr lang="en-GB" altLang="en-US" sz="3733" b="1" dirty="0">
                <a:solidFill>
                  <a:schemeClr val="tx1"/>
                </a:solidFill>
              </a:rPr>
              <a:t>Rel-19 Work Items: </a:t>
            </a:r>
            <a:r>
              <a:rPr lang="en-US" altLang="de-DE" sz="3733" dirty="0">
                <a:solidFill>
                  <a:schemeClr val="tx1"/>
                </a:solidFill>
              </a:rPr>
              <a:t>Overview</a:t>
            </a:r>
            <a:endParaRPr lang="en-US" altLang="de-DE" sz="3733" b="1" dirty="0">
              <a:solidFill>
                <a:schemeClr val="tx1"/>
              </a:solidFill>
            </a:endParaRPr>
          </a:p>
        </p:txBody>
      </p:sp>
      <p:sp>
        <p:nvSpPr>
          <p:cNvPr id="2" name="Title 1">
            <a:extLst>
              <a:ext uri="{FF2B5EF4-FFF2-40B4-BE49-F238E27FC236}">
                <a16:creationId xmlns:a16="http://schemas.microsoft.com/office/drawing/2014/main" id="{B928322F-AEAA-23B2-E7EE-963199F01FFA}"/>
              </a:ext>
            </a:extLst>
          </p:cNvPr>
          <p:cNvSpPr txBox="1">
            <a:spLocks/>
          </p:cNvSpPr>
          <p:nvPr/>
        </p:nvSpPr>
        <p:spPr bwMode="auto">
          <a:xfrm>
            <a:off x="905936" y="757465"/>
            <a:ext cx="5190064" cy="53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kern="0" dirty="0">
              <a:solidFill>
                <a:schemeClr val="tx1"/>
              </a:solidFill>
            </a:endParaRPr>
          </a:p>
        </p:txBody>
      </p:sp>
      <p:graphicFrame>
        <p:nvGraphicFramePr>
          <p:cNvPr id="6" name="Table 4">
            <a:extLst>
              <a:ext uri="{FF2B5EF4-FFF2-40B4-BE49-F238E27FC236}">
                <a16:creationId xmlns:a16="http://schemas.microsoft.com/office/drawing/2014/main" id="{7AC9AAAF-8D59-C85D-3F48-703ADF00AB49}"/>
              </a:ext>
            </a:extLst>
          </p:cNvPr>
          <p:cNvGraphicFramePr>
            <a:graphicFrameLocks noGrp="1"/>
          </p:cNvGraphicFramePr>
          <p:nvPr>
            <p:extLst>
              <p:ext uri="{D42A27DB-BD31-4B8C-83A1-F6EECF244321}">
                <p14:modId xmlns:p14="http://schemas.microsoft.com/office/powerpoint/2010/main" val="1569709650"/>
              </p:ext>
            </p:extLst>
          </p:nvPr>
        </p:nvGraphicFramePr>
        <p:xfrm>
          <a:off x="404285" y="1479551"/>
          <a:ext cx="10907183" cy="219221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b"/>
                      <a:r>
                        <a:rPr lang="en-GB" sz="1100" noProof="0" dirty="0"/>
                        <a:t>1030002</a:t>
                      </a:r>
                    </a:p>
                  </a:txBody>
                  <a:tcPr marL="9525" marR="9525" marT="9525" marB="0" anchor="b"/>
                </a:tc>
                <a:tc>
                  <a:txBody>
                    <a:bodyPr/>
                    <a:lstStyle/>
                    <a:p>
                      <a:pPr algn="l" fontAlgn="b"/>
                      <a:r>
                        <a:rPr lang="en-GB" sz="1100" noProof="0" dirty="0"/>
                        <a:t>Video Operating Points - Harmonization and Stereo MV-HEVC</a:t>
                      </a:r>
                    </a:p>
                  </a:txBody>
                  <a:tcPr marL="9525" marR="9525" marT="9525" marB="0" anchor="b"/>
                </a:tc>
                <a:tc>
                  <a:txBody>
                    <a:bodyPr/>
                    <a:lstStyle/>
                    <a:p>
                      <a:pPr algn="l" fontAlgn="b"/>
                      <a:r>
                        <a:rPr lang="en-GB" sz="1100" noProof="0" dirty="0"/>
                        <a:t>VOPS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noProof="0" dirty="0">
                          <a:solidFill>
                            <a:schemeClr val="tx1"/>
                          </a:solidFill>
                        </a:rPr>
                        <a:t>12/12/2025</a:t>
                      </a:r>
                      <a:endParaRPr lang="en-GB" sz="1100" noProof="0" dirty="0">
                        <a:solidFill>
                          <a:srgbClr val="FF0000"/>
                        </a:solidFill>
                      </a:endParaRPr>
                    </a:p>
                  </a:txBody>
                  <a:tcPr marL="9525" marR="9525" marT="9525" marB="0" anchor="b"/>
                </a:tc>
                <a:tc>
                  <a:txBody>
                    <a:bodyPr/>
                    <a:lstStyle/>
                    <a:p>
                      <a:pPr marL="0" algn="r" defTabSz="914400" rtl="0" eaLnBrk="1" fontAlgn="t" latinLnBrk="0" hangingPunct="1">
                        <a:lnSpc>
                          <a:spcPct val="107000"/>
                        </a:lnSpc>
                        <a:spcAft>
                          <a:spcPts val="800"/>
                        </a:spcAft>
                      </a:pPr>
                      <a:r>
                        <a:rPr lang="en-GB" sz="1100" kern="1200" noProof="0" dirty="0">
                          <a:solidFill>
                            <a:schemeClr val="tx1"/>
                          </a:solidFill>
                          <a:latin typeface="+mn-lt"/>
                          <a:ea typeface="+mn-ea"/>
                          <a:cs typeface="+mn-cs"/>
                        </a:rPr>
                        <a:t>95%</a:t>
                      </a:r>
                    </a:p>
                  </a:txBody>
                  <a:tcPr marL="36001" marR="36001" marT="0" marB="0" anchor="b"/>
                </a:tc>
                <a:tc>
                  <a:txBody>
                    <a:bodyPr/>
                    <a:lstStyle/>
                    <a:p>
                      <a:pPr marL="0" algn="ctr" defTabSz="914400" rtl="0" eaLnBrk="1" fontAlgn="t" latinLnBrk="0" hangingPunct="1">
                        <a:buNone/>
                      </a:pPr>
                      <a:r>
                        <a:rPr lang="fr-FR" sz="1100" b="0" i="0" u="sng"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SP-250818</a:t>
                      </a:r>
                      <a:endParaRPr lang="fr-FR" sz="1100" b="0" i="0" u="sng" strike="noStrike" kern="1200" dirty="0">
                        <a:solidFill>
                          <a:srgbClr val="0000FF"/>
                        </a:solidFill>
                        <a:effectLst/>
                        <a:latin typeface="+mn-lt"/>
                        <a:ea typeface="+mn-ea"/>
                        <a:cs typeface="+mn-cs"/>
                      </a:endParaRPr>
                    </a:p>
                  </a:txBody>
                  <a:tcPr marL="0" marR="0" marT="0" marB="0" anchor="ctr"/>
                </a:tc>
                <a:tc>
                  <a:txBody>
                    <a:bodyPr/>
                    <a:lstStyle/>
                    <a:p>
                      <a:pPr algn="r">
                        <a:lnSpc>
                          <a:spcPct val="107000"/>
                        </a:lnSpc>
                        <a:spcAft>
                          <a:spcPts val="800"/>
                        </a:spcAft>
                      </a:pPr>
                      <a:r>
                        <a:rPr lang="en-GB" sz="1100" b="0" noProof="0" dirty="0">
                          <a:solidFill>
                            <a:srgbClr val="FF0000"/>
                          </a:solidFill>
                          <a:latin typeface="+mn-lt"/>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noProof="0" dirty="0">
                          <a:solidFill>
                            <a:srgbClr val="33CC33"/>
                          </a:solidFill>
                        </a:rPr>
                        <a:t>Stage 3 complete in SA#109</a:t>
                      </a:r>
                    </a:p>
                    <a:p>
                      <a:pPr algn="r">
                        <a:lnSpc>
                          <a:spcPct val="107000"/>
                        </a:lnSpc>
                        <a:spcAft>
                          <a:spcPts val="800"/>
                        </a:spcAft>
                      </a:pPr>
                      <a:r>
                        <a:rPr lang="en-GB" sz="1100" noProof="0" dirty="0">
                          <a:solidFill>
                            <a:srgbClr val="33CC33"/>
                          </a:solidFill>
                        </a:rPr>
                        <a:t>Work on conformance complete</a:t>
                      </a:r>
                    </a:p>
                  </a:txBody>
                  <a:tcPr marL="36001" marR="36001" marT="0" marB="0" anchor="b"/>
                </a:tc>
                <a:extLst>
                  <a:ext uri="{0D108BD9-81ED-4DB2-BD59-A6C34878D82A}">
                    <a16:rowId xmlns:a16="http://schemas.microsoft.com/office/drawing/2014/main" val="10001"/>
                  </a:ext>
                </a:extLst>
              </a:tr>
              <a:tr h="301245">
                <a:tc>
                  <a:txBody>
                    <a:bodyPr/>
                    <a:lstStyle/>
                    <a:p>
                      <a:pPr algn="r" fontAlgn="b"/>
                      <a:r>
                        <a:rPr lang="en-GB" sz="1100" noProof="0" dirty="0"/>
                        <a:t>1040021</a:t>
                      </a:r>
                    </a:p>
                  </a:txBody>
                  <a:tcPr marL="9525" marR="9525" marT="9525" marB="0" anchor="b"/>
                </a:tc>
                <a:tc>
                  <a:txBody>
                    <a:bodyPr/>
                    <a:lstStyle/>
                    <a:p>
                      <a:pPr algn="l" fontAlgn="b"/>
                      <a:r>
                        <a:rPr lang="en-GB" sz="1100" noProof="0" dirty="0"/>
                        <a:t>EVS Codec Extension for Immersive Voice and Audio Services, Phase 2</a:t>
                      </a:r>
                    </a:p>
                  </a:txBody>
                  <a:tcPr marL="9525" marR="9525" marT="9525" marB="0" anchor="b"/>
                </a:tc>
                <a:tc>
                  <a:txBody>
                    <a:bodyPr/>
                    <a:lstStyle/>
                    <a:p>
                      <a:pPr algn="l" fontAlgn="b"/>
                      <a:r>
                        <a:rPr lang="en-GB" sz="1100" noProof="0" dirty="0"/>
                        <a:t>IVAS_Codec_Ph2 </a:t>
                      </a:r>
                    </a:p>
                  </a:txBody>
                  <a:tcPr marL="9525" marR="9525" marT="9525" marB="0" anchor="b"/>
                </a:tc>
                <a:tc>
                  <a:txBody>
                    <a:bodyPr/>
                    <a:lstStyle/>
                    <a:p>
                      <a:pPr algn="r" fontAlgn="b"/>
                      <a:r>
                        <a:rPr lang="en-GB" sz="1100" noProof="0" dirty="0">
                          <a:solidFill>
                            <a:schemeClr val="tx1"/>
                          </a:solidFill>
                        </a:rPr>
                        <a:t>9/9/2025-</a:t>
                      </a:r>
                      <a:r>
                        <a:rPr lang="en-GB" sz="1100" noProof="0" dirty="0">
                          <a:solidFill>
                            <a:srgbClr val="FF0000"/>
                          </a:solidFill>
                        </a:rPr>
                        <a:t>&gt; 12/12/2025</a:t>
                      </a:r>
                    </a:p>
                  </a:txBody>
                  <a:tcPr marL="9525" marR="9525" marT="9525" marB="0" anchor="b"/>
                </a:tc>
                <a:tc>
                  <a:txBody>
                    <a:bodyPr/>
                    <a:lstStyle/>
                    <a:p>
                      <a:pPr algn="r">
                        <a:lnSpc>
                          <a:spcPct val="107000"/>
                        </a:lnSpc>
                        <a:spcAft>
                          <a:spcPts val="800"/>
                        </a:spcAft>
                      </a:pPr>
                      <a:r>
                        <a:rPr lang="en-GB" sz="1100" noProof="0" dirty="0">
                          <a:solidFill>
                            <a:schemeClr val="tx1"/>
                          </a:solidFill>
                        </a:rPr>
                        <a:t>80%</a:t>
                      </a:r>
                    </a:p>
                  </a:txBody>
                  <a:tcPr marL="36001" marR="36001" marT="0" marB="0" anchor="b"/>
                </a:tc>
                <a:tc>
                  <a:txBody>
                    <a:bodyPr/>
                    <a:lstStyle/>
                    <a:p>
                      <a:pPr algn="ctr" fontAlgn="t"/>
                      <a:r>
                        <a:rPr lang="en-GB" sz="1100" b="0" i="0" u="sng" strike="noStrike" noProof="0" dirty="0">
                          <a:solidFill>
                            <a:srgbClr val="0000FF"/>
                          </a:solidFill>
                          <a:effectLst/>
                          <a:latin typeface="+mn-lt"/>
                          <a:hlinkClick r:id="rId3"/>
                        </a:rPr>
                        <a:t>SP-250262</a:t>
                      </a:r>
                      <a:endParaRPr lang="en-GB" sz="1100" b="0" i="0" u="sng" strike="noStrike" noProof="0" dirty="0">
                        <a:solidFill>
                          <a:srgbClr val="0000FF"/>
                        </a:solidFill>
                        <a:effectLst/>
                        <a:latin typeface="+mn-lt"/>
                      </a:endParaRPr>
                    </a:p>
                  </a:txBody>
                  <a:tcPr marL="0" marR="0"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36001" marR="36001" marT="0" marB="0" anchor="b"/>
                </a:tc>
                <a:tc>
                  <a:txBody>
                    <a:bodyPr/>
                    <a:lstStyle/>
                    <a:p>
                      <a:pPr algn="r">
                        <a:lnSpc>
                          <a:spcPct val="107000"/>
                        </a:lnSpc>
                        <a:spcAft>
                          <a:spcPts val="800"/>
                        </a:spcAft>
                      </a:pPr>
                      <a:r>
                        <a:rPr lang="en-GB" sz="1100" noProof="0" dirty="0">
                          <a:solidFill>
                            <a:srgbClr val="33CC33"/>
                          </a:solidFill>
                        </a:rPr>
                        <a:t>Exception requested in SA#109</a:t>
                      </a:r>
                    </a:p>
                    <a:p>
                      <a:pPr algn="r">
                        <a:lnSpc>
                          <a:spcPct val="107000"/>
                        </a:lnSpc>
                        <a:spcAft>
                          <a:spcPts val="800"/>
                        </a:spcAft>
                      </a:pPr>
                      <a:r>
                        <a:rPr lang="en-GB" sz="1100" noProof="0" dirty="0">
                          <a:solidFill>
                            <a:srgbClr val="33CC33"/>
                          </a:solidFill>
                        </a:rPr>
                        <a:t>Complete</a:t>
                      </a:r>
                    </a:p>
                  </a:txBody>
                  <a:tcPr marL="36001" marR="36001" marT="0" marB="0" anchor="b"/>
                </a:tc>
                <a:extLst>
                  <a:ext uri="{0D108BD9-81ED-4DB2-BD59-A6C34878D82A}">
                    <a16:rowId xmlns:a16="http://schemas.microsoft.com/office/drawing/2014/main" val="2590421922"/>
                  </a:ext>
                </a:extLst>
              </a:tr>
              <a:tr h="301245">
                <a:tc>
                  <a:txBody>
                    <a:bodyPr/>
                    <a:lstStyle/>
                    <a:p>
                      <a:pPr algn="r" fontAlgn="b"/>
                      <a:r>
                        <a:rPr lang="en-GB" sz="1100" noProof="0" dirty="0"/>
                        <a:t>1050113</a:t>
                      </a:r>
                    </a:p>
                  </a:txBody>
                  <a:tcPr marL="9525" marR="9525" marT="9525" marB="0" anchor="b"/>
                </a:tc>
                <a:tc>
                  <a:txBody>
                    <a:bodyPr/>
                    <a:lstStyle/>
                    <a:p>
                      <a:pPr algn="l" fontAlgn="b"/>
                      <a:r>
                        <a:rPr lang="en-GB" sz="1100" noProof="0" dirty="0"/>
                        <a:t>Terminal Audio quality performance and Test methods for Immersive Audio Services</a:t>
                      </a:r>
                    </a:p>
                  </a:txBody>
                  <a:tcPr marL="9525" marR="9525" marT="9525" marB="0" anchor="b"/>
                </a:tc>
                <a:tc>
                  <a:txBody>
                    <a:bodyPr/>
                    <a:lstStyle/>
                    <a:p>
                      <a:pPr algn="l" fontAlgn="b"/>
                      <a:r>
                        <a:rPr lang="en-GB" sz="1100" noProof="0" dirty="0"/>
                        <a:t>ATIAS_Ph2</a:t>
                      </a:r>
                    </a:p>
                  </a:txBody>
                  <a:tcPr marL="9525" marR="9525" marT="9525" marB="0" anchor="b"/>
                </a:tc>
                <a:tc>
                  <a:txBody>
                    <a:bodyPr/>
                    <a:lstStyle/>
                    <a:p>
                      <a:pPr algn="r" fontAlgn="b"/>
                      <a:r>
                        <a:rPr lang="en-GB" sz="1100" noProof="0" dirty="0">
                          <a:solidFill>
                            <a:schemeClr val="tx1"/>
                          </a:solidFill>
                        </a:rPr>
                        <a:t>9/9/2025-</a:t>
                      </a:r>
                      <a:r>
                        <a:rPr lang="en-GB" sz="1100" noProof="0" dirty="0">
                          <a:solidFill>
                            <a:srgbClr val="FF0000"/>
                          </a:solidFill>
                        </a:rPr>
                        <a:t>&gt; 12/12/2025</a:t>
                      </a:r>
                    </a:p>
                  </a:txBody>
                  <a:tcPr marL="9525" marR="9525" marT="9525" marB="0" anchor="b"/>
                </a:tc>
                <a:tc>
                  <a:txBody>
                    <a:bodyPr/>
                    <a:lstStyle/>
                    <a:p>
                      <a:pPr algn="r">
                        <a:lnSpc>
                          <a:spcPct val="107000"/>
                        </a:lnSpc>
                        <a:spcAft>
                          <a:spcPts val="800"/>
                        </a:spcAft>
                      </a:pPr>
                      <a:r>
                        <a:rPr lang="en-GB" sz="1100" noProof="0" dirty="0">
                          <a:solidFill>
                            <a:schemeClr val="tx1"/>
                          </a:solidFill>
                        </a:rPr>
                        <a:t>75%</a:t>
                      </a:r>
                    </a:p>
                  </a:txBody>
                  <a:tcPr marL="36001" marR="36001" marT="0" marB="0" anchor="b"/>
                </a:tc>
                <a:tc>
                  <a:txBody>
                    <a:bodyPr/>
                    <a:lstStyle/>
                    <a:p>
                      <a:pPr algn="ctr" fontAlgn="t"/>
                      <a:r>
                        <a:rPr lang="en-GB" sz="1100" b="0" i="0" u="sng" strike="noStrike" noProof="0" dirty="0">
                          <a:solidFill>
                            <a:srgbClr val="0000FF"/>
                          </a:solidFill>
                          <a:effectLst/>
                          <a:latin typeface="+mn-lt"/>
                          <a:hlinkClick r:id="rId4"/>
                        </a:rPr>
                        <a:t>SP-241314</a:t>
                      </a:r>
                      <a:endParaRPr lang="en-GB" sz="1100" b="0" i="0" u="sng" strike="noStrike" noProof="0" dirty="0">
                        <a:solidFill>
                          <a:srgbClr val="0000FF"/>
                        </a:solidFill>
                        <a:effectLst/>
                        <a:latin typeface="+mn-lt"/>
                      </a:endParaRPr>
                    </a:p>
                  </a:txBody>
                  <a:tcPr marL="0" marR="0"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36001" marR="36001" marT="0" marB="0" anchor="b"/>
                </a:tc>
                <a:tc>
                  <a:txBody>
                    <a:bodyPr/>
                    <a:lstStyle/>
                    <a:p>
                      <a:pPr algn="r">
                        <a:lnSpc>
                          <a:spcPct val="107000"/>
                        </a:lnSpc>
                        <a:spcAft>
                          <a:spcPts val="800"/>
                        </a:spcAft>
                      </a:pPr>
                      <a:r>
                        <a:rPr lang="en-GB" sz="1100" noProof="0" dirty="0">
                          <a:solidFill>
                            <a:srgbClr val="33CC33"/>
                          </a:solidFill>
                        </a:rPr>
                        <a:t>Exception requested in SA#109</a:t>
                      </a:r>
                    </a:p>
                    <a:p>
                      <a:pPr algn="r">
                        <a:lnSpc>
                          <a:spcPct val="107000"/>
                        </a:lnSpc>
                        <a:spcAft>
                          <a:spcPts val="800"/>
                        </a:spcAft>
                      </a:pPr>
                      <a:r>
                        <a:rPr lang="en-GB" sz="1100" noProof="0" dirty="0">
                          <a:solidFill>
                            <a:srgbClr val="33CC33"/>
                          </a:solidFill>
                        </a:rPr>
                        <a:t>Complete</a:t>
                      </a:r>
                    </a:p>
                  </a:txBody>
                  <a:tcPr marL="36001" marR="36001" marT="0" marB="0" anchor="b"/>
                </a:tc>
                <a:extLst>
                  <a:ext uri="{0D108BD9-81ED-4DB2-BD59-A6C34878D82A}">
                    <a16:rowId xmlns:a16="http://schemas.microsoft.com/office/drawing/2014/main" val="644988470"/>
                  </a:ext>
                </a:extLst>
              </a:tr>
              <a:tr h="301245">
                <a:tc>
                  <a:txBody>
                    <a:bodyPr/>
                    <a:lstStyle/>
                    <a:p>
                      <a:pPr algn="r" fontAlgn="b"/>
                      <a:r>
                        <a:rPr lang="en-GB" sz="1100" b="1" noProof="0" dirty="0">
                          <a:latin typeface="+mn-lt"/>
                        </a:rPr>
                        <a:t>1070057</a:t>
                      </a:r>
                    </a:p>
                  </a:txBody>
                  <a:tcPr marL="9525" marR="9525" marT="9525" marB="0" anchor="b"/>
                </a:tc>
                <a:tc>
                  <a:txBody>
                    <a:bodyPr/>
                    <a:lstStyle/>
                    <a:p>
                      <a:pPr algn="l" fontAlgn="b"/>
                      <a:r>
                        <a:rPr lang="en-GB" sz="1100" b="0" noProof="0" dirty="0">
                          <a:latin typeface="+mn-lt"/>
                        </a:rPr>
                        <a:t>Stage 3 for Advanced Media Delivery</a:t>
                      </a:r>
                    </a:p>
                  </a:txBody>
                  <a:tcPr marL="9525" marR="9525" marT="9525" marB="0" anchor="b"/>
                </a:tc>
                <a:tc>
                  <a:txBody>
                    <a:bodyPr/>
                    <a:lstStyle/>
                    <a:p>
                      <a:pPr algn="l" fontAlgn="b"/>
                      <a:r>
                        <a:rPr lang="en-GB" sz="1100" b="0" noProof="0" dirty="0">
                          <a:latin typeface="+mn-lt"/>
                        </a:rPr>
                        <a:t>AMD_PRO-MED</a:t>
                      </a:r>
                    </a:p>
                  </a:txBody>
                  <a:tcPr marL="9525" marR="9525" marT="9525" marB="0" anchor="b"/>
                </a:tc>
                <a:tc>
                  <a:txBody>
                    <a:bodyPr/>
                    <a:lstStyle/>
                    <a:p>
                      <a:pPr algn="r" fontAlgn="b"/>
                      <a:r>
                        <a:rPr lang="en-GB" sz="1100" b="0" noProof="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noProof="0" dirty="0">
                          <a:solidFill>
                            <a:schemeClr val="tx1"/>
                          </a:solidFill>
                          <a:latin typeface="+mn-lt"/>
                        </a:rPr>
                        <a:t>85%</a:t>
                      </a:r>
                    </a:p>
                  </a:txBody>
                  <a:tcPr marL="36001" marR="36001" marT="0" marB="0" anchor="b"/>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kern="1200" noProof="0" dirty="0">
                          <a:solidFill>
                            <a:schemeClr val="dk1"/>
                          </a:solidFill>
                          <a:effectLst/>
                          <a:latin typeface="+mn-lt"/>
                          <a:ea typeface="+mn-ea"/>
                          <a:cs typeface="+mn-cs"/>
                          <a:hlinkClick r:id="rId5"/>
                        </a:rPr>
                        <a:t>SP-250265</a:t>
                      </a:r>
                      <a:endParaRPr lang="en-GB" sz="1100" b="1" i="0" u="sng" strike="noStrike" noProof="0" dirty="0">
                        <a:solidFill>
                          <a:srgbClr val="0000FF"/>
                        </a:solidFill>
                        <a:effectLst/>
                        <a:latin typeface="+mn-lt"/>
                      </a:endParaRPr>
                    </a:p>
                  </a:txBody>
                  <a:tcPr marL="0" marR="0"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noProof="0" dirty="0">
                          <a:solidFill>
                            <a:srgbClr val="33CC33"/>
                          </a:solidFill>
                        </a:rPr>
                        <a:t>Stage 3 complete in SA#109</a:t>
                      </a:r>
                    </a:p>
                    <a:p>
                      <a:pPr algn="r">
                        <a:lnSpc>
                          <a:spcPct val="107000"/>
                        </a:lnSpc>
                        <a:spcAft>
                          <a:spcPts val="800"/>
                        </a:spcAft>
                      </a:pPr>
                      <a:r>
                        <a:rPr lang="en-GB" sz="1100" noProof="0" dirty="0">
                          <a:solidFill>
                            <a:srgbClr val="33CC33"/>
                          </a:solidFill>
                        </a:rPr>
                        <a:t>Work on </a:t>
                      </a:r>
                      <a:r>
                        <a:rPr lang="en-GB" sz="1100" noProof="0" dirty="0" err="1">
                          <a:solidFill>
                            <a:srgbClr val="33CC33"/>
                          </a:solidFill>
                        </a:rPr>
                        <a:t>OpenAPI</a:t>
                      </a:r>
                      <a:r>
                        <a:rPr lang="en-GB" sz="1100" noProof="0" dirty="0">
                          <a:solidFill>
                            <a:srgbClr val="33CC33"/>
                          </a:solidFill>
                        </a:rPr>
                        <a:t> complete</a:t>
                      </a:r>
                    </a:p>
                  </a:txBody>
                  <a:tcPr marL="36001" marR="36001" marT="0" marB="0" anchor="b"/>
                </a:tc>
                <a:extLst>
                  <a:ext uri="{0D108BD9-81ED-4DB2-BD59-A6C34878D82A}">
                    <a16:rowId xmlns:a16="http://schemas.microsoft.com/office/drawing/2014/main" val="3223437296"/>
                  </a:ext>
                </a:extLst>
              </a:tr>
            </a:tbl>
          </a:graphicData>
        </a:graphic>
      </p:graphicFrame>
    </p:spTree>
    <p:extLst>
      <p:ext uri="{BB962C8B-B14F-4D97-AF65-F5344CB8AC3E}">
        <p14:creationId xmlns:p14="http://schemas.microsoft.com/office/powerpoint/2010/main" val="40499078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FD694-B621-E0CC-59D5-2D5D1C99C6E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4351494-518C-8366-8CAC-FB4F4ED458DF}"/>
              </a:ext>
            </a:extLst>
          </p:cNvPr>
          <p:cNvSpPr txBox="1">
            <a:spLocks/>
          </p:cNvSpPr>
          <p:nvPr/>
        </p:nvSpPr>
        <p:spPr>
          <a:xfrm>
            <a:off x="404285" y="2163511"/>
            <a:ext cx="11000316" cy="43283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spcBef>
                <a:spcPts val="0"/>
              </a:spcBef>
              <a:spcAft>
                <a:spcPts val="0"/>
              </a:spcAft>
            </a:pPr>
            <a:r>
              <a:rPr lang="en-US" sz="1400" dirty="0">
                <a:ea typeface="Calibri" panose="020F0502020204030204" pitchFamily="34" charset="0"/>
                <a:cs typeface="Times New Roman" panose="02020603050405020304" pitchFamily="18" charset="0"/>
              </a:rPr>
              <a:t>Harmonize and include as needed all the SA4 video operating points into a new specification that will be home to all such video operating points and upgrade HEVC-based levels based on industry practices.</a:t>
            </a:r>
          </a:p>
          <a:p>
            <a:pPr lvl="1">
              <a:spcBef>
                <a:spcPts val="0"/>
              </a:spcBef>
              <a:spcAft>
                <a:spcPts val="0"/>
              </a:spcAft>
            </a:pPr>
            <a:r>
              <a:rPr lang="en-US" sz="1400" dirty="0">
                <a:ea typeface="Calibri" panose="020F0502020204030204" pitchFamily="34" charset="0"/>
                <a:cs typeface="Times New Roman" panose="02020603050405020304" pitchFamily="18" charset="0"/>
              </a:rPr>
              <a:t>Define the MV-HEVC capability in this new specification.</a:t>
            </a:r>
          </a:p>
          <a:p>
            <a:pPr lvl="1">
              <a:spcBef>
                <a:spcPts val="0"/>
              </a:spcBef>
              <a:spcAft>
                <a:spcPts val="0"/>
              </a:spcAft>
            </a:pPr>
            <a:r>
              <a:rPr lang="en-US" sz="1400" dirty="0">
                <a:ea typeface="Calibri" panose="020F0502020204030204" pitchFamily="34" charset="0"/>
                <a:cs typeface="Times New Roman" panose="02020603050405020304" pitchFamily="18" charset="0"/>
              </a:rPr>
              <a:t>Then add and harmonize stereoscopic MV-HEVC operating points and capabilities for TS 26.511, TS 26.119 and TS 26.143</a:t>
            </a:r>
            <a:endParaRPr lang="en-GB" sz="1400" b="1" u="sng" dirty="0">
              <a:cs typeface="Arial" pitchFamily="34" charset="0"/>
            </a:endParaRPr>
          </a:p>
          <a:p>
            <a:pPr>
              <a:spcBef>
                <a:spcPts val="0"/>
              </a:spcBef>
              <a:spcAft>
                <a:spcPts val="533"/>
              </a:spcAft>
            </a:pPr>
            <a:r>
              <a:rPr lang="en-US" sz="1867" b="1" dirty="0"/>
              <a:t>Progress in the last quarter</a:t>
            </a:r>
          </a:p>
          <a:p>
            <a:pPr lvl="1">
              <a:spcBef>
                <a:spcPts val="0"/>
              </a:spcBef>
              <a:spcAft>
                <a:spcPts val="533"/>
              </a:spcAft>
            </a:pPr>
            <a:r>
              <a:rPr lang="en-US" sz="1400" dirty="0">
                <a:ea typeface="Calibri" panose="020F0502020204030204" pitchFamily="34" charset="0"/>
                <a:cs typeface="Times New Roman" panose="02020603050405020304" pitchFamily="18" charset="0"/>
              </a:rPr>
              <a:t>Several essential corrections were agreed to TS 26.265, resulting in overall better structuring and removal of issues that were misaligned with deployments.</a:t>
            </a:r>
          </a:p>
          <a:p>
            <a:pPr lvl="1">
              <a:spcBef>
                <a:spcPts val="0"/>
              </a:spcBef>
              <a:spcAft>
                <a:spcPts val="533"/>
              </a:spcAft>
            </a:pPr>
            <a:r>
              <a:rPr lang="en-US" sz="1400" dirty="0">
                <a:ea typeface="Calibri" panose="020F0502020204030204" pitchFamily="34" charset="0"/>
                <a:cs typeface="Times New Roman" panose="02020603050405020304" pitchFamily="18" charset="0"/>
              </a:rPr>
              <a:t>The required conformance assets in scope of VOPS WI were gathered. It was agreed to add these to Annex B of TS 26.265. This Annex also documents the key related 3GPP forge repositories.</a:t>
            </a:r>
            <a:endParaRPr lang="en-US" sz="1800" dirty="0">
              <a:latin typeface="Calibri" panose="020F0502020204030204" pitchFamily="34" charset="0"/>
              <a:cs typeface="Calibri" panose="020F0502020204030204" pitchFamily="34" charset="0"/>
            </a:endParaRPr>
          </a:p>
          <a:p>
            <a:pPr>
              <a:spcBef>
                <a:spcPts val="0"/>
              </a:spcBef>
              <a:spcAft>
                <a:spcPts val="0"/>
              </a:spcAft>
            </a:pPr>
            <a:r>
              <a:rPr lang="de-DE" sz="1867" b="1" kern="0" dirty="0"/>
              <a:t>Next steps</a:t>
            </a:r>
          </a:p>
          <a:p>
            <a:pPr lvl="1">
              <a:spcBef>
                <a:spcPts val="0"/>
              </a:spcBef>
              <a:spcAft>
                <a:spcPts val="533"/>
              </a:spcAft>
            </a:pPr>
            <a:r>
              <a:rPr lang="en-US" altLang="de-DE" sz="1600" dirty="0">
                <a:solidFill>
                  <a:srgbClr val="00CC00"/>
                </a:solidFill>
              </a:rPr>
              <a:t>Work complete!</a:t>
            </a:r>
            <a:endParaRPr lang="en-US" altLang="de-DE" sz="1600" kern="0" dirty="0">
              <a:solidFill>
                <a:srgbClr val="00CC00"/>
              </a:solidFill>
            </a:endParaRPr>
          </a:p>
        </p:txBody>
      </p:sp>
      <p:sp>
        <p:nvSpPr>
          <p:cNvPr id="4" name="Title 1">
            <a:extLst>
              <a:ext uri="{FF2B5EF4-FFF2-40B4-BE49-F238E27FC236}">
                <a16:creationId xmlns:a16="http://schemas.microsoft.com/office/drawing/2014/main" id="{4B5033E1-A2B9-0120-CC91-C61B756DB3A0}"/>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2.4) </a:t>
            </a:r>
            <a:r>
              <a:rPr lang="en-GB" altLang="en-US" sz="3733" b="1" dirty="0">
                <a:solidFill>
                  <a:schemeClr val="tx1"/>
                </a:solidFill>
              </a:rPr>
              <a:t>Rel-19 Work Items: </a:t>
            </a:r>
            <a:br>
              <a:rPr lang="en-GB" altLang="en-US" sz="3733" b="1" dirty="0">
                <a:solidFill>
                  <a:schemeClr val="tx1"/>
                </a:solidFill>
              </a:rPr>
            </a:br>
            <a:r>
              <a:rPr lang="en-US" sz="2800" dirty="0"/>
              <a:t>Video Operating Points - Harmonization and Stereo MV-HEVC </a:t>
            </a:r>
            <a:r>
              <a:rPr lang="en-US" altLang="en-US" sz="2800" dirty="0"/>
              <a:t>(</a:t>
            </a:r>
            <a:r>
              <a:rPr lang="en-US" sz="2800" dirty="0"/>
              <a:t>VOPS</a:t>
            </a:r>
            <a:r>
              <a:rPr lang="en-US" altLang="en-US" sz="2800" dirty="0"/>
              <a:t>) – </a:t>
            </a:r>
            <a:r>
              <a:rPr lang="en-US" altLang="en-US" sz="2800" dirty="0">
                <a:solidFill>
                  <a:srgbClr val="33CC33"/>
                </a:solidFill>
              </a:rPr>
              <a:t>Complete!</a:t>
            </a:r>
            <a:endParaRPr lang="en-US" altLang="de-DE" sz="3733" b="1" dirty="0">
              <a:solidFill>
                <a:schemeClr val="tx1"/>
              </a:solidFill>
            </a:endParaRPr>
          </a:p>
        </p:txBody>
      </p:sp>
      <p:sp>
        <p:nvSpPr>
          <p:cNvPr id="2" name="Title 1">
            <a:extLst>
              <a:ext uri="{FF2B5EF4-FFF2-40B4-BE49-F238E27FC236}">
                <a16:creationId xmlns:a16="http://schemas.microsoft.com/office/drawing/2014/main" id="{88F098F8-ABD5-2301-4DC0-1FE8FD7E4A48}"/>
              </a:ext>
            </a:extLst>
          </p:cNvPr>
          <p:cNvSpPr txBox="1">
            <a:spLocks/>
          </p:cNvSpPr>
          <p:nvPr/>
        </p:nvSpPr>
        <p:spPr bwMode="auto">
          <a:xfrm>
            <a:off x="905936" y="757465"/>
            <a:ext cx="5190064" cy="53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kern="0" dirty="0">
              <a:solidFill>
                <a:schemeClr val="tx1"/>
              </a:solidFill>
            </a:endParaRPr>
          </a:p>
        </p:txBody>
      </p:sp>
      <p:graphicFrame>
        <p:nvGraphicFramePr>
          <p:cNvPr id="6" name="Table 4">
            <a:extLst>
              <a:ext uri="{FF2B5EF4-FFF2-40B4-BE49-F238E27FC236}">
                <a16:creationId xmlns:a16="http://schemas.microsoft.com/office/drawing/2014/main" id="{FF2A4D8E-0B22-5163-0AA1-16A514675640}"/>
              </a:ext>
            </a:extLst>
          </p:cNvPr>
          <p:cNvGraphicFramePr>
            <a:graphicFrameLocks noGrp="1"/>
          </p:cNvGraphicFramePr>
          <p:nvPr>
            <p:extLst>
              <p:ext uri="{D42A27DB-BD31-4B8C-83A1-F6EECF244321}">
                <p14:modId xmlns:p14="http://schemas.microsoft.com/office/powerpoint/2010/main" val="4179160163"/>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l" fontAlgn="t"/>
                      <a:r>
                        <a:rPr lang="en-GB" sz="1200" b="0" i="0" u="none" strike="noStrike" dirty="0">
                          <a:solidFill>
                            <a:srgbClr val="000000"/>
                          </a:solidFill>
                          <a:effectLst/>
                          <a:latin typeface="+mn-lt"/>
                        </a:rPr>
                        <a:t>1020069</a:t>
                      </a:r>
                    </a:p>
                  </a:txBody>
                  <a:tcPr marL="12700" marR="12700" marT="12687" marB="0"/>
                </a:tc>
                <a:tc>
                  <a:txBody>
                    <a:bodyPr/>
                    <a:lstStyle/>
                    <a:p>
                      <a:pPr algn="l" fontAlgn="t"/>
                      <a:r>
                        <a:rPr lang="en-GB" sz="1200" b="0" i="1" u="none" strike="noStrike" dirty="0">
                          <a:solidFill>
                            <a:srgbClr val="000000"/>
                          </a:solidFill>
                          <a:effectLst/>
                          <a:latin typeface="+mn-lt"/>
                        </a:rPr>
                        <a:t>   </a:t>
                      </a:r>
                      <a:r>
                        <a:rPr lang="en-GB" sz="1200" b="0" i="0" u="none" strike="noStrike" dirty="0">
                          <a:solidFill>
                            <a:srgbClr val="000000"/>
                          </a:solidFill>
                          <a:effectLst/>
                          <a:latin typeface="+mn-lt"/>
                        </a:rPr>
                        <a:t>Study on (Stage 2 of) Phase 3 for UAS, UAV and UAM </a:t>
                      </a:r>
                    </a:p>
                  </a:txBody>
                  <a:tcPr marL="12700" marR="12700" marT="12687" marB="0"/>
                </a:tc>
                <a:tc>
                  <a:txBody>
                    <a:bodyPr/>
                    <a:lstStyle/>
                    <a:p>
                      <a:pPr algn="l" fontAlgn="t"/>
                      <a:r>
                        <a:rPr lang="en-GB" sz="1200" b="0" i="0" u="none" strike="noStrike" dirty="0">
                          <a:solidFill>
                            <a:srgbClr val="000000"/>
                          </a:solidFill>
                          <a:effectLst/>
                          <a:latin typeface="+mn-lt"/>
                        </a:rPr>
                        <a:t>FS_UAS_Ph3</a:t>
                      </a:r>
                    </a:p>
                  </a:txBody>
                  <a:tcPr marL="12700" marR="12700" marT="12687" marB="0"/>
                </a:tc>
                <a:tc>
                  <a:txBody>
                    <a:bodyPr/>
                    <a:lstStyle/>
                    <a:p>
                      <a:pPr algn="l" fontAlgn="t"/>
                      <a:r>
                        <a:rPr lang="en-GB" sz="1200" b="0" i="0" u="none" strike="noStrike" dirty="0">
                          <a:solidFill>
                            <a:srgbClr val="000000"/>
                          </a:solidFill>
                          <a:effectLst/>
                          <a:latin typeface="+mn-lt"/>
                        </a:rPr>
                        <a:t>09/09/2024</a:t>
                      </a:r>
                    </a:p>
                  </a:txBody>
                  <a:tcPr marL="12700" marR="12700" marT="12687" marB="0"/>
                </a:tc>
                <a:tc>
                  <a:txBody>
                    <a:bodyPr/>
                    <a:lstStyle/>
                    <a:p>
                      <a:pPr algn="l" fontAlgn="t"/>
                      <a:r>
                        <a:rPr lang="en-GB" sz="1200" b="0" i="0" u="none" strike="noStrike" dirty="0">
                          <a:solidFill>
                            <a:srgbClr val="000000"/>
                          </a:solidFill>
                          <a:effectLst/>
                          <a:latin typeface="+mn-lt"/>
                        </a:rPr>
                        <a:t>100%</a:t>
                      </a:r>
                    </a:p>
                  </a:txBody>
                  <a:tcPr marL="12700" marR="12700" marT="12687" marB="0"/>
                </a:tc>
                <a:tc>
                  <a:txBody>
                    <a:bodyPr/>
                    <a:lstStyle/>
                    <a:p>
                      <a:pPr algn="l" fontAlgn="t"/>
                      <a:r>
                        <a:rPr lang="en-GB" sz="1200" b="0" i="0" u="sng" strike="noStrike" dirty="0">
                          <a:solidFill>
                            <a:srgbClr val="0563C1"/>
                          </a:solidFill>
                          <a:effectLst/>
                          <a:latin typeface="+mn-lt"/>
                          <a:hlinkClick r:id="rId3"/>
                        </a:rPr>
                        <a:t>SP-231801</a:t>
                      </a:r>
                      <a:endParaRPr lang="en-GB" sz="1200" b="0" i="0" u="sng" strike="noStrike" dirty="0">
                        <a:solidFill>
                          <a:srgbClr val="0563C1"/>
                        </a:solidFill>
                        <a:effectLst/>
                        <a:latin typeface="+mn-lt"/>
                      </a:endParaRPr>
                    </a:p>
                  </a:txBody>
                  <a:tcPr marL="12700" marR="12700" marT="12687" marB="0"/>
                </a:tc>
                <a:tc>
                  <a:txBody>
                    <a:bodyPr/>
                    <a:lstStyle/>
                    <a:p>
                      <a:pPr algn="ctr"/>
                      <a:r>
                        <a:rPr lang="en-GB" sz="1200" kern="1200" dirty="0">
                          <a:solidFill>
                            <a:srgbClr val="FF0000"/>
                          </a:solidFill>
                          <a:latin typeface="+mn-lt"/>
                          <a:ea typeface="+mn-ea"/>
                          <a:cs typeface="+mn-cs"/>
                        </a:rPr>
                        <a:t>100%</a:t>
                      </a:r>
                    </a:p>
                  </a:txBody>
                  <a:tcPr marL="48004" marR="48004" marT="0" marB="0" anchor="ctr"/>
                </a:tc>
                <a:tc>
                  <a:txBody>
                    <a:bodyPr/>
                    <a:lstStyle/>
                    <a:p>
                      <a:pPr algn="ctr">
                        <a:lnSpc>
                          <a:spcPct val="107000"/>
                        </a:lnSpc>
                        <a:spcAft>
                          <a:spcPts val="800"/>
                        </a:spcAft>
                      </a:pPr>
                      <a:endParaRPr lang="en-GB" sz="1200" kern="1200" dirty="0">
                        <a:solidFill>
                          <a:srgbClr val="FF0000"/>
                        </a:solidFill>
                        <a:latin typeface="+mn-lt"/>
                        <a:ea typeface="+mn-ea"/>
                        <a:cs typeface="+mn-cs"/>
                      </a:endParaRPr>
                    </a:p>
                  </a:txBody>
                  <a:tcPr marL="48004" marR="48004" marT="0" marB="0" anchor="ctr"/>
                </a:tc>
                <a:extLst>
                  <a:ext uri="{0D108BD9-81ED-4DB2-BD59-A6C34878D82A}">
                    <a16:rowId xmlns:a16="http://schemas.microsoft.com/office/drawing/2014/main" val="10001"/>
                  </a:ext>
                </a:extLst>
              </a:tr>
            </a:tbl>
          </a:graphicData>
        </a:graphic>
      </p:graphicFrame>
      <p:graphicFrame>
        <p:nvGraphicFramePr>
          <p:cNvPr id="8" name="Table 4">
            <a:extLst>
              <a:ext uri="{FF2B5EF4-FFF2-40B4-BE49-F238E27FC236}">
                <a16:creationId xmlns:a16="http://schemas.microsoft.com/office/drawing/2014/main" id="{724FF13E-C3E4-1DCB-5728-3DCE24D85DFA}"/>
              </a:ext>
            </a:extLst>
          </p:cNvPr>
          <p:cNvGraphicFramePr>
            <a:graphicFrameLocks noGrp="1"/>
          </p:cNvGraphicFramePr>
          <p:nvPr>
            <p:extLst>
              <p:ext uri="{D42A27DB-BD31-4B8C-83A1-F6EECF244321}">
                <p14:modId xmlns:p14="http://schemas.microsoft.com/office/powerpoint/2010/main" val="1894721917"/>
              </p:ext>
            </p:extLst>
          </p:nvPr>
        </p:nvGraphicFramePr>
        <p:xfrm>
          <a:off x="1074352" y="5552928"/>
          <a:ext cx="9474202" cy="304800"/>
        </p:xfrm>
        <a:graphic>
          <a:graphicData uri="http://schemas.openxmlformats.org/drawingml/2006/table">
            <a:tbl>
              <a:tblPr/>
              <a:tblGrid>
                <a:gridCol w="721828">
                  <a:extLst>
                    <a:ext uri="{9D8B030D-6E8A-4147-A177-3AD203B41FA5}">
                      <a16:colId xmlns:a16="http://schemas.microsoft.com/office/drawing/2014/main" val="1716726221"/>
                    </a:ext>
                  </a:extLst>
                </a:gridCol>
                <a:gridCol w="2324131">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105878">
                <a:tc>
                  <a:txBody>
                    <a:bodyPr/>
                    <a:lstStyle/>
                    <a:p>
                      <a:pPr algn="ctr" fontAlgn="t"/>
                      <a:r>
                        <a:rPr lang="en-GB" sz="1000" b="1" i="0" u="none" strike="noStrike" noProof="0" dirty="0" err="1">
                          <a:solidFill>
                            <a:srgbClr val="FFFFFF"/>
                          </a:solidFill>
                          <a:effectLst/>
                          <a:latin typeface="Arial" panose="020B0604020202020204" pitchFamily="34" charset="0"/>
                          <a:cs typeface="Arial" panose="020B0604020202020204" pitchFamily="34" charset="0"/>
                        </a:rPr>
                        <a:t>TDoc</a:t>
                      </a:r>
                      <a:endParaRPr lang="en-GB" sz="1000" b="1" i="0" u="none" strike="noStrike" noProof="0" dirty="0">
                        <a:solidFill>
                          <a:srgbClr val="FFFF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86627">
                <a:tc>
                  <a:txBody>
                    <a:bodyPr/>
                    <a:lstStyle/>
                    <a:p>
                      <a:pPr algn="l" fontAlgn="t">
                        <a:buNone/>
                      </a:pPr>
                      <a:r>
                        <a:rPr lang="fr-FR" sz="1000" b="1" i="0" u="none" strike="noStrike" dirty="0">
                          <a:solidFill>
                            <a:srgbClr val="000000"/>
                          </a:solidFill>
                          <a:effectLst/>
                          <a:latin typeface="Arial" panose="020B0604020202020204" pitchFamily="34" charset="0"/>
                          <a:hlinkClick r:id="rId4"/>
                        </a:rPr>
                        <a:t>SP-251441</a:t>
                      </a:r>
                      <a:endParaRPr lang="fr-FR" sz="10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none" strike="noStrike">
                          <a:solidFill>
                            <a:srgbClr val="000000"/>
                          </a:solidFill>
                          <a:effectLst/>
                          <a:latin typeface="Arial" panose="020B0604020202020204" pitchFamily="34" charset="0"/>
                        </a:rPr>
                        <a:t>CR Pack on WI VOPS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10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Approval</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19.4</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1000" u="none" strike="noStrike" noProof="0" dirty="0">
                          <a:effectLst/>
                          <a:latin typeface="Arial" panose="020B0604020202020204" pitchFamily="34" charset="0"/>
                          <a:cs typeface="Arial" panose="020B0604020202020204" pitchFamily="34" charset="0"/>
                        </a:rPr>
                        <a:t>SA WG4 Rel-19 CRs</a:t>
                      </a:r>
                      <a:endParaRPr lang="en-GB" sz="1000" b="0" i="0" u="none" strike="noStrike" noProof="0"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buNone/>
                      </a:pPr>
                      <a:r>
                        <a:rPr lang="fr-FR" sz="1000" b="1" i="0" u="sng" strike="noStrike" dirty="0">
                          <a:solidFill>
                            <a:srgbClr val="0000FF"/>
                          </a:solidFill>
                          <a:effectLst/>
                          <a:latin typeface="Arial" panose="020B0604020202020204" pitchFamily="34" charset="0"/>
                          <a:hlinkClick r:id="rId5"/>
                        </a:rPr>
                        <a:t>Rel-19</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4568792"/>
                  </a:ext>
                </a:extLst>
              </a:tr>
            </a:tbl>
          </a:graphicData>
        </a:graphic>
      </p:graphicFrame>
    </p:spTree>
    <p:extLst>
      <p:ext uri="{BB962C8B-B14F-4D97-AF65-F5344CB8AC3E}">
        <p14:creationId xmlns:p14="http://schemas.microsoft.com/office/powerpoint/2010/main" val="331291678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098CC-7225-1317-58B2-2D9092E9519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D70B750-9504-2FAE-032E-ABF0BF65C3C1}"/>
              </a:ext>
            </a:extLst>
          </p:cNvPr>
          <p:cNvSpPr txBox="1">
            <a:spLocks/>
          </p:cNvSpPr>
          <p:nvPr/>
        </p:nvSpPr>
        <p:spPr>
          <a:xfrm>
            <a:off x="404285" y="2314640"/>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spcBef>
                <a:spcPts val="0"/>
              </a:spcBef>
              <a:spcAft>
                <a:spcPts val="0"/>
              </a:spcAft>
            </a:pPr>
            <a:r>
              <a:rPr lang="en-US" sz="1400" dirty="0">
                <a:ea typeface="Calibri" panose="020F0502020204030204" pitchFamily="34" charset="0"/>
                <a:cs typeface="Times New Roman" panose="02020603050405020304" pitchFamily="18" charset="0"/>
              </a:rPr>
              <a:t>The overall objective of this work item is to provide an improved set of IVAS specifications with a fixed-point C-code to be part of TS 26.251; characterization of the IVAS codec based on the floating-point and fixed-point C-codes, and documentation of characterization results into TR 26.997; Enhancements to codec conformance test procedures and criteria; definition of relevant tiers of functionality to be implementable on a wide range of UEs with different capabilities, balancing user experience and implementation complexity/cost; enhancements to the RTP payload format and SDP negotiation, including split rendering operation; update relevant system and service specifications.</a:t>
            </a:r>
          </a:p>
          <a:p>
            <a:pPr>
              <a:spcBef>
                <a:spcPts val="0"/>
              </a:spcBef>
              <a:spcAft>
                <a:spcPts val="533"/>
              </a:spcAft>
            </a:pPr>
            <a:r>
              <a:rPr lang="en-US" sz="1867" b="1" dirty="0"/>
              <a:t>Progress in the last quarter</a:t>
            </a:r>
          </a:p>
          <a:p>
            <a:pPr lvl="1">
              <a:spcBef>
                <a:spcPts val="0"/>
              </a:spcBef>
              <a:spcAft>
                <a:spcPts val="533"/>
              </a:spcAft>
            </a:pPr>
            <a:r>
              <a:rPr lang="en-US" sz="1400" dirty="0">
                <a:ea typeface="Calibri" panose="020F0502020204030204" pitchFamily="34" charset="0"/>
                <a:cs typeface="Times New Roman" panose="02020603050405020304" pitchFamily="18" charset="0"/>
              </a:rPr>
              <a:t>Corrections provided for the IVAS algorithmic description and the IVAS-related SDP aspects. The IVAS characterization test plan was agreed, Material collection report, Host Lab report, 12 listening lab reports and the Global Analysis Lab were agreed, the IVAS characterization results was agreed. The draft TS 26.251 with IVAS fixed-point code was finalized and addition of test sequences for fixed-point and non-bit-exact conformance for floating-point was agreed </a:t>
            </a:r>
          </a:p>
          <a:p>
            <a:pPr>
              <a:spcBef>
                <a:spcPts val="0"/>
              </a:spcBef>
              <a:spcAft>
                <a:spcPts val="0"/>
              </a:spcAft>
            </a:pPr>
            <a:r>
              <a:rPr lang="de-DE" sz="1867" b="1" kern="0" dirty="0"/>
              <a:t>Next steps</a:t>
            </a:r>
          </a:p>
          <a:p>
            <a:pPr lvl="1">
              <a:spcBef>
                <a:spcPts val="0"/>
              </a:spcBef>
              <a:spcAft>
                <a:spcPts val="533"/>
              </a:spcAft>
            </a:pPr>
            <a:r>
              <a:rPr lang="en-US" altLang="de-DE" sz="1600" dirty="0">
                <a:solidFill>
                  <a:srgbClr val="00CC00"/>
                </a:solidFill>
              </a:rPr>
              <a:t>Work complete!</a:t>
            </a:r>
            <a:endParaRPr lang="en-US" altLang="de-DE" sz="1600" kern="0" dirty="0">
              <a:solidFill>
                <a:srgbClr val="00CC00"/>
              </a:solidFill>
            </a:endParaRPr>
          </a:p>
        </p:txBody>
      </p:sp>
      <p:sp>
        <p:nvSpPr>
          <p:cNvPr id="4" name="Title 1">
            <a:extLst>
              <a:ext uri="{FF2B5EF4-FFF2-40B4-BE49-F238E27FC236}">
                <a16:creationId xmlns:a16="http://schemas.microsoft.com/office/drawing/2014/main" id="{16DAF6C6-5DC8-6692-F3E2-497AFD90EB4D}"/>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2.4) </a:t>
            </a:r>
            <a:r>
              <a:rPr lang="en-GB" altLang="en-US" sz="3733" b="1" dirty="0">
                <a:solidFill>
                  <a:schemeClr val="tx1"/>
                </a:solidFill>
              </a:rPr>
              <a:t>Rel-19 Work Items: </a:t>
            </a:r>
            <a:br>
              <a:rPr lang="en-GB" altLang="en-US" sz="3733" b="1" dirty="0">
                <a:solidFill>
                  <a:schemeClr val="tx1"/>
                </a:solidFill>
              </a:rPr>
            </a:br>
            <a:r>
              <a:rPr lang="en-US" sz="2800" dirty="0"/>
              <a:t>EVS Codec Extension for Immersive Voice and Audio Services, Phase 2 </a:t>
            </a:r>
            <a:r>
              <a:rPr lang="en-US" altLang="en-US" sz="2800" dirty="0"/>
              <a:t>(</a:t>
            </a:r>
            <a:r>
              <a:rPr lang="en-US" sz="2800" dirty="0"/>
              <a:t>IVAS_Codec_Ph2</a:t>
            </a:r>
            <a:r>
              <a:rPr lang="en-US" altLang="en-US" sz="2800" dirty="0"/>
              <a:t>) – </a:t>
            </a:r>
            <a:r>
              <a:rPr lang="en-US" altLang="en-US" sz="2800" dirty="0">
                <a:solidFill>
                  <a:srgbClr val="33CC33"/>
                </a:solidFill>
              </a:rPr>
              <a:t>Complete!</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F4E38C76-4135-4E34-1ADA-8D50CC61305E}"/>
              </a:ext>
            </a:extLst>
          </p:cNvPr>
          <p:cNvGraphicFramePr>
            <a:graphicFrameLocks noGrp="1"/>
          </p:cNvGraphicFramePr>
          <p:nvPr>
            <p:extLst>
              <p:ext uri="{D42A27DB-BD31-4B8C-83A1-F6EECF244321}">
                <p14:modId xmlns:p14="http://schemas.microsoft.com/office/powerpoint/2010/main" val="3566830960"/>
              </p:ext>
            </p:extLst>
          </p:nvPr>
        </p:nvGraphicFramePr>
        <p:xfrm>
          <a:off x="404285" y="1479551"/>
          <a:ext cx="10907183" cy="83508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b"/>
                      <a:r>
                        <a:rPr lang="en-GB" sz="1100" noProof="0" dirty="0"/>
                        <a:t>1040021</a:t>
                      </a:r>
                    </a:p>
                  </a:txBody>
                  <a:tcPr marL="9525" marR="9525" marT="9525" marB="0" anchor="b"/>
                </a:tc>
                <a:tc>
                  <a:txBody>
                    <a:bodyPr/>
                    <a:lstStyle/>
                    <a:p>
                      <a:pPr algn="l" fontAlgn="b"/>
                      <a:r>
                        <a:rPr lang="en-GB" sz="1100" noProof="0" dirty="0"/>
                        <a:t>EVS Codec Extension for Immersive Voice and Audio Services, Phase 2</a:t>
                      </a:r>
                    </a:p>
                  </a:txBody>
                  <a:tcPr marL="9525" marR="9525" marT="9525" marB="0" anchor="b"/>
                </a:tc>
                <a:tc>
                  <a:txBody>
                    <a:bodyPr/>
                    <a:lstStyle/>
                    <a:p>
                      <a:pPr algn="l" fontAlgn="b"/>
                      <a:r>
                        <a:rPr lang="en-GB" sz="1100" noProof="0" dirty="0"/>
                        <a:t>IVAS_Codec_Ph2 </a:t>
                      </a:r>
                    </a:p>
                  </a:txBody>
                  <a:tcPr marL="9525" marR="9525" marT="9525" marB="0" anchor="b"/>
                </a:tc>
                <a:tc>
                  <a:txBody>
                    <a:bodyPr/>
                    <a:lstStyle/>
                    <a:p>
                      <a:pPr algn="r" fontAlgn="b"/>
                      <a:r>
                        <a:rPr lang="en-GB" sz="1100" noProof="0" dirty="0">
                          <a:solidFill>
                            <a:schemeClr val="tx1"/>
                          </a:solidFill>
                        </a:rPr>
                        <a:t>9/9/2025-</a:t>
                      </a:r>
                      <a:r>
                        <a:rPr lang="en-GB" sz="1100" noProof="0" dirty="0">
                          <a:solidFill>
                            <a:srgbClr val="FF0000"/>
                          </a:solidFill>
                        </a:rPr>
                        <a:t>&gt; 12/12/2025</a:t>
                      </a:r>
                    </a:p>
                  </a:txBody>
                  <a:tcPr marL="9525" marR="9525" marT="9525" marB="0" anchor="b"/>
                </a:tc>
                <a:tc>
                  <a:txBody>
                    <a:bodyPr/>
                    <a:lstStyle/>
                    <a:p>
                      <a:pPr algn="r">
                        <a:lnSpc>
                          <a:spcPct val="107000"/>
                        </a:lnSpc>
                        <a:spcAft>
                          <a:spcPts val="800"/>
                        </a:spcAft>
                      </a:pPr>
                      <a:r>
                        <a:rPr lang="en-GB" sz="1100" noProof="0" dirty="0">
                          <a:solidFill>
                            <a:schemeClr val="tx1"/>
                          </a:solidFill>
                        </a:rPr>
                        <a:t>80%</a:t>
                      </a:r>
                    </a:p>
                  </a:txBody>
                  <a:tcPr marL="36001" marR="36001" marT="0" marB="0" anchor="b"/>
                </a:tc>
                <a:tc>
                  <a:txBody>
                    <a:bodyPr/>
                    <a:lstStyle/>
                    <a:p>
                      <a:pPr algn="ctr" fontAlgn="t"/>
                      <a:r>
                        <a:rPr lang="en-GB" sz="1100" b="0" i="0" u="sng" strike="noStrike" noProof="0" dirty="0">
                          <a:solidFill>
                            <a:srgbClr val="0000FF"/>
                          </a:solidFill>
                          <a:effectLst/>
                          <a:latin typeface="+mn-lt"/>
                          <a:hlinkClick r:id="rId3"/>
                        </a:rPr>
                        <a:t>SP-250262</a:t>
                      </a:r>
                      <a:endParaRPr lang="en-GB" sz="1100" b="0" i="0" u="sng" strike="noStrike" noProof="0" dirty="0">
                        <a:solidFill>
                          <a:srgbClr val="0000FF"/>
                        </a:solidFill>
                        <a:effectLst/>
                        <a:latin typeface="+mn-lt"/>
                      </a:endParaRPr>
                    </a:p>
                  </a:txBody>
                  <a:tcPr marL="0" marR="0"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100%</a:t>
                      </a:r>
                    </a:p>
                  </a:txBody>
                  <a:tcPr marL="36001" marR="36001" marT="0" marB="0" anchor="b"/>
                </a:tc>
                <a:tc>
                  <a:txBody>
                    <a:bodyPr/>
                    <a:lstStyle/>
                    <a:p>
                      <a:pPr algn="r">
                        <a:lnSpc>
                          <a:spcPct val="107000"/>
                        </a:lnSpc>
                        <a:spcAft>
                          <a:spcPts val="800"/>
                        </a:spcAft>
                      </a:pPr>
                      <a:r>
                        <a:rPr lang="en-GB" sz="1100" noProof="0" dirty="0">
                          <a:solidFill>
                            <a:srgbClr val="33CC33"/>
                          </a:solidFill>
                        </a:rPr>
                        <a:t>Exception requested in SA#109</a:t>
                      </a:r>
                    </a:p>
                    <a:p>
                      <a:pPr algn="r">
                        <a:lnSpc>
                          <a:spcPct val="107000"/>
                        </a:lnSpc>
                        <a:spcAft>
                          <a:spcPts val="800"/>
                        </a:spcAft>
                      </a:pPr>
                      <a:r>
                        <a:rPr lang="en-GB" sz="1100" noProof="0" dirty="0">
                          <a:solidFill>
                            <a:srgbClr val="33CC33"/>
                          </a:solidFill>
                        </a:rPr>
                        <a:t>Complete</a:t>
                      </a:r>
                    </a:p>
                  </a:txBody>
                  <a:tcPr marL="36001" marR="36001" marT="0" marB="0" anchor="b"/>
                </a:tc>
                <a:extLst>
                  <a:ext uri="{0D108BD9-81ED-4DB2-BD59-A6C34878D82A}">
                    <a16:rowId xmlns:a16="http://schemas.microsoft.com/office/drawing/2014/main" val="10001"/>
                  </a:ext>
                </a:extLst>
              </a:tr>
            </a:tbl>
          </a:graphicData>
        </a:graphic>
      </p:graphicFrame>
      <p:graphicFrame>
        <p:nvGraphicFramePr>
          <p:cNvPr id="5" name="Table 4">
            <a:extLst>
              <a:ext uri="{FF2B5EF4-FFF2-40B4-BE49-F238E27FC236}">
                <a16:creationId xmlns:a16="http://schemas.microsoft.com/office/drawing/2014/main" id="{8E9F038F-D216-B774-6800-7A4FAFE7C867}"/>
              </a:ext>
            </a:extLst>
          </p:cNvPr>
          <p:cNvGraphicFramePr>
            <a:graphicFrameLocks noGrp="1"/>
          </p:cNvGraphicFramePr>
          <p:nvPr>
            <p:extLst>
              <p:ext uri="{D42A27DB-BD31-4B8C-83A1-F6EECF244321}">
                <p14:modId xmlns:p14="http://schemas.microsoft.com/office/powerpoint/2010/main" val="3273683064"/>
              </p:ext>
            </p:extLst>
          </p:nvPr>
        </p:nvGraphicFramePr>
        <p:xfrm>
          <a:off x="2644504" y="5124868"/>
          <a:ext cx="9474202" cy="1341120"/>
        </p:xfrm>
        <a:graphic>
          <a:graphicData uri="http://schemas.openxmlformats.org/drawingml/2006/table">
            <a:tbl>
              <a:tblPr/>
              <a:tblGrid>
                <a:gridCol w="721828">
                  <a:extLst>
                    <a:ext uri="{9D8B030D-6E8A-4147-A177-3AD203B41FA5}">
                      <a16:colId xmlns:a16="http://schemas.microsoft.com/office/drawing/2014/main" val="1716726221"/>
                    </a:ext>
                  </a:extLst>
                </a:gridCol>
                <a:gridCol w="2324131">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105878">
                <a:tc>
                  <a:txBody>
                    <a:bodyPr/>
                    <a:lstStyle/>
                    <a:p>
                      <a:pPr algn="ctr" fontAlgn="t"/>
                      <a:r>
                        <a:rPr lang="en-GB" sz="800" b="1" i="0" u="none" strike="noStrike" noProof="0" dirty="0" err="1">
                          <a:solidFill>
                            <a:srgbClr val="FFFFFF"/>
                          </a:solidFill>
                          <a:effectLst/>
                          <a:latin typeface="Arial" panose="020B0604020202020204" pitchFamily="34" charset="0"/>
                          <a:cs typeface="Arial" panose="020B0604020202020204" pitchFamily="34" charset="0"/>
                        </a:rPr>
                        <a:t>TDoc</a:t>
                      </a:r>
                      <a:endParaRPr lang="en-GB" sz="800" b="1" i="0" u="none" strike="noStrike" noProof="0" dirty="0">
                        <a:solidFill>
                          <a:srgbClr val="FFFF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800" b="1" i="0" u="none" strike="noStrike" noProof="0" dirty="0">
                          <a:solidFill>
                            <a:srgbClr val="FFFFFF"/>
                          </a:solidFill>
                          <a:effectLst/>
                          <a:latin typeface="Arial" panose="020B0604020202020204" pitchFamily="34" charset="0"/>
                          <a:cs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800" b="1" i="0" u="none" strike="noStrike" noProof="0" dirty="0">
                          <a:solidFill>
                            <a:srgbClr val="FFFFFF"/>
                          </a:solidFill>
                          <a:effectLst/>
                          <a:latin typeface="Arial" panose="020B0604020202020204" pitchFamily="34" charset="0"/>
                          <a:cs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800" b="1" i="0" u="none" strike="noStrike" noProof="0" dirty="0">
                          <a:solidFill>
                            <a:srgbClr val="FFFFFF"/>
                          </a:solidFill>
                          <a:effectLst/>
                          <a:latin typeface="Arial" panose="020B0604020202020204" pitchFamily="34" charset="0"/>
                          <a:cs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800" b="1" i="0" u="none" strike="noStrike" noProof="0" dirty="0">
                          <a:solidFill>
                            <a:srgbClr val="FFFFFF"/>
                          </a:solidFill>
                          <a:effectLst/>
                          <a:latin typeface="Arial" panose="020B0604020202020204" pitchFamily="34" charset="0"/>
                          <a:cs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800" b="1" i="0" u="none" strike="noStrike" noProof="0" dirty="0">
                          <a:solidFill>
                            <a:srgbClr val="FFFFFF"/>
                          </a:solidFill>
                          <a:effectLst/>
                          <a:latin typeface="Arial" panose="020B0604020202020204" pitchFamily="34" charset="0"/>
                          <a:cs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800" b="1" i="0" u="none" strike="noStrike" noProof="0" dirty="0">
                          <a:solidFill>
                            <a:srgbClr val="FFFFFF"/>
                          </a:solidFill>
                          <a:effectLst/>
                          <a:latin typeface="Arial" panose="020B0604020202020204" pitchFamily="34" charset="0"/>
                          <a:cs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800" b="1" i="0" u="none" strike="noStrike" noProof="0" dirty="0">
                          <a:solidFill>
                            <a:srgbClr val="FFFFFF"/>
                          </a:solidFill>
                          <a:effectLst/>
                          <a:latin typeface="Arial" panose="020B0604020202020204" pitchFamily="34" charset="0"/>
                          <a:cs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86627">
                <a:tc>
                  <a:txBody>
                    <a:bodyPr/>
                    <a:lstStyle/>
                    <a:p>
                      <a:pPr algn="l" fontAlgn="t">
                        <a:buNone/>
                      </a:pPr>
                      <a:r>
                        <a:rPr lang="fr-FR" sz="800" b="1" i="0" u="none" strike="noStrike" dirty="0">
                          <a:solidFill>
                            <a:srgbClr val="000000"/>
                          </a:solidFill>
                          <a:effectLst/>
                          <a:latin typeface="Arial" panose="020B0604020202020204" pitchFamily="34" charset="0"/>
                          <a:hlinkClick r:id="rId4"/>
                        </a:rPr>
                        <a:t>SP-251435</a:t>
                      </a:r>
                      <a:endParaRPr lang="fr-FR" sz="8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a:solidFill>
                            <a:srgbClr val="000000"/>
                          </a:solidFill>
                          <a:effectLst/>
                          <a:latin typeface="Arial" panose="020B0604020202020204" pitchFamily="34" charset="0"/>
                        </a:rPr>
                        <a:t>CR Pack on WI IVAS_Codec_Ph2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en-GB" sz="800" b="0" i="0" u="none" strike="noStrike" noProof="0" dirty="0">
                          <a:solidFill>
                            <a:srgbClr val="000000"/>
                          </a:solidFill>
                          <a:effectLst/>
                          <a:latin typeface="Arial" panose="020B0604020202020204" pitchFamily="34" charset="0"/>
                        </a:rPr>
                        <a:t>19.4</a:t>
                      </a:r>
                    </a:p>
                    <a:p>
                      <a:pPr algn="l" fontAlgn="t">
                        <a:buNone/>
                      </a:pPr>
                      <a:endParaRPr lang="en-GB" sz="800" b="0" i="0" u="none" strike="noStrike" noProof="0"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a:solidFill>
                            <a:srgbClr val="000000"/>
                          </a:solidFill>
                          <a:effectLst/>
                          <a:latin typeface="Arial" panose="020B0604020202020204" pitchFamily="34" charset="0"/>
                        </a:rPr>
                        <a:t>SA WG4 Rel-19 </a:t>
                      </a:r>
                      <a:r>
                        <a:rPr lang="fr-FR" sz="800" b="0" i="0" u="none" strike="noStrike" dirty="0" err="1">
                          <a:solidFill>
                            <a:srgbClr val="000000"/>
                          </a:solidFill>
                          <a:effectLst/>
                          <a:latin typeface="Arial" panose="020B0604020202020204" pitchFamily="34" charset="0"/>
                        </a:rPr>
                        <a:t>CRs</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buNone/>
                      </a:pPr>
                      <a:r>
                        <a:rPr lang="en-GB" sz="800" b="1" i="0" u="sng" strike="noStrike" noProof="0" dirty="0">
                          <a:solidFill>
                            <a:srgbClr val="0000FF"/>
                          </a:solidFill>
                          <a:effectLst/>
                          <a:latin typeface="Arial" panose="020B0604020202020204" pitchFamily="34" charset="0"/>
                        </a:rPr>
                        <a:t>Rel-19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3192640"/>
                  </a:ext>
                </a:extLst>
              </a:tr>
              <a:tr h="147853">
                <a:tc>
                  <a:txBody>
                    <a:bodyPr/>
                    <a:lstStyle/>
                    <a:p>
                      <a:pPr algn="l" fontAlgn="t">
                        <a:buNone/>
                      </a:pPr>
                      <a:r>
                        <a:rPr lang="fr-FR" sz="800" b="1" i="0" u="none" strike="noStrike" dirty="0">
                          <a:solidFill>
                            <a:srgbClr val="000000"/>
                          </a:solidFill>
                          <a:effectLst/>
                          <a:latin typeface="Arial" panose="020B0604020202020204" pitchFamily="34" charset="0"/>
                          <a:hlinkClick r:id="rId5"/>
                        </a:rPr>
                        <a:t>SP-251447</a:t>
                      </a:r>
                      <a:endParaRPr lang="fr-FR" sz="8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MESAQIN.com Listening Lab Report - IVAS Characterization Phase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SA WG4 reporting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8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7484986"/>
                  </a:ext>
                </a:extLst>
              </a:tr>
              <a:tr h="86627">
                <a:tc>
                  <a:txBody>
                    <a:bodyPr/>
                    <a:lstStyle/>
                    <a:p>
                      <a:pPr algn="l" fontAlgn="t">
                        <a:buNone/>
                      </a:pPr>
                      <a:r>
                        <a:rPr lang="fr-FR" sz="800" b="1" i="0" u="none" strike="noStrike" dirty="0">
                          <a:solidFill>
                            <a:srgbClr val="000000"/>
                          </a:solidFill>
                          <a:effectLst/>
                          <a:latin typeface="Arial" panose="020B0604020202020204" pitchFamily="34" charset="0"/>
                          <a:hlinkClick r:id="rId6"/>
                        </a:rPr>
                        <a:t>SP-251448</a:t>
                      </a:r>
                      <a:endParaRPr lang="fr-FR" sz="8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FORCE Technology Listening Lab Report - IVAS Characterization Phase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SA WG4 reporting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8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0341981"/>
                  </a:ext>
                </a:extLst>
              </a:tr>
              <a:tr h="151379">
                <a:tc>
                  <a:txBody>
                    <a:bodyPr/>
                    <a:lstStyle/>
                    <a:p>
                      <a:pPr algn="l" fontAlgn="t">
                        <a:buNone/>
                      </a:pPr>
                      <a:r>
                        <a:rPr lang="fr-FR" sz="800" b="1" i="0" u="none" strike="noStrike" dirty="0">
                          <a:solidFill>
                            <a:srgbClr val="000000"/>
                          </a:solidFill>
                          <a:effectLst/>
                          <a:latin typeface="Arial" panose="020B0604020202020204" pitchFamily="34" charset="0"/>
                          <a:hlinkClick r:id="rId7"/>
                        </a:rPr>
                        <a:t>SP-251449</a:t>
                      </a:r>
                      <a:endParaRPr lang="fr-FR" sz="800" b="1"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IVAS Characterization Tests - Global Analysis Lab Report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800" b="0" i="0" u="none" strike="noStrike" dirty="0">
                          <a:solidFill>
                            <a:srgbClr val="000000"/>
                          </a:solidFill>
                          <a:effectLst/>
                          <a:latin typeface="Arial" panose="020B0604020202020204" pitchFamily="34" charset="0"/>
                        </a:rPr>
                        <a:t> </a:t>
                      </a:r>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p>
                      <a:pPr algn="l" fontAlgn="t">
                        <a:buNone/>
                      </a:pP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a:solidFill>
                            <a:srgbClr val="000000"/>
                          </a:solidFill>
                          <a:effectLst/>
                          <a:latin typeface="Arial" panose="020B0604020202020204" pitchFamily="34" charset="0"/>
                        </a:rPr>
                        <a:t>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a:solidFill>
                            <a:srgbClr val="000000"/>
                          </a:solidFill>
                          <a:effectLst/>
                          <a:latin typeface="Arial" panose="020B0604020202020204" pitchFamily="34" charset="0"/>
                        </a:rPr>
                        <a:t>SA WG4 </a:t>
                      </a:r>
                      <a:r>
                        <a:rPr lang="fr-FR" sz="800" b="0" i="0" u="none" strike="noStrike" dirty="0" err="1">
                          <a:solidFill>
                            <a:srgbClr val="000000"/>
                          </a:solidFill>
                          <a:effectLst/>
                          <a:latin typeface="Arial" panose="020B0604020202020204" pitchFamily="34" charset="0"/>
                        </a:rPr>
                        <a:t>reporting</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8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5813040"/>
                  </a:ext>
                </a:extLst>
              </a:tr>
              <a:tr h="86627">
                <a:tc>
                  <a:txBody>
                    <a:bodyPr/>
                    <a:lstStyle/>
                    <a:p>
                      <a:pPr algn="l" fontAlgn="t">
                        <a:buNone/>
                      </a:pPr>
                      <a:r>
                        <a:rPr lang="fr-FR" sz="800" b="1" i="0" u="sng" strike="noStrike" dirty="0">
                          <a:solidFill>
                            <a:srgbClr val="0000FF"/>
                          </a:solidFill>
                          <a:effectLst/>
                          <a:latin typeface="Arial" panose="020B0604020202020204" pitchFamily="34" charset="0"/>
                          <a:hlinkClick r:id="rId8"/>
                        </a:rPr>
                        <a:t>SP-251444</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Draft TS 26.251 v2.0.0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a:solidFill>
                            <a:srgbClr val="000000"/>
                          </a:solidFill>
                          <a:effectLst/>
                          <a:latin typeface="Arial" panose="020B0604020202020204" pitchFamily="34" charset="0"/>
                        </a:rPr>
                        <a:t>7.2.4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fr-FR" sz="800" b="0" i="0" u="none" strike="noStrike" dirty="0">
                          <a:solidFill>
                            <a:srgbClr val="000000"/>
                          </a:solidFill>
                          <a:effectLst/>
                          <a:latin typeface="Arial" panose="020B0604020202020204" pitchFamily="34" charset="0"/>
                        </a:rPr>
                        <a:t>SA WG4 </a:t>
                      </a:r>
                      <a:r>
                        <a:rPr lang="fr-FR" sz="800" b="0" i="0" u="none" strike="noStrike" dirty="0" err="1">
                          <a:solidFill>
                            <a:srgbClr val="000000"/>
                          </a:solidFill>
                          <a:effectLst/>
                          <a:latin typeface="Arial" panose="020B0604020202020204" pitchFamily="34" charset="0"/>
                        </a:rPr>
                        <a:t>Specifications</a:t>
                      </a:r>
                      <a:r>
                        <a:rPr lang="fr-FR" sz="800" b="0" i="0" u="none" strike="noStrike" dirty="0">
                          <a:solidFill>
                            <a:srgbClr val="000000"/>
                          </a:solidFill>
                          <a:effectLst/>
                          <a:latin typeface="Arial" panose="020B0604020202020204" pitchFamily="34" charset="0"/>
                        </a:rPr>
                        <a:t> for </a:t>
                      </a:r>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800" b="1" i="0" u="sng" strike="noStrike" noProof="0" dirty="0">
                          <a:solidFill>
                            <a:srgbClr val="0000FF"/>
                          </a:solidFill>
                          <a:effectLst/>
                          <a:latin typeface="Arial" panose="020B0604020202020204" pitchFamily="34" charset="0"/>
                        </a:rPr>
                        <a:t>Rel-19</a:t>
                      </a:r>
                    </a:p>
                    <a:p>
                      <a:pPr marL="0" marR="0" lvl="0" indent="0" algn="l" defTabSz="914400" rtl="0" eaLnBrk="1" fontAlgn="t" latinLnBrk="0" hangingPunct="1">
                        <a:lnSpc>
                          <a:spcPct val="100000"/>
                        </a:lnSpc>
                        <a:spcBef>
                          <a:spcPts val="0"/>
                        </a:spcBef>
                        <a:spcAft>
                          <a:spcPts val="0"/>
                        </a:spcAft>
                        <a:buClrTx/>
                        <a:buSzTx/>
                        <a:buFontTx/>
                        <a:buNone/>
                        <a:tabLst/>
                        <a:defRPr/>
                      </a:pPr>
                      <a:endParaRPr lang="en-GB" sz="8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2561383"/>
                  </a:ext>
                </a:extLst>
              </a:tr>
            </a:tbl>
          </a:graphicData>
        </a:graphic>
      </p:graphicFrame>
    </p:spTree>
    <p:extLst>
      <p:ext uri="{BB962C8B-B14F-4D97-AF65-F5344CB8AC3E}">
        <p14:creationId xmlns:p14="http://schemas.microsoft.com/office/powerpoint/2010/main" val="15175922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A45B2-E226-7E17-1013-9A45819927E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C07CC03-EC48-87A8-3A37-0E23F35D1E30}"/>
              </a:ext>
            </a:extLst>
          </p:cNvPr>
          <p:cNvSpPr txBox="1">
            <a:spLocks/>
          </p:cNvSpPr>
          <p:nvPr/>
        </p:nvSpPr>
        <p:spPr>
          <a:xfrm>
            <a:off x="404285" y="2314640"/>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spcBef>
                <a:spcPts val="0"/>
              </a:spcBef>
              <a:spcAft>
                <a:spcPts val="0"/>
              </a:spcAft>
            </a:pPr>
            <a:r>
              <a:rPr lang="en-US" sz="1400" dirty="0">
                <a:ea typeface="Calibri" panose="020F0502020204030204" pitchFamily="34" charset="0"/>
                <a:cs typeface="Times New Roman" panose="02020603050405020304" pitchFamily="18" charset="0"/>
              </a:rPr>
              <a:t>Consider additional requirements corresponding to the test methods in TS 26.260 and/or update requirements marked as TBD for sending and receiving characteristics of terminals in TS 26.261. Define new test methods and performance requirements/objectives, for the assessment of capture and playback of complex sound scenes. Define new test methods and performance requirements/objectives for the assessment of acoustic echo control. Define test methods and performance requirements/objectives for the assessment of binaural rendering in receive direction, including headtracking and motion-to-sound latency. </a:t>
            </a:r>
          </a:p>
          <a:p>
            <a:pPr>
              <a:spcBef>
                <a:spcPts val="0"/>
              </a:spcBef>
              <a:spcAft>
                <a:spcPts val="533"/>
              </a:spcAft>
            </a:pPr>
            <a:r>
              <a:rPr lang="en-US" sz="1867" b="1" dirty="0"/>
              <a:t>Progress in the last quarter</a:t>
            </a:r>
          </a:p>
          <a:p>
            <a:pPr lvl="1">
              <a:spcBef>
                <a:spcPts val="0"/>
              </a:spcBef>
              <a:spcAft>
                <a:spcPts val="533"/>
              </a:spcAft>
            </a:pPr>
            <a:r>
              <a:rPr lang="en-US" sz="1400" dirty="0">
                <a:ea typeface="Calibri" panose="020F0502020204030204" pitchFamily="34" charset="0"/>
                <a:cs typeface="Times New Roman" panose="02020603050405020304" pitchFamily="18" charset="0"/>
              </a:rPr>
              <a:t>Introduction of new objective test methods and setups, and additional performance requirements and objectives for UEs supporting immersive services based on IVAS codec</a:t>
            </a:r>
          </a:p>
          <a:p>
            <a:pPr>
              <a:spcBef>
                <a:spcPts val="0"/>
              </a:spcBef>
              <a:spcAft>
                <a:spcPts val="0"/>
              </a:spcAft>
            </a:pPr>
            <a:r>
              <a:rPr lang="de-DE" sz="1867" b="1" kern="0" dirty="0"/>
              <a:t>Next steps</a:t>
            </a:r>
          </a:p>
          <a:p>
            <a:pPr lvl="1">
              <a:spcBef>
                <a:spcPts val="0"/>
              </a:spcBef>
              <a:spcAft>
                <a:spcPts val="533"/>
              </a:spcAft>
            </a:pPr>
            <a:r>
              <a:rPr lang="en-US" altLang="de-DE" sz="1600" dirty="0">
                <a:solidFill>
                  <a:srgbClr val="00CC00"/>
                </a:solidFill>
              </a:rPr>
              <a:t>Work complete!</a:t>
            </a:r>
            <a:endParaRPr lang="en-US" altLang="de-DE" sz="1600" kern="0" dirty="0">
              <a:solidFill>
                <a:srgbClr val="00CC00"/>
              </a:solidFill>
            </a:endParaRPr>
          </a:p>
        </p:txBody>
      </p:sp>
      <p:sp>
        <p:nvSpPr>
          <p:cNvPr id="4" name="Title 1">
            <a:extLst>
              <a:ext uri="{FF2B5EF4-FFF2-40B4-BE49-F238E27FC236}">
                <a16:creationId xmlns:a16="http://schemas.microsoft.com/office/drawing/2014/main" id="{CA04D578-D108-FFB8-9F6E-0A708DE6DF99}"/>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2.4) </a:t>
            </a:r>
            <a:r>
              <a:rPr lang="en-GB" altLang="en-US" sz="3733" b="1" dirty="0">
                <a:solidFill>
                  <a:schemeClr val="tx1"/>
                </a:solidFill>
              </a:rPr>
              <a:t>Rel-19 Work Items: </a:t>
            </a:r>
            <a:br>
              <a:rPr lang="en-GB" altLang="en-US" sz="3733" b="1" dirty="0">
                <a:solidFill>
                  <a:schemeClr val="tx1"/>
                </a:solidFill>
              </a:rPr>
            </a:br>
            <a:r>
              <a:rPr lang="en-US" sz="2800" dirty="0"/>
              <a:t>Terminal Audio quality performance and Test methods for Immersive Audio Services, Phase 2 </a:t>
            </a:r>
            <a:r>
              <a:rPr lang="en-US" altLang="en-US" sz="2800" dirty="0"/>
              <a:t>(</a:t>
            </a:r>
            <a:r>
              <a:rPr lang="en-US" sz="2800" dirty="0"/>
              <a:t>ATIAS_Ph2</a:t>
            </a:r>
            <a:r>
              <a:rPr lang="en-US" altLang="en-US" sz="2800" dirty="0"/>
              <a:t>) – </a:t>
            </a:r>
            <a:r>
              <a:rPr lang="en-US" altLang="en-US" sz="2800" dirty="0">
                <a:solidFill>
                  <a:srgbClr val="33CC33"/>
                </a:solidFill>
              </a:rPr>
              <a:t>Complete!</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1CAF2537-0134-015B-6B24-D90AFE6260B9}"/>
              </a:ext>
            </a:extLst>
          </p:cNvPr>
          <p:cNvGraphicFramePr>
            <a:graphicFrameLocks noGrp="1"/>
          </p:cNvGraphicFramePr>
          <p:nvPr>
            <p:extLst>
              <p:ext uri="{D42A27DB-BD31-4B8C-83A1-F6EECF244321}">
                <p14:modId xmlns:p14="http://schemas.microsoft.com/office/powerpoint/2010/main" val="1560911324"/>
              </p:ext>
            </p:extLst>
          </p:nvPr>
        </p:nvGraphicFramePr>
        <p:xfrm>
          <a:off x="404285" y="1479551"/>
          <a:ext cx="10907183" cy="83508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b"/>
                      <a:r>
                        <a:rPr lang="en-GB" sz="1100" noProof="0" dirty="0"/>
                        <a:t>1050113</a:t>
                      </a:r>
                    </a:p>
                  </a:txBody>
                  <a:tcPr marL="9525" marR="9525" marT="9525" marB="0" anchor="b"/>
                </a:tc>
                <a:tc>
                  <a:txBody>
                    <a:bodyPr/>
                    <a:lstStyle/>
                    <a:p>
                      <a:pPr algn="l" fontAlgn="b"/>
                      <a:r>
                        <a:rPr lang="en-GB" sz="1100" noProof="0" dirty="0"/>
                        <a:t>Terminal Audio quality performance and Test methods for Immersive Audio Services</a:t>
                      </a:r>
                    </a:p>
                  </a:txBody>
                  <a:tcPr marL="9525" marR="9525" marT="9525" marB="0" anchor="b"/>
                </a:tc>
                <a:tc>
                  <a:txBody>
                    <a:bodyPr/>
                    <a:lstStyle/>
                    <a:p>
                      <a:pPr algn="l" fontAlgn="b"/>
                      <a:r>
                        <a:rPr lang="en-GB" sz="1100" noProof="0" dirty="0"/>
                        <a:t>ATIAS_Ph2</a:t>
                      </a:r>
                    </a:p>
                  </a:txBody>
                  <a:tcPr marL="9525" marR="9525" marT="9525" marB="0" anchor="b"/>
                </a:tc>
                <a:tc>
                  <a:txBody>
                    <a:bodyPr/>
                    <a:lstStyle/>
                    <a:p>
                      <a:pPr algn="r" fontAlgn="b"/>
                      <a:r>
                        <a:rPr lang="en-GB" sz="1100" noProof="0" dirty="0">
                          <a:solidFill>
                            <a:schemeClr val="tx1"/>
                          </a:solidFill>
                        </a:rPr>
                        <a:t>9/9/2025-</a:t>
                      </a:r>
                      <a:r>
                        <a:rPr lang="en-GB" sz="1100" noProof="0" dirty="0">
                          <a:solidFill>
                            <a:srgbClr val="FF0000"/>
                          </a:solidFill>
                        </a:rPr>
                        <a:t>&gt; 12/12/2025</a:t>
                      </a:r>
                    </a:p>
                  </a:txBody>
                  <a:tcPr marL="9525" marR="9525" marT="9525" marB="0" anchor="b"/>
                </a:tc>
                <a:tc>
                  <a:txBody>
                    <a:bodyPr/>
                    <a:lstStyle/>
                    <a:p>
                      <a:pPr algn="r">
                        <a:lnSpc>
                          <a:spcPct val="107000"/>
                        </a:lnSpc>
                        <a:spcAft>
                          <a:spcPts val="800"/>
                        </a:spcAft>
                      </a:pPr>
                      <a:r>
                        <a:rPr lang="en-GB" sz="1100" noProof="0" dirty="0">
                          <a:solidFill>
                            <a:schemeClr val="tx1"/>
                          </a:solidFill>
                        </a:rPr>
                        <a:t>75%</a:t>
                      </a:r>
                    </a:p>
                  </a:txBody>
                  <a:tcPr marL="36001" marR="36001" marT="0" marB="0" anchor="b"/>
                </a:tc>
                <a:tc>
                  <a:txBody>
                    <a:bodyPr/>
                    <a:lstStyle/>
                    <a:p>
                      <a:pPr algn="ctr" fontAlgn="t"/>
                      <a:r>
                        <a:rPr lang="en-GB" sz="1100" b="0" i="0" u="sng" strike="noStrike" noProof="0" dirty="0">
                          <a:solidFill>
                            <a:srgbClr val="0000FF"/>
                          </a:solidFill>
                          <a:effectLst/>
                          <a:latin typeface="+mn-lt"/>
                          <a:hlinkClick r:id="rId3"/>
                        </a:rPr>
                        <a:t>SP-241314</a:t>
                      </a:r>
                      <a:endParaRPr lang="en-GB" sz="1100" b="0" i="0" u="sng" strike="noStrike" noProof="0" dirty="0">
                        <a:solidFill>
                          <a:srgbClr val="0000FF"/>
                        </a:solidFill>
                        <a:effectLst/>
                        <a:latin typeface="+mn-lt"/>
                      </a:endParaRPr>
                    </a:p>
                  </a:txBody>
                  <a:tcPr marL="0" marR="0"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36001" marR="36001" marT="0" marB="0" anchor="b"/>
                </a:tc>
                <a:tc>
                  <a:txBody>
                    <a:bodyPr/>
                    <a:lstStyle/>
                    <a:p>
                      <a:pPr algn="r">
                        <a:lnSpc>
                          <a:spcPct val="107000"/>
                        </a:lnSpc>
                        <a:spcAft>
                          <a:spcPts val="800"/>
                        </a:spcAft>
                      </a:pPr>
                      <a:r>
                        <a:rPr lang="en-GB" sz="1100" noProof="0" dirty="0">
                          <a:solidFill>
                            <a:srgbClr val="33CC33"/>
                          </a:solidFill>
                        </a:rPr>
                        <a:t>Exception requested in SA#109</a:t>
                      </a:r>
                    </a:p>
                    <a:p>
                      <a:pPr algn="r">
                        <a:lnSpc>
                          <a:spcPct val="107000"/>
                        </a:lnSpc>
                        <a:spcAft>
                          <a:spcPts val="800"/>
                        </a:spcAft>
                      </a:pPr>
                      <a:r>
                        <a:rPr lang="en-GB" sz="1100" noProof="0" dirty="0">
                          <a:solidFill>
                            <a:srgbClr val="33CC33"/>
                          </a:solidFill>
                        </a:rPr>
                        <a:t>Complete</a:t>
                      </a:r>
                    </a:p>
                  </a:txBody>
                  <a:tcPr marL="36001" marR="36001" marT="0" marB="0" anchor="b"/>
                </a:tc>
                <a:extLst>
                  <a:ext uri="{0D108BD9-81ED-4DB2-BD59-A6C34878D82A}">
                    <a16:rowId xmlns:a16="http://schemas.microsoft.com/office/drawing/2014/main" val="10001"/>
                  </a:ext>
                </a:extLst>
              </a:tr>
            </a:tbl>
          </a:graphicData>
        </a:graphic>
      </p:graphicFrame>
      <p:graphicFrame>
        <p:nvGraphicFramePr>
          <p:cNvPr id="2" name="Table 4">
            <a:extLst>
              <a:ext uri="{FF2B5EF4-FFF2-40B4-BE49-F238E27FC236}">
                <a16:creationId xmlns:a16="http://schemas.microsoft.com/office/drawing/2014/main" id="{BF0D38FB-564D-D69F-ED74-7AA7C8957396}"/>
              </a:ext>
            </a:extLst>
          </p:cNvPr>
          <p:cNvGraphicFramePr>
            <a:graphicFrameLocks noGrp="1"/>
          </p:cNvGraphicFramePr>
          <p:nvPr>
            <p:extLst>
              <p:ext uri="{D42A27DB-BD31-4B8C-83A1-F6EECF244321}">
                <p14:modId xmlns:p14="http://schemas.microsoft.com/office/powerpoint/2010/main" val="981294619"/>
              </p:ext>
            </p:extLst>
          </p:nvPr>
        </p:nvGraphicFramePr>
        <p:xfrm>
          <a:off x="1263303" y="5502508"/>
          <a:ext cx="9474202" cy="304800"/>
        </p:xfrm>
        <a:graphic>
          <a:graphicData uri="http://schemas.openxmlformats.org/drawingml/2006/table">
            <a:tbl>
              <a:tblPr/>
              <a:tblGrid>
                <a:gridCol w="721828">
                  <a:extLst>
                    <a:ext uri="{9D8B030D-6E8A-4147-A177-3AD203B41FA5}">
                      <a16:colId xmlns:a16="http://schemas.microsoft.com/office/drawing/2014/main" val="1716726221"/>
                    </a:ext>
                  </a:extLst>
                </a:gridCol>
                <a:gridCol w="2324131">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105878">
                <a:tc>
                  <a:txBody>
                    <a:bodyPr/>
                    <a:lstStyle/>
                    <a:p>
                      <a:pPr algn="ctr" fontAlgn="t"/>
                      <a:r>
                        <a:rPr lang="en-GB" sz="1000" b="1" i="0" u="none" strike="noStrike" noProof="0" dirty="0" err="1">
                          <a:solidFill>
                            <a:srgbClr val="FFFFFF"/>
                          </a:solidFill>
                          <a:effectLst/>
                          <a:latin typeface="Arial" panose="020B0604020202020204" pitchFamily="34" charset="0"/>
                          <a:cs typeface="Arial" panose="020B0604020202020204" pitchFamily="34" charset="0"/>
                        </a:rPr>
                        <a:t>TDoc</a:t>
                      </a:r>
                      <a:endParaRPr lang="en-GB" sz="1000" b="1" i="0" u="none" strike="noStrike" noProof="0" dirty="0">
                        <a:solidFill>
                          <a:srgbClr val="FFFF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t"/>
                      <a:r>
                        <a:rPr lang="en-GB" sz="1000" b="1" i="0" u="none" strike="noStrike" noProof="0" dirty="0">
                          <a:solidFill>
                            <a:srgbClr val="FFFFFF"/>
                          </a:solidFill>
                          <a:effectLst/>
                          <a:latin typeface="Arial" panose="020B0604020202020204" pitchFamily="34" charset="0"/>
                          <a:cs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86627">
                <a:tc>
                  <a:txBody>
                    <a:bodyPr/>
                    <a:lstStyle/>
                    <a:p>
                      <a:pPr marL="0" algn="l" defTabSz="914400" rtl="0" eaLnBrk="1" fontAlgn="t" latinLnBrk="0" hangingPunct="1"/>
                      <a:r>
                        <a:rPr kumimoji="0" lang="fr-FR"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4"/>
                        </a:rPr>
                        <a:t>SP-251442</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ATIAS_Ph2</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BFBF"/>
                    </a:solidFill>
                  </a:tcPr>
                </a:tc>
                <a:tc>
                  <a:txBody>
                    <a:bodyPr/>
                    <a:lstStyle/>
                    <a:p>
                      <a:pPr algn="l" fontAlgn="t"/>
                      <a:r>
                        <a:rPr lang="en-US" sz="1000" b="1" i="0" u="sng" strike="noStrike" dirty="0">
                          <a:solidFill>
                            <a:srgbClr val="0000FF"/>
                          </a:solidFill>
                          <a:effectLst/>
                          <a:latin typeface="Arial" panose="020B0604020202020204" pitchFamily="34" charset="0"/>
                          <a:hlinkClick r:id="rId5"/>
                        </a:rPr>
                        <a:t>Rel-19</a:t>
                      </a:r>
                      <a:endParaRPr lang="en-US"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7484986"/>
                  </a:ext>
                </a:extLst>
              </a:tr>
            </a:tbl>
          </a:graphicData>
        </a:graphic>
      </p:graphicFrame>
    </p:spTree>
    <p:extLst>
      <p:ext uri="{BB962C8B-B14F-4D97-AF65-F5344CB8AC3E}">
        <p14:creationId xmlns:p14="http://schemas.microsoft.com/office/powerpoint/2010/main" val="372550211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DB1B4-3955-FDCF-1A2C-CB6388A9CD4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4AAB35B-1FFB-F0E2-4D53-867F8EC387F5}"/>
              </a:ext>
            </a:extLst>
          </p:cNvPr>
          <p:cNvSpPr txBox="1">
            <a:spLocks/>
          </p:cNvSpPr>
          <p:nvPr/>
        </p:nvSpPr>
        <p:spPr>
          <a:xfrm>
            <a:off x="404285" y="2314640"/>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spcBef>
                <a:spcPts val="0"/>
              </a:spcBef>
              <a:spcAft>
                <a:spcPts val="0"/>
              </a:spcAft>
            </a:pPr>
            <a:r>
              <a:rPr lang="en-US" sz="1400" dirty="0">
                <a:ea typeface="Calibri" panose="020F0502020204030204" pitchFamily="34" charset="0"/>
                <a:cs typeface="Times New Roman" panose="02020603050405020304" pitchFamily="18" charset="0"/>
              </a:rPr>
              <a:t>Main objective: Address recommendations from FS_AMD and FS_MS_NS_Ph2 studies in TS 26.510, TS 26.512, and TS 26.517</a:t>
            </a:r>
          </a:p>
          <a:p>
            <a:pPr lvl="1">
              <a:spcBef>
                <a:spcPts val="0"/>
              </a:spcBef>
              <a:spcAft>
                <a:spcPts val="0"/>
              </a:spcAft>
            </a:pPr>
            <a:r>
              <a:rPr lang="en-US" sz="1400" u="sng" dirty="0">
                <a:ea typeface="Calibri" panose="020F0502020204030204" pitchFamily="34" charset="0"/>
                <a:cs typeface="Times New Roman" panose="02020603050405020304" pitchFamily="18" charset="0"/>
              </a:rPr>
              <a:t>MBS Protocol Extensions</a:t>
            </a:r>
            <a:r>
              <a:rPr lang="en-US" sz="1400" dirty="0">
                <a:ea typeface="Calibri" panose="020F0502020204030204" pitchFamily="34" charset="0"/>
                <a:cs typeface="Times New Roman" panose="02020603050405020304" pitchFamily="18" charset="0"/>
              </a:rPr>
              <a:t>: In-session unicast repair for MBS Object Distribution; Time synchronization…</a:t>
            </a:r>
          </a:p>
          <a:p>
            <a:pPr lvl="1">
              <a:spcBef>
                <a:spcPts val="0"/>
              </a:spcBef>
              <a:spcAft>
                <a:spcPts val="0"/>
              </a:spcAft>
            </a:pPr>
            <a:r>
              <a:rPr lang="en-US" sz="1400" u="sng" dirty="0">
                <a:ea typeface="Calibri" panose="020F0502020204030204" pitchFamily="34" charset="0"/>
                <a:cs typeface="Times New Roman" panose="02020603050405020304" pitchFamily="18" charset="0"/>
              </a:rPr>
              <a:t>5G Media Streaming Protocol Updates</a:t>
            </a:r>
            <a:r>
              <a:rPr lang="en-US" sz="1400" dirty="0">
                <a:ea typeface="Calibri" panose="020F0502020204030204" pitchFamily="34" charset="0"/>
                <a:cs typeface="Times New Roman" panose="02020603050405020304" pitchFamily="18" charset="0"/>
              </a:rPr>
              <a:t>: Common Media Client Data (CMCD); multi-access media delivery; media delivery from multiple service locations</a:t>
            </a:r>
          </a:p>
          <a:p>
            <a:pPr lvl="1">
              <a:spcBef>
                <a:spcPts val="0"/>
              </a:spcBef>
              <a:spcAft>
                <a:spcPts val="0"/>
              </a:spcAft>
            </a:pPr>
            <a:r>
              <a:rPr lang="en-US" sz="1400" u="sng" dirty="0">
                <a:ea typeface="Calibri" panose="020F0502020204030204" pitchFamily="34" charset="0"/>
                <a:cs typeface="Times New Roman" panose="02020603050405020304" pitchFamily="18" charset="0"/>
              </a:rPr>
              <a:t>Content Protection &amp; Distribution</a:t>
            </a:r>
            <a:r>
              <a:rPr lang="en-US" sz="1400" dirty="0">
                <a:ea typeface="Calibri" panose="020F0502020204030204" pitchFamily="34" charset="0"/>
                <a:cs typeface="Times New Roman" panose="02020603050405020304" pitchFamily="18" charset="0"/>
              </a:rPr>
              <a:t>: Support for network and client-side interoperability for DRM and Content Protection (reference CPIX &amp; DASH-IF) QoS Improvements: Integrate ECN marking for L4S; Add QoS monitoring features; Network Slicing Support…</a:t>
            </a:r>
          </a:p>
          <a:p>
            <a:pPr lvl="1">
              <a:spcBef>
                <a:spcPts val="0"/>
              </a:spcBef>
              <a:spcAft>
                <a:spcPts val="0"/>
              </a:spcAft>
            </a:pPr>
            <a:r>
              <a:rPr lang="en-US" sz="1400" u="sng" dirty="0">
                <a:ea typeface="Calibri" panose="020F0502020204030204" pitchFamily="34" charset="0"/>
                <a:cs typeface="Times New Roman" panose="02020603050405020304" pitchFamily="18" charset="0"/>
              </a:rPr>
              <a:t>Define APIs and </a:t>
            </a:r>
            <a:r>
              <a:rPr lang="en-US" sz="1400" u="sng" dirty="0" err="1">
                <a:ea typeface="Calibri" panose="020F0502020204030204" pitchFamily="34" charset="0"/>
                <a:cs typeface="Times New Roman" panose="02020603050405020304" pitchFamily="18" charset="0"/>
              </a:rPr>
              <a:t>OpenAPI</a:t>
            </a:r>
            <a:r>
              <a:rPr lang="en-US" sz="1400" u="sng" dirty="0">
                <a:ea typeface="Calibri" panose="020F0502020204030204" pitchFamily="34" charset="0"/>
                <a:cs typeface="Times New Roman" panose="02020603050405020304" pitchFamily="18" charset="0"/>
              </a:rPr>
              <a:t> YAML specifications</a:t>
            </a:r>
            <a:r>
              <a:rPr lang="en-US" sz="1400" dirty="0">
                <a:ea typeface="Calibri" panose="020F0502020204030204" pitchFamily="34" charset="0"/>
                <a:cs typeface="Times New Roman" panose="02020603050405020304" pitchFamily="18" charset="0"/>
              </a:rPr>
              <a:t>: Collaborate with organizations like SVTA, CTA WAVE, ISO/IEC; API and Protocol Development </a:t>
            </a:r>
          </a:p>
          <a:p>
            <a:pPr>
              <a:spcBef>
                <a:spcPts val="0"/>
              </a:spcBef>
              <a:spcAft>
                <a:spcPts val="533"/>
              </a:spcAft>
            </a:pPr>
            <a:r>
              <a:rPr lang="en-US" sz="1867" b="1" dirty="0"/>
              <a:t>Progress in the last quarter</a:t>
            </a:r>
          </a:p>
          <a:p>
            <a:pPr lvl="1">
              <a:spcBef>
                <a:spcPts val="0"/>
              </a:spcBef>
              <a:spcAft>
                <a:spcPts val="533"/>
              </a:spcAft>
            </a:pPr>
            <a:r>
              <a:rPr lang="en-US" sz="1400" dirty="0">
                <a:ea typeface="Calibri" panose="020F0502020204030204" pitchFamily="34" charset="0"/>
                <a:cs typeface="Times New Roman" panose="02020603050405020304" pitchFamily="18" charset="0"/>
              </a:rPr>
              <a:t>Provided some XML schema corrections, fixed security procedures and metrics reporting at M3, corrected the M3 data models, corrections of </a:t>
            </a:r>
            <a:r>
              <a:rPr lang="en-US" sz="1400" dirty="0" err="1">
                <a:ea typeface="Calibri" panose="020F0502020204030204" pitchFamily="34" charset="0"/>
                <a:cs typeface="Times New Roman" panose="02020603050405020304" pitchFamily="18" charset="0"/>
              </a:rPr>
              <a:t>ContentHostingConfiguration</a:t>
            </a:r>
            <a:r>
              <a:rPr lang="en-US" sz="1400" dirty="0">
                <a:ea typeface="Calibri" panose="020F0502020204030204" pitchFamily="34" charset="0"/>
                <a:cs typeface="Times New Roman" panose="02020603050405020304" pitchFamily="18" charset="0"/>
              </a:rPr>
              <a:t> and </a:t>
            </a:r>
            <a:r>
              <a:rPr lang="en-US" sz="1400" dirty="0" err="1">
                <a:ea typeface="Calibri" panose="020F0502020204030204" pitchFamily="34" charset="0"/>
                <a:cs typeface="Times New Roman" panose="02020603050405020304" pitchFamily="18" charset="0"/>
              </a:rPr>
              <a:t>ContentContributionConfiguration</a:t>
            </a:r>
            <a:r>
              <a:rPr lang="en-US" sz="1400" dirty="0">
                <a:ea typeface="Calibri" panose="020F0502020204030204" pitchFamily="34" charset="0"/>
                <a:cs typeface="Times New Roman" panose="02020603050405020304" pitchFamily="18" charset="0"/>
              </a:rPr>
              <a:t> </a:t>
            </a:r>
            <a:r>
              <a:rPr lang="en-US" sz="1400" dirty="0" err="1">
                <a:ea typeface="Calibri" panose="020F0502020204030204" pitchFamily="34" charset="0"/>
                <a:cs typeface="Times New Roman" panose="02020603050405020304" pitchFamily="18" charset="0"/>
              </a:rPr>
              <a:t>OPenAPI</a:t>
            </a:r>
            <a:r>
              <a:rPr lang="en-US" sz="1400" dirty="0">
                <a:ea typeface="Calibri" panose="020F0502020204030204" pitchFamily="34" charset="0"/>
                <a:cs typeface="Times New Roman" panose="02020603050405020304" pitchFamily="18" charset="0"/>
              </a:rPr>
              <a:t> schema, agreed </a:t>
            </a:r>
            <a:r>
              <a:rPr lang="en-US" sz="1400" dirty="0" err="1">
                <a:ea typeface="Calibri" panose="020F0502020204030204" pitchFamily="34" charset="0"/>
                <a:cs typeface="Times New Roman" panose="02020603050405020304" pitchFamily="18" charset="0"/>
              </a:rPr>
              <a:t>OpenAPI</a:t>
            </a:r>
            <a:r>
              <a:rPr lang="en-US" sz="1400" dirty="0">
                <a:ea typeface="Calibri" panose="020F0502020204030204" pitchFamily="34" charset="0"/>
                <a:cs typeface="Times New Roman" panose="02020603050405020304" pitchFamily="18" charset="0"/>
              </a:rPr>
              <a:t> YAML updates for in-session repair and updated normative CMMF content preparation template and media player entry references</a:t>
            </a:r>
          </a:p>
          <a:p>
            <a:pPr>
              <a:spcBef>
                <a:spcPts val="0"/>
              </a:spcBef>
              <a:spcAft>
                <a:spcPts val="533"/>
              </a:spcAft>
            </a:pPr>
            <a:r>
              <a:rPr lang="de-DE" sz="1870" b="1" kern="0" dirty="0"/>
              <a:t>Next </a:t>
            </a:r>
            <a:r>
              <a:rPr lang="de-DE" sz="1870" b="1" kern="0" dirty="0" err="1"/>
              <a:t>steps</a:t>
            </a:r>
            <a:endParaRPr lang="de-DE" sz="1870" b="1" kern="0" dirty="0"/>
          </a:p>
          <a:p>
            <a:pPr lvl="1">
              <a:spcBef>
                <a:spcPts val="0"/>
              </a:spcBef>
              <a:spcAft>
                <a:spcPts val="533"/>
              </a:spcAft>
            </a:pPr>
            <a:r>
              <a:rPr lang="en-US" altLang="de-DE" sz="1600" dirty="0">
                <a:solidFill>
                  <a:srgbClr val="00CC00"/>
                </a:solidFill>
              </a:rPr>
              <a:t>Work complete!</a:t>
            </a:r>
            <a:endParaRPr lang="en-US" altLang="de-DE" sz="1600" kern="0" dirty="0">
              <a:solidFill>
                <a:srgbClr val="00CC00"/>
              </a:solidFill>
            </a:endParaRPr>
          </a:p>
        </p:txBody>
      </p:sp>
      <p:sp>
        <p:nvSpPr>
          <p:cNvPr id="4" name="Title 1">
            <a:extLst>
              <a:ext uri="{FF2B5EF4-FFF2-40B4-BE49-F238E27FC236}">
                <a16:creationId xmlns:a16="http://schemas.microsoft.com/office/drawing/2014/main" id="{62C1945E-3147-39E2-7285-F18F5C4D8CE9}"/>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2.4) </a:t>
            </a:r>
            <a:r>
              <a:rPr lang="en-GB" altLang="en-US" sz="3733" b="1" dirty="0">
                <a:solidFill>
                  <a:schemeClr val="tx1"/>
                </a:solidFill>
              </a:rPr>
              <a:t>Rel-19 Work Items: </a:t>
            </a:r>
            <a:br>
              <a:rPr lang="en-GB" altLang="en-US" sz="3733" b="1" dirty="0">
                <a:solidFill>
                  <a:schemeClr val="tx1"/>
                </a:solidFill>
              </a:rPr>
            </a:br>
            <a:r>
              <a:rPr lang="en-US" sz="2800" dirty="0"/>
              <a:t>Stage 3 for Advanced Media Delivery</a:t>
            </a:r>
            <a:br>
              <a:rPr lang="en-US" sz="2800" dirty="0"/>
            </a:br>
            <a:r>
              <a:rPr lang="en-US" sz="2800" dirty="0"/>
              <a:t> </a:t>
            </a:r>
            <a:r>
              <a:rPr lang="en-US" altLang="en-US" sz="2800" dirty="0"/>
              <a:t>(</a:t>
            </a:r>
            <a:r>
              <a:rPr lang="en-US" sz="2800" dirty="0"/>
              <a:t>AMD_PRO-MED</a:t>
            </a:r>
            <a:r>
              <a:rPr lang="en-US" altLang="en-US" sz="2800" dirty="0"/>
              <a:t>) – </a:t>
            </a:r>
            <a:r>
              <a:rPr lang="en-US" altLang="en-US" sz="2800" dirty="0">
                <a:solidFill>
                  <a:srgbClr val="33CC33"/>
                </a:solidFill>
              </a:rPr>
              <a:t>Complete!</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4F0D658B-11B9-1822-2FCA-19D9A4632A70}"/>
              </a:ext>
            </a:extLst>
          </p:cNvPr>
          <p:cNvGraphicFramePr>
            <a:graphicFrameLocks noGrp="1"/>
          </p:cNvGraphicFramePr>
          <p:nvPr>
            <p:extLst>
              <p:ext uri="{D42A27DB-BD31-4B8C-83A1-F6EECF244321}">
                <p14:modId xmlns:p14="http://schemas.microsoft.com/office/powerpoint/2010/main" val="368437746"/>
              </p:ext>
            </p:extLst>
          </p:nvPr>
        </p:nvGraphicFramePr>
        <p:xfrm>
          <a:off x="404285" y="1479551"/>
          <a:ext cx="10907183" cy="83508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b"/>
                      <a:r>
                        <a:rPr lang="en-GB" sz="1100" b="1" noProof="0" dirty="0">
                          <a:latin typeface="+mn-lt"/>
                        </a:rPr>
                        <a:t>1070057</a:t>
                      </a:r>
                    </a:p>
                  </a:txBody>
                  <a:tcPr marL="9525" marR="9525" marT="9525" marB="0" anchor="b"/>
                </a:tc>
                <a:tc>
                  <a:txBody>
                    <a:bodyPr/>
                    <a:lstStyle/>
                    <a:p>
                      <a:pPr algn="l" fontAlgn="b"/>
                      <a:r>
                        <a:rPr lang="en-GB" sz="1100" b="0" noProof="0" dirty="0">
                          <a:latin typeface="+mn-lt"/>
                        </a:rPr>
                        <a:t>Stage 3 for Advanced Media Delivery</a:t>
                      </a:r>
                    </a:p>
                  </a:txBody>
                  <a:tcPr marL="9525" marR="9525" marT="9525" marB="0" anchor="b"/>
                </a:tc>
                <a:tc>
                  <a:txBody>
                    <a:bodyPr/>
                    <a:lstStyle/>
                    <a:p>
                      <a:pPr algn="l" fontAlgn="b"/>
                      <a:r>
                        <a:rPr lang="en-GB" sz="1100" b="0" noProof="0" dirty="0">
                          <a:latin typeface="+mn-lt"/>
                        </a:rPr>
                        <a:t>AMD_PRO-MED</a:t>
                      </a:r>
                    </a:p>
                  </a:txBody>
                  <a:tcPr marL="9525" marR="9525" marT="9525" marB="0" anchor="b"/>
                </a:tc>
                <a:tc>
                  <a:txBody>
                    <a:bodyPr/>
                    <a:lstStyle/>
                    <a:p>
                      <a:pPr algn="r" fontAlgn="b"/>
                      <a:r>
                        <a:rPr lang="en-GB" sz="1100" b="0" noProof="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noProof="0" dirty="0">
                          <a:solidFill>
                            <a:schemeClr val="tx1"/>
                          </a:solidFill>
                          <a:latin typeface="+mn-lt"/>
                        </a:rPr>
                        <a:t>85%</a:t>
                      </a:r>
                    </a:p>
                  </a:txBody>
                  <a:tcPr marL="36001" marR="36001" marT="0" marB="0" anchor="b"/>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kern="1200" noProof="0" dirty="0">
                          <a:solidFill>
                            <a:schemeClr val="dk1"/>
                          </a:solidFill>
                          <a:effectLst/>
                          <a:latin typeface="+mn-lt"/>
                          <a:ea typeface="+mn-ea"/>
                          <a:cs typeface="+mn-cs"/>
                          <a:hlinkClick r:id="rId3"/>
                        </a:rPr>
                        <a:t>SP-250265</a:t>
                      </a:r>
                      <a:endParaRPr lang="en-GB" sz="1100" b="1" i="0" u="sng" strike="noStrike" noProof="0" dirty="0">
                        <a:solidFill>
                          <a:srgbClr val="0000FF"/>
                        </a:solidFill>
                        <a:effectLst/>
                        <a:latin typeface="+mn-lt"/>
                      </a:endParaRPr>
                    </a:p>
                  </a:txBody>
                  <a:tcPr marL="0" marR="0"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Calibri"/>
                          <a:ea typeface="+mn-ea"/>
                          <a:cs typeface="+mn-cs"/>
                        </a:rPr>
                        <a:t>100%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noProof="0" dirty="0">
                          <a:solidFill>
                            <a:srgbClr val="33CC33"/>
                          </a:solidFill>
                        </a:rPr>
                        <a:t>Stage 3 complete in SA#109</a:t>
                      </a:r>
                    </a:p>
                    <a:p>
                      <a:pPr algn="r">
                        <a:lnSpc>
                          <a:spcPct val="107000"/>
                        </a:lnSpc>
                        <a:spcAft>
                          <a:spcPts val="800"/>
                        </a:spcAft>
                      </a:pPr>
                      <a:r>
                        <a:rPr lang="en-GB" sz="1100" noProof="0" dirty="0">
                          <a:solidFill>
                            <a:srgbClr val="33CC33"/>
                          </a:solidFill>
                        </a:rPr>
                        <a:t>Work on </a:t>
                      </a:r>
                      <a:r>
                        <a:rPr lang="en-GB" sz="1100" noProof="0" dirty="0" err="1">
                          <a:solidFill>
                            <a:srgbClr val="33CC33"/>
                          </a:solidFill>
                        </a:rPr>
                        <a:t>OpenAPI</a:t>
                      </a:r>
                      <a:r>
                        <a:rPr lang="en-GB" sz="1100" noProof="0" dirty="0">
                          <a:solidFill>
                            <a:srgbClr val="33CC33"/>
                          </a:solidFill>
                        </a:rPr>
                        <a:t> complete</a:t>
                      </a:r>
                    </a:p>
                  </a:txBody>
                  <a:tcPr marL="36001" marR="36001" marT="0" marB="0" anchor="b"/>
                </a:tc>
                <a:extLst>
                  <a:ext uri="{0D108BD9-81ED-4DB2-BD59-A6C34878D82A}">
                    <a16:rowId xmlns:a16="http://schemas.microsoft.com/office/drawing/2014/main" val="10001"/>
                  </a:ext>
                </a:extLst>
              </a:tr>
            </a:tbl>
          </a:graphicData>
        </a:graphic>
      </p:graphicFrame>
      <p:graphicFrame>
        <p:nvGraphicFramePr>
          <p:cNvPr id="5" name="Table 5">
            <a:extLst>
              <a:ext uri="{FF2B5EF4-FFF2-40B4-BE49-F238E27FC236}">
                <a16:creationId xmlns:a16="http://schemas.microsoft.com/office/drawing/2014/main" id="{198D5318-8240-6330-AE43-70AAFEAD80E0}"/>
              </a:ext>
            </a:extLst>
          </p:cNvPr>
          <p:cNvGraphicFramePr>
            <a:graphicFrameLocks noGrp="1"/>
          </p:cNvGraphicFramePr>
          <p:nvPr>
            <p:extLst>
              <p:ext uri="{D42A27DB-BD31-4B8C-83A1-F6EECF244321}">
                <p14:modId xmlns:p14="http://schemas.microsoft.com/office/powerpoint/2010/main" val="4252706690"/>
              </p:ext>
            </p:extLst>
          </p:nvPr>
        </p:nvGraphicFramePr>
        <p:xfrm>
          <a:off x="1936212" y="5777059"/>
          <a:ext cx="9714980" cy="714759"/>
        </p:xfrm>
        <a:graphic>
          <a:graphicData uri="http://schemas.openxmlformats.org/drawingml/2006/table">
            <a:tbl>
              <a:tblPr/>
              <a:tblGrid>
                <a:gridCol w="707366">
                  <a:extLst>
                    <a:ext uri="{9D8B030D-6E8A-4147-A177-3AD203B41FA5}">
                      <a16:colId xmlns:a16="http://schemas.microsoft.com/office/drawing/2014/main" val="1716726221"/>
                    </a:ext>
                  </a:extLst>
                </a:gridCol>
                <a:gridCol w="2416003">
                  <a:extLst>
                    <a:ext uri="{9D8B030D-6E8A-4147-A177-3AD203B41FA5}">
                      <a16:colId xmlns:a16="http://schemas.microsoft.com/office/drawing/2014/main" val="2617071561"/>
                    </a:ext>
                  </a:extLst>
                </a:gridCol>
                <a:gridCol w="963039">
                  <a:extLst>
                    <a:ext uri="{9D8B030D-6E8A-4147-A177-3AD203B41FA5}">
                      <a16:colId xmlns:a16="http://schemas.microsoft.com/office/drawing/2014/main" val="1359689012"/>
                    </a:ext>
                  </a:extLst>
                </a:gridCol>
                <a:gridCol w="1083419">
                  <a:extLst>
                    <a:ext uri="{9D8B030D-6E8A-4147-A177-3AD203B41FA5}">
                      <a16:colId xmlns:a16="http://schemas.microsoft.com/office/drawing/2014/main" val="1425613435"/>
                    </a:ext>
                  </a:extLst>
                </a:gridCol>
                <a:gridCol w="1083419">
                  <a:extLst>
                    <a:ext uri="{9D8B030D-6E8A-4147-A177-3AD203B41FA5}">
                      <a16:colId xmlns:a16="http://schemas.microsoft.com/office/drawing/2014/main" val="3834804784"/>
                    </a:ext>
                  </a:extLst>
                </a:gridCol>
                <a:gridCol w="923996">
                  <a:extLst>
                    <a:ext uri="{9D8B030D-6E8A-4147-A177-3AD203B41FA5}">
                      <a16:colId xmlns:a16="http://schemas.microsoft.com/office/drawing/2014/main" val="3878458141"/>
                    </a:ext>
                  </a:extLst>
                </a:gridCol>
                <a:gridCol w="1678811">
                  <a:extLst>
                    <a:ext uri="{9D8B030D-6E8A-4147-A177-3AD203B41FA5}">
                      <a16:colId xmlns:a16="http://schemas.microsoft.com/office/drawing/2014/main" val="1835188596"/>
                    </a:ext>
                  </a:extLst>
                </a:gridCol>
                <a:gridCol w="858927">
                  <a:extLst>
                    <a:ext uri="{9D8B030D-6E8A-4147-A177-3AD203B41FA5}">
                      <a16:colId xmlns:a16="http://schemas.microsoft.com/office/drawing/2014/main" val="1582414319"/>
                    </a:ext>
                  </a:extLst>
                </a:gridCol>
              </a:tblGrid>
              <a:tr h="316493">
                <a:tc>
                  <a:txBody>
                    <a:bodyPr/>
                    <a:lstStyle/>
                    <a:p>
                      <a:pPr algn="ctr" fontAlgn="t"/>
                      <a:r>
                        <a:rPr lang="en-US" sz="1000" b="1" i="0" u="none" strike="noStrike">
                          <a:solidFill>
                            <a:srgbClr val="FFFFFF"/>
                          </a:solidFill>
                          <a:effectLst/>
                          <a:latin typeface="Arial" panose="020B0604020202020204" pitchFamily="34" charset="0"/>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a:solidFill>
                            <a:srgbClr val="FFFFFF"/>
                          </a:solidFill>
                          <a:effectLst/>
                          <a:latin typeface="Arial" panose="020B0604020202020204" pitchFamily="34" charset="0"/>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r>
                        <a:rPr lang="en-US" sz="1000" b="1" i="0" u="none" strike="noStrike" dirty="0">
                          <a:solidFill>
                            <a:srgbClr val="FFFFFF"/>
                          </a:solidFill>
                          <a:effectLst/>
                          <a:latin typeface="Arial" panose="020B0604020202020204" pitchFamily="34" charset="0"/>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5B91A"/>
                    </a:solidFill>
                  </a:tcPr>
                </a:tc>
                <a:extLst>
                  <a:ext uri="{0D108BD9-81ED-4DB2-BD59-A6C34878D82A}">
                    <a16:rowId xmlns:a16="http://schemas.microsoft.com/office/drawing/2014/main" val="3568159636"/>
                  </a:ext>
                </a:extLst>
              </a:tr>
              <a:tr h="199133">
                <a:tc>
                  <a:txBody>
                    <a:bodyPr/>
                    <a:lstStyle/>
                    <a:p>
                      <a:pPr marL="0" algn="l" defTabSz="914400" rtl="0" eaLnBrk="1" fontAlgn="t" latinLnBrk="0" hangingPunct="1"/>
                      <a:r>
                        <a:rPr kumimoji="0" lang="fr-FR" sz="8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4"/>
                        </a:rPr>
                        <a:t>SP-251443</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800" kern="1200" dirty="0">
                          <a:solidFill>
                            <a:schemeClr val="tx1"/>
                          </a:solidFill>
                          <a:effectLst/>
                          <a:latin typeface="Arial" panose="020B0604020202020204" pitchFamily="34" charset="0"/>
                          <a:ea typeface="+mn-ea"/>
                          <a:cs typeface="Arial" panose="020B0604020202020204" pitchFamily="34" charset="0"/>
                        </a:rPr>
                        <a:t>AMD_PRO-MED</a:t>
                      </a:r>
                      <a:r>
                        <a:rPr lang="fr-FR" sz="800" dirty="0">
                          <a:effectLst/>
                          <a:latin typeface="Arial" panose="020B0604020202020204" pitchFamily="34" charset="0"/>
                          <a:cs typeface="Arial" panose="020B0604020202020204" pitchFamily="34" charset="0"/>
                        </a:rPr>
                        <a:t> </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9837622"/>
                  </a:ext>
                </a:extLst>
              </a:tr>
              <a:tr h="199133">
                <a:tc>
                  <a:txBody>
                    <a:bodyPr/>
                    <a:lstStyle/>
                    <a:p>
                      <a:pPr marL="0" algn="l" defTabSz="914400" rtl="0" eaLnBrk="1" fontAlgn="t" latinLnBrk="0" hangingPunct="1"/>
                      <a:r>
                        <a:rPr kumimoji="0" lang="fr-FR" sz="8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6"/>
                        </a:rPr>
                        <a:t>SP-251436</a:t>
                      </a:r>
                      <a:endParaRPr lang="fr-FR" sz="8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800" kern="1200" dirty="0">
                          <a:solidFill>
                            <a:schemeClr val="tx1"/>
                          </a:solidFill>
                          <a:effectLst/>
                          <a:latin typeface="Arial" panose="020B0604020202020204" pitchFamily="34" charset="0"/>
                          <a:ea typeface="+mn-ea"/>
                          <a:cs typeface="Arial" panose="020B0604020202020204" pitchFamily="34" charset="0"/>
                        </a:rPr>
                        <a:t>5G_RTP_Ph2, AMD_PRO-MED</a:t>
                      </a:r>
                      <a:r>
                        <a:rPr lang="fr-FR" sz="800" dirty="0">
                          <a:effectLst/>
                          <a:latin typeface="Arial" panose="020B0604020202020204" pitchFamily="34" charset="0"/>
                          <a:cs typeface="Arial" panose="020B0604020202020204" pitchFamily="34" charset="0"/>
                        </a:rPr>
                        <a:t> </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19.4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800" b="0" i="0" u="none" strike="noStrike" dirty="0">
                          <a:solidFill>
                            <a:srgbClr val="000000"/>
                          </a:solidFill>
                          <a:effectLst/>
                          <a:latin typeface="Arial" panose="020B0604020202020204" pitchFamily="34" charset="0"/>
                        </a:rPr>
                        <a:t>SA WG4 Rel-19 CRs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6836248"/>
                  </a:ext>
                </a:extLst>
              </a:tr>
            </a:tbl>
          </a:graphicData>
        </a:graphic>
      </p:graphicFrame>
    </p:spTree>
    <p:extLst>
      <p:ext uri="{BB962C8B-B14F-4D97-AF65-F5344CB8AC3E}">
        <p14:creationId xmlns:p14="http://schemas.microsoft.com/office/powerpoint/2010/main" val="275103143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2.5) Rel-20 5G-A Work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8C44D5DC-2F51-0AF2-CA3C-A3D4A8694CB7}"/>
              </a:ext>
            </a:extLst>
          </p:cNvPr>
          <p:cNvGraphicFramePr>
            <a:graphicFrameLocks noGrp="1"/>
          </p:cNvGraphicFramePr>
          <p:nvPr>
            <p:extLst>
              <p:ext uri="{D42A27DB-BD31-4B8C-83A1-F6EECF244321}">
                <p14:modId xmlns:p14="http://schemas.microsoft.com/office/powerpoint/2010/main" val="545790033"/>
              </p:ext>
            </p:extLst>
          </p:nvPr>
        </p:nvGraphicFramePr>
        <p:xfrm>
          <a:off x="404285" y="1479551"/>
          <a:ext cx="10907183" cy="98520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0%</a:t>
                      </a:r>
                    </a:p>
                  </a:txBody>
                  <a:tcPr marL="0" marR="0" marT="0" marB="0" anchor="ctr"/>
                </a:tc>
                <a:tc>
                  <a:txBody>
                    <a:bodyPr/>
                    <a:lstStyle/>
                    <a:p>
                      <a:pPr marL="0" algn="l" defTabSz="914400" rtl="0" eaLnBrk="1" fontAlgn="ctr" latinLnBrk="0" hangingPunct="1">
                        <a:buNone/>
                      </a:pPr>
                      <a:r>
                        <a:rPr lang="fr-FR" sz="1100" b="0" i="0" u="sng" strike="noStrike" kern="1200" dirty="0">
                          <a:solidFill>
                            <a:srgbClr val="0563C1"/>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SP-250878</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20%</a:t>
                      </a:r>
                    </a:p>
                  </a:txBody>
                  <a:tcPr marL="0" marR="0" marT="0" marB="0" anchor="ctr"/>
                </a:tc>
                <a:tc>
                  <a:txBody>
                    <a:bodyPr/>
                    <a:lstStyle/>
                    <a:p>
                      <a:pPr algn="r">
                        <a:lnSpc>
                          <a:spcPct val="107000"/>
                        </a:lnSpc>
                        <a:spcAft>
                          <a:spcPts val="800"/>
                        </a:spcAft>
                      </a:pPr>
                      <a:r>
                        <a:rPr lang="en-GB" sz="1100" dirty="0">
                          <a:solidFill>
                            <a:srgbClr val="FF0000"/>
                          </a:solidFill>
                        </a:rPr>
                        <a:t>Progress slower then expected</a:t>
                      </a:r>
                    </a:p>
                  </a:txBody>
                  <a:tcPr marL="36001" marR="36001" marT="0" marB="0" anchor="b"/>
                </a:tc>
                <a:extLst>
                  <a:ext uri="{0D108BD9-81ED-4DB2-BD59-A6C34878D82A}">
                    <a16:rowId xmlns:a16="http://schemas.microsoft.com/office/drawing/2014/main" val="10001"/>
                  </a:ext>
                </a:extLst>
              </a:tr>
              <a:tr h="301245">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55%</a:t>
                      </a:r>
                    </a:p>
                  </a:txBody>
                  <a:tcPr marL="0" marR="0" marT="0" marB="0" anchor="ctr"/>
                </a:tc>
                <a:tc>
                  <a:txBody>
                    <a:bodyPr/>
                    <a:lstStyle/>
                    <a:p>
                      <a:pPr marL="0" algn="l" defTabSz="914400" rtl="0" eaLnBrk="1" fontAlgn="ctr" latinLnBrk="0" hangingPunct="1">
                        <a:buNone/>
                      </a:pPr>
                      <a:r>
                        <a:rPr lang="fr-FR" sz="11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SP-241962</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60%</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24523415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D7D3D-8616-1DC2-9BAD-14936FABE8A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54F28A5-5434-2FE1-C636-8D40F6B5340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AI_IMS-MED work item will focus solely on enabling AI/ML media processing as part of IMS-based services (including audio, video and AR calls) and has the following objectives in Rel-20:</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Extend TS 26.114 and TS 26.264 specifications to support AI/ML data delivery and AI/ML media processing in IMS services.</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Specify support for AI/ML data signaling and negotiation, including support for split inferencing.</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Select interoperable formats for AI/ML model and intermediate data.</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Define the support of the configuration, delivery, compression, and processing of AI/ML data as identified in TR 26.927 clause 6, as needed, along with relevant optional metadata, as identified in TR 26.927 clause 6.6.</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400" dirty="0">
                <a:cs typeface="Arial" pitchFamily="34" charset="0"/>
              </a:rPr>
              <a:t>Agreed, as a basis for further work, a high-level common call flow for device, split and network inferencing. Details include DC app selection, AI task selection as well as related app requirements, UE/MF capabilities and app negotiations. A neutral skeleton CR document was also agreed as basis for further work (target TS still under discussion). WI likely to be extended by at least one meeting.</a:t>
            </a:r>
          </a:p>
          <a:p>
            <a:pPr>
              <a:spcBef>
                <a:spcPts val="0"/>
              </a:spcBef>
              <a:spcAft>
                <a:spcPts val="533"/>
              </a:spcAft>
            </a:pPr>
            <a:r>
              <a:rPr lang="de-DE" sz="1870" b="1" kern="0" dirty="0"/>
              <a:t>Next </a:t>
            </a:r>
            <a:r>
              <a:rPr lang="de-DE" sz="1870" b="1" kern="0" dirty="0" err="1"/>
              <a:t>steps</a:t>
            </a:r>
            <a:endParaRPr lang="de-DE" sz="1870" b="1" kern="0" dirty="0"/>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Progress work on bootstrap and app DC negotiation procedures for AI/ML model delivery; signalling for discovery and configuration of AI/ML; media processing; MF profile for AI/ML processing; Extending UE client Terminal Architecture to support AI/ML processing; Signalling for negotiation and configuration for split inferencing, supporting split and sequential AI/ML processing applications; Specifying interoperable formats and mechanisms for AI/ML model data delivery; Specifying format protocols and signalling of AI/ML intermediate data, including compression where necessary</a:t>
            </a:r>
          </a:p>
        </p:txBody>
      </p:sp>
      <p:sp>
        <p:nvSpPr>
          <p:cNvPr id="4" name="Title 1">
            <a:extLst>
              <a:ext uri="{FF2B5EF4-FFF2-40B4-BE49-F238E27FC236}">
                <a16:creationId xmlns:a16="http://schemas.microsoft.com/office/drawing/2014/main" id="{DED93E5F-0732-DE86-2294-EA57DEB0C56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Work Items: </a:t>
            </a:r>
            <a:br>
              <a:rPr lang="en-GB" altLang="en-US" sz="3733" b="1" dirty="0">
                <a:solidFill>
                  <a:schemeClr val="tx1"/>
                </a:solidFill>
              </a:rPr>
            </a:br>
            <a:r>
              <a:rPr lang="en-US" sz="2800" dirty="0"/>
              <a:t>AI/ML for IMS services</a:t>
            </a:r>
            <a:br>
              <a:rPr lang="en-US" sz="2800" dirty="0"/>
            </a:br>
            <a:r>
              <a:rPr lang="en-US" sz="2800" dirty="0"/>
              <a:t>(AIML_IMS-MED)</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99BCAF42-5287-7F7A-E301-1DB50C687629}"/>
              </a:ext>
            </a:extLst>
          </p:cNvPr>
          <p:cNvGraphicFramePr>
            <a:graphicFrameLocks noGrp="1"/>
          </p:cNvGraphicFramePr>
          <p:nvPr>
            <p:extLst>
              <p:ext uri="{D42A27DB-BD31-4B8C-83A1-F6EECF244321}">
                <p14:modId xmlns:p14="http://schemas.microsoft.com/office/powerpoint/2010/main" val="2689850912"/>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0%</a:t>
                      </a:r>
                    </a:p>
                  </a:txBody>
                  <a:tcPr marL="0" marR="0" marT="0" marB="0" anchor="ctr"/>
                </a:tc>
                <a:tc>
                  <a:txBody>
                    <a:bodyPr/>
                    <a:lstStyle/>
                    <a:p>
                      <a:pPr marL="0" algn="l" defTabSz="914400" rtl="0" eaLnBrk="1" fontAlgn="ctr" latinLnBrk="0" hangingPunct="1">
                        <a:buNone/>
                      </a:pPr>
                      <a:r>
                        <a:rPr lang="fr-FR" sz="11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SP-250878</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20%</a:t>
                      </a:r>
                    </a:p>
                  </a:txBody>
                  <a:tcPr marL="0" marR="0"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Progress slower then expected</a:t>
                      </a: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2941072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9DCE0-5A5C-A3A3-186C-8784BF37BC0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E28BA41-2FDD-E017-F4D9-B03FF4DFBD50}"/>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400" dirty="0">
                <a:cs typeface="Arial" pitchFamily="34" charset="0"/>
              </a:rPr>
              <a:t>Progress on DaCAS-1 (Target devices and databases).</a:t>
            </a:r>
          </a:p>
          <a:p>
            <a:pPr lvl="1"/>
            <a:r>
              <a:rPr lang="en-GB" sz="1400" dirty="0">
                <a:cs typeface="Arial" pitchFamily="34" charset="0"/>
              </a:rPr>
              <a:t>2 new recording scenarios for object-based audio capturing documented into DaCAS-2 (Test methodologies and requirements) reflecting agreements from previous AH telcos and new proposals (multi-source evaluation for ISM capturing, requirements for raw microphone signals, documentation of microphone signal compensation, referencing of initial test script)</a:t>
            </a:r>
          </a:p>
          <a:p>
            <a:pPr lvl="1"/>
            <a:r>
              <a:rPr lang="en-GB" sz="1400" dirty="0">
                <a:cs typeface="Arial" pitchFamily="34" charset="0"/>
              </a:rPr>
              <a:t>No update on DaCAS-3 (deliverables for </a:t>
            </a:r>
            <a:r>
              <a:rPr lang="en-GB" sz="1400" dirty="0" err="1">
                <a:cs typeface="Arial" pitchFamily="34" charset="0"/>
              </a:rPr>
              <a:t>DaCAS</a:t>
            </a:r>
            <a:r>
              <a:rPr lang="en-GB" sz="1400" dirty="0">
                <a:cs typeface="Arial" pitchFamily="34" charset="0"/>
              </a:rPr>
              <a:t>)</a:t>
            </a:r>
          </a:p>
          <a:p>
            <a:pPr lvl="1"/>
            <a:r>
              <a:rPr lang="en-GB" sz="1400" dirty="0">
                <a:cs typeface="Arial" pitchFamily="34" charset="0"/>
              </a:rPr>
              <a:t>Discussions on complexity evaluation, source code, and deliverable.</a:t>
            </a:r>
          </a:p>
          <a:p>
            <a:pPr>
              <a:spcBef>
                <a:spcPts val="0"/>
              </a:spcBef>
              <a:spcAft>
                <a:spcPts val="533"/>
              </a:spcAft>
            </a:pPr>
            <a:r>
              <a:rPr lang="de-DE" sz="1870" b="1" kern="0" dirty="0"/>
              <a:t>Next </a:t>
            </a:r>
            <a:r>
              <a:rPr lang="de-DE" sz="1870" b="1" kern="0" dirty="0" err="1"/>
              <a:t>steps</a:t>
            </a:r>
            <a:endParaRPr lang="de-DE" sz="1870" b="1" kern="0" dirty="0"/>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Continue work on Common database for the target devices and Deliverables of example solutions for the target devices.</a:t>
            </a:r>
          </a:p>
        </p:txBody>
      </p:sp>
      <p:sp>
        <p:nvSpPr>
          <p:cNvPr id="4" name="Title 1">
            <a:extLst>
              <a:ext uri="{FF2B5EF4-FFF2-40B4-BE49-F238E27FC236}">
                <a16:creationId xmlns:a16="http://schemas.microsoft.com/office/drawing/2014/main" id="{8EFD0A5D-957B-95B0-5014-76F219165EC0}"/>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Work Items: </a:t>
            </a:r>
            <a:br>
              <a:rPr lang="en-GB" altLang="en-US" sz="3733" b="1" dirty="0">
                <a:solidFill>
                  <a:schemeClr val="tx1"/>
                </a:solidFill>
              </a:rPr>
            </a:br>
            <a:r>
              <a:rPr lang="en-US" sz="2800" dirty="0"/>
              <a:t>Diverse audio Capturing System for UEs</a:t>
            </a:r>
            <a:br>
              <a:rPr lang="en-US" sz="2800" dirty="0"/>
            </a:br>
            <a:r>
              <a:rPr lang="en-US" sz="2800" dirty="0"/>
              <a:t> </a:t>
            </a:r>
            <a:r>
              <a:rPr lang="en-US" altLang="en-US" sz="2800" dirty="0"/>
              <a:t>(</a:t>
            </a:r>
            <a:r>
              <a:rPr lang="en-US" sz="2800" dirty="0" err="1"/>
              <a:t>DaCAS</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3DF6737-30D1-1469-A6E2-FD0A87D1D02D}"/>
              </a:ext>
            </a:extLst>
          </p:cNvPr>
          <p:cNvGraphicFramePr>
            <a:graphicFrameLocks noGrp="1"/>
          </p:cNvGraphicFramePr>
          <p:nvPr>
            <p:extLst>
              <p:ext uri="{D42A27DB-BD31-4B8C-83A1-F6EECF244321}">
                <p14:modId xmlns:p14="http://schemas.microsoft.com/office/powerpoint/2010/main" val="1725887175"/>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55%</a:t>
                      </a:r>
                    </a:p>
                  </a:txBody>
                  <a:tcPr marL="0" marR="0" marT="0" marB="0" anchor="ctr"/>
                </a:tc>
                <a:tc>
                  <a:txBody>
                    <a:bodyPr/>
                    <a:lstStyle/>
                    <a:p>
                      <a:pPr marL="0" algn="l" defTabSz="914400" rtl="0" eaLnBrk="1" fontAlgn="ctr" latinLnBrk="0" hangingPunct="1">
                        <a:buNone/>
                      </a:pPr>
                      <a:r>
                        <a:rPr lang="fr-FR" sz="11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SP-241962</a:t>
                      </a:r>
                      <a:endParaRPr lang="fr-FR" sz="1100" b="0" i="0" u="sng" strike="noStrike" kern="1200" dirty="0">
                        <a:solidFill>
                          <a:srgbClr val="0563C1"/>
                        </a:solidFill>
                        <a:effectLst/>
                        <a:latin typeface="Calibri" panose="020F0502020204030204" pitchFamily="34" charset="0"/>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60%</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026283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25716" y="228600"/>
            <a:ext cx="9030003" cy="1143000"/>
          </a:xfrm>
        </p:spPr>
        <p:txBody>
          <a:bodyPr rtlCol="0">
            <a:normAutofit/>
          </a:bodyPr>
          <a:lstStyle/>
          <a:p>
            <a:pPr algn="l" eaLnBrk="1" hangingPunct="1">
              <a:defRPr/>
            </a:pPr>
            <a:r>
              <a:rPr lang="en-US" sz="3733" b="1" dirty="0">
                <a:solidFill>
                  <a:schemeClr val="tx1"/>
                </a:solidFill>
              </a:rPr>
              <a:t>Contents</a:t>
            </a:r>
          </a:p>
        </p:txBody>
      </p:sp>
      <p:sp>
        <p:nvSpPr>
          <p:cNvPr id="57347" name="Rectangle 3"/>
          <p:cNvSpPr>
            <a:spLocks noGrp="1"/>
          </p:cNvSpPr>
          <p:nvPr>
            <p:ph type="body" idx="1"/>
          </p:nvPr>
        </p:nvSpPr>
        <p:spPr>
          <a:xfrm>
            <a:off x="725716" y="1371600"/>
            <a:ext cx="5370284" cy="4826000"/>
          </a:xfrm>
        </p:spPr>
        <p:txBody>
          <a:bodyPr>
            <a:normAutofit/>
          </a:bodyPr>
          <a:lstStyle/>
          <a:p>
            <a:pPr eaLnBrk="1" hangingPunct="1">
              <a:defRPr/>
            </a:pPr>
            <a:r>
              <a:rPr lang="en-GB" sz="2400" dirty="0"/>
              <a:t>1) General aspects (WG officials, WG meetings, statistics, progress highlights)</a:t>
            </a:r>
          </a:p>
          <a:p>
            <a:pPr eaLnBrk="1" hangingPunct="1">
              <a:defRPr/>
            </a:pPr>
            <a:r>
              <a:rPr lang="en-GB" sz="2400" dirty="0"/>
              <a:t>2) SA4 Work Report</a:t>
            </a:r>
          </a:p>
          <a:p>
            <a:pPr lvl="1" eaLnBrk="1" hangingPunct="1">
              <a:defRPr/>
            </a:pPr>
            <a:r>
              <a:rPr lang="en-GB" altLang="ko-KR" sz="2133" dirty="0"/>
              <a:t>2.1) CRs to Rel-18 and earlier</a:t>
            </a:r>
          </a:p>
          <a:p>
            <a:pPr lvl="1" eaLnBrk="1" hangingPunct="1">
              <a:defRPr/>
            </a:pPr>
            <a:r>
              <a:rPr lang="en-GB" altLang="ko-KR" sz="2133" dirty="0"/>
              <a:t>2.2) CRs to Rel-19 features under exception</a:t>
            </a:r>
          </a:p>
          <a:p>
            <a:pPr lvl="1" eaLnBrk="1" hangingPunct="1">
              <a:defRPr/>
            </a:pPr>
            <a:r>
              <a:rPr lang="en-GB" altLang="ko-KR" sz="2133" dirty="0"/>
              <a:t>2.3) CRs to Completed </a:t>
            </a:r>
            <a:r>
              <a:rPr lang="en-US" altLang="ko-KR" sz="2133" dirty="0"/>
              <a:t>Rel-19 features</a:t>
            </a:r>
            <a:endParaRPr lang="en-GB" altLang="ko-KR" sz="2133" dirty="0"/>
          </a:p>
          <a:p>
            <a:pPr lvl="1" eaLnBrk="1" hangingPunct="1">
              <a:defRPr/>
            </a:pPr>
            <a:r>
              <a:rPr lang="en-GB" altLang="ko-KR" sz="2133" dirty="0"/>
              <a:t>2.4) </a:t>
            </a:r>
            <a:r>
              <a:rPr lang="en-US" altLang="ko-KR" sz="2133" dirty="0"/>
              <a:t>Rel-19 Work Items</a:t>
            </a:r>
            <a:endParaRPr lang="en-GB" altLang="ko-KR" sz="2133" dirty="0"/>
          </a:p>
          <a:p>
            <a:pPr lvl="1" eaLnBrk="1" hangingPunct="1">
              <a:defRPr/>
            </a:pPr>
            <a:r>
              <a:rPr lang="en-GB" altLang="ko-KR" sz="2133" dirty="0"/>
              <a:t>2.5) </a:t>
            </a:r>
            <a:r>
              <a:rPr lang="en-US" altLang="ko-KR" sz="2133" dirty="0"/>
              <a:t>Rel-20 5G-A Work Items</a:t>
            </a:r>
            <a:endParaRPr lang="en-GB" altLang="ko-KR" sz="2133" dirty="0"/>
          </a:p>
          <a:p>
            <a:pPr lvl="1" eaLnBrk="1" hangingPunct="1">
              <a:defRPr/>
            </a:pPr>
            <a:r>
              <a:rPr lang="en-GB" altLang="ko-KR" sz="2133" dirty="0"/>
              <a:t>2.6) </a:t>
            </a:r>
            <a:r>
              <a:rPr lang="en-US" altLang="ko-KR" sz="2133" dirty="0"/>
              <a:t>Rel-20 Study Items</a:t>
            </a:r>
            <a:endParaRPr lang="en-GB" altLang="ko-KR" sz="2133" dirty="0"/>
          </a:p>
          <a:p>
            <a:pPr lvl="1" eaLnBrk="1" hangingPunct="1">
              <a:defRPr/>
            </a:pPr>
            <a:r>
              <a:rPr lang="en-GB" altLang="ko-KR" sz="2133" dirty="0"/>
              <a:t>2.6) New Work &amp; Study Items  </a:t>
            </a:r>
          </a:p>
          <a:p>
            <a:pPr eaLnBrk="1" hangingPunct="1">
              <a:defRPr/>
            </a:pPr>
            <a:endParaRPr lang="en-GB" sz="2000" dirty="0"/>
          </a:p>
        </p:txBody>
      </p:sp>
      <p:sp>
        <p:nvSpPr>
          <p:cNvPr id="2" name="Rectangle 3">
            <a:extLst>
              <a:ext uri="{FF2B5EF4-FFF2-40B4-BE49-F238E27FC236}">
                <a16:creationId xmlns:a16="http://schemas.microsoft.com/office/drawing/2014/main" id="{58992336-E528-8883-6DBC-EAD1383BA513}"/>
              </a:ext>
            </a:extLst>
          </p:cNvPr>
          <p:cNvSpPr txBox="1">
            <a:spLocks/>
          </p:cNvSpPr>
          <p:nvPr/>
        </p:nvSpPr>
        <p:spPr bwMode="auto">
          <a:xfrm>
            <a:off x="6096000" y="1371600"/>
            <a:ext cx="5370284"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GB" sz="2400" kern="0" dirty="0"/>
              <a:t>3) SA4 Work Planning</a:t>
            </a:r>
          </a:p>
          <a:p>
            <a:pPr eaLnBrk="1" hangingPunct="1">
              <a:defRPr/>
            </a:pPr>
            <a:r>
              <a:rPr lang="en-US" sz="2400" kern="0" dirty="0"/>
              <a:t>4) External SDOs interaction (including IETF dependencies) </a:t>
            </a:r>
            <a:endParaRPr lang="en-GB" sz="2400" kern="0" dirty="0"/>
          </a:p>
          <a:p>
            <a:pPr eaLnBrk="1" hangingPunct="1">
              <a:defRPr/>
            </a:pPr>
            <a:r>
              <a:rPr lang="en-GB" sz="2400" kern="0" dirty="0"/>
              <a:t>5) Collected Items requiring action from SA</a:t>
            </a:r>
          </a:p>
          <a:p>
            <a:pPr eaLnBrk="1" hangingPunct="1">
              <a:defRPr/>
            </a:pPr>
            <a:r>
              <a:rPr lang="en-GB" altLang="ko-KR" sz="2400" kern="0" dirty="0"/>
              <a:t>6) Documents for Information and Approval</a:t>
            </a:r>
          </a:p>
          <a:p>
            <a:pPr eaLnBrk="1" hangingPunct="1">
              <a:defRPr/>
            </a:pPr>
            <a:endParaRPr lang="en-GB" sz="2000" kern="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68320-EC2A-E530-859E-7BFFA028BAA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2514FF1-CAA9-7764-A2D7-C1125DE2813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2.6) Rel-20 5G-A Study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47887258-F3D0-BAF0-D94F-EE02D33D16B9}"/>
              </a:ext>
            </a:extLst>
          </p:cNvPr>
          <p:cNvGraphicFramePr>
            <a:graphicFrameLocks noGrp="1"/>
          </p:cNvGraphicFramePr>
          <p:nvPr>
            <p:extLst>
              <p:ext uri="{D42A27DB-BD31-4B8C-83A1-F6EECF244321}">
                <p14:modId xmlns:p14="http://schemas.microsoft.com/office/powerpoint/2010/main" val="3690330025"/>
              </p:ext>
            </p:extLst>
          </p:nvPr>
        </p:nvGraphicFramePr>
        <p:xfrm>
          <a:off x="404285" y="1479551"/>
          <a:ext cx="10907183" cy="259353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12/12/2025  </a:t>
                      </a:r>
                      <a:r>
                        <a:rPr lang="en-GB" sz="1100" kern="1200" noProof="0" dirty="0">
                          <a:solidFill>
                            <a:srgbClr val="FF0000"/>
                          </a:solidFill>
                          <a:latin typeface="+mn-lt"/>
                          <a:ea typeface="+mn-ea"/>
                          <a:cs typeface="+mn-cs"/>
                        </a:rPr>
                        <a:t>-&gt; 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49%</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60%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10001"/>
                  </a:ext>
                </a:extLst>
              </a:tr>
              <a:tr h="301245">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15%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27%</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dirty="0">
                          <a:solidFill>
                            <a:srgbClr val="FF0000"/>
                          </a:solidFill>
                        </a:rPr>
                        <a:t>Progress slower then expected</a:t>
                      </a: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2590421922"/>
                  </a:ext>
                </a:extLst>
              </a:tr>
              <a:tr h="301245">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911177888"/>
                  </a:ext>
                </a:extLst>
              </a:tr>
              <a:tr h="301245">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5">
                            <a:extLst>
                              <a:ext uri="{A12FA001-AC4F-418D-AE19-62706E023703}">
                                <ahyp:hlinkClr xmlns:ahyp="http://schemas.microsoft.com/office/drawing/2018/hyperlinkcolor" val="tx"/>
                              </a:ext>
                            </a:extLst>
                          </a:hlinkClick>
                        </a:rPr>
                        <a:t>SP-250937</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4275026646"/>
                  </a:ext>
                </a:extLst>
              </a:tr>
              <a:tr h="301245">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6">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856820054"/>
                  </a:ext>
                </a:extLst>
              </a:tr>
              <a:tr h="301245">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7">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760271227"/>
                  </a:ext>
                </a:extLst>
              </a:tr>
              <a:tr h="301245">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8">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2848663794"/>
                  </a:ext>
                </a:extLst>
              </a:tr>
            </a:tbl>
          </a:graphicData>
        </a:graphic>
      </p:graphicFrame>
    </p:spTree>
    <p:extLst>
      <p:ext uri="{BB962C8B-B14F-4D97-AF65-F5344CB8AC3E}">
        <p14:creationId xmlns:p14="http://schemas.microsoft.com/office/powerpoint/2010/main" val="424985824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350A3-781C-69FA-5F88-A115CABBADF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7B4A9A6-9C86-0D35-A24B-7CA57F202F4D}"/>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400" dirty="0">
                <a:cs typeface="Arial" pitchFamily="34" charset="0"/>
              </a:rPr>
              <a:t>The draft TR 26.858 was updated with agreements related to editorial improvements and considerations to the registration of 3GPP communication codecs as WebCodecs. An LS was sent to W3C accordingly. The completion date is delayed to June 2026.</a:t>
            </a: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Continue to identify relevant interfaces on hardware/firmware platforms to the (supported) relevant codecs defined in TS 26.114 and TS 26.117 and other common pre- and postprocessing blocks, including capture front end and renderer, and characterize signal (including control signal and metadata) flows on these interfaces.</a:t>
            </a:r>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Continue to identify potential gaps in the 3GPP and W3C specifications to enable and simplify the use of the codecs in TS 26.114 and TS 26.117 in WebCodecs and WebRTC</a:t>
            </a:r>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Continue to identify common APIs for the relevant codecs defined in TS 26.114 and TS 26.117 and other common pre- and postprocessing blocks, including capture front end and renderer, that are useable to expose the identified interfaces.</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7AF01138-60EC-E2C3-CA82-DA161294645C}"/>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Audio Codec APIs</a:t>
            </a:r>
            <a:br>
              <a:rPr lang="en-US" sz="2800" dirty="0"/>
            </a:br>
            <a:r>
              <a:rPr lang="en-US" altLang="en-US" sz="2800" dirty="0"/>
              <a:t>(</a:t>
            </a:r>
            <a:r>
              <a:rPr lang="en-US" sz="2800" dirty="0"/>
              <a:t>FS_ACAPI</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5DE6186A-F0E3-033C-BC23-96317E5963D9}"/>
              </a:ext>
            </a:extLst>
          </p:cNvPr>
          <p:cNvGraphicFramePr>
            <a:graphicFrameLocks noGrp="1"/>
          </p:cNvGraphicFramePr>
          <p:nvPr>
            <p:extLst>
              <p:ext uri="{D42A27DB-BD31-4B8C-83A1-F6EECF244321}">
                <p14:modId xmlns:p14="http://schemas.microsoft.com/office/powerpoint/2010/main" val="1664223276"/>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12/12/2025  </a:t>
                      </a:r>
                      <a:r>
                        <a:rPr lang="en-GB" sz="1100" kern="1200" noProof="0" dirty="0">
                          <a:solidFill>
                            <a:srgbClr val="FF0000"/>
                          </a:solidFill>
                          <a:latin typeface="+mn-lt"/>
                          <a:ea typeface="+mn-ea"/>
                          <a:cs typeface="+mn-cs"/>
                        </a:rPr>
                        <a:t>-&gt; 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49%</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60%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4297466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BF916-DF03-4943-0CF0-9F8114F458D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4DDA4BC5-F17F-0412-DD8F-CD3E9E895665}"/>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This study aims to develop recommendations for an ultra-low bitrate voice codec with primary application for GEO (Geostationary Earth Orbit) communications. The main objectives include:</a:t>
            </a:r>
          </a:p>
          <a:p>
            <a:pPr lvl="2">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Application scenarios for ultra-low bitrate communication services; GEO channel characteristics and their service dependencies; design constraints; performance requirements and test methods for speech quality; objective measures for design constraints; reference codecs for comparison; Coordinating with other 3GPP groups.</a:t>
            </a:r>
          </a:p>
          <a:p>
            <a:pPr>
              <a:spcBef>
                <a:spcPts val="0"/>
              </a:spcBef>
              <a:spcAft>
                <a:spcPts val="533"/>
              </a:spcAft>
            </a:pPr>
            <a:r>
              <a:rPr lang="en-US" sz="1867" b="1" dirty="0"/>
              <a:t>Progress in the last quarter</a:t>
            </a:r>
          </a:p>
          <a:p>
            <a:pPr lvl="1"/>
            <a:r>
              <a:rPr lang="en-GB" sz="1400" dirty="0">
                <a:cs typeface="Arial" pitchFamily="34" charset="0"/>
              </a:rPr>
              <a:t>Limited progress due to Release-19 exceptions prioritization. Agreement on the NTN-TDL-C 10° and 50° channel model and NB-IoT NTN system and design parameters.</a:t>
            </a:r>
          </a:p>
          <a:p>
            <a:pPr lvl="1"/>
            <a:r>
              <a:rPr lang="en-GB" sz="1400" dirty="0">
                <a:cs typeface="Arial" pitchFamily="34" charset="0"/>
              </a:rPr>
              <a:t>11 contributions could not be treated due to lack of time during SA4#134 and will be given priority during the next FS_ULBC AH call.</a:t>
            </a: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Finalize study of GEO channel characteristics and derivation of service-related dependencies, e.g. bitrates, mouth-to-ear delay or loss/delay/jitter profiles.</a:t>
            </a:r>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Progress work on:</a:t>
            </a:r>
          </a:p>
          <a:p>
            <a:pPr lvl="2">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Document existing technologies and feasibility evidence. </a:t>
            </a:r>
          </a:p>
          <a:p>
            <a:pPr lvl="2">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Identify the relevant design constraints.</a:t>
            </a:r>
          </a:p>
          <a:p>
            <a:pPr lvl="2">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Define performance requirements and identify appropriate test methodologies.</a:t>
            </a:r>
          </a:p>
          <a:p>
            <a:pPr lvl="2">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Document Application Scenarios if time permits.</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D63BC471-2374-0FA4-5AB1-0F877D6E3363}"/>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Ultra Low Bitrate Speech Codec</a:t>
            </a:r>
            <a:br>
              <a:rPr lang="en-US" sz="2800" dirty="0"/>
            </a:br>
            <a:r>
              <a:rPr lang="en-US" sz="2800" dirty="0"/>
              <a:t> </a:t>
            </a:r>
            <a:r>
              <a:rPr lang="en-US" altLang="en-US" sz="2800" dirty="0"/>
              <a:t>(</a:t>
            </a:r>
            <a:r>
              <a:rPr lang="en-US" sz="2800" dirty="0"/>
              <a:t>FS_ULBC</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B5F439D-984C-9BB8-184F-CA13E31DEA93}"/>
              </a:ext>
            </a:extLst>
          </p:cNvPr>
          <p:cNvGraphicFramePr>
            <a:graphicFrameLocks noGrp="1"/>
          </p:cNvGraphicFramePr>
          <p:nvPr>
            <p:extLst>
              <p:ext uri="{D42A27DB-BD31-4B8C-83A1-F6EECF244321}">
                <p14:modId xmlns:p14="http://schemas.microsoft.com/office/powerpoint/2010/main" val="1045058804"/>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15%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27%</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dirty="0">
                          <a:solidFill>
                            <a:srgbClr val="FF0000"/>
                          </a:solidFill>
                        </a:rPr>
                        <a:t>Progress slower then expected</a:t>
                      </a: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756534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B4F3F-19A8-FAA1-3F63-E99C323DA77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CFB00202-5B5A-3C81-E361-DB2E90544178}"/>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Address, in the context of media delivery, the new Release 20 requirements in TS 22.261 on:</a:t>
            </a:r>
          </a:p>
          <a:p>
            <a:pPr lvl="2">
              <a:lnSpc>
                <a:spcPct val="93000"/>
              </a:lnSpc>
              <a:spcBef>
                <a:spcPct val="15000"/>
              </a:spcBef>
              <a:spcAft>
                <a:spcPct val="15000"/>
              </a:spcAft>
              <a:buSzPct val="100000"/>
              <a:tabLst>
                <a:tab pos="285750" algn="l"/>
              </a:tabLst>
              <a:defRPr/>
            </a:pPr>
            <a:r>
              <a:rPr lang="en-US" sz="900" dirty="0">
                <a:ea typeface="Times New Roman" panose="02020603050405020304" pitchFamily="18" charset="0"/>
              </a:rPr>
              <a:t>Energy-related information as a service criterion, including Energy-related info exposure to UEs and authorized third parties over specific time periods, including energy consumption by the serving network</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Update or develop existing potential solutions and proposed normative work associated with the Key Issue on energy-related information exposure in media consumption context</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Propose new potential solutions to phase 1 Key Issues on energy-related monitoring and measurement during media consumption, </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Describe new Key Issues identified during phase 1 about Energy-related configuration by the media Application Service Provider / AS energy management / Client energy management </a:t>
            </a:r>
          </a:p>
          <a:p>
            <a:pPr lvl="1">
              <a:lnSpc>
                <a:spcPct val="93000"/>
              </a:lnSpc>
              <a:spcBef>
                <a:spcPct val="15000"/>
              </a:spcBef>
              <a:spcAft>
                <a:spcPct val="15000"/>
              </a:spcAft>
              <a:buSzPct val="100000"/>
              <a:tabLst>
                <a:tab pos="285750" algn="l"/>
              </a:tabLst>
              <a:defRPr/>
            </a:pPr>
            <a:endParaRPr lang="en-US" sz="1100" dirty="0">
              <a:ea typeface="Times New Roman" panose="02020603050405020304" pitchFamily="18" charset="0"/>
            </a:endParaRPr>
          </a:p>
          <a:p>
            <a:pPr>
              <a:spcBef>
                <a:spcPts val="0"/>
              </a:spcBef>
              <a:spcAft>
                <a:spcPts val="0"/>
              </a:spcAft>
            </a:pPr>
            <a:r>
              <a:rPr lang="en-US" sz="1867" b="1" dirty="0"/>
              <a:t>Progress in the last quarter</a:t>
            </a:r>
          </a:p>
          <a:p>
            <a:pPr lvl="1"/>
            <a:r>
              <a:rPr lang="en-US" sz="1200" dirty="0">
                <a:ea typeface="SimSun" panose="02010600030101010101" pitchFamily="2" charset="-122"/>
              </a:rPr>
              <a:t>Progress made on the following key issues agreed as basis for further work: </a:t>
            </a:r>
            <a:r>
              <a:rPr lang="en-US" sz="1200" b="1" dirty="0">
                <a:ea typeface="SimSun" panose="02010600030101010101" pitchFamily="2" charset="-122"/>
              </a:rPr>
              <a:t>KI1</a:t>
            </a:r>
            <a:r>
              <a:rPr lang="en-US" sz="1200" dirty="0">
                <a:ea typeface="SimSun" panose="02010600030101010101" pitchFamily="2" charset="-122"/>
              </a:rPr>
              <a:t>:Collecting and reporting an Energy of Service Metric to authorized 3rd parties, </a:t>
            </a:r>
            <a:r>
              <a:rPr lang="en-US" sz="1200" b="1" dirty="0">
                <a:ea typeface="SimSun" panose="02010600030101010101" pitchFamily="2" charset="-122"/>
              </a:rPr>
              <a:t>KI4</a:t>
            </a:r>
            <a:r>
              <a:rPr lang="en-US" sz="1200" dirty="0">
                <a:ea typeface="SimSun" panose="02010600030101010101" pitchFamily="2" charset="-122"/>
              </a:rPr>
              <a:t>:Energy-related configuration by the Application Service Provider for media delivery services, </a:t>
            </a:r>
            <a:r>
              <a:rPr lang="en-US" sz="1200" b="1" dirty="0">
                <a:ea typeface="SimSun" panose="02010600030101010101" pitchFamily="2" charset="-122"/>
              </a:rPr>
              <a:t>KI5</a:t>
            </a:r>
            <a:r>
              <a:rPr lang="en-US" sz="1200" dirty="0">
                <a:ea typeface="SimSun" panose="02010600030101010101" pitchFamily="2" charset="-122"/>
              </a:rPr>
              <a:t>: Media Application Server Energy management, </a:t>
            </a:r>
            <a:r>
              <a:rPr lang="en-US" sz="1200" b="1" dirty="0">
                <a:ea typeface="SimSun" panose="02010600030101010101" pitchFamily="2" charset="-122"/>
              </a:rPr>
              <a:t>KI6</a:t>
            </a:r>
            <a:r>
              <a:rPr lang="en-US" sz="1200" dirty="0">
                <a:ea typeface="SimSun" panose="02010600030101010101" pitchFamily="2" charset="-122"/>
              </a:rPr>
              <a:t>: Client-driven management of media delivery service energy optimization as well as Energy aware streaming</a:t>
            </a:r>
            <a:r>
              <a:rPr lang="en-GB" sz="1200" dirty="0">
                <a:ea typeface="SimSun" panose="02010600030101010101" pitchFamily="2" charset="-122"/>
                <a:cs typeface="Arial" pitchFamily="34" charset="0"/>
              </a:rPr>
              <a:t>.</a:t>
            </a:r>
          </a:p>
          <a:p>
            <a:pPr lvl="1"/>
            <a:endParaRPr lang="en-GB" sz="1200" dirty="0">
              <a:cs typeface="Arial" pitchFamily="34" charset="0"/>
            </a:endParaRPr>
          </a:p>
          <a:p>
            <a:pPr>
              <a:spcBef>
                <a:spcPts val="0"/>
              </a:spcBef>
              <a:spcAft>
                <a:spcPts val="0"/>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Update or develop potential solutions on existing key issues.</a:t>
            </a:r>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Progress work on new potential solutions addressing new key issues.</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6FC2E748-8A1D-2427-1964-041DC891F0A4}"/>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Media Energy Consumption Exposure and Evaluation Framework phase 2 (</a:t>
            </a:r>
            <a:r>
              <a:rPr lang="en-GB" sz="2800" dirty="0"/>
              <a:t>FS_Energy_Ph2-MED</a:t>
            </a:r>
            <a:r>
              <a:rPr lang="fr-FR" sz="2800" dirty="0"/>
              <a:t> </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A1D972B-2916-EF7A-DEAB-395B69A71CE8}"/>
              </a:ext>
            </a:extLst>
          </p:cNvPr>
          <p:cNvGraphicFramePr>
            <a:graphicFrameLocks noGrp="1"/>
          </p:cNvGraphicFramePr>
          <p:nvPr>
            <p:extLst>
              <p:ext uri="{D42A27DB-BD31-4B8C-83A1-F6EECF244321}">
                <p14:modId xmlns:p14="http://schemas.microsoft.com/office/powerpoint/2010/main" val="3975114826"/>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125697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4D73-F4B2-4010-375D-53AF66DF1F7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F50C3EB-D43E-15B4-2189-EB04C3650AD3}"/>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marL="800100" lvl="1" indent="-342900">
              <a:buFont typeface="+mj-lt"/>
              <a:buAutoNum type="arabicPeriod"/>
            </a:pPr>
            <a:r>
              <a:rPr lang="en-GB" sz="1200" dirty="0"/>
              <a:t>Document popular media applications and service scenarios that may exhibit dynamically changing traffic characteristics.</a:t>
            </a:r>
          </a:p>
          <a:p>
            <a:pPr marL="800100" lvl="1" indent="-342900">
              <a:buFont typeface="+mj-lt"/>
              <a:buAutoNum type="arabicPeriod"/>
            </a:pPr>
            <a:r>
              <a:rPr lang="en-GB" sz="1200" dirty="0"/>
              <a:t>For a relevant subset of the media applications/service scenarios defined above do the following:</a:t>
            </a:r>
          </a:p>
          <a:p>
            <a:pPr lvl="2"/>
            <a:r>
              <a:rPr lang="en-GB" sz="1200" dirty="0"/>
              <a:t>Develop observation tests to evaluate these scenarios. Execute the tests and collect relevant information to what extent the reference applications exhibit dynamically changing traffic characteristics. Document possible benefits of applying QoS features</a:t>
            </a:r>
          </a:p>
          <a:p>
            <a:pPr marL="800100" lvl="1" indent="-342900">
              <a:buFont typeface="+mj-lt"/>
              <a:buAutoNum type="arabicPeriod"/>
            </a:pPr>
            <a:r>
              <a:rPr lang="en-GB" sz="1200" dirty="0"/>
              <a:t>Based on the findings in the tests from 2 do the following:</a:t>
            </a:r>
          </a:p>
          <a:p>
            <a:pPr lvl="2"/>
            <a:r>
              <a:rPr lang="en-GB" sz="1200" dirty="0"/>
              <a:t>Document and describe observed dynamic traffic characteristics in media applications and services. Document potential improvements when applying different QoS features, for uplink, downlink and with dependent UL/DL flows. Map the reference scenarios to end-to-end procedures</a:t>
            </a:r>
          </a:p>
          <a:p>
            <a:pPr marL="914400" lvl="1" indent="-457200">
              <a:buFont typeface="+mj-lt"/>
              <a:buAutoNum type="arabicPeriod"/>
            </a:pPr>
            <a:r>
              <a:rPr lang="en-GB" sz="1200" dirty="0"/>
              <a:t>Based on the findings in 3, do one or more of the following</a:t>
            </a:r>
          </a:p>
          <a:p>
            <a:pPr lvl="2" indent="-285750"/>
            <a:r>
              <a:rPr lang="en-GB" sz="1200" dirty="0"/>
              <a:t>Document guidelines on how to identify and characterize dynamic traffic characteristics in media applications and services. Refine call flows and typical workflows involving QoS usage and dynamically changing traffic characteristics usage in typical scenarios using characteristics. </a:t>
            </a:r>
            <a:endParaRPr lang="en-US" sz="1200" dirty="0">
              <a:ea typeface="Times New Roman" panose="02020603050405020304" pitchFamily="18" charset="0"/>
            </a:endParaRPr>
          </a:p>
          <a:p>
            <a:pPr>
              <a:spcBef>
                <a:spcPts val="0"/>
              </a:spcBef>
              <a:spcAft>
                <a:spcPts val="0"/>
              </a:spcAft>
            </a:pPr>
            <a:r>
              <a:rPr lang="en-US" sz="1867" b="1" dirty="0"/>
              <a:t>Progress in the last quarter</a:t>
            </a:r>
          </a:p>
          <a:p>
            <a:pPr lvl="1"/>
            <a:r>
              <a:rPr lang="en-GB" sz="1200" dirty="0">
                <a:ea typeface="Times New Roman" panose="02020603050405020304" pitchFamily="18" charset="0"/>
              </a:rPr>
              <a:t>Study </a:t>
            </a:r>
            <a:r>
              <a:rPr lang="en-GB" sz="1200" dirty="0"/>
              <a:t>initiated. Agreed skeleton for draft TR 26.823 and 7 use cases including conversational, short form video, live streaming, video on demand and upstream/downstream AI inferencing.</a:t>
            </a:r>
          </a:p>
          <a:p>
            <a:pPr>
              <a:spcBef>
                <a:spcPts val="0"/>
              </a:spcBef>
              <a:spcAft>
                <a:spcPts val="0"/>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t>Continue Document popular media applications and service scenarios that may exhibit dynamically changing traffic characteristics and Develop observation tests to evaluate these scenarios </a:t>
            </a:r>
          </a:p>
          <a:p>
            <a:pPr lvl="1">
              <a:lnSpc>
                <a:spcPct val="93000"/>
              </a:lnSpc>
              <a:spcBef>
                <a:spcPct val="15000"/>
              </a:spcBef>
              <a:spcAft>
                <a:spcPct val="15000"/>
              </a:spcAft>
              <a:buSzPct val="100000"/>
              <a:tabLst>
                <a:tab pos="285750" algn="l"/>
              </a:tabLst>
              <a:defRPr/>
            </a:pPr>
            <a:r>
              <a:rPr lang="en-GB" sz="1200" dirty="0"/>
              <a:t>Agree on the terminology</a:t>
            </a:r>
          </a:p>
        </p:txBody>
      </p:sp>
      <p:sp>
        <p:nvSpPr>
          <p:cNvPr id="4" name="Title 1">
            <a:extLst>
              <a:ext uri="{FF2B5EF4-FFF2-40B4-BE49-F238E27FC236}">
                <a16:creationId xmlns:a16="http://schemas.microsoft.com/office/drawing/2014/main" id="{030C5466-C2F5-47CF-DE98-C20D985F9768}"/>
              </a:ext>
            </a:extLst>
          </p:cNvPr>
          <p:cNvSpPr>
            <a:spLocks noGrp="1"/>
          </p:cNvSpPr>
          <p:nvPr>
            <p:ph type="title"/>
          </p:nvPr>
        </p:nvSpPr>
        <p:spPr>
          <a:xfrm>
            <a:off x="261257" y="14289"/>
            <a:ext cx="9971315" cy="1335880"/>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000" dirty="0"/>
              <a:t>Usage on Dynamically Changing Traffic Characteristics and Enhanced QoS support in Media Applications and Services</a:t>
            </a:r>
            <a:br>
              <a:rPr lang="en-US" sz="2000" dirty="0"/>
            </a:br>
            <a:r>
              <a:rPr lang="en-US" sz="2000" dirty="0"/>
              <a:t>(</a:t>
            </a:r>
            <a:r>
              <a:rPr lang="en-US" sz="2000" dirty="0" err="1"/>
              <a:t>FS_DCTC_eQOS_MED</a:t>
            </a:r>
            <a:r>
              <a:rPr lang="en-US" sz="20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DF166AD8-20EB-1BA7-3AB5-D4B81E6FB6A9}"/>
              </a:ext>
            </a:extLst>
          </p:cNvPr>
          <p:cNvGraphicFramePr>
            <a:graphicFrameLocks noGrp="1"/>
          </p:cNvGraphicFramePr>
          <p:nvPr>
            <p:extLst>
              <p:ext uri="{D42A27DB-BD31-4B8C-83A1-F6EECF244321}">
                <p14:modId xmlns:p14="http://schemas.microsoft.com/office/powerpoint/2010/main" val="1224905027"/>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315263">
                  <a:extLst>
                    <a:ext uri="{9D8B030D-6E8A-4147-A177-3AD203B41FA5}">
                      <a16:colId xmlns:a16="http://schemas.microsoft.com/office/drawing/2014/main" val="20002"/>
                    </a:ext>
                  </a:extLst>
                </a:gridCol>
                <a:gridCol w="1071501">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SP-250937</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6432140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1A9BB-E706-9EAD-DB4A-CA7CC57D5CD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3B6D432-D415-5754-CE86-4C9F48517E66}"/>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Identify relevant new representation formats not yet documented in TS 26.265 and provide their benefits in terms of user experience. The analysis includes potential format specificities for capture at interoperability point 2 and for rendering at interoperability point 4. Candidate representations include support for alpha, depth together with stereo, and additional colour subsampling 4:2:2 or 4:4:4.</a:t>
            </a:r>
          </a:p>
          <a:p>
            <a:pPr lvl="1"/>
            <a:r>
              <a:rPr lang="en-GB" sz="1200" dirty="0"/>
              <a:t>Study the feasibility of generating the video signals corresponding to the hypothetical optical system</a:t>
            </a:r>
          </a:p>
          <a:p>
            <a:pPr lvl="1"/>
            <a:r>
              <a:rPr lang="en-GB" sz="1200" dirty="0"/>
              <a:t>Identify compression options for the representation formats based on video codecs supported in 3GPP specifications, with HEVC as priority.</a:t>
            </a:r>
          </a:p>
          <a:p>
            <a:pPr lvl="1"/>
            <a:r>
              <a:rPr lang="en-GB" sz="1200" dirty="0"/>
              <a:t>Identify the opportunities and needs to integrate the representation formats into different transport systems, including messaging, real-time communication, split rendering and streaming formats.</a:t>
            </a:r>
          </a:p>
          <a:p>
            <a:pPr lvl="1"/>
            <a:r>
              <a:rPr lang="en-GB" sz="1200" dirty="0"/>
              <a:t>Define the expected traffic characteristics for new representation formats to meet certain quality thresholds.</a:t>
            </a:r>
          </a:p>
          <a:p>
            <a:pPr lvl="1"/>
            <a:r>
              <a:rPr lang="en-GB" sz="1200" dirty="0"/>
              <a:t>Further develop the bitstream conformance environment, including hosting, tooling and process, as well as collecting sample</a:t>
            </a:r>
          </a:p>
          <a:p>
            <a:pPr lvl="1"/>
            <a:r>
              <a:rPr lang="en-GB" sz="1200" dirty="0"/>
              <a:t>Identify gaps in the following specifications:</a:t>
            </a:r>
          </a:p>
          <a:p>
            <a:pPr lvl="2"/>
            <a:r>
              <a:rPr lang="en-GB" sz="1200" dirty="0"/>
              <a:t>In 3GPP specifications, especially on operation points, and provide guidance for potential normative work.</a:t>
            </a:r>
          </a:p>
          <a:p>
            <a:pPr lvl="2"/>
            <a:r>
              <a:rPr lang="en-GB" sz="1200" dirty="0"/>
              <a:t>In specifications defined by other SDOs (e.g. MPEG) and coordinate possible actions with the relevant SDOs.</a:t>
            </a:r>
            <a:endParaRPr lang="en-US" sz="1100" dirty="0">
              <a:ea typeface="Times New Roman" panose="02020603050405020304" pitchFamily="18" charset="0"/>
            </a:endParaRPr>
          </a:p>
          <a:p>
            <a:pPr>
              <a:spcBef>
                <a:spcPts val="0"/>
              </a:spcBef>
              <a:spcAft>
                <a:spcPts val="0"/>
              </a:spcAft>
            </a:pPr>
            <a:r>
              <a:rPr lang="en-US" sz="1867" b="1" dirty="0"/>
              <a:t>Progress in the last quarter</a:t>
            </a:r>
          </a:p>
          <a:p>
            <a:pPr lvl="1"/>
            <a:r>
              <a:rPr lang="en-US" sz="1200" dirty="0">
                <a:ea typeface="Times New Roman" panose="02020603050405020304" pitchFamily="18" charset="0"/>
              </a:rPr>
              <a:t>Study initiated at the last SA4 meeting. Collected 2 new scenarios which are changeable video background and refocusable video. Transferred the Permanent Document on conformance from VOPS to FS_AVFOPS_MED. Established 3GPP Forge project to carry out the conformance work on video operation points </a:t>
            </a:r>
            <a:endParaRPr lang="en-GB" sz="1200" dirty="0">
              <a:cs typeface="Arial" pitchFamily="34" charset="0"/>
            </a:endParaRPr>
          </a:p>
          <a:p>
            <a:pPr>
              <a:spcBef>
                <a:spcPts val="0"/>
              </a:spcBef>
              <a:spcAft>
                <a:spcPts val="0"/>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Continue work on the feasibility of generating video signals corresponding to the hypothetical optical system and the associated compression options</a:t>
            </a:r>
          </a:p>
        </p:txBody>
      </p:sp>
      <p:sp>
        <p:nvSpPr>
          <p:cNvPr id="4" name="Title 1">
            <a:extLst>
              <a:ext uri="{FF2B5EF4-FFF2-40B4-BE49-F238E27FC236}">
                <a16:creationId xmlns:a16="http://schemas.microsoft.com/office/drawing/2014/main" id="{2B4B8589-54B8-9CC2-FA08-5D837C9AFCD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Advanced Video Formats and Operation Points (</a:t>
            </a:r>
            <a:r>
              <a:rPr lang="en-GB" sz="2800" dirty="0"/>
              <a:t>FS_AVFOPS_MED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C002B542-3F10-C758-E690-315311550172}"/>
              </a:ext>
            </a:extLst>
          </p:cNvPr>
          <p:cNvGraphicFramePr>
            <a:graphicFrameLocks noGrp="1"/>
          </p:cNvGraphicFramePr>
          <p:nvPr>
            <p:extLst>
              <p:ext uri="{D42A27DB-BD31-4B8C-83A1-F6EECF244321}">
                <p14:modId xmlns:p14="http://schemas.microsoft.com/office/powerpoint/2010/main" val="3594545585"/>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2460985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AC81D-2B51-A194-BD9B-0A7B1C08109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B5D0525-634B-6EE2-A0E2-8BA6883E14E8}"/>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GB" sz="1100" dirty="0"/>
              <a:t>Identify use cases for mobile devices that demonstrate the practical applications of 3DGS representation formats. Based on feasibility, a potential subset of the collected use cases will be prioritized, and the remainder of the study will focus on this selected subset.</a:t>
            </a:r>
          </a:p>
          <a:p>
            <a:pPr lvl="1"/>
            <a:r>
              <a:rPr lang="en-GB" sz="1100" dirty="0"/>
              <a:t>Analyse state-of the-art 3DGS representation formats, </a:t>
            </a:r>
          </a:p>
          <a:p>
            <a:pPr lvl="1"/>
            <a:r>
              <a:rPr lang="en-GB" sz="1100" dirty="0"/>
              <a:t>Study and document content generation aspects and rendering workflow aspects</a:t>
            </a:r>
          </a:p>
          <a:p>
            <a:pPr lvl="1"/>
            <a:r>
              <a:rPr lang="en-GB" sz="1100" dirty="0"/>
              <a:t>Map the relevant workflows to 3GPP services (such as messaging) and identify the media requirements to support the scenario.</a:t>
            </a:r>
          </a:p>
          <a:p>
            <a:pPr lvl="1"/>
            <a:r>
              <a:rPr lang="en-GB" sz="1100" dirty="0"/>
              <a:t>Identify the target bitrates and potential traffic characteristics of 3DGS representations for the selected scenarios and investigate the associated compression aspects.</a:t>
            </a:r>
          </a:p>
          <a:p>
            <a:pPr lvl="1"/>
            <a:r>
              <a:rPr lang="en-GB" sz="1100" dirty="0"/>
              <a:t>Identify needs and requirements for a potentially suitable standardization process, including data sets, training models, test data, etc. for 3DGS representations.</a:t>
            </a:r>
          </a:p>
          <a:p>
            <a:pPr lvl="1"/>
            <a:r>
              <a:rPr lang="en-GB" sz="1100" dirty="0"/>
              <a:t>In parallel to the above objectives: Develop an end-to-end reference implementation for content delivery, covering the entire pipeline from content creation on a server or on the UE and, through compression, transmission, to rendering on a mobile device platform. This work could serve as a basis for future developments and be used in the evaluations carried out during this study.</a:t>
            </a:r>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GB" sz="1000" dirty="0">
                <a:ea typeface="Times New Roman" panose="02020603050405020304" pitchFamily="18" charset="0"/>
              </a:rPr>
              <a:t>Study initiated at the last SA4 meeting. Definition of the use cases that will be addressed by the study  (On-device capture and sharing of a static 3DGS scene, Exploration of a large 3DGS environment, Dynamic 3DGS content, and 3DGS Avatar communication)</a:t>
            </a:r>
          </a:p>
          <a:p>
            <a:pPr lvl="1">
              <a:lnSpc>
                <a:spcPct val="93000"/>
              </a:lnSpc>
              <a:spcBef>
                <a:spcPct val="15000"/>
              </a:spcBef>
              <a:spcAft>
                <a:spcPct val="15000"/>
              </a:spcAft>
              <a:buSzPct val="100000"/>
              <a:tabLst>
                <a:tab pos="285750" algn="l"/>
              </a:tabLst>
              <a:defRPr/>
            </a:pPr>
            <a:r>
              <a:rPr lang="en-GB" sz="1000" dirty="0">
                <a:ea typeface="Times New Roman" panose="02020603050405020304" pitchFamily="18" charset="0"/>
              </a:rPr>
              <a:t>Agreed initial description of the 3DGS process and workflow (3DGS representation format, Static 3DGS content creation, 3DGS rendering)</a:t>
            </a:r>
          </a:p>
          <a:p>
            <a:pPr lvl="1">
              <a:lnSpc>
                <a:spcPct val="93000"/>
              </a:lnSpc>
              <a:spcBef>
                <a:spcPct val="15000"/>
              </a:spcBef>
              <a:spcAft>
                <a:spcPct val="15000"/>
              </a:spcAft>
              <a:buSzPct val="100000"/>
              <a:tabLst>
                <a:tab pos="285750" algn="l"/>
              </a:tabLst>
              <a:defRPr/>
            </a:pPr>
            <a:r>
              <a:rPr lang="en-GB" sz="1000" dirty="0">
                <a:ea typeface="Times New Roman" panose="02020603050405020304" pitchFamily="18" charset="0"/>
              </a:rPr>
              <a:t>Description of the quality factors that impact the 3DGS experience</a:t>
            </a:r>
            <a:endParaRPr lang="en-GB" sz="800" dirty="0">
              <a:ea typeface="SimSun" panose="02010600030101010101" pitchFamily="2" charset="-122"/>
            </a:endParaRPr>
          </a:p>
          <a:p>
            <a:pPr>
              <a:spcBef>
                <a:spcPts val="0"/>
              </a:spcBef>
              <a:spcAft>
                <a:spcPts val="0"/>
              </a:spcAft>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GB" sz="1000" dirty="0">
                <a:ea typeface="Times New Roman" panose="02020603050405020304" pitchFamily="18" charset="0"/>
              </a:rPr>
              <a:t>Complete the identification of use cases for mobile devices that demonstrate the practical applications of 3DGS contents</a:t>
            </a:r>
          </a:p>
          <a:p>
            <a:pPr lvl="1">
              <a:lnSpc>
                <a:spcPct val="93000"/>
              </a:lnSpc>
              <a:spcBef>
                <a:spcPct val="15000"/>
              </a:spcBef>
              <a:spcAft>
                <a:spcPct val="15000"/>
              </a:spcAft>
              <a:buSzPct val="100000"/>
              <a:tabLst>
                <a:tab pos="285750" algn="l"/>
              </a:tabLst>
              <a:defRPr/>
            </a:pPr>
            <a:r>
              <a:rPr lang="en-GB" sz="1000" dirty="0">
                <a:ea typeface="Times New Roman" panose="02020603050405020304" pitchFamily="18" charset="0"/>
              </a:rPr>
              <a:t>Continue the analysis of the 3DGS representation format, Rendering workflow</a:t>
            </a:r>
          </a:p>
          <a:p>
            <a:pPr lvl="1">
              <a:lnSpc>
                <a:spcPct val="93000"/>
              </a:lnSpc>
              <a:spcBef>
                <a:spcPct val="15000"/>
              </a:spcBef>
              <a:spcAft>
                <a:spcPct val="15000"/>
              </a:spcAft>
              <a:buSzPct val="100000"/>
              <a:tabLst>
                <a:tab pos="285750" algn="l"/>
              </a:tabLst>
              <a:defRPr/>
            </a:pPr>
            <a:r>
              <a:rPr lang="en-GB" sz="1000" dirty="0">
                <a:ea typeface="Times New Roman" panose="02020603050405020304" pitchFamily="18" charset="0"/>
              </a:rPr>
              <a:t>Initiate the development an end-to-end reference implementation (mobile renderer)</a:t>
            </a:r>
          </a:p>
        </p:txBody>
      </p:sp>
      <p:sp>
        <p:nvSpPr>
          <p:cNvPr id="4" name="Title 1">
            <a:extLst>
              <a:ext uri="{FF2B5EF4-FFF2-40B4-BE49-F238E27FC236}">
                <a16:creationId xmlns:a16="http://schemas.microsoft.com/office/drawing/2014/main" id="{D67FEFFE-8F6D-2D59-2139-DE8FFFBDD694}"/>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Advanced Video Formats and Operation Points (</a:t>
            </a:r>
            <a:r>
              <a:rPr lang="en-GB" sz="2800" dirty="0"/>
              <a:t>FS_AVFOPS_MED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526D0F3-9E23-5769-2A47-774C1897ED94}"/>
              </a:ext>
            </a:extLst>
          </p:cNvPr>
          <p:cNvGraphicFramePr>
            <a:graphicFrameLocks noGrp="1"/>
          </p:cNvGraphicFramePr>
          <p:nvPr>
            <p:extLst>
              <p:ext uri="{D42A27DB-BD31-4B8C-83A1-F6EECF244321}">
                <p14:modId xmlns:p14="http://schemas.microsoft.com/office/powerpoint/2010/main" val="831503659"/>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7196252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64A5F-AA76-7A78-374E-59BF9DE0613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856BA97-A761-2707-E388-9BCBD2DE319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GB" sz="1100" dirty="0"/>
              <a:t>Document the following additional Key Issues in more detail, in particular how they relate to the 3GPP Media Delivery architecture and/or the MBS User Service architecture:</a:t>
            </a:r>
          </a:p>
          <a:p>
            <a:pPr lvl="2"/>
            <a:r>
              <a:rPr lang="en-GB" sz="1100" dirty="0"/>
              <a:t>WT#1: Common Client Metadata phase 2; WT#2: Server and Network-assisted media streaming; WT#3: Multiple service locations phase 2; WT#4: Combined Unicast-Multicast-Broadcast; WT#5: 5G System-independent Media Streaming; WT#6: Latency Measurements and Control; WT#7: Network Slicing phase 3; WT#8: Multi-access media delivery phase 2</a:t>
            </a:r>
          </a:p>
          <a:p>
            <a:pPr lvl="1" fontAlgn="auto" hangingPunct="1"/>
            <a:r>
              <a:rPr lang="en-US" sz="1100" dirty="0"/>
              <a:t>Study collaboration scenarios between the Application Service Provider and the 5G System and for each of the key topics.</a:t>
            </a:r>
            <a:endParaRPr lang="fr-FR" sz="1100" dirty="0"/>
          </a:p>
          <a:p>
            <a:pPr lvl="1" fontAlgn="auto" hangingPunct="1"/>
            <a:r>
              <a:rPr lang="en-US" sz="1100" dirty="0"/>
              <a:t>Based on existing architectures, develop one or more deployment architectures that address the key topics and the collaboration models.</a:t>
            </a:r>
            <a:endParaRPr lang="fr-FR" sz="1100" dirty="0"/>
          </a:p>
          <a:p>
            <a:pPr lvl="1" fontAlgn="auto" hangingPunct="1"/>
            <a:r>
              <a:rPr lang="en-US" sz="1100" dirty="0"/>
              <a:t>Map the key topics to basic functions and develop high-level call flows.</a:t>
            </a:r>
            <a:endParaRPr lang="fr-FR" sz="1100" dirty="0"/>
          </a:p>
          <a:p>
            <a:pPr lvl="1" fontAlgn="auto" hangingPunct="1"/>
            <a:r>
              <a:rPr lang="en-US" sz="1100" dirty="0"/>
              <a:t>Identify the issues that need to be resolved.</a:t>
            </a:r>
            <a:endParaRPr lang="fr-FR" sz="1100" dirty="0"/>
          </a:p>
          <a:p>
            <a:pPr lvl="1" fontAlgn="auto" hangingPunct="1"/>
            <a:r>
              <a:rPr lang="en-US" sz="1100" dirty="0"/>
              <a:t>Provide candidate solutions including call flows, protocols and APIs for each of the identified issues.</a:t>
            </a:r>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Study initiated with initial versions of working tasks (agreed as basis for further work): WT1: Comment Client Metadata phase2; WT2a: Comment server and network assisted streaming; WT4: Combined Unicast-Multicast-Broadcast; WT5: 5G system-independent media streaming; and WT6: Latency measurement and control </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Complete evaluation of candidate solutions including call flows, protocols and APIs for each of the identified work topics.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Complete identifying gaps and recommend potential normative work for stage-2 for relevant work topics.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Agree CRs addressing potential normative work for stage-2 for relevant work topics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Progress candidate solutions including call flows, protocols and APIs for each of the identified issues.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Progress identifying gaps for stage-3 for relevant work topics and progress relevant for potential issues related to stage-3</a:t>
            </a:r>
          </a:p>
        </p:txBody>
      </p:sp>
      <p:sp>
        <p:nvSpPr>
          <p:cNvPr id="4" name="Title 1">
            <a:extLst>
              <a:ext uri="{FF2B5EF4-FFF2-40B4-BE49-F238E27FC236}">
                <a16:creationId xmlns:a16="http://schemas.microsoft.com/office/drawing/2014/main" id="{80D45178-378D-6ED2-AA60-9D1B2D94A55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Advanced Media Delivery Phase 2</a:t>
            </a:r>
            <a:br>
              <a:rPr lang="en-US" sz="2800" dirty="0"/>
            </a:br>
            <a:r>
              <a:rPr lang="en-US" sz="2800" dirty="0"/>
              <a:t>(</a:t>
            </a:r>
            <a:r>
              <a:rPr lang="en-GB" sz="2800" dirty="0"/>
              <a:t>FS_AMD_Ph2</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B3500F6-17BD-E281-87F5-5A7C7A328B43}"/>
              </a:ext>
            </a:extLst>
          </p:cNvPr>
          <p:cNvGraphicFramePr>
            <a:graphicFrameLocks noGrp="1"/>
          </p:cNvGraphicFramePr>
          <p:nvPr>
            <p:extLst>
              <p:ext uri="{D42A27DB-BD31-4B8C-83A1-F6EECF244321}">
                <p14:modId xmlns:p14="http://schemas.microsoft.com/office/powerpoint/2010/main" val="2590648781"/>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887843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4F420-525E-EEE4-D072-C7F286DB1AD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6CADE67-E048-AD14-74A0-2120DAA62A0F}"/>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2.7) New Work &amp; Study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A8B52CB8-A4C8-9DDA-D61F-C66370863218}"/>
              </a:ext>
            </a:extLst>
          </p:cNvPr>
          <p:cNvGraphicFramePr>
            <a:graphicFrameLocks noGrp="1"/>
          </p:cNvGraphicFramePr>
          <p:nvPr>
            <p:extLst>
              <p:ext uri="{D42A27DB-BD31-4B8C-83A1-F6EECF244321}">
                <p14:modId xmlns:p14="http://schemas.microsoft.com/office/powerpoint/2010/main" val="1220402250"/>
              </p:ext>
            </p:extLst>
          </p:nvPr>
        </p:nvGraphicFramePr>
        <p:xfrm>
          <a:off x="404285" y="1479551"/>
          <a:ext cx="10907183" cy="259353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1100004</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Terminal Audio quality performance and Test methods for Immersive Audio Services, Phase 3</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ATIAS_Ph3-MED</a:t>
                      </a:r>
                    </a:p>
                  </a:txBody>
                  <a:tcPr marL="0" marR="0" marT="0" marB="0" anchor="ctr"/>
                </a:tc>
                <a:tc>
                  <a:txBody>
                    <a:bodyPr/>
                    <a:lstStyle/>
                    <a:p>
                      <a:pPr algn="r" fontAlgn="b"/>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2"/>
                        </a:rPr>
                        <a:t>SP-251352</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0001"/>
                  </a:ext>
                </a:extLst>
              </a:tr>
              <a:tr h="301245">
                <a:tc>
                  <a:txBody>
                    <a:bodyPr/>
                    <a:lstStyle/>
                    <a:p>
                      <a:pPr algn="r" fontAlgn="ctr">
                        <a:buNone/>
                      </a:pPr>
                      <a:r>
                        <a:rPr lang="en-GB" sz="1100" b="1" kern="1200" noProof="0" dirty="0">
                          <a:solidFill>
                            <a:schemeClr val="lt1"/>
                          </a:solidFill>
                          <a:latin typeface="+mn-lt"/>
                          <a:ea typeface="+mn-ea"/>
                          <a:cs typeface="+mn-cs"/>
                        </a:rPr>
                        <a:t>1100005</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evaluation of QUIC-based protocols for on-demand and live video services </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FS_QStream_MED</a:t>
                      </a:r>
                      <a:r>
                        <a:rPr lang="en-GB" sz="1100" kern="1200" noProof="0" dirty="0">
                          <a:solidFill>
                            <a:schemeClr val="dk1"/>
                          </a:solidFill>
                          <a:latin typeface="+mn-lt"/>
                          <a:ea typeface="+mn-ea"/>
                          <a:cs typeface="+mn-cs"/>
                        </a:rPr>
                        <a:t> </a:t>
                      </a:r>
                    </a:p>
                  </a:txBody>
                  <a:tcPr marL="0" marR="0" marT="0" marB="0" anchor="ctr"/>
                </a:tc>
                <a:tc>
                  <a:txBody>
                    <a:bodyPr/>
                    <a:lstStyle/>
                    <a:p>
                      <a:pPr algn="r" fontAlgn="b"/>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3"/>
                        </a:rPr>
                        <a:t>SP-251353</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2590421922"/>
                  </a:ext>
                </a:extLst>
              </a:tr>
              <a:tr h="301245">
                <a:tc>
                  <a:txBody>
                    <a:bodyPr/>
                    <a:lstStyle/>
                    <a:p>
                      <a:pPr algn="r" fontAlgn="ctr">
                        <a:buNone/>
                      </a:pPr>
                      <a:r>
                        <a:rPr lang="en-GB" sz="1100" b="1" kern="1200" noProof="0" dirty="0">
                          <a:solidFill>
                            <a:schemeClr val="lt1"/>
                          </a:solidFill>
                          <a:latin typeface="+mn-lt"/>
                          <a:ea typeface="+mn-ea"/>
                          <a:cs typeface="+mn-cs"/>
                        </a:rPr>
                        <a:t>1100006</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IMS DC Enhancements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FS_DCE_MED</a:t>
                      </a:r>
                    </a:p>
                  </a:txBody>
                  <a:tcPr marL="0" marR="0" marT="0" marB="0" anchor="ctr"/>
                </a:tc>
                <a:tc>
                  <a:txBody>
                    <a:bodyPr/>
                    <a:lstStyle/>
                    <a:p>
                      <a:pPr algn="r" fontAlgn="b"/>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4"/>
                        </a:rPr>
                        <a:t>SP-251354</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911177888"/>
                  </a:ext>
                </a:extLst>
              </a:tr>
              <a:tr h="301245">
                <a:tc>
                  <a:txBody>
                    <a:bodyPr/>
                    <a:lstStyle/>
                    <a:p>
                      <a:pPr algn="r" fontAlgn="ctr">
                        <a:buNone/>
                      </a:pPr>
                      <a:r>
                        <a:rPr lang="en-GB" sz="1100" b="1" kern="1200" noProof="0" dirty="0">
                          <a:solidFill>
                            <a:schemeClr val="lt1"/>
                          </a:solidFill>
                          <a:latin typeface="+mn-lt"/>
                          <a:ea typeface="+mn-ea"/>
                          <a:cs typeface="+mn-cs"/>
                        </a:rPr>
                        <a:t>1100007</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QUIC-based Media Delivery for Real-time Communication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FS_Q4RTC_MED </a:t>
                      </a:r>
                    </a:p>
                  </a:txBody>
                  <a:tcPr marL="0" marR="0" marT="0" marB="0" anchor="ctr"/>
                </a:tc>
                <a:tc>
                  <a:txBody>
                    <a:bodyPr/>
                    <a:lstStyle/>
                    <a:p>
                      <a:pPr algn="r" fontAlgn="b"/>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5"/>
                        </a:rPr>
                        <a:t>SP-251355</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4275026646"/>
                  </a:ext>
                </a:extLst>
              </a:tr>
              <a:tr h="301245">
                <a:tc>
                  <a:txBody>
                    <a:bodyPr/>
                    <a:lstStyle/>
                    <a:p>
                      <a:pPr algn="r" fontAlgn="ctr">
                        <a:buNone/>
                      </a:pPr>
                      <a:r>
                        <a:rPr lang="en-GB" sz="1100" b="1" kern="1200" noProof="0" dirty="0">
                          <a:solidFill>
                            <a:schemeClr val="lt1"/>
                          </a:solidFill>
                          <a:latin typeface="+mn-lt"/>
                          <a:ea typeface="+mn-ea"/>
                          <a:cs typeface="+mn-cs"/>
                        </a:rPr>
                        <a:t>1100008</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advanced image formats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FS_AIF_MED</a:t>
                      </a:r>
                    </a:p>
                  </a:txBody>
                  <a:tcPr marL="0" marR="0" marT="0" marB="0" anchor="ctr"/>
                </a:tc>
                <a:tc>
                  <a:txBody>
                    <a:bodyPr/>
                    <a:lstStyle/>
                    <a:p>
                      <a:pPr algn="r" fontAlgn="ctr">
                        <a:buNone/>
                      </a:pPr>
                      <a:r>
                        <a:rPr kumimoji="0" lang="en-GB" sz="1100" b="0" i="0" u="none" strike="noStrike" kern="1200" cap="none" spc="0" normalizeH="0" baseline="0" noProof="0" dirty="0">
                          <a:ln>
                            <a:noFill/>
                          </a:ln>
                          <a:solidFill>
                            <a:prstClr val="black"/>
                          </a:solidFill>
                          <a:effectLst/>
                          <a:uLnTx/>
                          <a:uFillTx/>
                          <a:latin typeface="Calibri"/>
                          <a:ea typeface="+mn-ea"/>
                          <a:cs typeface="+mn-cs"/>
                        </a:rPr>
                        <a:t>9/9/2026</a:t>
                      </a:r>
                      <a:endParaRPr lang="en-GB" sz="1100" kern="1200" noProof="0" dirty="0">
                        <a:solidFill>
                          <a:schemeClr val="tx1"/>
                        </a:solidFill>
                        <a:latin typeface="+mn-lt"/>
                        <a:ea typeface="+mn-ea"/>
                        <a:cs typeface="+mn-cs"/>
                      </a:endParaRP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6"/>
                        </a:rPr>
                        <a:t>SP-251356</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856820054"/>
                  </a:ext>
                </a:extLst>
              </a:tr>
              <a:tr h="301245">
                <a:tc>
                  <a:txBody>
                    <a:bodyPr/>
                    <a:lstStyle/>
                    <a:p>
                      <a:pPr algn="r" fontAlgn="ctr">
                        <a:buNone/>
                      </a:pPr>
                      <a:r>
                        <a:rPr lang="en-GB" sz="1100" b="1" kern="1200" noProof="0" dirty="0">
                          <a:solidFill>
                            <a:schemeClr val="lt1"/>
                          </a:solidFill>
                          <a:latin typeface="+mn-lt"/>
                          <a:ea typeface="+mn-ea"/>
                          <a:cs typeface="+mn-cs"/>
                        </a:rPr>
                        <a:t>1100009</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FS_Avatar_Ph2_MED </a:t>
                      </a:r>
                    </a:p>
                  </a:txBody>
                  <a:tcPr marL="0" marR="0" marT="0" marB="0" anchor="ctr"/>
                </a:tc>
                <a:tc>
                  <a:txBody>
                    <a:bodyPr/>
                    <a:lstStyle/>
                    <a:p>
                      <a:pPr algn="r" fontAlgn="ctr">
                        <a:buNone/>
                      </a:pPr>
                      <a:r>
                        <a:rPr kumimoji="0" lang="en-GB" sz="1100" b="0" i="0" u="none" strike="noStrike" kern="1200" cap="none" spc="0" normalizeH="0" baseline="0" noProof="0" dirty="0">
                          <a:ln>
                            <a:noFill/>
                          </a:ln>
                          <a:solidFill>
                            <a:prstClr val="black"/>
                          </a:solidFill>
                          <a:effectLst/>
                          <a:uLnTx/>
                          <a:uFillTx/>
                          <a:latin typeface="Calibri"/>
                          <a:ea typeface="+mn-ea"/>
                          <a:cs typeface="+mn-cs"/>
                        </a:rPr>
                        <a:t>9/9/2026</a:t>
                      </a:r>
                      <a:endParaRPr lang="en-GB" sz="1100" kern="1200" noProof="0" dirty="0">
                        <a:solidFill>
                          <a:schemeClr val="tx1"/>
                        </a:solidFill>
                        <a:latin typeface="+mn-lt"/>
                        <a:ea typeface="+mn-ea"/>
                        <a:cs typeface="+mn-cs"/>
                      </a:endParaRP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7"/>
                        </a:rPr>
                        <a:t>SP-251357</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760271227"/>
                  </a:ext>
                </a:extLst>
              </a:tr>
              <a:tr h="301245">
                <a:tc>
                  <a:txBody>
                    <a:bodyPr/>
                    <a:lstStyle/>
                    <a:p>
                      <a:pPr algn="r" fontAlgn="ctr">
                        <a:buNone/>
                      </a:pPr>
                      <a:r>
                        <a:rPr lang="en-GB" sz="1100" b="1" kern="1200" noProof="0" dirty="0">
                          <a:solidFill>
                            <a:schemeClr val="lt1"/>
                          </a:solidFill>
                          <a:latin typeface="+mn-lt"/>
                          <a:ea typeface="+mn-ea"/>
                          <a:cs typeface="+mn-cs"/>
                        </a:rPr>
                        <a:t>1100010</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algn="r" fontAlgn="b"/>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8"/>
                        </a:rPr>
                        <a:t>SP-251358</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noProof="0" dirty="0">
                          <a:solidFill>
                            <a:srgbClr val="FF0000"/>
                          </a:solidFill>
                        </a:rPr>
                        <a:t>6G</a:t>
                      </a:r>
                    </a:p>
                  </a:txBody>
                  <a:tcPr marL="36001" marR="36001" marT="0" marB="0" anchor="ctr"/>
                </a:tc>
                <a:extLst>
                  <a:ext uri="{0D108BD9-81ED-4DB2-BD59-A6C34878D82A}">
                    <a16:rowId xmlns:a16="http://schemas.microsoft.com/office/drawing/2014/main" val="2848663794"/>
                  </a:ext>
                </a:extLst>
              </a:tr>
            </a:tbl>
          </a:graphicData>
        </a:graphic>
      </p:graphicFrame>
    </p:spTree>
    <p:extLst>
      <p:ext uri="{BB962C8B-B14F-4D97-AF65-F5344CB8AC3E}">
        <p14:creationId xmlns:p14="http://schemas.microsoft.com/office/powerpoint/2010/main" val="396004618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5C62B1-E417-5906-0E76-52D8A1C28AA6}"/>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B87C01B-4A1D-1572-15E1-D268E92DE93A}"/>
              </a:ext>
            </a:extLst>
          </p:cNvPr>
          <p:cNvSpPr txBox="1">
            <a:spLocks/>
          </p:cNvSpPr>
          <p:nvPr/>
        </p:nvSpPr>
        <p:spPr>
          <a:xfrm>
            <a:off x="404285" y="2507512"/>
            <a:ext cx="11000316" cy="393781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Define new and consolidate existing requirements for sending and receiving characteristics of immersive UEs.</a:t>
            </a:r>
            <a:endParaRPr lang="fr-FR" sz="1200" dirty="0"/>
          </a:p>
          <a:p>
            <a:pPr lvl="1"/>
            <a:r>
              <a:rPr lang="en-GB" sz="1200" dirty="0"/>
              <a:t>Review test methods and requirements on acoustic echo control (AEC) and possibly extend these clauses in TS 26.260/261 for double talk scenarios.</a:t>
            </a:r>
            <a:endParaRPr lang="fr-FR" sz="1200" dirty="0"/>
          </a:p>
          <a:p>
            <a:pPr lvl="1"/>
            <a:r>
              <a:rPr lang="en-GB" sz="1200" dirty="0"/>
              <a:t>Extend test methods for the assessment of complex sound scenes that are captured, processed and transmitted by the UE.</a:t>
            </a:r>
            <a:endParaRPr lang="fr-FR" sz="1200" dirty="0"/>
          </a:p>
          <a:p>
            <a:pPr lvl="1"/>
            <a:r>
              <a:rPr lang="en-GB" sz="1200" dirty="0"/>
              <a:t>Develop new test methods adapt existing transparency test methods to be adapted to noise suppression algorithms including possible degradations in speech quality</a:t>
            </a:r>
            <a:endParaRPr lang="fr-FR" sz="1200" dirty="0"/>
          </a:p>
          <a:p>
            <a:pPr lvl="1"/>
            <a:r>
              <a:rPr lang="en-GB" sz="1200" dirty="0"/>
              <a:t>Refine and extend test methods for binaural rendering at the acoustical interface, with better distinction between headtracking performance and motion-to-sound latency.</a:t>
            </a:r>
            <a:endParaRPr lang="fr-FR" sz="1200" dirty="0"/>
          </a:p>
          <a:p>
            <a:pPr lvl="2"/>
            <a:r>
              <a:rPr lang="en-GB" sz="1200" dirty="0"/>
              <a:t>Note: As in previous phases, the definition of requirements and test methods shall balance technical complexity with practical feasibility and industry acceptance. </a:t>
            </a:r>
          </a:p>
          <a:p>
            <a:pPr lvl="1"/>
            <a:r>
              <a:rPr lang="en-GB" sz="1200" dirty="0"/>
              <a:t>Review and possibly update existing test methods and requirements, ideally supported by measurement results originated from e.g., simulations, prototypes and/or even first) commercially available devices.</a:t>
            </a:r>
            <a:endParaRPr lang="fr-FR" sz="1200" dirty="0"/>
          </a:p>
          <a:p>
            <a:pPr lvl="1"/>
            <a:r>
              <a:rPr lang="en-GB" sz="1200" dirty="0"/>
              <a:t>If applicable</a:t>
            </a:r>
          </a:p>
          <a:p>
            <a:pPr lvl="2"/>
            <a:r>
              <a:rPr lang="en-GB" sz="1200" dirty="0"/>
              <a:t>consider additional aspects of UE audio capture and processing, ensuring alignment with related work items such as </a:t>
            </a:r>
            <a:r>
              <a:rPr lang="en-GB" sz="1200" dirty="0" err="1"/>
              <a:t>DaCAS</a:t>
            </a:r>
            <a:r>
              <a:rPr lang="en-GB" sz="1200" dirty="0"/>
              <a:t>.</a:t>
            </a:r>
            <a:endParaRPr lang="fr-FR" sz="1200" dirty="0"/>
          </a:p>
          <a:p>
            <a:pPr lvl="2"/>
            <a:r>
              <a:rPr lang="en-GB" sz="1200" dirty="0"/>
              <a:t>include additional test methods for clause 4 of 3GPP TS 26.260, which is generically about immersive capturing/playback devices, </a:t>
            </a:r>
            <a:endParaRPr lang="fr-FR" sz="1200" dirty="0"/>
          </a:p>
          <a:p>
            <a:pPr lvl="1"/>
            <a:r>
              <a:rPr lang="en-GB" sz="1200" dirty="0"/>
              <a:t>Coordination with committees from certain SDOs (e.g., GSMA TSG, ETSI STQ, ITU-T SG12, etc.) that are known for having aspects of terminal testing in their scope.</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D15C22E7-8F24-F6C2-4FEA-3CEA62BC8DE0}"/>
              </a:ext>
            </a:extLst>
          </p:cNvPr>
          <p:cNvSpPr>
            <a:spLocks noGrp="1"/>
          </p:cNvSpPr>
          <p:nvPr>
            <p:ph type="title"/>
          </p:nvPr>
        </p:nvSpPr>
        <p:spPr>
          <a:xfrm>
            <a:off x="261257" y="1"/>
            <a:ext cx="9971315" cy="1694480"/>
          </a:xfrm>
        </p:spPr>
        <p:txBody>
          <a:bodyPr/>
          <a:lstStyle/>
          <a:p>
            <a:pPr algn="l" eaLnBrk="1" hangingPunct="1"/>
            <a:r>
              <a:rPr lang="en-US" altLang="de-DE" sz="3733" b="1" dirty="0">
                <a:solidFill>
                  <a:schemeClr val="tx1"/>
                </a:solidFill>
              </a:rPr>
              <a:t>2.7) New Work &amp; Study Items</a:t>
            </a:r>
            <a:r>
              <a:rPr lang="en-GB" altLang="en-US" sz="3733" b="1" dirty="0">
                <a:solidFill>
                  <a:schemeClr val="tx1"/>
                </a:solidFill>
              </a:rPr>
              <a:t>: </a:t>
            </a:r>
            <a:br>
              <a:rPr lang="en-GB" altLang="en-US" sz="3733" b="1" dirty="0">
                <a:solidFill>
                  <a:schemeClr val="tx1"/>
                </a:solidFill>
              </a:rPr>
            </a:br>
            <a:r>
              <a:rPr lang="en-US" sz="2800" b="1" dirty="0"/>
              <a:t>New work </a:t>
            </a:r>
            <a:r>
              <a:rPr lang="en-US" sz="2800" dirty="0"/>
              <a:t>on </a:t>
            </a:r>
            <a:r>
              <a:rPr lang="en-GB" sz="2800" kern="1200" dirty="0"/>
              <a:t>Terminal Audio quality performance and Test methods for Immersive Audio Services, Phase 3</a:t>
            </a:r>
            <a:r>
              <a:rPr lang="en-US" sz="2800" kern="1200" dirty="0"/>
              <a:t> </a:t>
            </a:r>
            <a:r>
              <a:rPr lang="en-US" sz="2800" dirty="0"/>
              <a:t>(</a:t>
            </a:r>
            <a:r>
              <a:rPr lang="en-GB" sz="2800" kern="1200" dirty="0"/>
              <a:t>ATIAS_Ph3-MED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AF61A0C1-7A60-1436-05AD-09CA151B4440}"/>
              </a:ext>
            </a:extLst>
          </p:cNvPr>
          <p:cNvGraphicFramePr>
            <a:graphicFrameLocks noGrp="1"/>
          </p:cNvGraphicFramePr>
          <p:nvPr>
            <p:extLst>
              <p:ext uri="{D42A27DB-BD31-4B8C-83A1-F6EECF244321}">
                <p14:modId xmlns:p14="http://schemas.microsoft.com/office/powerpoint/2010/main" val="935385879"/>
              </p:ext>
            </p:extLst>
          </p:nvPr>
        </p:nvGraphicFramePr>
        <p:xfrm>
          <a:off x="404285" y="1789518"/>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1100004</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Terminal Audio quality performance and Test methods for Immersive Audio Services, Phase 3</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ATIAS_Ph3-MED</a:t>
                      </a:r>
                    </a:p>
                  </a:txBody>
                  <a:tcPr marL="0" marR="0" marT="0" marB="0" anchor="ctr"/>
                </a:tc>
                <a:tc>
                  <a:txBody>
                    <a:bodyPr/>
                    <a:lstStyle/>
                    <a:p>
                      <a:pPr algn="r" fontAlgn="b"/>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3"/>
                        </a:rPr>
                        <a:t>SP-251352</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0950428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Officials</a:t>
            </a:r>
          </a:p>
        </p:txBody>
      </p:sp>
      <p:sp>
        <p:nvSpPr>
          <p:cNvPr id="6" name="Espace réservé du contenu 3">
            <a:extLst>
              <a:ext uri="{FF2B5EF4-FFF2-40B4-BE49-F238E27FC236}">
                <a16:creationId xmlns:a16="http://schemas.microsoft.com/office/drawing/2014/main" id="{D7E018E4-A283-63D5-ADD9-DD7FEF5D5571}"/>
              </a:ext>
            </a:extLst>
          </p:cNvPr>
          <p:cNvSpPr>
            <a:spLocks noGrp="1"/>
          </p:cNvSpPr>
          <p:nvPr>
            <p:ph idx="1"/>
          </p:nvPr>
        </p:nvSpPr>
        <p:spPr>
          <a:xfrm>
            <a:off x="318428" y="1263806"/>
            <a:ext cx="5955992" cy="3415350"/>
          </a:xfrm>
        </p:spPr>
        <p:txBody>
          <a:bodyPr/>
          <a:lstStyle/>
          <a:p>
            <a:pPr>
              <a:lnSpc>
                <a:spcPct val="90000"/>
              </a:lnSpc>
              <a:spcBef>
                <a:spcPts val="2400"/>
              </a:spcBef>
              <a:tabLst>
                <a:tab pos="2870128" algn="l"/>
                <a:tab pos="6823963" algn="l"/>
              </a:tabLst>
              <a:defRPr/>
            </a:pPr>
            <a:r>
              <a:rPr lang="en-GB" sz="2400" noProof="0" dirty="0"/>
              <a:t> </a:t>
            </a:r>
            <a:r>
              <a:rPr lang="en-GB" sz="2800" noProof="0" dirty="0"/>
              <a:t>SA4 officials:</a:t>
            </a:r>
          </a:p>
          <a:p>
            <a:pPr lvl="1">
              <a:lnSpc>
                <a:spcPct val="90000"/>
              </a:lnSpc>
              <a:spcBef>
                <a:spcPts val="533"/>
              </a:spcBef>
              <a:tabLst>
                <a:tab pos="2870128" algn="l"/>
                <a:tab pos="6823963" algn="l"/>
              </a:tabLst>
              <a:defRPr/>
            </a:pPr>
            <a:r>
              <a:rPr lang="en-GB" sz="2000" noProof="0" dirty="0"/>
              <a:t>Chair: Gilles Teniou (Tencent, CCSA)</a:t>
            </a:r>
            <a:endParaRPr lang="en-GB" sz="2000" noProof="0" dirty="0">
              <a:solidFill>
                <a:srgbClr val="FF0000"/>
              </a:solidFill>
            </a:endParaRPr>
          </a:p>
          <a:p>
            <a:pPr lvl="1">
              <a:lnSpc>
                <a:spcPct val="90000"/>
              </a:lnSpc>
              <a:spcBef>
                <a:spcPts val="533"/>
              </a:spcBef>
              <a:tabLst>
                <a:tab pos="2870128" algn="l"/>
                <a:tab pos="6823963" algn="l"/>
              </a:tabLst>
              <a:defRPr/>
            </a:pPr>
            <a:r>
              <a:rPr lang="en-GB" sz="2000" noProof="0" dirty="0"/>
              <a:t>Vice Chairs: </a:t>
            </a:r>
          </a:p>
          <a:p>
            <a:pPr lvl="2">
              <a:lnSpc>
                <a:spcPct val="90000"/>
              </a:lnSpc>
              <a:spcBef>
                <a:spcPts val="267"/>
              </a:spcBef>
              <a:tabLst>
                <a:tab pos="2870128" algn="l"/>
                <a:tab pos="6823963" algn="l"/>
              </a:tabLst>
              <a:defRPr/>
            </a:pPr>
            <a:r>
              <a:rPr lang="en-GB" sz="1800" noProof="0" dirty="0"/>
              <a:t>Mary-Luc Champel (Xiaomi, CCSA)</a:t>
            </a:r>
          </a:p>
          <a:p>
            <a:pPr lvl="2">
              <a:lnSpc>
                <a:spcPct val="90000"/>
              </a:lnSpc>
              <a:spcBef>
                <a:spcPts val="267"/>
              </a:spcBef>
              <a:tabLst>
                <a:tab pos="2870128" algn="l"/>
                <a:tab pos="6823963" algn="l"/>
              </a:tabLst>
              <a:defRPr/>
            </a:pPr>
            <a:r>
              <a:rPr lang="en-GB" sz="1800" noProof="0" dirty="0">
                <a:cs typeface="Arial" panose="020B0604020202020204" pitchFamily="34" charset="0"/>
              </a:rPr>
              <a:t>Tomas Toftgård (Ericsson LM, ETSI) </a:t>
            </a:r>
            <a:r>
              <a:rPr lang="en-GB" sz="1800" noProof="0" dirty="0">
                <a:solidFill>
                  <a:srgbClr val="FF0000"/>
                </a:solidFill>
                <a:cs typeface="Arial" panose="020B0604020202020204" pitchFamily="34" charset="0"/>
              </a:rPr>
              <a:t>(New)</a:t>
            </a:r>
            <a:endParaRPr lang="en-GB" sz="1800" noProof="0" dirty="0">
              <a:solidFill>
                <a:srgbClr val="FF0000"/>
              </a:solidFill>
            </a:endParaRPr>
          </a:p>
          <a:p>
            <a:pPr lvl="1">
              <a:lnSpc>
                <a:spcPct val="90000"/>
              </a:lnSpc>
              <a:spcBef>
                <a:spcPts val="533"/>
              </a:spcBef>
              <a:tabLst>
                <a:tab pos="2870128" algn="l"/>
                <a:tab pos="6823963" algn="l"/>
              </a:tabLst>
              <a:defRPr/>
            </a:pPr>
            <a:r>
              <a:rPr lang="en-GB" sz="2000" noProof="0" dirty="0"/>
              <a:t>Secretary: Andrijana Brekalo (MCC Support)</a:t>
            </a:r>
            <a:endParaRPr lang="en-GB" sz="1867" noProof="0" dirty="0"/>
          </a:p>
          <a:p>
            <a:pPr>
              <a:lnSpc>
                <a:spcPct val="90000"/>
              </a:lnSpc>
              <a:spcBef>
                <a:spcPts val="2400"/>
              </a:spcBef>
              <a:spcAft>
                <a:spcPts val="0"/>
              </a:spcAft>
              <a:tabLst>
                <a:tab pos="2870128" algn="l"/>
                <a:tab pos="6823963" algn="l"/>
              </a:tabLst>
              <a:defRPr/>
            </a:pPr>
            <a:r>
              <a:rPr lang="en-GB" sz="2400" noProof="0" dirty="0"/>
              <a:t> Sub Working Groups and their leaders</a:t>
            </a:r>
          </a:p>
          <a:p>
            <a:pPr lvl="1">
              <a:lnSpc>
                <a:spcPct val="90000"/>
              </a:lnSpc>
              <a:spcBef>
                <a:spcPts val="2400"/>
              </a:spcBef>
              <a:spcAft>
                <a:spcPts val="0"/>
              </a:spcAft>
              <a:tabLst>
                <a:tab pos="2870128" algn="l"/>
                <a:tab pos="6823963" algn="l"/>
              </a:tabLst>
              <a:defRPr/>
            </a:pPr>
            <a:endParaRPr lang="en-GB" sz="1467" noProof="0" dirty="0"/>
          </a:p>
          <a:p>
            <a:pPr lvl="1">
              <a:lnSpc>
                <a:spcPct val="90000"/>
              </a:lnSpc>
              <a:spcBef>
                <a:spcPts val="2400"/>
              </a:spcBef>
              <a:spcAft>
                <a:spcPts val="0"/>
              </a:spcAft>
              <a:tabLst>
                <a:tab pos="2870128" algn="l"/>
                <a:tab pos="6823963" algn="l"/>
              </a:tabLst>
              <a:defRPr/>
            </a:pPr>
            <a:endParaRPr lang="en-GB" sz="1467" noProof="0" dirty="0"/>
          </a:p>
          <a:p>
            <a:pPr lvl="1">
              <a:lnSpc>
                <a:spcPct val="90000"/>
              </a:lnSpc>
              <a:spcBef>
                <a:spcPts val="2400"/>
              </a:spcBef>
              <a:spcAft>
                <a:spcPts val="0"/>
              </a:spcAft>
              <a:tabLst>
                <a:tab pos="2870128" algn="l"/>
                <a:tab pos="6823963" algn="l"/>
              </a:tabLst>
              <a:defRPr/>
            </a:pPr>
            <a:endParaRPr lang="en-GB" sz="1467" noProof="0" dirty="0"/>
          </a:p>
          <a:p>
            <a:pPr marL="0" indent="0">
              <a:buNone/>
            </a:pPr>
            <a:endParaRPr lang="en-GB" sz="2133" noProof="0" dirty="0"/>
          </a:p>
        </p:txBody>
      </p:sp>
      <p:sp>
        <p:nvSpPr>
          <p:cNvPr id="7" name="Espace réservé du contenu 3">
            <a:extLst>
              <a:ext uri="{FF2B5EF4-FFF2-40B4-BE49-F238E27FC236}">
                <a16:creationId xmlns:a16="http://schemas.microsoft.com/office/drawing/2014/main" id="{2AB5242B-ED6E-AF4A-36B9-E1B79C477DD6}"/>
              </a:ext>
            </a:extLst>
          </p:cNvPr>
          <p:cNvSpPr txBox="1">
            <a:spLocks/>
          </p:cNvSpPr>
          <p:nvPr/>
        </p:nvSpPr>
        <p:spPr bwMode="auto">
          <a:xfrm>
            <a:off x="7245815" y="1263805"/>
            <a:ext cx="4911492" cy="2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2400"/>
              </a:spcBef>
              <a:tabLst>
                <a:tab pos="2870128" algn="l"/>
                <a:tab pos="6823963" algn="l"/>
              </a:tabLst>
              <a:defRPr/>
            </a:pPr>
            <a:r>
              <a:rPr lang="en-US" sz="2400" kern="0" dirty="0">
                <a:solidFill>
                  <a:prstClr val="black"/>
                </a:solidFill>
              </a:rPr>
              <a:t> </a:t>
            </a:r>
            <a:r>
              <a:rPr lang="en-US" kern="0" dirty="0">
                <a:solidFill>
                  <a:prstClr val="black"/>
                </a:solidFill>
              </a:rPr>
              <a:t>SA4 SWG reports: </a:t>
            </a:r>
          </a:p>
          <a:p>
            <a:pPr lvl="1">
              <a:lnSpc>
                <a:spcPct val="90000"/>
              </a:lnSpc>
              <a:spcBef>
                <a:spcPts val="600"/>
              </a:spcBef>
              <a:spcAft>
                <a:spcPts val="0"/>
              </a:spcAft>
              <a:tabLst>
                <a:tab pos="2870128" algn="l"/>
                <a:tab pos="6823963" algn="l"/>
              </a:tabLst>
              <a:defRPr/>
            </a:pPr>
            <a:r>
              <a:rPr lang="en-US" sz="1800" kern="0" dirty="0">
                <a:solidFill>
                  <a:prstClr val="black"/>
                </a:solidFill>
              </a:rPr>
              <a:t>SA4 Audio SWG reports: </a:t>
            </a:r>
            <a:r>
              <a:rPr lang="en-US" sz="1800" kern="0" dirty="0">
                <a:solidFill>
                  <a:prstClr val="black"/>
                </a:solidFill>
                <a:hlinkClick r:id="rId3"/>
              </a:rPr>
              <a:t>SP-251541</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MBS SWG reports: </a:t>
            </a:r>
            <a:r>
              <a:rPr lang="en-US" sz="1800" kern="0" dirty="0">
                <a:solidFill>
                  <a:prstClr val="black"/>
                </a:solidFill>
                <a:hlinkClick r:id="rId3"/>
              </a:rPr>
              <a:t>SP-251541</a:t>
            </a:r>
          </a:p>
          <a:p>
            <a:pPr lvl="1">
              <a:lnSpc>
                <a:spcPct val="90000"/>
              </a:lnSpc>
              <a:spcBef>
                <a:spcPts val="600"/>
              </a:spcBef>
              <a:spcAft>
                <a:spcPts val="0"/>
              </a:spcAft>
              <a:tabLst>
                <a:tab pos="2870128" algn="l"/>
                <a:tab pos="6823963" algn="l"/>
              </a:tabLst>
              <a:defRPr/>
            </a:pPr>
            <a:r>
              <a:rPr lang="en-US" sz="1800" kern="0" dirty="0">
                <a:solidFill>
                  <a:prstClr val="black"/>
                </a:solidFill>
                <a:hlinkClick r:id="rId3"/>
              </a:rPr>
              <a:t> </a:t>
            </a:r>
            <a:r>
              <a:rPr lang="en-US" sz="1800" kern="0" dirty="0">
                <a:solidFill>
                  <a:prstClr val="black"/>
                </a:solidFill>
              </a:rPr>
              <a:t>SA4 Video SWG reports: </a:t>
            </a:r>
            <a:r>
              <a:rPr lang="en-US" sz="1800" kern="0" dirty="0">
                <a:solidFill>
                  <a:prstClr val="black"/>
                </a:solidFill>
                <a:hlinkClick r:id="rId3"/>
              </a:rPr>
              <a:t>SP-251541</a:t>
            </a:r>
            <a:endParaRPr lang="en-US" sz="1800" kern="0" dirty="0">
              <a:solidFill>
                <a:prstClr val="black"/>
              </a:solidFill>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RTC SWG reports: </a:t>
            </a:r>
            <a:r>
              <a:rPr lang="en-US" sz="1800" kern="0" dirty="0">
                <a:solidFill>
                  <a:prstClr val="black"/>
                </a:solidFill>
                <a:hlinkClick r:id="rId3"/>
              </a:rPr>
              <a:t>SP-251541</a:t>
            </a:r>
            <a:endParaRPr lang="en-GB" sz="1800" kern="0" dirty="0"/>
          </a:p>
          <a:p>
            <a:pPr marL="0" indent="0">
              <a:buNone/>
            </a:pPr>
            <a:endParaRPr lang="fr-FR" sz="2133" kern="0" dirty="0"/>
          </a:p>
        </p:txBody>
      </p:sp>
      <p:graphicFrame>
        <p:nvGraphicFramePr>
          <p:cNvPr id="9" name="Table 2">
            <a:extLst>
              <a:ext uri="{FF2B5EF4-FFF2-40B4-BE49-F238E27FC236}">
                <a16:creationId xmlns:a16="http://schemas.microsoft.com/office/drawing/2014/main" id="{2419B06F-6E25-4207-FF46-56C7FAE5662A}"/>
              </a:ext>
            </a:extLst>
          </p:cNvPr>
          <p:cNvGraphicFramePr>
            <a:graphicFrameLocks noGrp="1"/>
          </p:cNvGraphicFramePr>
          <p:nvPr>
            <p:extLst>
              <p:ext uri="{D42A27DB-BD31-4B8C-83A1-F6EECF244321}">
                <p14:modId xmlns:p14="http://schemas.microsoft.com/office/powerpoint/2010/main" val="9241123"/>
              </p:ext>
            </p:extLst>
          </p:nvPr>
        </p:nvGraphicFramePr>
        <p:xfrm>
          <a:off x="728990" y="4178615"/>
          <a:ext cx="10734020" cy="1643069"/>
        </p:xfrm>
        <a:graphic>
          <a:graphicData uri="http://schemas.openxmlformats.org/drawingml/2006/table">
            <a:tbl>
              <a:tblPr firstRow="1" bandRow="1">
                <a:tableStyleId>{5C22544A-7EE6-4342-B048-85BDC9FD1C3A}</a:tableStyleId>
              </a:tblPr>
              <a:tblGrid>
                <a:gridCol w="2452031">
                  <a:extLst>
                    <a:ext uri="{9D8B030D-6E8A-4147-A177-3AD203B41FA5}">
                      <a16:colId xmlns:a16="http://schemas.microsoft.com/office/drawing/2014/main" val="20000"/>
                    </a:ext>
                  </a:extLst>
                </a:gridCol>
                <a:gridCol w="2915617">
                  <a:extLst>
                    <a:ext uri="{9D8B030D-6E8A-4147-A177-3AD203B41FA5}">
                      <a16:colId xmlns:a16="http://schemas.microsoft.com/office/drawing/2014/main" val="20001"/>
                    </a:ext>
                  </a:extLst>
                </a:gridCol>
                <a:gridCol w="2755589">
                  <a:extLst>
                    <a:ext uri="{9D8B030D-6E8A-4147-A177-3AD203B41FA5}">
                      <a16:colId xmlns:a16="http://schemas.microsoft.com/office/drawing/2014/main" val="20002"/>
                    </a:ext>
                  </a:extLst>
                </a:gridCol>
                <a:gridCol w="2610783">
                  <a:extLst>
                    <a:ext uri="{9D8B030D-6E8A-4147-A177-3AD203B41FA5}">
                      <a16:colId xmlns:a16="http://schemas.microsoft.com/office/drawing/2014/main" val="20004"/>
                    </a:ext>
                  </a:extLst>
                </a:gridCol>
              </a:tblGrid>
              <a:tr h="505744">
                <a:tc>
                  <a:txBody>
                    <a:bodyPr/>
                    <a:lstStyle/>
                    <a:p>
                      <a:pPr>
                        <a:lnSpc>
                          <a:spcPct val="90000"/>
                        </a:lnSpc>
                      </a:pPr>
                      <a:r>
                        <a:rPr lang="en-GB" sz="1600" dirty="0">
                          <a:latin typeface="+mn-lt"/>
                          <a:cs typeface="Arial" panose="020B0604020202020204" pitchFamily="34" charset="0"/>
                        </a:rPr>
                        <a:t>Audio SWG</a:t>
                      </a:r>
                      <a:endParaRPr lang="en-US" sz="1600" dirty="0">
                        <a:latin typeface="+mn-lt"/>
                        <a:cs typeface="Arial" panose="020B0604020202020204" pitchFamily="34" charset="0"/>
                      </a:endParaRPr>
                    </a:p>
                  </a:txBody>
                  <a:tcPr marL="121939" marR="121939" marT="60848" marB="60848" anchor="ctr"/>
                </a:tc>
                <a:tc>
                  <a:txBody>
                    <a:bodyPr/>
                    <a:lstStyle/>
                    <a:p>
                      <a:pPr>
                        <a:lnSpc>
                          <a:spcPct val="90000"/>
                        </a:lnSpc>
                      </a:pPr>
                      <a:r>
                        <a:rPr lang="en-US" sz="1600" dirty="0">
                          <a:latin typeface="+mn-lt"/>
                          <a:cs typeface="Arial" panose="020B0604020202020204" pitchFamily="34" charset="0"/>
                        </a:rPr>
                        <a:t>Multicast-Broadcast-Streaming (MBS) SWG </a:t>
                      </a:r>
                    </a:p>
                  </a:txBody>
                  <a:tcPr marL="121939" marR="121939" marT="60848" marB="60848" anchor="ctr"/>
                </a:tc>
                <a:tc>
                  <a:txBody>
                    <a:bodyPr/>
                    <a:lstStyle/>
                    <a:p>
                      <a:pPr>
                        <a:lnSpc>
                          <a:spcPct val="90000"/>
                        </a:lnSpc>
                      </a:pPr>
                      <a:r>
                        <a:rPr lang="en-US" sz="1600" dirty="0">
                          <a:latin typeface="+mn-lt"/>
                          <a:cs typeface="Arial" panose="020B0604020202020204" pitchFamily="34" charset="0"/>
                        </a:rPr>
                        <a:t>Real Time Communications (RTC) SWG </a:t>
                      </a:r>
                    </a:p>
                  </a:txBody>
                  <a:tcPr marL="121939" marR="121939" marT="60848" marB="60848" anchor="ctr"/>
                </a:tc>
                <a:tc>
                  <a:txBody>
                    <a:bodyPr/>
                    <a:lstStyle/>
                    <a:p>
                      <a:pPr>
                        <a:lnSpc>
                          <a:spcPct val="90000"/>
                        </a:lnSpc>
                      </a:pPr>
                      <a:r>
                        <a:rPr lang="en-US" sz="1600" dirty="0">
                          <a:latin typeface="+mn-lt"/>
                          <a:cs typeface="Arial" panose="020B0604020202020204" pitchFamily="34" charset="0"/>
                        </a:rPr>
                        <a:t>Video SWG</a:t>
                      </a:r>
                    </a:p>
                  </a:txBody>
                  <a:tcPr marL="121939" marR="121939" marT="60848" marB="60848" anchor="ctr"/>
                </a:tc>
                <a:extLst>
                  <a:ext uri="{0D108BD9-81ED-4DB2-BD59-A6C34878D82A}">
                    <a16:rowId xmlns:a16="http://schemas.microsoft.com/office/drawing/2014/main" val="10000"/>
                  </a:ext>
                </a:extLst>
              </a:tr>
              <a:tr h="1082461">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Vice-Chair: Stéphane Ragot (Orange, ETSI)</a:t>
                      </a: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dirty="0">
                          <a:latin typeface="+mn-lt"/>
                          <a:cs typeface="Arial" panose="020B0604020202020204" pitchFamily="34" charset="0"/>
                        </a:rPr>
                        <a:t>Frédéric </a:t>
                      </a:r>
                      <a:r>
                        <a:rPr lang="en-GB" sz="1600" b="0" dirty="0">
                          <a:latin typeface="+mn-lt"/>
                          <a:cs typeface="Arial" panose="020B0604020202020204" pitchFamily="34" charset="0"/>
                        </a:rPr>
                        <a:t>Gabin (</a:t>
                      </a:r>
                      <a:r>
                        <a:rPr lang="en-US" sz="1600" b="0" dirty="0">
                          <a:latin typeface="+mn-lt"/>
                          <a:cs typeface="Arial" panose="020B0604020202020204" pitchFamily="34" charset="0"/>
                        </a:rPr>
                        <a:t>Dolby France SAS, ETSI</a:t>
                      </a:r>
                      <a:r>
                        <a:rPr lang="en-GB" sz="1600" b="0" dirty="0">
                          <a:latin typeface="+mn-lt"/>
                          <a:cs typeface="Arial" panose="020B0604020202020204" pitchFamily="34" charset="0"/>
                        </a:rPr>
                        <a:t>) </a:t>
                      </a:r>
                      <a:endParaRPr lang="en-GB" sz="1600" dirty="0">
                        <a:solidFill>
                          <a:srgbClr val="FF0000"/>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dirty="0">
                          <a:solidFill>
                            <a:schemeClr val="tx1"/>
                          </a:solidFill>
                        </a:rPr>
                        <a:t>Saba Ahsan (Nokia corporation, ETSI)</a:t>
                      </a:r>
                      <a:endParaRPr lang="en-US" sz="1600" b="0" dirty="0">
                        <a:solidFill>
                          <a:schemeClr val="tx1"/>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dirty="0">
                          <a:latin typeface="+mn-lt"/>
                          <a:cs typeface="Arial" panose="020B0604020202020204" pitchFamily="34" charset="0"/>
                        </a:rPr>
                        <a:t>Gilles Teniou (Tencent, CCSA)</a:t>
                      </a:r>
                      <a:endParaRPr lang="fi-FI" sz="1600" b="0" dirty="0">
                        <a:latin typeface="+mn-lt"/>
                        <a:cs typeface="Arial" panose="020B0604020202020204" pitchFamily="34" charset="0"/>
                      </a:endParaRPr>
                    </a:p>
                  </a:txBody>
                  <a:tcPr marL="121939" marR="121939" marT="60848" marB="60848" anchor="ctr"/>
                </a:tc>
                <a:extLst>
                  <a:ext uri="{0D108BD9-81ED-4DB2-BD59-A6C34878D82A}">
                    <a16:rowId xmlns:a16="http://schemas.microsoft.com/office/drawing/2014/main" val="10001"/>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BCA8D-4449-7816-D74D-5FE6CE6C90F9}"/>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D1F1590-8DED-B62A-861C-98F8E34B31CA}"/>
              </a:ext>
            </a:extLst>
          </p:cNvPr>
          <p:cNvSpPr txBox="1">
            <a:spLocks/>
          </p:cNvSpPr>
          <p:nvPr/>
        </p:nvSpPr>
        <p:spPr>
          <a:xfrm>
            <a:off x="404285" y="2507512"/>
            <a:ext cx="11000316" cy="393781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US" sz="1200" dirty="0"/>
              <a:t>Identify application scenarios and their (uplink and downlink) delivery characteristics of segmented media delivery services and applications.</a:t>
            </a:r>
            <a:endParaRPr lang="fr-FR" sz="1200" dirty="0"/>
          </a:p>
          <a:p>
            <a:pPr lvl="1"/>
            <a:r>
              <a:rPr lang="en-GB" sz="1200" dirty="0"/>
              <a:t>Identify existing and emerging segmented media streaming technologies such </a:t>
            </a:r>
            <a:r>
              <a:rPr lang="en-US" sz="1200" dirty="0"/>
              <a:t>as QUIC-based streaming technologies based on those identified in TR 26.804, </a:t>
            </a:r>
          </a:p>
          <a:p>
            <a:pPr lvl="1"/>
            <a:r>
              <a:rPr lang="en-US" sz="1200" dirty="0"/>
              <a:t>Define an evaluation framework for media delivery protocols in the context of 5G Media Streaming downlink as defined in TS 26.501 and TS 26.512 to evaluate emerging technologies:</a:t>
            </a:r>
            <a:endParaRPr lang="fr-FR" sz="1200" dirty="0"/>
          </a:p>
          <a:p>
            <a:pPr lvl="2"/>
            <a:r>
              <a:rPr lang="en-US" sz="1200" dirty="0"/>
              <a:t>Determine the set of existing metrics to be collected that are reflecting </a:t>
            </a:r>
            <a:r>
              <a:rPr lang="en-US" sz="1200" dirty="0" err="1"/>
              <a:t>QoE</a:t>
            </a:r>
            <a:r>
              <a:rPr lang="en-US" sz="1200" dirty="0"/>
              <a:t>, and if needed, their respective QoS metrics. </a:t>
            </a:r>
            <a:endParaRPr lang="fr-FR" sz="1200" dirty="0"/>
          </a:p>
          <a:p>
            <a:pPr lvl="2"/>
            <a:r>
              <a:rPr lang="en-US" sz="1200" dirty="0"/>
              <a:t>Document potential impact of deploying QUIC-based streaming technologies on 5GMS architecture, delivery protocols, and codecs and formats</a:t>
            </a:r>
            <a:endParaRPr lang="fr-FR" sz="1200" dirty="0"/>
          </a:p>
          <a:p>
            <a:pPr lvl="2"/>
            <a:r>
              <a:rPr lang="en-US" sz="1200" dirty="0"/>
              <a:t>Design a test framework for collecting the selected metrics for evaluating the baseline with identified technologies.</a:t>
            </a:r>
            <a:endParaRPr lang="fr-FR" sz="1200" dirty="0"/>
          </a:p>
          <a:p>
            <a:pPr lvl="1"/>
            <a:r>
              <a:rPr lang="en-US" sz="1200" dirty="0"/>
              <a:t>Evaluate selected technologies, by collecting the </a:t>
            </a:r>
            <a:r>
              <a:rPr lang="en-US" sz="1200" dirty="0" err="1"/>
              <a:t>QoE</a:t>
            </a:r>
            <a:r>
              <a:rPr lang="en-US" sz="1200" dirty="0"/>
              <a:t> metrics, using the framework developed, for the selected use cases identified under 3GPP network conditions. Develop the network simulation setup and select the network traces for the identified relevant application scenarios.</a:t>
            </a:r>
            <a:endParaRPr lang="fr-FR" sz="1200" dirty="0"/>
          </a:p>
          <a:p>
            <a:pPr lvl="1"/>
            <a:r>
              <a:rPr lang="en-US" sz="1200" dirty="0"/>
              <a:t>If sufficient evidence of benefits are identified :</a:t>
            </a:r>
            <a:endParaRPr lang="fr-FR" sz="1200" dirty="0"/>
          </a:p>
          <a:p>
            <a:pPr lvl="3"/>
            <a:r>
              <a:rPr lang="en-US" sz="1200" dirty="0"/>
              <a:t>Study the integration into 5G Media streaming and identify potential gaps in the 5GSM architecture, protocols and codecs and formats</a:t>
            </a:r>
            <a:endParaRPr lang="fr-FR" sz="1200" dirty="0"/>
          </a:p>
          <a:p>
            <a:pPr lvl="3"/>
            <a:r>
              <a:rPr lang="en-US" sz="1200" dirty="0"/>
              <a:t>Identify corresponding potential normative work </a:t>
            </a:r>
          </a:p>
          <a:p>
            <a:pPr lvl="1"/>
            <a:r>
              <a:rPr lang="en-US" sz="1200" dirty="0"/>
              <a:t>Communicate the progress of this study to relevant SDOs such as the IETF </a:t>
            </a:r>
            <a:r>
              <a:rPr lang="en-US" sz="1200" dirty="0" err="1"/>
              <a:t>MoQ</a:t>
            </a:r>
            <a:r>
              <a:rPr lang="en-US" sz="1200" dirty="0"/>
              <a:t> Working Groups and solicit collaboration with organizations conducting similar work such as SVTA.</a:t>
            </a:r>
            <a:endParaRPr lang="fr-FR" sz="1200" dirty="0"/>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DCB24B91-EFAF-3F58-E17B-3C38E1B29C08}"/>
              </a:ext>
            </a:extLst>
          </p:cNvPr>
          <p:cNvSpPr>
            <a:spLocks noGrp="1"/>
          </p:cNvSpPr>
          <p:nvPr>
            <p:ph type="title"/>
          </p:nvPr>
        </p:nvSpPr>
        <p:spPr>
          <a:xfrm>
            <a:off x="261257" y="1"/>
            <a:ext cx="9971315" cy="1694480"/>
          </a:xfrm>
        </p:spPr>
        <p:txBody>
          <a:bodyPr/>
          <a:lstStyle/>
          <a:p>
            <a:pPr algn="l" eaLnBrk="1" hangingPunct="1"/>
            <a:r>
              <a:rPr lang="en-US" altLang="de-DE" sz="3733" b="1" dirty="0">
                <a:solidFill>
                  <a:schemeClr val="tx1"/>
                </a:solidFill>
              </a:rPr>
              <a:t>2.7) New Work &amp; Study Items</a:t>
            </a:r>
            <a:r>
              <a:rPr lang="en-GB" altLang="en-US" sz="3733" b="1" dirty="0">
                <a:solidFill>
                  <a:schemeClr val="tx1"/>
                </a:solidFill>
              </a:rPr>
              <a:t>: </a:t>
            </a:r>
            <a:br>
              <a:rPr lang="en-GB" altLang="en-US" sz="3733" b="1" dirty="0">
                <a:solidFill>
                  <a:schemeClr val="tx1"/>
                </a:solidFill>
              </a:rPr>
            </a:br>
            <a:r>
              <a:rPr lang="en-US" sz="2800" b="1" dirty="0"/>
              <a:t>New study </a:t>
            </a:r>
            <a:r>
              <a:rPr lang="en-GB" sz="2800" kern="1200" dirty="0"/>
              <a:t>on evaluation of QUIC-based protocols for on-demand and live video services </a:t>
            </a:r>
            <a:r>
              <a:rPr lang="en-US" sz="2800" dirty="0"/>
              <a:t>(</a:t>
            </a:r>
            <a:r>
              <a:rPr lang="en-GB" sz="2800" kern="1200" dirty="0" err="1"/>
              <a:t>FS_QStream_MED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F7C11CB-F85A-1169-DD31-B835462A88D8}"/>
              </a:ext>
            </a:extLst>
          </p:cNvPr>
          <p:cNvGraphicFramePr>
            <a:graphicFrameLocks noGrp="1"/>
          </p:cNvGraphicFramePr>
          <p:nvPr>
            <p:extLst>
              <p:ext uri="{D42A27DB-BD31-4B8C-83A1-F6EECF244321}">
                <p14:modId xmlns:p14="http://schemas.microsoft.com/office/powerpoint/2010/main" val="3642415249"/>
              </p:ext>
            </p:extLst>
          </p:nvPr>
        </p:nvGraphicFramePr>
        <p:xfrm>
          <a:off x="404285" y="1789518"/>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1100005</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evaluation of QUIC-based protocols for on-demand and live video services </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FS_QStream_MED</a:t>
                      </a:r>
                      <a:r>
                        <a:rPr lang="en-GB" sz="1100" kern="1200" noProof="0" dirty="0">
                          <a:solidFill>
                            <a:schemeClr val="dk1"/>
                          </a:solidFill>
                          <a:latin typeface="+mn-lt"/>
                          <a:ea typeface="+mn-ea"/>
                          <a:cs typeface="+mn-cs"/>
                        </a:rPr>
                        <a:t> </a:t>
                      </a:r>
                    </a:p>
                  </a:txBody>
                  <a:tcPr marL="0" marR="0" marT="0" marB="0" anchor="ctr"/>
                </a:tc>
                <a:tc>
                  <a:txBody>
                    <a:bodyPr/>
                    <a:lstStyle/>
                    <a:p>
                      <a:pPr algn="r" fontAlgn="b"/>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3"/>
                        </a:rPr>
                        <a:t>SP-251353</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7277703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01A74-B592-68FF-3F25-8D4C35D40F87}"/>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510DED41-48DB-994A-F1CD-617EC648BA5A}"/>
              </a:ext>
            </a:extLst>
          </p:cNvPr>
          <p:cNvSpPr txBox="1">
            <a:spLocks/>
          </p:cNvSpPr>
          <p:nvPr/>
        </p:nvSpPr>
        <p:spPr>
          <a:xfrm>
            <a:off x="404285" y="2507512"/>
            <a:ext cx="11000316" cy="393781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US" sz="1300" dirty="0"/>
              <a:t>KI#1: Analyze multiplexing edge‑cases (per TS 23.228 AC.7.10)</a:t>
            </a:r>
            <a:endParaRPr lang="fr-FR" sz="1300" dirty="0"/>
          </a:p>
          <a:p>
            <a:pPr lvl="2"/>
            <a:r>
              <a:rPr lang="en-US" sz="1300" dirty="0"/>
              <a:t>Study multi‑application multiplexing when an m‑line combines several a=3gpp-req-app with mixed endpoint types (…-UE and …-Server). </a:t>
            </a:r>
            <a:endParaRPr lang="fr-FR" sz="1300" dirty="0"/>
          </a:p>
          <a:p>
            <a:pPr lvl="2"/>
            <a:r>
              <a:rPr lang="en-US" sz="1300" dirty="0"/>
              <a:t>Document examples aligning with stage‑2 procedures.</a:t>
            </a:r>
            <a:endParaRPr lang="fr-FR" sz="1300" dirty="0"/>
          </a:p>
          <a:p>
            <a:pPr lvl="1"/>
            <a:r>
              <a:rPr lang="en-US" sz="1300" dirty="0"/>
              <a:t>KI#2: Interworking facilitation with MTSI</a:t>
            </a:r>
            <a:endParaRPr lang="fr-FR" sz="1300" dirty="0"/>
          </a:p>
          <a:p>
            <a:pPr lvl="2"/>
            <a:r>
              <a:rPr lang="en-US" sz="1300" dirty="0"/>
              <a:t>Study signaling aspects for associating a DC application stream to MF‑anchored RTP legs when interworking is invoked per TS 23.228 AC.7.9. </a:t>
            </a:r>
            <a:endParaRPr lang="fr-FR" sz="1300" dirty="0"/>
          </a:p>
          <a:p>
            <a:pPr lvl="2"/>
            <a:r>
              <a:rPr lang="en-US" sz="1300" dirty="0"/>
              <a:t>Document informative examples consistent with TS 23.228 AC.7.9 flows. </a:t>
            </a:r>
            <a:endParaRPr lang="fr-FR" sz="1300" dirty="0"/>
          </a:p>
          <a:p>
            <a:pPr lvl="1"/>
            <a:r>
              <a:rPr lang="en-US" sz="1300" dirty="0"/>
              <a:t>KI#3: Clarifications to HTTP protocol usage on DC</a:t>
            </a:r>
            <a:endParaRPr lang="fr-FR" sz="1300" dirty="0"/>
          </a:p>
          <a:p>
            <a:pPr lvl="2"/>
            <a:r>
              <a:rPr lang="en-US" sz="1300" dirty="0"/>
              <a:t>Study and recommend solutions for the handling of external resources. </a:t>
            </a:r>
            <a:endParaRPr lang="fr-FR" sz="1300" dirty="0"/>
          </a:p>
          <a:p>
            <a:pPr lvl="2"/>
            <a:r>
              <a:rPr lang="en-US" sz="1300" dirty="0"/>
              <a:t>Document guidelines on the DC application behavior for the HTTP subprotocol. </a:t>
            </a:r>
            <a:endParaRPr lang="fr-FR" sz="1300" dirty="0"/>
          </a:p>
          <a:p>
            <a:pPr lvl="1"/>
            <a:r>
              <a:rPr lang="en-US" sz="1300" dirty="0"/>
              <a:t>KI#4: Consolidate Rel‑19 stage 3 implications from NG_RTC_Ph2 and address identified ambiguities, if applicable, and features from other 3GPP WGs and SDOs, such as GSMA (e.g. their LS on Automatic Resumption), and any future incoming LSs.</a:t>
            </a:r>
            <a:endParaRPr lang="fr-FR" sz="1300" dirty="0"/>
          </a:p>
          <a:p>
            <a:pPr lvl="1"/>
            <a:r>
              <a:rPr lang="en-US" sz="1300" dirty="0"/>
              <a:t>KI#5: Identify inconsistencies and ambiguities, if any, between TS 23.228 and TS 26.114, TS 26.264 and TS 26.567and document alignment and clarification actions, if needed.</a:t>
            </a:r>
            <a:endParaRPr lang="fr-FR" sz="1300" dirty="0"/>
          </a:p>
          <a:p>
            <a:pPr lvl="1"/>
            <a:r>
              <a:rPr lang="en-US" sz="1300" dirty="0"/>
              <a:t>KI#6 Document any new media use cases and identify any gaps and potential solutions, if needed, for IMS DC based on SA1 requirements.</a:t>
            </a:r>
            <a:endParaRPr lang="en-GB" sz="1300" dirty="0"/>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01ACED14-A395-EE2B-2503-F8C6C11C8EDA}"/>
              </a:ext>
            </a:extLst>
          </p:cNvPr>
          <p:cNvSpPr>
            <a:spLocks noGrp="1"/>
          </p:cNvSpPr>
          <p:nvPr>
            <p:ph type="title"/>
          </p:nvPr>
        </p:nvSpPr>
        <p:spPr>
          <a:xfrm>
            <a:off x="261257" y="1"/>
            <a:ext cx="9971315" cy="1694480"/>
          </a:xfrm>
        </p:spPr>
        <p:txBody>
          <a:bodyPr/>
          <a:lstStyle/>
          <a:p>
            <a:pPr algn="l" eaLnBrk="1" hangingPunct="1"/>
            <a:r>
              <a:rPr lang="en-US" altLang="de-DE" sz="3733" b="1" dirty="0">
                <a:solidFill>
                  <a:schemeClr val="tx1"/>
                </a:solidFill>
              </a:rPr>
              <a:t>2.7) New Work &amp; Study Items</a:t>
            </a:r>
            <a:r>
              <a:rPr lang="en-GB" altLang="en-US" sz="3733" b="1" dirty="0">
                <a:solidFill>
                  <a:schemeClr val="tx1"/>
                </a:solidFill>
              </a:rPr>
              <a:t>: </a:t>
            </a:r>
            <a:br>
              <a:rPr lang="en-GB" altLang="en-US" sz="3733" b="1" dirty="0">
                <a:solidFill>
                  <a:schemeClr val="tx1"/>
                </a:solidFill>
              </a:rPr>
            </a:br>
            <a:r>
              <a:rPr lang="en-US" sz="2800" b="1" dirty="0"/>
              <a:t>New study </a:t>
            </a:r>
            <a:r>
              <a:rPr lang="en-GB" sz="2800" kern="1200" dirty="0"/>
              <a:t>on IMS DC Enhancements </a:t>
            </a:r>
            <a:br>
              <a:rPr lang="en-GB" sz="2800" kern="1200" dirty="0"/>
            </a:br>
            <a:r>
              <a:rPr lang="en-US" sz="2800" dirty="0"/>
              <a:t>(</a:t>
            </a:r>
            <a:r>
              <a:rPr lang="en-GB" sz="2800" kern="1200" dirty="0"/>
              <a:t>FS_DCE_MED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DB4C1EB-6207-CB48-8A02-B4E85E7754AD}"/>
              </a:ext>
            </a:extLst>
          </p:cNvPr>
          <p:cNvGraphicFramePr>
            <a:graphicFrameLocks noGrp="1"/>
          </p:cNvGraphicFramePr>
          <p:nvPr>
            <p:extLst>
              <p:ext uri="{D42A27DB-BD31-4B8C-83A1-F6EECF244321}">
                <p14:modId xmlns:p14="http://schemas.microsoft.com/office/powerpoint/2010/main" val="79079365"/>
              </p:ext>
            </p:extLst>
          </p:nvPr>
        </p:nvGraphicFramePr>
        <p:xfrm>
          <a:off x="404285" y="1789518"/>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1100006</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IMS DC Enhancements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FS_DCE_MED</a:t>
                      </a:r>
                    </a:p>
                  </a:txBody>
                  <a:tcPr marL="0" marR="0" marT="0" marB="0" anchor="ctr"/>
                </a:tc>
                <a:tc>
                  <a:txBody>
                    <a:bodyPr/>
                    <a:lstStyle/>
                    <a:p>
                      <a:pPr algn="r" fontAlgn="b"/>
                      <a:r>
                        <a:rPr lang="en-GB" sz="1100" kern="1200" noProof="0" dirty="0">
                          <a:solidFill>
                            <a:schemeClr val="tx1"/>
                          </a:solidFill>
                          <a:latin typeface="+mn-lt"/>
                          <a:ea typeface="+mn-ea"/>
                          <a:cs typeface="+mn-cs"/>
                        </a:rPr>
                        <a:t>6/6/2026</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3"/>
                        </a:rPr>
                        <a:t>SP-251354</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83641574"/>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D808F-C6B6-D870-8158-FF373912C02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56DF9D7B-ACE5-4D42-DA26-FB6DAF4270A3}"/>
              </a:ext>
            </a:extLst>
          </p:cNvPr>
          <p:cNvSpPr txBox="1">
            <a:spLocks/>
          </p:cNvSpPr>
          <p:nvPr/>
        </p:nvSpPr>
        <p:spPr>
          <a:xfrm>
            <a:off x="404285" y="2507512"/>
            <a:ext cx="11000316" cy="393781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US" sz="1400" dirty="0"/>
              <a:t>Identify existing and emerging QUIC-based media delivery protocols suitable for real-time communication and document their features, benefits, limitations and current applications.</a:t>
            </a:r>
            <a:endParaRPr lang="fr-FR" dirty="0"/>
          </a:p>
          <a:p>
            <a:pPr lvl="1"/>
            <a:r>
              <a:rPr lang="en-US" sz="1400" dirty="0"/>
              <a:t>Define an evaluation framework for QUIC-based media delivery protocols in the context of the RTC System as defined in TS 26.506 and TS 26.113.</a:t>
            </a:r>
            <a:endParaRPr lang="fr-FR" dirty="0"/>
          </a:p>
          <a:p>
            <a:pPr lvl="2"/>
            <a:r>
              <a:rPr lang="en-GB" sz="1200" dirty="0"/>
              <a:t>Define application scenarios for which the evaluation of QUIC-based media delivery protocols is carried out</a:t>
            </a:r>
            <a:endParaRPr lang="fr-FR" sz="1200" dirty="0"/>
          </a:p>
          <a:p>
            <a:pPr lvl="2"/>
            <a:r>
              <a:rPr lang="en-GB" sz="1200" dirty="0"/>
              <a:t>For the identified application scenarios, define appropriate performance metrics, requirements and evaluate the performance of the QUIC-based media delivery protocols against existing architectures and protocols as defined in TS 26.506 and TS 26.113 </a:t>
            </a:r>
          </a:p>
          <a:p>
            <a:pPr lvl="2"/>
            <a:r>
              <a:rPr lang="en-GB" sz="1200" dirty="0"/>
              <a:t>Document potential impact of deploying QUIC-based technologies on the delivery architecture defined in TS 26.506</a:t>
            </a:r>
          </a:p>
          <a:p>
            <a:pPr lvl="1"/>
            <a:r>
              <a:rPr lang="en-US" sz="1400" dirty="0"/>
              <a:t>If sufficient evidence of benefits for the selected QUIC-based media delivery protocols in the context of RTC are identified</a:t>
            </a:r>
            <a:endParaRPr lang="fr-FR" sz="1400" dirty="0"/>
          </a:p>
          <a:p>
            <a:pPr lvl="2"/>
            <a:r>
              <a:rPr lang="en-GB" sz="1200" dirty="0"/>
              <a:t>Study integration into the RTC System.</a:t>
            </a:r>
            <a:endParaRPr lang="fr-FR" sz="1200" dirty="0"/>
          </a:p>
          <a:p>
            <a:pPr lvl="2"/>
            <a:r>
              <a:rPr lang="en-GB" sz="1200" dirty="0"/>
              <a:t>Identify gaps and potential normative work on the architecture and procedures of the RTC System as well as on its protocols and APIs.</a:t>
            </a:r>
            <a:endParaRPr lang="fr-FR" sz="1200" dirty="0"/>
          </a:p>
          <a:p>
            <a:pPr lvl="1"/>
            <a:r>
              <a:rPr lang="en-US" sz="1400" dirty="0"/>
              <a:t>Coordinate work with other 3GPP groups and the IETF as needed.</a:t>
            </a:r>
            <a:endParaRPr lang="fr-FR" dirty="0"/>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885029FF-5BEE-B44C-517C-E3FFF5A91A05}"/>
              </a:ext>
            </a:extLst>
          </p:cNvPr>
          <p:cNvSpPr>
            <a:spLocks noGrp="1"/>
          </p:cNvSpPr>
          <p:nvPr>
            <p:ph type="title"/>
          </p:nvPr>
        </p:nvSpPr>
        <p:spPr>
          <a:xfrm>
            <a:off x="261257" y="1"/>
            <a:ext cx="9971315" cy="1694480"/>
          </a:xfrm>
        </p:spPr>
        <p:txBody>
          <a:bodyPr/>
          <a:lstStyle/>
          <a:p>
            <a:pPr algn="l" eaLnBrk="1" hangingPunct="1"/>
            <a:r>
              <a:rPr lang="en-US" altLang="de-DE" sz="3733" b="1" dirty="0">
                <a:solidFill>
                  <a:schemeClr val="tx1"/>
                </a:solidFill>
              </a:rPr>
              <a:t>2.7) New Work &amp; Study Items</a:t>
            </a:r>
            <a:r>
              <a:rPr lang="en-GB" altLang="en-US" sz="3733" b="1" dirty="0">
                <a:solidFill>
                  <a:schemeClr val="tx1"/>
                </a:solidFill>
              </a:rPr>
              <a:t>: </a:t>
            </a:r>
            <a:br>
              <a:rPr lang="en-GB" altLang="en-US" sz="3733" b="1" dirty="0">
                <a:solidFill>
                  <a:schemeClr val="tx1"/>
                </a:solidFill>
              </a:rPr>
            </a:br>
            <a:r>
              <a:rPr lang="en-US" sz="2800" b="1" dirty="0"/>
              <a:t>New study </a:t>
            </a:r>
            <a:r>
              <a:rPr lang="en-GB" sz="2800" kern="1200" dirty="0"/>
              <a:t>on QUIC-based Media Delivery for Real-time Communication </a:t>
            </a:r>
            <a:r>
              <a:rPr lang="en-US" sz="2800" dirty="0"/>
              <a:t>(</a:t>
            </a:r>
            <a:r>
              <a:rPr lang="en-GB" sz="2800" kern="1200" dirty="0"/>
              <a:t>FS_Q4RTC_MED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13DD9231-069D-A016-E274-7FFDB17BDE11}"/>
              </a:ext>
            </a:extLst>
          </p:cNvPr>
          <p:cNvGraphicFramePr>
            <a:graphicFrameLocks noGrp="1"/>
          </p:cNvGraphicFramePr>
          <p:nvPr>
            <p:extLst>
              <p:ext uri="{D42A27DB-BD31-4B8C-83A1-F6EECF244321}">
                <p14:modId xmlns:p14="http://schemas.microsoft.com/office/powerpoint/2010/main" val="1407590733"/>
              </p:ext>
            </p:extLst>
          </p:nvPr>
        </p:nvGraphicFramePr>
        <p:xfrm>
          <a:off x="404285" y="1789518"/>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1100007</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QUIC-based Media Delivery for Real-time Communication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FS_Q4RTC_MED </a:t>
                      </a:r>
                    </a:p>
                  </a:txBody>
                  <a:tcPr marL="0" marR="0" marT="0" marB="0" anchor="ctr"/>
                </a:tc>
                <a:tc>
                  <a:txBody>
                    <a:bodyPr/>
                    <a:lstStyle/>
                    <a:p>
                      <a:pPr algn="r" fontAlgn="b"/>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3"/>
                        </a:rPr>
                        <a:t>SP-251355</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59082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02847-0265-8B89-41EF-30F347C8DFE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87521C3-008E-CB85-1B42-9F010EB6A85E}"/>
              </a:ext>
            </a:extLst>
          </p:cNvPr>
          <p:cNvSpPr txBox="1">
            <a:spLocks/>
          </p:cNvSpPr>
          <p:nvPr/>
        </p:nvSpPr>
        <p:spPr>
          <a:xfrm>
            <a:off x="404285" y="2507512"/>
            <a:ext cx="11000316" cy="393781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US" sz="1200" dirty="0"/>
              <a:t>Identify currently widely employed use cases of still images on mobile devices: </a:t>
            </a:r>
            <a:endParaRPr lang="fr-FR" sz="1200" dirty="0"/>
          </a:p>
          <a:p>
            <a:pPr lvl="2"/>
            <a:r>
              <a:rPr lang="en-GB" sz="1200" dirty="0"/>
              <a:t>Sharing of images using messaging services including 3GPP and 3rd party services.</a:t>
            </a:r>
            <a:endParaRPr lang="fr-FR" sz="1200" dirty="0"/>
          </a:p>
          <a:p>
            <a:pPr lvl="2"/>
            <a:r>
              <a:rPr lang="en-GB" sz="1200" dirty="0"/>
              <a:t>Traditional photo taking for uploading to and sharing via cloud, social networking, as well as device-to-device sharing.</a:t>
            </a:r>
            <a:endParaRPr lang="fr-FR" sz="1200" dirty="0"/>
          </a:p>
          <a:p>
            <a:pPr lvl="2"/>
            <a:r>
              <a:rPr lang="en-GB" sz="1200" dirty="0"/>
              <a:t>Taking, processing, and sharing of screen captures.</a:t>
            </a:r>
            <a:endParaRPr lang="fr-FR" sz="1200" dirty="0"/>
          </a:p>
          <a:p>
            <a:pPr lvl="2"/>
            <a:r>
              <a:rPr lang="en-GB" sz="1200" dirty="0"/>
              <a:t>HDR processing, visualization, and rendering aspects.</a:t>
            </a:r>
            <a:endParaRPr lang="fr-FR" sz="1200" dirty="0"/>
          </a:p>
          <a:p>
            <a:pPr lvl="1"/>
            <a:r>
              <a:rPr lang="en-US" sz="1200" dirty="0"/>
              <a:t>Identify already widely employed and 3GPP relevant imaging formats in the market for each of these use cases. When video coding tools are used for images, the study would primarily focus on HEVC as an existing 3GPP codec.</a:t>
            </a:r>
            <a:endParaRPr lang="fr-FR" sz="1200" dirty="0"/>
          </a:p>
          <a:p>
            <a:pPr lvl="1"/>
            <a:r>
              <a:rPr lang="en-US" sz="1200" dirty="0"/>
              <a:t>Document image capturing formats for traditional photography.</a:t>
            </a:r>
            <a:endParaRPr lang="fr-FR" sz="1200" dirty="0"/>
          </a:p>
          <a:p>
            <a:pPr lvl="1"/>
            <a:r>
              <a:rPr lang="en-US" sz="1200" dirty="0"/>
              <a:t>Based on the identified image formats, identify key operating points suitable for interoperability for these image formats.</a:t>
            </a:r>
            <a:endParaRPr lang="fr-FR" sz="1200" dirty="0"/>
          </a:p>
          <a:p>
            <a:pPr lvl="1"/>
            <a:r>
              <a:rPr lang="en-US" sz="1200" dirty="0"/>
              <a:t>In the cases where interoperability is not the primary focus, a list of guidelines may be provided for mobile devices, based on other criteria such as screen capabilities and computational resource consumption. These use cases are:</a:t>
            </a:r>
            <a:endParaRPr lang="fr-FR" sz="1200" dirty="0"/>
          </a:p>
          <a:p>
            <a:pPr lvl="2"/>
            <a:r>
              <a:rPr lang="en-GB" sz="1200" dirty="0"/>
              <a:t>use of tiling for editing and random access of large images.</a:t>
            </a:r>
            <a:endParaRPr lang="fr-FR" sz="1200" dirty="0"/>
          </a:p>
          <a:p>
            <a:pPr lvl="2"/>
            <a:r>
              <a:rPr lang="en-GB" sz="1200" dirty="0"/>
              <a:t>HDR gain map metadata processing capabilities in relation to device support of SDR only/HLG/PQ.</a:t>
            </a:r>
            <a:endParaRPr lang="fr-FR" sz="1200" dirty="0"/>
          </a:p>
          <a:p>
            <a:pPr lvl="1"/>
            <a:r>
              <a:rPr lang="en-US" sz="1200" dirty="0"/>
              <a:t>Investigate the development of conformance material to support interoperable generation and consumption of still images in 3GPP relevant messages and services.</a:t>
            </a:r>
            <a:endParaRPr lang="fr-FR" sz="1200" dirty="0"/>
          </a:p>
          <a:p>
            <a:pPr lvl="1"/>
            <a:r>
              <a:rPr lang="en-US" sz="1200" dirty="0"/>
              <a:t>Provide recommendations for potential subsequent normative work.</a:t>
            </a:r>
            <a:endParaRPr lang="fr-FR" sz="1200" dirty="0"/>
          </a:p>
          <a:p>
            <a:pPr lvl="1"/>
            <a:r>
              <a:rPr lang="en-US" sz="1200" dirty="0"/>
              <a:t>Liaise with ISO/IEC JTC1/SC29 (MPEG), ISO/IEC TC 42, and GSMA RCSG on this topic as needed.</a:t>
            </a:r>
            <a:endParaRPr lang="fr-FR" sz="1200" dirty="0"/>
          </a:p>
        </p:txBody>
      </p:sp>
      <p:sp>
        <p:nvSpPr>
          <p:cNvPr id="4" name="Title 1">
            <a:extLst>
              <a:ext uri="{FF2B5EF4-FFF2-40B4-BE49-F238E27FC236}">
                <a16:creationId xmlns:a16="http://schemas.microsoft.com/office/drawing/2014/main" id="{3E006DF4-6EC5-3061-AF46-65A1652D7043}"/>
              </a:ext>
            </a:extLst>
          </p:cNvPr>
          <p:cNvSpPr>
            <a:spLocks noGrp="1"/>
          </p:cNvSpPr>
          <p:nvPr>
            <p:ph type="title"/>
          </p:nvPr>
        </p:nvSpPr>
        <p:spPr>
          <a:xfrm>
            <a:off x="261257" y="1"/>
            <a:ext cx="9971315" cy="1694480"/>
          </a:xfrm>
        </p:spPr>
        <p:txBody>
          <a:bodyPr/>
          <a:lstStyle/>
          <a:p>
            <a:pPr algn="l" eaLnBrk="1" hangingPunct="1"/>
            <a:r>
              <a:rPr lang="en-US" altLang="de-DE" sz="3733" b="1" dirty="0">
                <a:solidFill>
                  <a:schemeClr val="tx1"/>
                </a:solidFill>
              </a:rPr>
              <a:t>2.7) New Work &amp; Study Items</a:t>
            </a:r>
            <a:r>
              <a:rPr lang="en-GB" altLang="en-US" sz="3733" b="1" dirty="0">
                <a:solidFill>
                  <a:schemeClr val="tx1"/>
                </a:solidFill>
              </a:rPr>
              <a:t>: </a:t>
            </a:r>
            <a:br>
              <a:rPr lang="en-GB" altLang="en-US" sz="3733" b="1" dirty="0">
                <a:solidFill>
                  <a:schemeClr val="tx1"/>
                </a:solidFill>
              </a:rPr>
            </a:br>
            <a:r>
              <a:rPr lang="en-US" sz="2800" b="1" dirty="0"/>
              <a:t>New study </a:t>
            </a:r>
            <a:r>
              <a:rPr lang="en-GB" sz="2800" kern="1200" dirty="0"/>
              <a:t>on advanced image formats</a:t>
            </a:r>
            <a:br>
              <a:rPr lang="en-GB" sz="2800" kern="1200" dirty="0"/>
            </a:br>
            <a:r>
              <a:rPr lang="en-US" sz="2800" dirty="0"/>
              <a:t>(</a:t>
            </a:r>
            <a:r>
              <a:rPr lang="en-GB" sz="2800" kern="1200" dirty="0"/>
              <a:t>FS_AIF_MED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3F64733F-C71B-50BA-BDF1-4246D5F8BF89}"/>
              </a:ext>
            </a:extLst>
          </p:cNvPr>
          <p:cNvGraphicFramePr>
            <a:graphicFrameLocks noGrp="1"/>
          </p:cNvGraphicFramePr>
          <p:nvPr>
            <p:extLst>
              <p:ext uri="{D42A27DB-BD31-4B8C-83A1-F6EECF244321}">
                <p14:modId xmlns:p14="http://schemas.microsoft.com/office/powerpoint/2010/main" val="2372811045"/>
              </p:ext>
            </p:extLst>
          </p:nvPr>
        </p:nvGraphicFramePr>
        <p:xfrm>
          <a:off x="404285" y="1789518"/>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1100008</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advanced image formats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FS_AIF_MED</a:t>
                      </a:r>
                    </a:p>
                  </a:txBody>
                  <a:tcPr marL="0" marR="0" marT="0" marB="0" anchor="ctr"/>
                </a:tc>
                <a:tc>
                  <a:txBody>
                    <a:bodyPr/>
                    <a:lstStyle/>
                    <a:p>
                      <a:pPr algn="r" fontAlgn="ctr">
                        <a:buNone/>
                      </a:pPr>
                      <a:r>
                        <a:rPr kumimoji="0" lang="en-GB" sz="1100" b="0" i="0" u="none" strike="noStrike" kern="1200" cap="none" spc="0" normalizeH="0" baseline="0" noProof="0" dirty="0">
                          <a:ln>
                            <a:noFill/>
                          </a:ln>
                          <a:solidFill>
                            <a:prstClr val="black"/>
                          </a:solidFill>
                          <a:effectLst/>
                          <a:uLnTx/>
                          <a:uFillTx/>
                          <a:latin typeface="Calibri"/>
                          <a:ea typeface="+mn-ea"/>
                          <a:cs typeface="+mn-cs"/>
                        </a:rPr>
                        <a:t>9/9/2026</a:t>
                      </a:r>
                      <a:endParaRPr lang="en-GB" sz="1100" kern="1200" noProof="0" dirty="0">
                        <a:solidFill>
                          <a:schemeClr val="tx1"/>
                        </a:solidFill>
                        <a:latin typeface="+mn-lt"/>
                        <a:ea typeface="+mn-ea"/>
                        <a:cs typeface="+mn-cs"/>
                      </a:endParaRP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3"/>
                        </a:rPr>
                        <a:t>SP-251356</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3135066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C8EB6-A71B-7DD6-4447-F7C942D484A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3443CCA-6E5F-4CF5-944F-DC2F812C1026}"/>
              </a:ext>
            </a:extLst>
          </p:cNvPr>
          <p:cNvSpPr txBox="1">
            <a:spLocks/>
          </p:cNvSpPr>
          <p:nvPr/>
        </p:nvSpPr>
        <p:spPr>
          <a:xfrm>
            <a:off x="404285" y="2507512"/>
            <a:ext cx="11000316" cy="393781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US" sz="1300" dirty="0"/>
              <a:t>Document additional Avatar-based real-time communication use cases, such as the integration of Avatars and network-based media processing (e.g., AI/ML processing) for real time services (within IMS and non-IMS), and multiparty Avatar call using common scene</a:t>
            </a:r>
            <a:endParaRPr lang="fr-FR" sz="1300" dirty="0"/>
          </a:p>
          <a:p>
            <a:pPr lvl="1"/>
            <a:r>
              <a:rPr lang="en-US" sz="1300" dirty="0"/>
              <a:t>Define Quality of Experience (</a:t>
            </a:r>
            <a:r>
              <a:rPr lang="en-US" sz="1300" dirty="0" err="1"/>
              <a:t>QoE</a:t>
            </a:r>
            <a:r>
              <a:rPr lang="en-US" sz="1300" dirty="0"/>
              <a:t>) metrics and Quality of Service (QoS) requirements specific to Avatar communication services and evaluate Avatar formats in this context.</a:t>
            </a:r>
            <a:endParaRPr lang="fr-FR" sz="1300" dirty="0"/>
          </a:p>
          <a:p>
            <a:pPr lvl="1"/>
            <a:r>
              <a:rPr lang="en-US" sz="1300" dirty="0"/>
              <a:t>Develop evaluation criteria and provide evaluations for animating techniques to enhance realism and user interactivity. Coordinate with relevant SDOs (e.g., MPEG) and utilize existing evaluations where needed. </a:t>
            </a:r>
            <a:endParaRPr lang="fr-FR" sz="1300" dirty="0"/>
          </a:p>
          <a:p>
            <a:pPr lvl="1"/>
            <a:r>
              <a:rPr lang="en-US" sz="1300" dirty="0"/>
              <a:t>Evaluate communication techniques to meet animation quality as identified in Objective (3).</a:t>
            </a:r>
            <a:endParaRPr lang="fr-FR" sz="1300" dirty="0"/>
          </a:p>
          <a:p>
            <a:pPr lvl="1"/>
            <a:r>
              <a:rPr lang="en-US" sz="1300" dirty="0"/>
              <a:t>Study and document Avatar creation process. </a:t>
            </a:r>
            <a:endParaRPr lang="fr-FR" sz="1300" dirty="0"/>
          </a:p>
          <a:p>
            <a:pPr lvl="1"/>
            <a:r>
              <a:rPr lang="en-US" sz="1300" dirty="0"/>
              <a:t>In collaboration with SA3, study security implications, focusing on identification, authentication (including schemes for Avatar related APIs), privacy preservation, content protection (e.g. watermarking and DRM), and secure distribution mechanisms for Avatar data,</a:t>
            </a:r>
            <a:endParaRPr lang="fr-FR" sz="1300" dirty="0"/>
          </a:p>
          <a:p>
            <a:pPr lvl="1"/>
            <a:r>
              <a:rPr lang="en-US" sz="1300" dirty="0"/>
              <a:t>Document existing compression methods for static Avatar data and animation streams and identify suitable solutions for 3GPP. </a:t>
            </a:r>
            <a:endParaRPr lang="fr-FR" sz="1300" dirty="0"/>
          </a:p>
          <a:p>
            <a:pPr lvl="1"/>
            <a:r>
              <a:rPr lang="en-US" sz="1300" dirty="0"/>
              <a:t>Evaluate mechanisms to support more realistic and natural animation of some dynamic components (accessories, hair, clothes, etc.) of an Avatar.</a:t>
            </a:r>
            <a:endParaRPr lang="fr-FR" sz="1300" dirty="0"/>
          </a:p>
          <a:p>
            <a:pPr lvl="1"/>
            <a:r>
              <a:rPr lang="en-US" sz="1300" dirty="0"/>
              <a:t>Coordinate with MPEG and other SDO’s as needed and for any gaps that are identified. </a:t>
            </a:r>
            <a:endParaRPr lang="fr-FR" sz="1300" dirty="0"/>
          </a:p>
          <a:p>
            <a:pPr lvl="1"/>
            <a:r>
              <a:rPr lang="en-US" sz="1300" dirty="0"/>
              <a:t>Study Architectural gaps and potential enhancements and align with other related 3GPP group: including those identified in TS 26.264 and non-IMS scenarios. </a:t>
            </a:r>
            <a:endParaRPr lang="fr-FR" sz="1300" dirty="0"/>
          </a:p>
          <a:p>
            <a:pPr lvl="1"/>
            <a:r>
              <a:rPr lang="en-US" sz="1300" dirty="0"/>
              <a:t>Identify gaps in existing specifications for potential normative work.</a:t>
            </a:r>
            <a:endParaRPr lang="fr-FR" sz="1300" dirty="0"/>
          </a:p>
        </p:txBody>
      </p:sp>
      <p:sp>
        <p:nvSpPr>
          <p:cNvPr id="4" name="Title 1">
            <a:extLst>
              <a:ext uri="{FF2B5EF4-FFF2-40B4-BE49-F238E27FC236}">
                <a16:creationId xmlns:a16="http://schemas.microsoft.com/office/drawing/2014/main" id="{B1D18064-D6F5-BC9F-6780-DB29E08E7F87}"/>
              </a:ext>
            </a:extLst>
          </p:cNvPr>
          <p:cNvSpPr>
            <a:spLocks noGrp="1"/>
          </p:cNvSpPr>
          <p:nvPr>
            <p:ph type="title"/>
          </p:nvPr>
        </p:nvSpPr>
        <p:spPr>
          <a:xfrm>
            <a:off x="261257" y="1"/>
            <a:ext cx="9971315" cy="1694480"/>
          </a:xfrm>
        </p:spPr>
        <p:txBody>
          <a:bodyPr/>
          <a:lstStyle/>
          <a:p>
            <a:pPr algn="l" eaLnBrk="1" hangingPunct="1"/>
            <a:r>
              <a:rPr lang="en-US" altLang="de-DE" sz="3733" b="1" dirty="0">
                <a:solidFill>
                  <a:schemeClr val="tx1"/>
                </a:solidFill>
              </a:rPr>
              <a:t>2.7) New Work &amp; Study Items</a:t>
            </a:r>
            <a:r>
              <a:rPr lang="en-GB" altLang="en-US" sz="3733" b="1" dirty="0">
                <a:solidFill>
                  <a:schemeClr val="tx1"/>
                </a:solidFill>
              </a:rPr>
              <a:t>: </a:t>
            </a:r>
            <a:br>
              <a:rPr lang="en-GB" altLang="en-US" sz="3733" b="1" dirty="0">
                <a:solidFill>
                  <a:schemeClr val="tx1"/>
                </a:solidFill>
              </a:rPr>
            </a:br>
            <a:r>
              <a:rPr lang="en-US" sz="2800" b="1" dirty="0"/>
              <a:t>New study </a:t>
            </a:r>
            <a:r>
              <a:rPr lang="en-GB" sz="2800" kern="1200" dirty="0"/>
              <a:t>on Avatar communication Phase 2 </a:t>
            </a:r>
            <a:br>
              <a:rPr lang="en-GB" sz="2800" kern="1200" dirty="0"/>
            </a:br>
            <a:r>
              <a:rPr lang="en-US" sz="2800" dirty="0"/>
              <a:t>(</a:t>
            </a:r>
            <a:r>
              <a:rPr lang="en-GB" sz="2800" kern="1200" dirty="0"/>
              <a:t>FS_Avatar_Ph2_MED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ACE7883A-8D08-F640-1CB3-B191BB6BB48F}"/>
              </a:ext>
            </a:extLst>
          </p:cNvPr>
          <p:cNvGraphicFramePr>
            <a:graphicFrameLocks noGrp="1"/>
          </p:cNvGraphicFramePr>
          <p:nvPr>
            <p:extLst>
              <p:ext uri="{D42A27DB-BD31-4B8C-83A1-F6EECF244321}">
                <p14:modId xmlns:p14="http://schemas.microsoft.com/office/powerpoint/2010/main" val="2492720699"/>
              </p:ext>
            </p:extLst>
          </p:nvPr>
        </p:nvGraphicFramePr>
        <p:xfrm>
          <a:off x="404285" y="1789518"/>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37772">
                  <a:extLst>
                    <a:ext uri="{9D8B030D-6E8A-4147-A177-3AD203B41FA5}">
                      <a16:colId xmlns:a16="http://schemas.microsoft.com/office/drawing/2014/main" val="20002"/>
                    </a:ext>
                  </a:extLst>
                </a:gridCol>
                <a:gridCol w="1148992">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1100009</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FS_Avatar_Ph2_MED </a:t>
                      </a:r>
                    </a:p>
                  </a:txBody>
                  <a:tcPr marL="0" marR="0" marT="0" marB="0" anchor="ctr"/>
                </a:tc>
                <a:tc>
                  <a:txBody>
                    <a:bodyPr/>
                    <a:lstStyle/>
                    <a:p>
                      <a:pPr algn="r" fontAlgn="ctr">
                        <a:buNone/>
                      </a:pPr>
                      <a:r>
                        <a:rPr kumimoji="0" lang="en-GB" sz="1100" b="0" i="0" u="none" strike="noStrike" kern="1200" cap="none" spc="0" normalizeH="0" baseline="0" noProof="0" dirty="0">
                          <a:ln>
                            <a:noFill/>
                          </a:ln>
                          <a:solidFill>
                            <a:prstClr val="black"/>
                          </a:solidFill>
                          <a:effectLst/>
                          <a:uLnTx/>
                          <a:uFillTx/>
                          <a:latin typeface="Calibri"/>
                          <a:ea typeface="+mn-ea"/>
                          <a:cs typeface="+mn-cs"/>
                        </a:rPr>
                        <a:t>9/9/2026</a:t>
                      </a:r>
                      <a:endParaRPr lang="en-GB" sz="1100" kern="1200" noProof="0" dirty="0">
                        <a:solidFill>
                          <a:schemeClr val="tx1"/>
                        </a:solidFill>
                        <a:latin typeface="+mn-lt"/>
                        <a:ea typeface="+mn-ea"/>
                        <a:cs typeface="+mn-cs"/>
                      </a:endParaRP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3"/>
                        </a:rPr>
                        <a:t>SP-251357</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algn="r">
                        <a:lnSpc>
                          <a:spcPct val="107000"/>
                        </a:lnSpc>
                        <a:spcAft>
                          <a:spcPts val="800"/>
                        </a:spcAft>
                      </a:pPr>
                      <a:r>
                        <a:rPr lang="en-GB" sz="1100" noProof="0" dirty="0">
                          <a:solidFill>
                            <a:srgbClr val="FF0000"/>
                          </a:solidFill>
                        </a:rPr>
                        <a:t>5GA</a:t>
                      </a:r>
                    </a:p>
                  </a:txBody>
                  <a:tcPr marL="36001" marR="36001"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7088018"/>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1ED17-EC9E-1D6F-0985-CF8EF10E64A6}"/>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5468E910-59D9-B9C0-EE38-8CD3E0DFA506}"/>
              </a:ext>
            </a:extLst>
          </p:cNvPr>
          <p:cNvSpPr txBox="1">
            <a:spLocks/>
          </p:cNvSpPr>
          <p:nvPr/>
        </p:nvSpPr>
        <p:spPr>
          <a:xfrm>
            <a:off x="404286" y="2507512"/>
            <a:ext cx="8760378" cy="393781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t>Document the work topics introduced above in more detail, in particular how they relate to media delivery and taking into account the progress in other working groups:</a:t>
            </a:r>
            <a:endParaRPr lang="fr-FR" sz="1100" dirty="0"/>
          </a:p>
          <a:p>
            <a:pPr lvl="2" fontAlgn="auto" hangingPunct="1"/>
            <a:r>
              <a:rPr lang="en-US" sz="1050" dirty="0"/>
              <a:t>WT#1: Media Delivery Architecture</a:t>
            </a:r>
            <a:endParaRPr lang="fr-FR" sz="1050" dirty="0"/>
          </a:p>
          <a:p>
            <a:pPr lvl="2" fontAlgn="auto" hangingPunct="1"/>
            <a:r>
              <a:rPr lang="en-US" sz="1050" dirty="0"/>
              <a:t>WT#2: 6G Media</a:t>
            </a:r>
            <a:endParaRPr lang="fr-FR" sz="1050" dirty="0"/>
          </a:p>
          <a:p>
            <a:pPr lvl="2" fontAlgn="auto" hangingPunct="1"/>
            <a:r>
              <a:rPr lang="en-US" sz="1050" dirty="0"/>
              <a:t>WT#3: Media Aspects related to SA2 topics </a:t>
            </a:r>
            <a:endParaRPr lang="fr-FR" sz="1050" dirty="0"/>
          </a:p>
          <a:p>
            <a:pPr lvl="2" fontAlgn="auto" hangingPunct="1"/>
            <a:r>
              <a:rPr lang="en-US" sz="1050" dirty="0"/>
              <a:t>WT#4: Media for ubiquitous access</a:t>
            </a:r>
            <a:endParaRPr lang="fr-FR" sz="1050" dirty="0"/>
          </a:p>
          <a:p>
            <a:pPr lvl="2" fontAlgn="auto" hangingPunct="1"/>
            <a:r>
              <a:rPr lang="en-US" sz="1050" dirty="0"/>
              <a:t>WT#5: Trusted and private media communication</a:t>
            </a:r>
            <a:endParaRPr lang="fr-FR" sz="1050" dirty="0"/>
          </a:p>
          <a:p>
            <a:pPr lvl="1" fontAlgn="auto" hangingPunct="1"/>
            <a:r>
              <a:rPr lang="en-US" sz="1100" dirty="0"/>
              <a:t>Identify the dependencies of the issue to other working groups and collect information on relevant developments within 3GPP and externally.</a:t>
            </a:r>
            <a:endParaRPr lang="fr-FR" sz="1100" dirty="0"/>
          </a:p>
          <a:p>
            <a:pPr lvl="2"/>
            <a:r>
              <a:rPr lang="en-US" sz="1050" dirty="0"/>
              <a:t>NOTE: Topics potentially requiring input into other WG studies or those creating dependencies on other work topics will be prioritized.</a:t>
            </a:r>
            <a:endParaRPr lang="fr-FR" sz="1050" dirty="0"/>
          </a:p>
          <a:p>
            <a:pPr lvl="1" fontAlgn="auto" hangingPunct="1"/>
            <a:r>
              <a:rPr lang="en-US" sz="1100" dirty="0"/>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p>
          <a:p>
            <a:pPr lvl="1" fontAlgn="auto" hangingPunct="1"/>
            <a:r>
              <a:rPr lang="en-US" sz="1100" dirty="0"/>
              <a:t>Identify potential gaps and opportunities that may need solutions and either</a:t>
            </a:r>
            <a:endParaRPr lang="fr-FR" sz="1100" dirty="0"/>
          </a:p>
          <a:p>
            <a:pPr lvl="2"/>
            <a:r>
              <a:rPr lang="en-US" sz="1100" dirty="0"/>
              <a:t>recommend potential further study or normative work for stage-2 and stage-3, including which existing specifications would be impacted and/or if any new specifications would preferably be developed.</a:t>
            </a:r>
            <a:endParaRPr lang="fr-FR" sz="1100" dirty="0"/>
          </a:p>
          <a:p>
            <a:pPr lvl="2"/>
            <a:r>
              <a:rPr lang="en-US" sz="1100" dirty="0"/>
              <a:t>provide candidate solutions that may address the issues</a:t>
            </a:r>
            <a:endParaRPr lang="fr-FR" sz="1100" dirty="0"/>
          </a:p>
          <a:p>
            <a:pPr lvl="1" fontAlgn="auto" hangingPunct="1"/>
            <a:r>
              <a:rPr lang="en-US" sz="1100" dirty="0"/>
              <a:t>Coordinate work with other 3GPP groups e.g. SA2, SA3, SA5, SA6 and others as needed.</a:t>
            </a:r>
            <a:endParaRPr lang="fr-FR" sz="1100" dirty="0"/>
          </a:p>
          <a:p>
            <a:pPr lvl="1" fontAlgn="auto" hangingPunct="1"/>
            <a:r>
              <a:rPr lang="en-US" sz="1100" dirty="0"/>
              <a:t>Coordinate work with external organizations such as SVTA, CTA WAVE, ISO/IEC JTC1 SC 29, 5G-MAG, Metaverse Standards Forum, Khronos or IETF, as needed.</a:t>
            </a:r>
          </a:p>
        </p:txBody>
      </p:sp>
      <p:sp>
        <p:nvSpPr>
          <p:cNvPr id="4" name="Title 1">
            <a:extLst>
              <a:ext uri="{FF2B5EF4-FFF2-40B4-BE49-F238E27FC236}">
                <a16:creationId xmlns:a16="http://schemas.microsoft.com/office/drawing/2014/main" id="{80028B55-ECAC-FD66-36FF-9D6FF6345221}"/>
              </a:ext>
            </a:extLst>
          </p:cNvPr>
          <p:cNvSpPr>
            <a:spLocks noGrp="1"/>
          </p:cNvSpPr>
          <p:nvPr>
            <p:ph type="title"/>
          </p:nvPr>
        </p:nvSpPr>
        <p:spPr>
          <a:xfrm>
            <a:off x="261257" y="1"/>
            <a:ext cx="9971315" cy="1694480"/>
          </a:xfrm>
        </p:spPr>
        <p:txBody>
          <a:bodyPr/>
          <a:lstStyle/>
          <a:p>
            <a:pPr algn="l" eaLnBrk="1" hangingPunct="1"/>
            <a:r>
              <a:rPr lang="en-US" altLang="de-DE" sz="3733" b="1" dirty="0">
                <a:solidFill>
                  <a:schemeClr val="tx1"/>
                </a:solidFill>
              </a:rPr>
              <a:t>2.7) New Work &amp; Study Items</a:t>
            </a:r>
            <a:r>
              <a:rPr lang="en-GB" altLang="en-US" sz="3733" b="1" dirty="0">
                <a:solidFill>
                  <a:schemeClr val="tx1"/>
                </a:solidFill>
              </a:rPr>
              <a:t>: </a:t>
            </a:r>
            <a:br>
              <a:rPr lang="en-GB" altLang="en-US" sz="3733" b="1" dirty="0">
                <a:solidFill>
                  <a:schemeClr val="tx1"/>
                </a:solidFill>
              </a:rPr>
            </a:br>
            <a:r>
              <a:rPr lang="en-US" sz="2800" b="1" dirty="0"/>
              <a:t>New study </a:t>
            </a:r>
            <a:r>
              <a:rPr lang="en-GB" sz="2800" kern="1200" dirty="0"/>
              <a:t>on </a:t>
            </a:r>
            <a:r>
              <a:rPr lang="en-US" sz="2800" dirty="0"/>
              <a:t>New </a:t>
            </a:r>
            <a:r>
              <a:rPr lang="en-GB" sz="2800" kern="1200" dirty="0"/>
              <a:t>Media Aspects for 6G System</a:t>
            </a:r>
            <a:br>
              <a:rPr lang="en-GB" sz="2800" kern="1200" dirty="0"/>
            </a:br>
            <a:r>
              <a:rPr lang="en-US" sz="2800" dirty="0"/>
              <a:t>(</a:t>
            </a:r>
            <a:r>
              <a:rPr lang="en-GB" sz="2800" kern="1200" dirty="0"/>
              <a:t>FS_6G_MED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19435FB0-054D-F0B8-6252-7A41650A4C7A}"/>
              </a:ext>
            </a:extLst>
          </p:cNvPr>
          <p:cNvGraphicFramePr>
            <a:graphicFrameLocks noGrp="1"/>
          </p:cNvGraphicFramePr>
          <p:nvPr>
            <p:extLst>
              <p:ext uri="{D42A27DB-BD31-4B8C-83A1-F6EECF244321}">
                <p14:modId xmlns:p14="http://schemas.microsoft.com/office/powerpoint/2010/main" val="4051790729"/>
              </p:ext>
            </p:extLst>
          </p:nvPr>
        </p:nvGraphicFramePr>
        <p:xfrm>
          <a:off x="404285" y="1789518"/>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37772">
                  <a:extLst>
                    <a:ext uri="{9D8B030D-6E8A-4147-A177-3AD203B41FA5}">
                      <a16:colId xmlns:a16="http://schemas.microsoft.com/office/drawing/2014/main" val="20002"/>
                    </a:ext>
                  </a:extLst>
                </a:gridCol>
                <a:gridCol w="1148992">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1100010</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algn="r" fontAlgn="b"/>
                      <a:r>
                        <a:rPr lang="en-GB" sz="1100" kern="1200" noProof="0" dirty="0">
                          <a:solidFill>
                            <a:schemeClr val="tx1"/>
                          </a:solidFill>
                          <a:latin typeface="+mn-lt"/>
                          <a:ea typeface="+mn-ea"/>
                          <a:cs typeface="+mn-cs"/>
                        </a:rPr>
                        <a:t>3/3/2027</a:t>
                      </a:r>
                    </a:p>
                  </a:txBody>
                  <a:tcPr marL="0" marR="0" marT="0" marB="0" anchor="ctr"/>
                </a:tc>
                <a:tc>
                  <a:txBody>
                    <a:bodyPr/>
                    <a:lstStyle/>
                    <a:p>
                      <a:pPr algn="ctr" fontAlgn="ctr">
                        <a:buNone/>
                      </a:pPr>
                      <a:r>
                        <a:rPr lang="en-GB" sz="1400" b="1" i="0" u="none" strike="noStrike" noProof="0" dirty="0">
                          <a:solidFill>
                            <a:srgbClr val="000000"/>
                          </a:solidFill>
                          <a:effectLst/>
                          <a:latin typeface="Calibri" panose="020F0502020204030204" pitchFamily="34" charset="0"/>
                        </a:rPr>
                        <a:t> </a:t>
                      </a:r>
                    </a:p>
                  </a:txBody>
                  <a:tcPr marL="0" marR="0" marT="0" marB="0" anchor="ctr"/>
                </a:tc>
                <a:tc>
                  <a:txBody>
                    <a:bodyPr/>
                    <a:lstStyle/>
                    <a:p>
                      <a:pPr algn="l" fontAlgn="t">
                        <a:buNone/>
                      </a:pPr>
                      <a:r>
                        <a:rPr lang="fr-FR" sz="800" b="1" i="0" u="sng" strike="noStrike" dirty="0">
                          <a:solidFill>
                            <a:srgbClr val="0000FF"/>
                          </a:solidFill>
                          <a:effectLst/>
                          <a:latin typeface="Arial" panose="020B0604020202020204" pitchFamily="34" charset="0"/>
                          <a:hlinkClick r:id="rId3"/>
                        </a:rPr>
                        <a:t>SP-251358</a:t>
                      </a:r>
                      <a:endParaRPr lang="fr-FR" sz="800" b="1" i="0" u="sng" strike="noStrike" dirty="0">
                        <a:solidFill>
                          <a:srgbClr val="0000FF"/>
                        </a:solidFill>
                        <a:effectLst/>
                        <a:latin typeface="Arial" panose="020B0604020202020204" pitchFamily="34" charset="0"/>
                      </a:endParaRPr>
                    </a:p>
                  </a:txBody>
                  <a:tcPr marL="0" marR="0" marT="0" marB="0"/>
                </a:tc>
                <a:tc>
                  <a:txBody>
                    <a:bodyPr/>
                    <a:lstStyle/>
                    <a:p>
                      <a:pPr algn="r">
                        <a:lnSpc>
                          <a:spcPct val="107000"/>
                        </a:lnSpc>
                        <a:spcAft>
                          <a:spcPts val="800"/>
                        </a:spcAft>
                      </a:pPr>
                      <a:endParaRPr lang="en-GB" sz="1100" b="1" noProof="0" dirty="0">
                        <a:solidFill>
                          <a:srgbClr val="FF0000"/>
                        </a:solidFill>
                      </a:endParaRPr>
                    </a:p>
                  </a:txBody>
                  <a:tcPr marL="36001" marR="36001" marT="0" marB="0" anchor="ctr"/>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noProof="0" dirty="0">
                          <a:solidFill>
                            <a:srgbClr val="FF0000"/>
                          </a:solidFill>
                        </a:rPr>
                        <a:t>6G</a:t>
                      </a:r>
                    </a:p>
                  </a:txBody>
                  <a:tcPr marL="36001" marR="36001" marT="0" marB="0" anchor="ctr"/>
                </a:tc>
                <a:extLst>
                  <a:ext uri="{0D108BD9-81ED-4DB2-BD59-A6C34878D82A}">
                    <a16:rowId xmlns:a16="http://schemas.microsoft.com/office/drawing/2014/main" val="10001"/>
                  </a:ext>
                </a:extLst>
              </a:tr>
            </a:tbl>
          </a:graphicData>
        </a:graphic>
      </p:graphicFrame>
      <p:sp>
        <p:nvSpPr>
          <p:cNvPr id="2" name="Content Placeholder 7">
            <a:extLst>
              <a:ext uri="{FF2B5EF4-FFF2-40B4-BE49-F238E27FC236}">
                <a16:creationId xmlns:a16="http://schemas.microsoft.com/office/drawing/2014/main" id="{84C08F4B-D6CA-B424-4AEF-873DBDA6A660}"/>
              </a:ext>
            </a:extLst>
          </p:cNvPr>
          <p:cNvSpPr txBox="1">
            <a:spLocks/>
          </p:cNvSpPr>
          <p:nvPr/>
        </p:nvSpPr>
        <p:spPr>
          <a:xfrm>
            <a:off x="9118170" y="3032177"/>
            <a:ext cx="2891686" cy="2888480"/>
          </a:xfrm>
          <a:prstGeom prst="rect">
            <a:avLst/>
          </a:prstGeom>
        </p:spPr>
        <p:style>
          <a:lnRef idx="2">
            <a:schemeClr val="accent1"/>
          </a:lnRef>
          <a:fillRef idx="1">
            <a:schemeClr val="lt1"/>
          </a:fillRef>
          <a:effectRef idx="0">
            <a:schemeClr val="accent1"/>
          </a:effectRef>
          <a:fontRef idx="minor">
            <a:schemeClr val="dk1"/>
          </a:fontRef>
        </p:style>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0" fontAlgn="auto" hangingPunct="1">
              <a:buNone/>
            </a:pPr>
            <a:endParaRPr lang="fr-FR" sz="1200" dirty="0"/>
          </a:p>
          <a:p>
            <a:pPr fontAlgn="auto" hangingPunct="1"/>
            <a:r>
              <a:rPr lang="en-GB" sz="1200" dirty="0"/>
              <a:t>During the study, the progress and results of 3GPP TR 22.870 (SA1 study), TR 38.960 (RAN study), TR 23.801-01 (SA2 study) and possibly other working groups will be taken into account.</a:t>
            </a:r>
            <a:endParaRPr lang="fr-FR" sz="1200" dirty="0"/>
          </a:p>
          <a:p>
            <a:pPr fontAlgn="auto" hangingPunct="1"/>
            <a:r>
              <a:rPr lang="en-GB" sz="1200" dirty="0"/>
              <a:t>Specific work topics may be concluded earlier than the envisaged timeline below and may then be progressed in a dedicated study in a newly defined timeframe. In such a case this study will refer to the dedicated study where relevant.</a:t>
            </a:r>
            <a:endParaRPr lang="fr-FR" sz="1200" dirty="0"/>
          </a:p>
          <a:p>
            <a:pPr lvl="1"/>
            <a:endParaRPr lang="fr-FR" sz="1300" dirty="0"/>
          </a:p>
        </p:txBody>
      </p:sp>
    </p:spTree>
    <p:extLst>
      <p:ext uri="{BB962C8B-B14F-4D97-AF65-F5344CB8AC3E}">
        <p14:creationId xmlns:p14="http://schemas.microsoft.com/office/powerpoint/2010/main" val="2451138506"/>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05543" y="88900"/>
            <a:ext cx="9082528" cy="1143000"/>
          </a:xfrm>
        </p:spPr>
        <p:txBody>
          <a:bodyPr/>
          <a:lstStyle/>
          <a:p>
            <a:pPr algn="l" eaLnBrk="1" hangingPunct="1"/>
            <a:r>
              <a:rPr lang="en-US" altLang="en-US" sz="3733" b="1" dirty="0">
                <a:solidFill>
                  <a:schemeClr val="tx1"/>
                </a:solidFill>
              </a:rPr>
              <a:t>3) SA4 Work Planning: General </a:t>
            </a:r>
          </a:p>
        </p:txBody>
      </p:sp>
      <p:sp>
        <p:nvSpPr>
          <p:cNvPr id="3" name="Rectangle 3">
            <a:extLst>
              <a:ext uri="{FF2B5EF4-FFF2-40B4-BE49-F238E27FC236}">
                <a16:creationId xmlns:a16="http://schemas.microsoft.com/office/drawing/2014/main" id="{48F5D9B6-65DE-D582-D260-7DD77FE7BCAF}"/>
              </a:ext>
            </a:extLst>
          </p:cNvPr>
          <p:cNvSpPr txBox="1">
            <a:spLocks/>
          </p:cNvSpPr>
          <p:nvPr/>
        </p:nvSpPr>
        <p:spPr bwMode="auto">
          <a:xfrm>
            <a:off x="954617" y="1356461"/>
            <a:ext cx="8974667" cy="466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eaLnBrk="1" hangingPunct="1">
              <a:spcBef>
                <a:spcPts val="300"/>
              </a:spcBef>
            </a:pPr>
            <a:r>
              <a:rPr lang="en-GB" altLang="en-US" sz="1867" kern="0" dirty="0"/>
              <a:t>SA4 working assumptions in the Rel-20 definition</a:t>
            </a:r>
          </a:p>
          <a:p>
            <a:pPr marL="853575" lvl="1" indent="-455073" eaLnBrk="1" hangingPunct="1">
              <a:spcBef>
                <a:spcPts val="300"/>
              </a:spcBef>
            </a:pPr>
            <a:r>
              <a:rPr lang="en-US" altLang="en-US" sz="1400" dirty="0"/>
              <a:t>It is anticipated that </a:t>
            </a:r>
            <a:r>
              <a:rPr lang="en-US" altLang="en-US" sz="1400" b="1" dirty="0"/>
              <a:t>5G Advanced </a:t>
            </a:r>
            <a:r>
              <a:rPr lang="en-US" altLang="en-US" sz="1400" dirty="0"/>
              <a:t>topics may be proposed as a </a:t>
            </a:r>
            <a:r>
              <a:rPr lang="en-US" altLang="en-US" sz="1400" b="1" dirty="0"/>
              <a:t>follow-up of Release19 </a:t>
            </a:r>
            <a:r>
              <a:rPr lang="en-US" altLang="en-US" sz="1400" dirty="0"/>
              <a:t>activities or as a request to implement stage 3 from other 3GPP WGs (or any new topic).</a:t>
            </a:r>
          </a:p>
          <a:p>
            <a:pPr marL="853575" lvl="1" indent="-455073" eaLnBrk="1" hangingPunct="1">
              <a:spcBef>
                <a:spcPts val="300"/>
              </a:spcBef>
            </a:pPr>
            <a:r>
              <a:rPr lang="en-US" altLang="en-US" sz="1400" dirty="0"/>
              <a:t>There is a wish to not only initiate </a:t>
            </a:r>
            <a:r>
              <a:rPr lang="en-US" altLang="en-US" sz="1400" b="1" dirty="0"/>
              <a:t>6G</a:t>
            </a:r>
            <a:r>
              <a:rPr lang="en-US" altLang="en-US" sz="1400" dirty="0"/>
              <a:t> studies but also to build up a </a:t>
            </a:r>
            <a:r>
              <a:rPr lang="en-US" altLang="en-US" sz="1400" b="1" dirty="0"/>
              <a:t>global vision </a:t>
            </a:r>
            <a:r>
              <a:rPr lang="en-US" altLang="en-US" sz="1400" dirty="0"/>
              <a:t>on what 6G means in terms of media experience.</a:t>
            </a:r>
          </a:p>
          <a:p>
            <a:pPr marL="853575" lvl="1" indent="-455073" eaLnBrk="1" hangingPunct="1">
              <a:spcBef>
                <a:spcPts val="300"/>
              </a:spcBef>
            </a:pPr>
            <a:r>
              <a:rPr lang="en-US" altLang="en-US" sz="1400" dirty="0"/>
              <a:t>On the requested work split from SA, it is foreseen to start Release 20 with 90% of 5GA and 10% of 6G.</a:t>
            </a:r>
          </a:p>
          <a:p>
            <a:pPr marL="455073" indent="-455073" eaLnBrk="1" hangingPunct="1">
              <a:spcBef>
                <a:spcPts val="300"/>
              </a:spcBef>
            </a:pPr>
            <a:r>
              <a:rPr lang="en-GB" altLang="en-US" sz="1867" kern="0" dirty="0"/>
              <a:t>Requested information for new work and study</a:t>
            </a:r>
          </a:p>
          <a:p>
            <a:pPr marL="853575" lvl="1" indent="-455073" eaLnBrk="1" hangingPunct="1">
              <a:spcBef>
                <a:spcPts val="300"/>
              </a:spcBef>
            </a:pPr>
            <a:r>
              <a:rPr lang="en-GB" altLang="en-US" sz="1467" kern="0" dirty="0"/>
              <a:t>Any Release 20 study or work item proposal is requested to be accompanied with the following information:</a:t>
            </a:r>
            <a:endParaRPr lang="en-GB" altLang="en-US" sz="1867" kern="0" dirty="0"/>
          </a:p>
          <a:p>
            <a:pPr marL="1253625" lvl="2" indent="-455073" eaLnBrk="1" hangingPunct="1">
              <a:spcBef>
                <a:spcPts val="300"/>
              </a:spcBef>
            </a:pPr>
            <a:r>
              <a:rPr lang="en-GB" altLang="en-US" sz="1400" kern="0" dirty="0"/>
              <a:t>Preliminary work plan</a:t>
            </a:r>
            <a:endParaRPr lang="en-GB" altLang="en-US" sz="2800" kern="0" dirty="0"/>
          </a:p>
          <a:p>
            <a:pPr marL="1253625" lvl="2" indent="-455073" eaLnBrk="1" hangingPunct="1">
              <a:spcBef>
                <a:spcPts val="300"/>
              </a:spcBef>
            </a:pPr>
            <a:r>
              <a:rPr lang="en-GB" altLang="en-US" sz="1400" kern="0" dirty="0"/>
              <a:t>Anticipated normative work (e.g., same release or the following one, on which specs…)</a:t>
            </a:r>
          </a:p>
          <a:p>
            <a:pPr marL="1253625" lvl="2" indent="-455073" eaLnBrk="1" hangingPunct="1">
              <a:spcBef>
                <a:spcPts val="300"/>
              </a:spcBef>
            </a:pPr>
            <a:r>
              <a:rPr lang="en-GB" altLang="en-US" sz="1400" kern="0" dirty="0"/>
              <a:t>Any intent to provide corresponding implementations: test vectors, APIs, reference implementation (internally developed by 3GPP, supported externally e.g., by MRP…)</a:t>
            </a:r>
          </a:p>
          <a:p>
            <a:pPr marL="1253625" lvl="2" indent="-455073" eaLnBrk="1" hangingPunct="1">
              <a:spcBef>
                <a:spcPts val="300"/>
              </a:spcBef>
            </a:pPr>
            <a:r>
              <a:rPr lang="en-GB" altLang="en-US" sz="1400" kern="0" dirty="0"/>
              <a:t>Expected SA approval date (package 1 or 2).</a:t>
            </a:r>
          </a:p>
          <a:p>
            <a:pPr marL="1253625" lvl="2" indent="-455073" eaLnBrk="1" hangingPunct="1">
              <a:spcBef>
                <a:spcPts val="300"/>
              </a:spcBef>
            </a:pPr>
            <a:r>
              <a:rPr lang="en-GB" altLang="en-US" sz="1400" kern="0" dirty="0"/>
              <a:t>Indication of 5GA or 6G topic</a:t>
            </a:r>
          </a:p>
          <a:p>
            <a:pPr marL="1253625" lvl="2" indent="-455073" eaLnBrk="1" hangingPunct="1">
              <a:spcBef>
                <a:spcPts val="300"/>
              </a:spcBef>
            </a:pPr>
            <a:r>
              <a:rPr lang="en-GB" altLang="en-US" sz="1400" kern="0" dirty="0"/>
              <a:t>Expected SWG(s) to host the proposal (may be joint).</a:t>
            </a:r>
          </a:p>
        </p:txBody>
      </p:sp>
    </p:spTree>
    <p:extLst>
      <p:ext uri="{BB962C8B-B14F-4D97-AF65-F5344CB8AC3E}">
        <p14:creationId xmlns:p14="http://schemas.microsoft.com/office/powerpoint/2010/main" val="15498869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5242A-CF51-737F-A773-4849B1B51071}"/>
            </a:ext>
          </a:extLst>
        </p:cNvPr>
        <p:cNvGrpSpPr/>
        <p:nvPr/>
      </p:nvGrpSpPr>
      <p:grpSpPr>
        <a:xfrm>
          <a:off x="0" y="0"/>
          <a:ext cx="0" cy="0"/>
          <a:chOff x="0" y="0"/>
          <a:chExt cx="0" cy="0"/>
        </a:xfrm>
      </p:grpSpPr>
      <p:sp>
        <p:nvSpPr>
          <p:cNvPr id="57346" name="Rectangle 2">
            <a:extLst>
              <a:ext uri="{FF2B5EF4-FFF2-40B4-BE49-F238E27FC236}">
                <a16:creationId xmlns:a16="http://schemas.microsoft.com/office/drawing/2014/main" id="{54FB3F9A-95CB-1387-E71D-78653270FCB4}"/>
              </a:ext>
            </a:extLst>
          </p:cNvPr>
          <p:cNvSpPr>
            <a:spLocks noGrp="1"/>
          </p:cNvSpPr>
          <p:nvPr>
            <p:ph type="title"/>
          </p:nvPr>
        </p:nvSpPr>
        <p:spPr>
          <a:xfrm>
            <a:off x="805543" y="88900"/>
            <a:ext cx="9082528" cy="1143000"/>
          </a:xfrm>
        </p:spPr>
        <p:txBody>
          <a:bodyPr/>
          <a:lstStyle/>
          <a:p>
            <a:pPr algn="l" eaLnBrk="1" hangingPunct="1"/>
            <a:r>
              <a:rPr lang="en-US" altLang="en-US" sz="3733" b="1" dirty="0">
                <a:solidFill>
                  <a:schemeClr val="tx1"/>
                </a:solidFill>
              </a:rPr>
              <a:t>3) SA4 Work Planning: General </a:t>
            </a:r>
          </a:p>
        </p:txBody>
      </p:sp>
      <p:sp>
        <p:nvSpPr>
          <p:cNvPr id="3" name="Rectangle 3">
            <a:extLst>
              <a:ext uri="{FF2B5EF4-FFF2-40B4-BE49-F238E27FC236}">
                <a16:creationId xmlns:a16="http://schemas.microsoft.com/office/drawing/2014/main" id="{30734539-B34F-2061-3C71-F6F70F909466}"/>
              </a:ext>
            </a:extLst>
          </p:cNvPr>
          <p:cNvSpPr txBox="1">
            <a:spLocks/>
          </p:cNvSpPr>
          <p:nvPr/>
        </p:nvSpPr>
        <p:spPr bwMode="auto">
          <a:xfrm>
            <a:off x="954617" y="1356461"/>
            <a:ext cx="10587143" cy="466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sz="1800" dirty="0">
                <a:solidFill>
                  <a:schemeClr val="bg1">
                    <a:lumMod val="65000"/>
                  </a:schemeClr>
                </a:solidFill>
              </a:rPr>
              <a:t>SA4 agreed to work on 2 packages</a:t>
            </a:r>
          </a:p>
          <a:p>
            <a:pPr lvl="1"/>
            <a:r>
              <a:rPr lang="en-US" sz="1800" dirty="0">
                <a:solidFill>
                  <a:schemeClr val="bg1">
                    <a:lumMod val="65000"/>
                  </a:schemeClr>
                </a:solidFill>
              </a:rPr>
              <a:t>Package 1 delivered in Sept. 2025</a:t>
            </a:r>
          </a:p>
          <a:p>
            <a:pPr lvl="1"/>
            <a:r>
              <a:rPr lang="en-US" sz="1800" dirty="0">
                <a:solidFill>
                  <a:schemeClr val="bg1">
                    <a:lumMod val="65000"/>
                  </a:schemeClr>
                </a:solidFill>
              </a:rPr>
              <a:t>Package 2 delivered in Dec. 2025</a:t>
            </a:r>
          </a:p>
          <a:p>
            <a:pPr marL="457200" lvl="1" indent="0">
              <a:buNone/>
            </a:pPr>
            <a:endParaRPr lang="en-US" sz="1800" dirty="0">
              <a:solidFill>
                <a:schemeClr val="bg1">
                  <a:lumMod val="65000"/>
                </a:schemeClr>
              </a:solidFill>
            </a:endParaRPr>
          </a:p>
          <a:p>
            <a:r>
              <a:rPr lang="en-US" sz="1800" i="1" u="sng" dirty="0">
                <a:solidFill>
                  <a:schemeClr val="bg1">
                    <a:lumMod val="65000"/>
                  </a:schemeClr>
                </a:solidFill>
              </a:rPr>
              <a:t>SA4#132 - May 25:</a:t>
            </a:r>
            <a:r>
              <a:rPr lang="en-US" sz="1800" i="1" dirty="0">
                <a:solidFill>
                  <a:schemeClr val="bg1">
                    <a:lumMod val="65000"/>
                  </a:schemeClr>
                </a:solidFill>
              </a:rPr>
              <a:t> </a:t>
            </a:r>
            <a:r>
              <a:rPr lang="en-US" sz="1800" dirty="0">
                <a:solidFill>
                  <a:schemeClr val="bg1">
                    <a:lumMod val="65000"/>
                  </a:schemeClr>
                </a:solidFill>
              </a:rPr>
              <a:t>1st round of Rel-20 topics reviewed with a few ideas presented for information and triggering discussions.</a:t>
            </a:r>
          </a:p>
          <a:p>
            <a:pPr lvl="1"/>
            <a:r>
              <a:rPr lang="en-US" sz="1400" dirty="0">
                <a:solidFill>
                  <a:schemeClr val="bg1">
                    <a:lumMod val="65000"/>
                  </a:schemeClr>
                </a:solidFill>
              </a:rPr>
              <a:t>FS_Energy_Ph2_MED and AIML_IMS-MED agreed due to stage 2 aspects.</a:t>
            </a:r>
          </a:p>
          <a:p>
            <a:r>
              <a:rPr lang="en-US" sz="1800" i="1" u="sng" dirty="0">
                <a:solidFill>
                  <a:schemeClr val="bg1">
                    <a:lumMod val="65000"/>
                  </a:schemeClr>
                </a:solidFill>
              </a:rPr>
              <a:t>SA4 AH call - 10</a:t>
            </a:r>
            <a:r>
              <a:rPr lang="en-US" sz="1800" i="1" u="sng" baseline="30000" dirty="0">
                <a:solidFill>
                  <a:schemeClr val="bg1">
                    <a:lumMod val="65000"/>
                  </a:schemeClr>
                </a:solidFill>
              </a:rPr>
              <a:t>th</a:t>
            </a:r>
            <a:r>
              <a:rPr lang="en-US" sz="1800" i="1" u="sng" dirty="0">
                <a:solidFill>
                  <a:schemeClr val="bg1">
                    <a:lumMod val="65000"/>
                  </a:schemeClr>
                </a:solidFill>
              </a:rPr>
              <a:t> Jul. 25</a:t>
            </a:r>
            <a:r>
              <a:rPr lang="en-US" sz="1800" dirty="0">
                <a:solidFill>
                  <a:schemeClr val="bg1">
                    <a:lumMod val="65000"/>
                  </a:schemeClr>
                </a:solidFill>
              </a:rPr>
              <a:t>: Dedicated SA4 AhG call reviewing around 12 proposals presented with more details (see next slide)</a:t>
            </a:r>
          </a:p>
          <a:p>
            <a:r>
              <a:rPr lang="en-US" sz="1800" i="1" u="sng" dirty="0">
                <a:solidFill>
                  <a:schemeClr val="bg1">
                    <a:lumMod val="65000"/>
                  </a:schemeClr>
                </a:solidFill>
              </a:rPr>
              <a:t>SA4#133e - Jul. 25: </a:t>
            </a:r>
            <a:r>
              <a:rPr lang="en-US" sz="1800" dirty="0">
                <a:solidFill>
                  <a:schemeClr val="bg1">
                    <a:lumMod val="65000"/>
                  </a:schemeClr>
                </a:solidFill>
              </a:rPr>
              <a:t>1st decisions made with the selection of the first topics and the identification of strong candidates for the 2</a:t>
            </a:r>
            <a:r>
              <a:rPr lang="en-US" sz="1800" baseline="30000" dirty="0">
                <a:solidFill>
                  <a:schemeClr val="bg1">
                    <a:lumMod val="65000"/>
                  </a:schemeClr>
                </a:solidFill>
              </a:rPr>
              <a:t>nd</a:t>
            </a:r>
            <a:r>
              <a:rPr lang="en-US" sz="1800" dirty="0">
                <a:solidFill>
                  <a:schemeClr val="bg1">
                    <a:lumMod val="65000"/>
                  </a:schemeClr>
                </a:solidFill>
              </a:rPr>
              <a:t> package</a:t>
            </a:r>
          </a:p>
          <a:p>
            <a:pPr lvl="1"/>
            <a:r>
              <a:rPr lang="en-US" sz="1400" dirty="0">
                <a:solidFill>
                  <a:schemeClr val="bg1">
                    <a:lumMod val="65000"/>
                  </a:schemeClr>
                </a:solidFill>
              </a:rPr>
              <a:t>3 Package 1 proposals were agreed : FS_AVFOPS_MED, FS_3DGS_6G_MED &amp; </a:t>
            </a:r>
            <a:r>
              <a:rPr lang="en-US" sz="1400" dirty="0" err="1">
                <a:solidFill>
                  <a:schemeClr val="bg1">
                    <a:lumMod val="65000"/>
                  </a:schemeClr>
                </a:solidFill>
              </a:rPr>
              <a:t>FS_DCTC_eQOS_MED</a:t>
            </a:r>
            <a:r>
              <a:rPr lang="en-US" sz="1400" dirty="0">
                <a:solidFill>
                  <a:schemeClr val="bg1">
                    <a:lumMod val="65000"/>
                  </a:schemeClr>
                </a:solidFill>
              </a:rPr>
              <a:t>. Other proposals are deferred to package 2.</a:t>
            </a:r>
          </a:p>
          <a:p>
            <a:r>
              <a:rPr lang="en-US" sz="1800" i="1" u="sng" dirty="0"/>
              <a:t>SA4#134 – November 25: </a:t>
            </a:r>
            <a:r>
              <a:rPr lang="en-US" sz="1800" dirty="0"/>
              <a:t>Review of package 2 candidates to be submitted to SA#110 in Dec. 25</a:t>
            </a:r>
          </a:p>
        </p:txBody>
      </p:sp>
    </p:spTree>
    <p:extLst>
      <p:ext uri="{BB962C8B-B14F-4D97-AF65-F5344CB8AC3E}">
        <p14:creationId xmlns:p14="http://schemas.microsoft.com/office/powerpoint/2010/main" val="27737550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FA17E-6608-3764-DDB6-14827E42178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D41496-B7A0-1A65-E2DE-92F4BA4FE7DD}"/>
              </a:ext>
            </a:extLst>
          </p:cNvPr>
          <p:cNvSpPr>
            <a:spLocks noGrp="1"/>
          </p:cNvSpPr>
          <p:nvPr>
            <p:ph type="title"/>
          </p:nvPr>
        </p:nvSpPr>
        <p:spPr>
          <a:xfrm>
            <a:off x="813690" y="209831"/>
            <a:ext cx="7299841" cy="471455"/>
          </a:xfrm>
        </p:spPr>
        <p:txBody>
          <a:bodyPr>
            <a:noAutofit/>
          </a:bodyPr>
          <a:lstStyle/>
          <a:p>
            <a:pPr algn="l"/>
            <a:r>
              <a:rPr lang="en-US" altLang="en-US" sz="3733" b="1" dirty="0">
                <a:solidFill>
                  <a:schemeClr val="tx1"/>
                </a:solidFill>
              </a:rPr>
              <a:t>3) SA4 Work Planning:</a:t>
            </a:r>
            <a:endParaRPr lang="zh-CN" altLang="en-US" sz="3733"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Image 1">
            <a:extLst>
              <a:ext uri="{FF2B5EF4-FFF2-40B4-BE49-F238E27FC236}">
                <a16:creationId xmlns:a16="http://schemas.microsoft.com/office/drawing/2014/main" id="{AE6DA2A9-D5F3-C59A-E81D-56103E9AF795}"/>
              </a:ext>
            </a:extLst>
          </p:cNvPr>
          <p:cNvPicPr>
            <a:picLocks noChangeAspect="1"/>
          </p:cNvPicPr>
          <p:nvPr/>
        </p:nvPicPr>
        <p:blipFill>
          <a:blip r:embed="rId2"/>
          <a:stretch>
            <a:fillRect/>
          </a:stretch>
        </p:blipFill>
        <p:spPr>
          <a:xfrm>
            <a:off x="742950" y="1000759"/>
            <a:ext cx="7578090" cy="5390111"/>
          </a:xfrm>
          <a:prstGeom prst="rect">
            <a:avLst/>
          </a:prstGeom>
        </p:spPr>
      </p:pic>
      <p:pic>
        <p:nvPicPr>
          <p:cNvPr id="8" name="Image 7">
            <a:extLst>
              <a:ext uri="{FF2B5EF4-FFF2-40B4-BE49-F238E27FC236}">
                <a16:creationId xmlns:a16="http://schemas.microsoft.com/office/drawing/2014/main" id="{99E65D71-7958-7491-D17E-2175A3F998AE}"/>
              </a:ext>
            </a:extLst>
          </p:cNvPr>
          <p:cNvPicPr>
            <a:picLocks noChangeAspect="1"/>
          </p:cNvPicPr>
          <p:nvPr/>
        </p:nvPicPr>
        <p:blipFill>
          <a:blip r:embed="rId3"/>
          <a:stretch>
            <a:fillRect/>
          </a:stretch>
        </p:blipFill>
        <p:spPr>
          <a:xfrm>
            <a:off x="8381577" y="5357707"/>
            <a:ext cx="3743958" cy="623993"/>
          </a:xfrm>
          <a:prstGeom prst="rect">
            <a:avLst/>
          </a:prstGeom>
        </p:spPr>
      </p:pic>
    </p:spTree>
    <p:extLst>
      <p:ext uri="{BB962C8B-B14F-4D97-AF65-F5344CB8AC3E}">
        <p14:creationId xmlns:p14="http://schemas.microsoft.com/office/powerpoint/2010/main" val="390305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35429" y="228600"/>
            <a:ext cx="10268857" cy="1048657"/>
          </a:xfrm>
        </p:spPr>
        <p:txBody>
          <a:bodyPr/>
          <a:lstStyle/>
          <a:p>
            <a:pPr algn="l" eaLnBrk="1" hangingPunct="1"/>
            <a:r>
              <a:rPr lang="en-US" altLang="de-DE" sz="3733" b="1" dirty="0">
                <a:solidFill>
                  <a:schemeClr val="tx1"/>
                </a:solidFill>
              </a:rPr>
              <a:t>4) External SDOs interaction </a:t>
            </a:r>
            <a:br>
              <a:rPr lang="en-US" altLang="de-DE" sz="3733" b="1" dirty="0">
                <a:solidFill>
                  <a:schemeClr val="tx1"/>
                </a:solidFill>
              </a:rPr>
            </a:br>
            <a:r>
              <a:rPr lang="en-US" altLang="de-DE" sz="3733" b="1" dirty="0">
                <a:solidFill>
                  <a:schemeClr val="tx1"/>
                </a:solidFill>
              </a:rPr>
              <a:t>     (including IETF dependencies) </a:t>
            </a:r>
          </a:p>
        </p:txBody>
      </p:sp>
      <p:sp>
        <p:nvSpPr>
          <p:cNvPr id="55299" name="Content Placeholder 1"/>
          <p:cNvSpPr>
            <a:spLocks noGrp="1"/>
          </p:cNvSpPr>
          <p:nvPr>
            <p:ph idx="1"/>
          </p:nvPr>
        </p:nvSpPr>
        <p:spPr/>
        <p:txBody>
          <a:bodyPr/>
          <a:lstStyle/>
          <a:p>
            <a:pPr marL="455073" indent="-455073"/>
            <a:endParaRPr lang="de-DE" altLang="en-US" sz="2400" dirty="0"/>
          </a:p>
          <a:p>
            <a:pPr marL="455073" indent="-455073" eaLnBrk="1" hangingPunct="1"/>
            <a:endParaRPr lang="en-US" altLang="de-DE" sz="2400" dirty="0"/>
          </a:p>
          <a:p>
            <a:pPr marL="455073" indent="-455073">
              <a:buNone/>
            </a:pPr>
            <a:endParaRPr lang="en-US" altLang="de-DE" dirty="0"/>
          </a:p>
          <a:p>
            <a:pPr marL="455073" indent="-455073" eaLnBrk="1" hangingPunct="1">
              <a:buNone/>
            </a:pPr>
            <a:endParaRPr lang="en-US" altLang="de-DE" dirty="0"/>
          </a:p>
          <a:p>
            <a:pPr marL="455073" indent="-45507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768772" y="1664546"/>
            <a:ext cx="11184467" cy="430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2400" kern="0" noProof="0" dirty="0"/>
              <a:t>Incoming LS</a:t>
            </a:r>
          </a:p>
          <a:p>
            <a:pPr lvl="1" eaLnBrk="1" hangingPunct="1">
              <a:defRPr/>
            </a:pPr>
            <a:r>
              <a:rPr lang="en-GB" sz="2000" kern="0" dirty="0"/>
              <a:t>Received during SA4#134 from ITU-T SG12, ITU-T JCA-IMT2020, ITU-T SPAIAS, ISO/IEC/JTC1/SC29(MPEG), 5G-MAG</a:t>
            </a:r>
          </a:p>
          <a:p>
            <a:pPr lvl="1" eaLnBrk="1" hangingPunct="1">
              <a:defRPr/>
            </a:pPr>
            <a:r>
              <a:rPr lang="en-GB" sz="2000" kern="0" dirty="0"/>
              <a:t>More details here: </a:t>
            </a:r>
            <a:r>
              <a:rPr lang="en-GB" sz="2000" kern="0" dirty="0">
                <a:hlinkClick r:id="rId3"/>
              </a:rPr>
              <a:t>https://www.3gpp.org/Liaisons/Incoming_LSs/S4-meeting.htm</a:t>
            </a:r>
            <a:r>
              <a:rPr lang="en-GB" sz="2000" kern="0" dirty="0"/>
              <a:t> </a:t>
            </a:r>
          </a:p>
          <a:p>
            <a:pPr eaLnBrk="1" hangingPunct="1">
              <a:defRPr/>
            </a:pPr>
            <a:r>
              <a:rPr lang="en-GB" sz="2400" kern="0" noProof="0" dirty="0"/>
              <a:t>Outgoing LS</a:t>
            </a:r>
          </a:p>
          <a:p>
            <a:pPr lvl="1" eaLnBrk="1" hangingPunct="1">
              <a:defRPr/>
            </a:pPr>
            <a:r>
              <a:rPr lang="en-GB" sz="2000" kern="0" dirty="0"/>
              <a:t>Approved</a:t>
            </a:r>
            <a:r>
              <a:rPr lang="en-GB" sz="2000" kern="0" noProof="0" dirty="0"/>
              <a:t> </a:t>
            </a:r>
            <a:r>
              <a:rPr lang="en-GB" sz="2000" kern="0" dirty="0"/>
              <a:t>during SA4134 to ISO/IEC/JTC1/SC29(MPEG), W3C</a:t>
            </a:r>
          </a:p>
          <a:p>
            <a:pPr lvl="1" eaLnBrk="1" hangingPunct="1">
              <a:defRPr/>
            </a:pPr>
            <a:r>
              <a:rPr lang="en-GB" sz="2000" kern="0" noProof="0" dirty="0"/>
              <a:t>Approved </a:t>
            </a:r>
            <a:r>
              <a:rPr lang="en-GB" sz="2000" kern="0" dirty="0"/>
              <a:t>reply LS to GSMA sent to SA#110 for consolidation</a:t>
            </a:r>
            <a:endParaRPr lang="en-GB" sz="2000" kern="0" noProof="0" dirty="0"/>
          </a:p>
          <a:p>
            <a:pPr lvl="1" eaLnBrk="1" hangingPunct="1">
              <a:defRPr/>
            </a:pPr>
            <a:r>
              <a:rPr lang="en-GB" sz="2000" kern="0" dirty="0"/>
              <a:t>More details here: </a:t>
            </a:r>
            <a:r>
              <a:rPr lang="en-GB" sz="2000" kern="0" dirty="0">
                <a:hlinkClick r:id="rId4"/>
              </a:rPr>
              <a:t>https://www.3gpp.org/Liaisons/Outgoing_LSs/S4-meeting.htm</a:t>
            </a:r>
            <a:r>
              <a:rPr lang="en-GB" sz="2000" kern="0" dirty="0"/>
              <a:t> </a:t>
            </a:r>
          </a:p>
          <a:p>
            <a:pPr eaLnBrk="1" hangingPunct="1">
              <a:defRPr/>
            </a:pPr>
            <a:r>
              <a:rPr lang="en-GB" sz="2400" kern="0" noProof="0" dirty="0"/>
              <a:t>IETF dependencies</a:t>
            </a:r>
          </a:p>
          <a:p>
            <a:pPr lvl="1" eaLnBrk="1" hangingPunct="1">
              <a:defRPr/>
            </a:pPr>
            <a:r>
              <a:rPr lang="en-GB" sz="2000" kern="0" noProof="0" dirty="0"/>
              <a:t>No new dependency introduced</a:t>
            </a:r>
          </a:p>
          <a:p>
            <a:pPr lvl="1" eaLnBrk="1" hangingPunct="1">
              <a:defRPr/>
            </a:pPr>
            <a:r>
              <a:rPr lang="en-GB" sz="2000" kern="0" noProof="0" dirty="0"/>
              <a:t>No new dependency removed</a:t>
            </a:r>
          </a:p>
        </p:txBody>
      </p:sp>
      <p:graphicFrame>
        <p:nvGraphicFramePr>
          <p:cNvPr id="2" name="Tableau 1">
            <a:extLst>
              <a:ext uri="{FF2B5EF4-FFF2-40B4-BE49-F238E27FC236}">
                <a16:creationId xmlns:a16="http://schemas.microsoft.com/office/drawing/2014/main" id="{5B6A7960-3642-08F9-E859-DCDE02423474}"/>
              </a:ext>
            </a:extLst>
          </p:cNvPr>
          <p:cNvGraphicFramePr>
            <a:graphicFrameLocks noGrp="1"/>
          </p:cNvGraphicFramePr>
          <p:nvPr>
            <p:extLst>
              <p:ext uri="{D42A27DB-BD31-4B8C-83A1-F6EECF244321}">
                <p14:modId xmlns:p14="http://schemas.microsoft.com/office/powerpoint/2010/main" val="1346149077"/>
              </p:ext>
            </p:extLst>
          </p:nvPr>
        </p:nvGraphicFramePr>
        <p:xfrm>
          <a:off x="8110099" y="3869267"/>
          <a:ext cx="3843140" cy="453117"/>
        </p:xfrm>
        <a:graphic>
          <a:graphicData uri="http://schemas.openxmlformats.org/drawingml/2006/table">
            <a:tbl>
              <a:tblPr>
                <a:tableStyleId>{5C22544A-7EE6-4342-B048-85BDC9FD1C3A}</a:tableStyleId>
              </a:tblPr>
              <a:tblGrid>
                <a:gridCol w="590427">
                  <a:extLst>
                    <a:ext uri="{9D8B030D-6E8A-4147-A177-3AD203B41FA5}">
                      <a16:colId xmlns:a16="http://schemas.microsoft.com/office/drawing/2014/main" val="3839292916"/>
                    </a:ext>
                  </a:extLst>
                </a:gridCol>
                <a:gridCol w="2350971">
                  <a:extLst>
                    <a:ext uri="{9D8B030D-6E8A-4147-A177-3AD203B41FA5}">
                      <a16:colId xmlns:a16="http://schemas.microsoft.com/office/drawing/2014/main" val="954237953"/>
                    </a:ext>
                  </a:extLst>
                </a:gridCol>
                <a:gridCol w="901742">
                  <a:extLst>
                    <a:ext uri="{9D8B030D-6E8A-4147-A177-3AD203B41FA5}">
                      <a16:colId xmlns:a16="http://schemas.microsoft.com/office/drawing/2014/main" val="2609697008"/>
                    </a:ext>
                  </a:extLst>
                </a:gridCol>
              </a:tblGrid>
              <a:tr h="104836">
                <a:tc>
                  <a:txBody>
                    <a:bodyPr/>
                    <a:lstStyle/>
                    <a:p>
                      <a:pPr algn="ctr" fontAlgn="t">
                        <a:buNone/>
                      </a:pPr>
                      <a:r>
                        <a:rPr lang="en-GB" sz="1050" u="none" strike="noStrike" noProof="0" dirty="0" err="1">
                          <a:solidFill>
                            <a:schemeClr val="bg1"/>
                          </a:solidFill>
                          <a:effectLst/>
                        </a:rPr>
                        <a:t>TDoc</a:t>
                      </a:r>
                      <a:endParaRPr lang="en-GB" sz="1050" b="1" i="0" u="none" strike="noStrike" noProof="0" dirty="0">
                        <a:solidFill>
                          <a:schemeClr val="bg1"/>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B43D"/>
                    </a:solidFill>
                  </a:tcPr>
                </a:tc>
                <a:tc>
                  <a:txBody>
                    <a:bodyPr/>
                    <a:lstStyle/>
                    <a:p>
                      <a:pPr algn="ctr" fontAlgn="t">
                        <a:buNone/>
                      </a:pPr>
                      <a:r>
                        <a:rPr lang="en-GB" sz="1050" u="none" strike="noStrike" noProof="0" dirty="0">
                          <a:solidFill>
                            <a:schemeClr val="bg1"/>
                          </a:solidFill>
                          <a:effectLst/>
                        </a:rPr>
                        <a:t>Title</a:t>
                      </a:r>
                      <a:endParaRPr lang="en-GB" sz="1050" b="1" i="0" u="none" strike="noStrike" noProof="0" dirty="0">
                        <a:solidFill>
                          <a:schemeClr val="bg1"/>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B43D"/>
                    </a:solidFill>
                  </a:tcPr>
                </a:tc>
                <a:tc>
                  <a:txBody>
                    <a:bodyPr/>
                    <a:lstStyle/>
                    <a:p>
                      <a:pPr algn="ctr" fontAlgn="t">
                        <a:buNone/>
                      </a:pPr>
                      <a:r>
                        <a:rPr lang="en-GB" sz="1050" u="none" strike="noStrike" noProof="0" dirty="0">
                          <a:solidFill>
                            <a:schemeClr val="bg1"/>
                          </a:solidFill>
                          <a:effectLst/>
                        </a:rPr>
                        <a:t>Source</a:t>
                      </a:r>
                      <a:endParaRPr lang="en-GB" sz="1050" b="1" i="0" u="none" strike="noStrike" noProof="0" dirty="0">
                        <a:solidFill>
                          <a:schemeClr val="bg1"/>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B43D"/>
                    </a:solidFill>
                  </a:tcPr>
                </a:tc>
                <a:extLst>
                  <a:ext uri="{0D108BD9-81ED-4DB2-BD59-A6C34878D82A}">
                    <a16:rowId xmlns:a16="http://schemas.microsoft.com/office/drawing/2014/main" val="2732936376"/>
                  </a:ext>
                </a:extLst>
              </a:tr>
              <a:tr h="293097">
                <a:tc>
                  <a:txBody>
                    <a:bodyPr/>
                    <a:lstStyle/>
                    <a:p>
                      <a:pPr algn="l" fontAlgn="t">
                        <a:buNone/>
                      </a:pPr>
                      <a:r>
                        <a:rPr lang="en-GB" sz="900" u="sng" strike="noStrike" noProof="0" dirty="0">
                          <a:effectLst/>
                          <a:hlinkClick r:id="rId5"/>
                        </a:rPr>
                        <a:t>SP-251301</a:t>
                      </a:r>
                      <a:endParaRPr lang="en-GB" sz="900" b="1" i="0" u="sng" strike="noStrike" noProof="0"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buNone/>
                      </a:pPr>
                      <a:r>
                        <a:rPr lang="en-GB" sz="900" u="none" strike="noStrike" noProof="0" dirty="0">
                          <a:effectLst/>
                        </a:rPr>
                        <a:t>LS from SA WG4: LS reply on External Resource Handling in IMS Data Channel</a:t>
                      </a:r>
                      <a:endParaRPr lang="en-GB" sz="900" b="0" i="0" u="none" strike="noStrike" noProof="0"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buNone/>
                      </a:pPr>
                      <a:r>
                        <a:rPr lang="en-GB" sz="900" u="none" strike="noStrike" noProof="0" dirty="0">
                          <a:effectLst/>
                        </a:rPr>
                        <a:t>SA WG4</a:t>
                      </a:r>
                      <a:endParaRPr lang="en-GB" sz="900" b="0" i="0" u="none" strike="noStrike" noProof="0"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3125054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3D461-F029-9548-FF4F-FC2E619CD060}"/>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DBC9C9A-591F-D06F-FF15-811CBCD1F2C0}"/>
              </a:ext>
            </a:extLst>
          </p:cNvPr>
          <p:cNvSpPr>
            <a:spLocks noGrp="1"/>
          </p:cNvSpPr>
          <p:nvPr>
            <p:ph idx="1"/>
          </p:nvPr>
        </p:nvSpPr>
        <p:spPr>
          <a:xfrm>
            <a:off x="1030817" y="918163"/>
            <a:ext cx="8346016" cy="5421255"/>
          </a:xfrm>
        </p:spPr>
        <p:txBody>
          <a:bodyPr/>
          <a:lstStyle/>
          <a:p>
            <a:pPr eaLnBrk="1" hangingPunct="1">
              <a:defRPr/>
            </a:pPr>
            <a:r>
              <a:rPr lang="de-DE" altLang="de-DE" sz="2400" dirty="0">
                <a:latin typeface="Calibri" panose="020F0502020204030204" pitchFamily="34" charset="0"/>
                <a:ea typeface="Calibri" panose="020F0502020204030204" pitchFamily="34" charset="0"/>
                <a:cs typeface="Calibri" panose="020F0502020204030204" pitchFamily="34" charset="0"/>
              </a:rPr>
              <a:t>SA4 meetings held since SA#109</a:t>
            </a:r>
          </a:p>
          <a:p>
            <a:pPr eaLnBrk="1" hangingPunct="1">
              <a:defRPr/>
            </a:pPr>
            <a:endParaRPr lang="de-DE"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de-DE" altLang="de-DE" sz="2400"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2133" dirty="0"/>
          </a:p>
          <a:p>
            <a:pPr>
              <a:defRPr/>
            </a:pPr>
            <a:r>
              <a:rPr lang="en-GB" altLang="en-US" sz="2133" dirty="0"/>
              <a:t>AH conference calls (1 to 2 hours each)</a:t>
            </a:r>
          </a:p>
          <a:p>
            <a:pPr lvl="1">
              <a:lnSpc>
                <a:spcPct val="90000"/>
              </a:lnSpc>
              <a:spcBef>
                <a:spcPts val="267"/>
              </a:spcBef>
              <a:tabLst>
                <a:tab pos="2383307" algn="l"/>
                <a:tab pos="4895728" algn="l"/>
              </a:tabLst>
              <a:defRPr/>
            </a:pPr>
            <a:r>
              <a:rPr lang="en-US" sz="2133" dirty="0"/>
              <a:t>Audio SWG: 15 Sep., 16 Oct., 23 Oct., 27 Oct.(x2)  </a:t>
            </a:r>
          </a:p>
          <a:p>
            <a:pPr lvl="1">
              <a:lnSpc>
                <a:spcPct val="90000"/>
              </a:lnSpc>
              <a:spcBef>
                <a:spcPts val="267"/>
              </a:spcBef>
              <a:tabLst>
                <a:tab pos="2383307" algn="l"/>
                <a:tab pos="4895728" algn="l"/>
              </a:tabLst>
              <a:defRPr/>
            </a:pPr>
            <a:r>
              <a:rPr lang="en-US" sz="2133" dirty="0"/>
              <a:t>MBS SWG: 23 Oct.</a:t>
            </a:r>
          </a:p>
          <a:p>
            <a:pPr lvl="1">
              <a:lnSpc>
                <a:spcPct val="90000"/>
              </a:lnSpc>
              <a:spcBef>
                <a:spcPts val="267"/>
              </a:spcBef>
              <a:tabLst>
                <a:tab pos="2383307" algn="l"/>
                <a:tab pos="4895728" algn="l"/>
              </a:tabLst>
              <a:defRPr/>
            </a:pPr>
            <a:r>
              <a:rPr lang="en-US" sz="2133" dirty="0"/>
              <a:t>Video SWG: none.</a:t>
            </a:r>
          </a:p>
          <a:p>
            <a:pPr lvl="1">
              <a:lnSpc>
                <a:spcPct val="90000"/>
              </a:lnSpc>
              <a:spcBef>
                <a:spcPts val="267"/>
              </a:spcBef>
              <a:tabLst>
                <a:tab pos="2383307" algn="l"/>
                <a:tab pos="4895728" algn="l"/>
              </a:tabLst>
              <a:defRPr/>
            </a:pPr>
            <a:r>
              <a:rPr lang="en-US" sz="2133" dirty="0"/>
              <a:t>RTC SWG: 24 Sep., 22 Oct.</a:t>
            </a:r>
          </a:p>
          <a:p>
            <a:pPr lvl="1">
              <a:lnSpc>
                <a:spcPct val="90000"/>
              </a:lnSpc>
              <a:spcBef>
                <a:spcPts val="267"/>
              </a:spcBef>
              <a:tabLst>
                <a:tab pos="2383307" algn="l"/>
                <a:tab pos="4895728" algn="l"/>
              </a:tabLst>
              <a:defRPr/>
            </a:pPr>
            <a:endParaRPr lang="en-US" sz="2133" dirty="0"/>
          </a:p>
          <a:p>
            <a:pPr>
              <a:lnSpc>
                <a:spcPct val="90000"/>
              </a:lnSpc>
              <a:spcBef>
                <a:spcPts val="267"/>
              </a:spcBef>
              <a:tabLst>
                <a:tab pos="2383307" algn="l"/>
                <a:tab pos="4895728" algn="l"/>
              </a:tabLst>
              <a:defRPr/>
            </a:pPr>
            <a:r>
              <a:rPr lang="en-US" sz="2133" dirty="0"/>
              <a:t>SWG AH Face-to-face meetings</a:t>
            </a:r>
          </a:p>
          <a:p>
            <a:pPr lvl="1">
              <a:lnSpc>
                <a:spcPct val="90000"/>
              </a:lnSpc>
              <a:spcBef>
                <a:spcPts val="267"/>
              </a:spcBef>
              <a:tabLst>
                <a:tab pos="2383307" algn="l"/>
                <a:tab pos="4895728" algn="l"/>
              </a:tabLst>
              <a:defRPr/>
            </a:pPr>
            <a:r>
              <a:rPr lang="en-US" sz="2133" dirty="0"/>
              <a:t>Audio SWG: 23-25 Sept. Erlangen (GE), host Fraunhofer IIS</a:t>
            </a:r>
          </a:p>
          <a:p>
            <a:pPr marL="609585" lvl="1" indent="0" eaLnBrk="1" hangingPunct="1">
              <a:buNone/>
              <a:defRPr/>
            </a:pPr>
            <a:endParaRPr lang="en-GB" altLang="de-DE" sz="2133"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5" name="Table 5">
            <a:extLst>
              <a:ext uri="{FF2B5EF4-FFF2-40B4-BE49-F238E27FC236}">
                <a16:creationId xmlns:a16="http://schemas.microsoft.com/office/drawing/2014/main" id="{6F64C0B0-7B41-8358-5F4D-C441B160578F}"/>
              </a:ext>
            </a:extLst>
          </p:cNvPr>
          <p:cNvGraphicFramePr>
            <a:graphicFrameLocks noGrp="1"/>
          </p:cNvGraphicFramePr>
          <p:nvPr>
            <p:extLst>
              <p:ext uri="{D42A27DB-BD31-4B8C-83A1-F6EECF244321}">
                <p14:modId xmlns:p14="http://schemas.microsoft.com/office/powerpoint/2010/main" val="3546092260"/>
              </p:ext>
            </p:extLst>
          </p:nvPr>
        </p:nvGraphicFramePr>
        <p:xfrm>
          <a:off x="711346" y="1356281"/>
          <a:ext cx="10079567" cy="1198776"/>
        </p:xfrm>
        <a:graphic>
          <a:graphicData uri="http://schemas.openxmlformats.org/drawingml/2006/table">
            <a:tbl>
              <a:tblPr firstRow="1" bandRow="1">
                <a:tableStyleId>{5C22544A-7EE6-4342-B048-85BDC9FD1C3A}</a:tableStyleId>
              </a:tblPr>
              <a:tblGrid>
                <a:gridCol w="2111375">
                  <a:extLst>
                    <a:ext uri="{9D8B030D-6E8A-4147-A177-3AD203B41FA5}">
                      <a16:colId xmlns:a16="http://schemas.microsoft.com/office/drawing/2014/main" val="20000"/>
                    </a:ext>
                  </a:extLst>
                </a:gridCol>
                <a:gridCol w="3936437">
                  <a:extLst>
                    <a:ext uri="{9D8B030D-6E8A-4147-A177-3AD203B41FA5}">
                      <a16:colId xmlns:a16="http://schemas.microsoft.com/office/drawing/2014/main" val="20001"/>
                    </a:ext>
                  </a:extLst>
                </a:gridCol>
                <a:gridCol w="4031755">
                  <a:extLst>
                    <a:ext uri="{9D8B030D-6E8A-4147-A177-3AD203B41FA5}">
                      <a16:colId xmlns:a16="http://schemas.microsoft.com/office/drawing/2014/main" val="20002"/>
                    </a:ext>
                  </a:extLst>
                </a:gridCol>
              </a:tblGrid>
              <a:tr h="599388">
                <a:tc>
                  <a:txBody>
                    <a:bodyPr/>
                    <a:lstStyle/>
                    <a:p>
                      <a:pPr marL="36000">
                        <a:lnSpc>
                          <a:spcPct val="90000"/>
                        </a:lnSpc>
                      </a:pPr>
                      <a:r>
                        <a:rPr lang="fi-FI" sz="1900" dirty="0"/>
                        <a:t>Meetings in 2025</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9938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900" b="0" dirty="0">
                          <a:solidFill>
                            <a:schemeClr val="tx1"/>
                          </a:solidFill>
                          <a:latin typeface="+mn-lt"/>
                          <a:cs typeface="Arial" panose="020B0604020202020204" pitchFamily="34" charset="0"/>
                        </a:rPr>
                        <a:t>SA4#134</a:t>
                      </a:r>
                    </a:p>
                  </a:txBody>
                  <a:tcPr marL="121905" marR="121905" marT="60889" marB="60889" anchor="ctr"/>
                </a:tc>
                <a:tc>
                  <a:txBody>
                    <a:bodyPr/>
                    <a:lstStyle/>
                    <a:p>
                      <a:pPr marL="0" marR="0">
                        <a:spcBef>
                          <a:spcPts val="0"/>
                        </a:spcBef>
                        <a:spcAft>
                          <a:spcPts val="0"/>
                        </a:spcAft>
                      </a:pPr>
                      <a:r>
                        <a:rPr lang="en-US" sz="1900" u="none" dirty="0">
                          <a:solidFill>
                            <a:schemeClr val="tx1"/>
                          </a:solidFill>
                          <a:effectLst/>
                          <a:latin typeface="+mn-lt"/>
                          <a:ea typeface="Calibri" panose="020F0502020204030204" pitchFamily="34" charset="0"/>
                          <a:cs typeface="Arial" panose="020B0604020202020204" pitchFamily="34" charset="0"/>
                        </a:rPr>
                        <a:t>F2F:  17-21 Nov. 2025</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900" b="0" u="none" dirty="0">
                          <a:solidFill>
                            <a:schemeClr val="tx1"/>
                          </a:solidFill>
                          <a:latin typeface="+mn-lt"/>
                          <a:cs typeface="Arial" panose="020B0604020202020204" pitchFamily="34" charset="0"/>
                        </a:rPr>
                        <a:t>Host: ATIS, Venue: Dallas, Texas, USA</a:t>
                      </a:r>
                    </a:p>
                  </a:txBody>
                  <a:tcPr marL="121905" marR="121905" marT="60889" marB="60889" anchor="ctr"/>
                </a:tc>
                <a:extLst>
                  <a:ext uri="{0D108BD9-81ED-4DB2-BD59-A6C34878D82A}">
                    <a16:rowId xmlns:a16="http://schemas.microsoft.com/office/drawing/2014/main" val="1448980948"/>
                  </a:ext>
                </a:extLst>
              </a:tr>
            </a:tbl>
          </a:graphicData>
        </a:graphic>
      </p:graphicFrame>
      <p:sp>
        <p:nvSpPr>
          <p:cNvPr id="4" name="Title 1">
            <a:extLst>
              <a:ext uri="{FF2B5EF4-FFF2-40B4-BE49-F238E27FC236}">
                <a16:creationId xmlns:a16="http://schemas.microsoft.com/office/drawing/2014/main" id="{1E22263C-675B-AC38-FC25-FD93AF81E9E0}"/>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(1/2)</a:t>
            </a:r>
          </a:p>
        </p:txBody>
      </p:sp>
    </p:spTree>
    <p:extLst>
      <p:ext uri="{BB962C8B-B14F-4D97-AF65-F5344CB8AC3E}">
        <p14:creationId xmlns:p14="http://schemas.microsoft.com/office/powerpoint/2010/main" val="2051114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51933" y="228601"/>
            <a:ext cx="9103784" cy="910772"/>
          </a:xfrm>
        </p:spPr>
        <p:txBody>
          <a:bodyPr/>
          <a:lstStyle/>
          <a:p>
            <a:pPr algn="l" eaLnBrk="1" hangingPunct="1"/>
            <a:r>
              <a:rPr lang="en-GB" altLang="de-DE" sz="3733" b="1" dirty="0">
                <a:solidFill>
                  <a:schemeClr val="tx1"/>
                </a:solidFill>
              </a:rPr>
              <a:t>5) Collected Items requiring action from SA</a:t>
            </a:r>
            <a:endParaRPr lang="de-DE" altLang="de-DE" sz="3733" b="1" dirty="0">
              <a:solidFill>
                <a:schemeClr val="tx1"/>
              </a:solidFill>
            </a:endParaRPr>
          </a:p>
        </p:txBody>
      </p:sp>
      <p:sp>
        <p:nvSpPr>
          <p:cNvPr id="4" name="Rectangle 3">
            <a:extLst>
              <a:ext uri="{FF2B5EF4-FFF2-40B4-BE49-F238E27FC236}">
                <a16:creationId xmlns:a16="http://schemas.microsoft.com/office/drawing/2014/main" id="{C4A9FB53-3E0D-D51D-3E97-25EEB68CAB8E}"/>
              </a:ext>
            </a:extLst>
          </p:cNvPr>
          <p:cNvSpPr txBox="1">
            <a:spLocks/>
          </p:cNvSpPr>
          <p:nvPr/>
        </p:nvSpPr>
        <p:spPr bwMode="auto">
          <a:xfrm>
            <a:off x="768773" y="1139373"/>
            <a:ext cx="10346268" cy="549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lnSpc>
                <a:spcPct val="90000"/>
              </a:lnSpc>
              <a:spcBef>
                <a:spcPts val="3000"/>
              </a:spcBef>
            </a:pPr>
            <a:r>
              <a:rPr lang="en-GB" sz="2400" dirty="0"/>
              <a:t>Action items from SA4 to SA#110:</a:t>
            </a:r>
          </a:p>
          <a:p>
            <a:pPr lvl="1">
              <a:lnSpc>
                <a:spcPct val="90000"/>
              </a:lnSpc>
              <a:spcBef>
                <a:spcPts val="300"/>
              </a:spcBef>
            </a:pPr>
            <a:r>
              <a:rPr lang="en-GB" sz="1600" dirty="0"/>
              <a:t>Approve the Rel-12 and all Rel-17 to Rel-19 SA4 agreed CRs</a:t>
            </a:r>
          </a:p>
          <a:p>
            <a:pPr lvl="1">
              <a:lnSpc>
                <a:spcPct val="90000"/>
              </a:lnSpc>
              <a:spcBef>
                <a:spcPts val="300"/>
              </a:spcBef>
            </a:pPr>
            <a:endParaRPr lang="en-GB" sz="1600" dirty="0"/>
          </a:p>
          <a:p>
            <a:pPr lvl="1">
              <a:lnSpc>
                <a:spcPct val="90000"/>
              </a:lnSpc>
              <a:spcBef>
                <a:spcPts val="300"/>
              </a:spcBef>
            </a:pPr>
            <a:r>
              <a:rPr lang="en-GB" sz="1600" dirty="0"/>
              <a:t>Approve the 3GPP TS 26.251 - </a:t>
            </a:r>
            <a:r>
              <a:rPr lang="en-US" sz="1600" dirty="0"/>
              <a:t>Codec for Immersive Voice and Audio Services (IVAS); C code (fixed-point)</a:t>
            </a:r>
            <a:r>
              <a:rPr lang="fr-FR" sz="1600" dirty="0"/>
              <a:t> </a:t>
            </a:r>
            <a:endParaRPr lang="en-GB" sz="1600" dirty="0"/>
          </a:p>
          <a:p>
            <a:pPr lvl="1">
              <a:lnSpc>
                <a:spcPct val="90000"/>
              </a:lnSpc>
              <a:spcBef>
                <a:spcPts val="300"/>
              </a:spcBef>
            </a:pPr>
            <a:r>
              <a:rPr lang="en-GB" sz="1600" dirty="0"/>
              <a:t>Approve the Listening Labs and Global analysis report on the verification of IVAS fixed-point Encoder</a:t>
            </a:r>
          </a:p>
          <a:p>
            <a:pPr lvl="1">
              <a:lnSpc>
                <a:spcPct val="90000"/>
              </a:lnSpc>
              <a:spcBef>
                <a:spcPts val="300"/>
              </a:spcBef>
            </a:pPr>
            <a:endParaRPr lang="en-GB" sz="1600" dirty="0">
              <a:cs typeface="Arial" pitchFamily="34" charset="0"/>
            </a:endParaRPr>
          </a:p>
          <a:p>
            <a:pPr lvl="1">
              <a:lnSpc>
                <a:spcPct val="90000"/>
              </a:lnSpc>
              <a:spcBef>
                <a:spcPts val="300"/>
              </a:spcBef>
            </a:pPr>
            <a:r>
              <a:rPr lang="en-GB" sz="1600" dirty="0">
                <a:cs typeface="Arial" pitchFamily="34" charset="0"/>
              </a:rPr>
              <a:t>Approve the New Rel-20 Work Item Description on </a:t>
            </a:r>
            <a:r>
              <a:rPr lang="en-GB" sz="1600" b="1" i="1" dirty="0">
                <a:solidFill>
                  <a:schemeClr val="dk1"/>
                </a:solidFill>
              </a:rPr>
              <a:t>Terminal Audio quality performance and Test methods for Immersive Audio Services, Phase 3 (</a:t>
            </a:r>
            <a:r>
              <a:rPr lang="en-GB" sz="1600" b="1" i="1" dirty="0"/>
              <a:t>ATIAS_ph3-MED)</a:t>
            </a:r>
            <a:endParaRPr lang="en-GB" sz="1600" b="1" i="1" dirty="0">
              <a:cs typeface="Arial" pitchFamily="34" charset="0"/>
            </a:endParaRPr>
          </a:p>
          <a:p>
            <a:pPr lvl="1">
              <a:lnSpc>
                <a:spcPct val="90000"/>
              </a:lnSpc>
              <a:spcBef>
                <a:spcPts val="300"/>
              </a:spcBef>
            </a:pPr>
            <a:r>
              <a:rPr lang="en-GB" sz="1600" dirty="0">
                <a:cs typeface="Arial" pitchFamily="34" charset="0"/>
              </a:rPr>
              <a:t>Approve the New Rel-20 Study Item Description </a:t>
            </a:r>
            <a:r>
              <a:rPr lang="en-GB" sz="1600" dirty="0">
                <a:solidFill>
                  <a:schemeClr val="dk1"/>
                </a:solidFill>
              </a:rPr>
              <a:t>on </a:t>
            </a:r>
            <a:r>
              <a:rPr lang="en-GB" sz="1600" b="1" i="1" dirty="0">
                <a:solidFill>
                  <a:schemeClr val="dk1"/>
                </a:solidFill>
              </a:rPr>
              <a:t>IMS DC Enhancements (FS_DCE_MED</a:t>
            </a:r>
            <a:r>
              <a:rPr lang="en-GB" sz="1600" dirty="0">
                <a:solidFill>
                  <a:schemeClr val="dk1"/>
                </a:solidFill>
              </a:rPr>
              <a:t>)</a:t>
            </a:r>
            <a:endParaRPr lang="en-GB" sz="1600" dirty="0"/>
          </a:p>
          <a:p>
            <a:pPr lvl="1">
              <a:lnSpc>
                <a:spcPct val="90000"/>
              </a:lnSpc>
              <a:spcBef>
                <a:spcPts val="300"/>
              </a:spcBef>
            </a:pPr>
            <a:r>
              <a:rPr lang="en-GB" sz="1600" dirty="0">
                <a:cs typeface="Arial" pitchFamily="34" charset="0"/>
              </a:rPr>
              <a:t>Approve the New Rel-20 Study Item Description </a:t>
            </a:r>
            <a:r>
              <a:rPr lang="en-GB" sz="1600" dirty="0">
                <a:solidFill>
                  <a:schemeClr val="dk1"/>
                </a:solidFill>
              </a:rPr>
              <a:t>on </a:t>
            </a:r>
            <a:r>
              <a:rPr lang="en-GB" sz="1600" b="1" i="1" dirty="0">
                <a:solidFill>
                  <a:schemeClr val="dk1"/>
                </a:solidFill>
              </a:rPr>
              <a:t>QUIC-based Media Delivery for Real-time Communication (FS_Q4RTC_MED</a:t>
            </a:r>
            <a:r>
              <a:rPr lang="en-GB" sz="1600" dirty="0">
                <a:solidFill>
                  <a:schemeClr val="dk1"/>
                </a:solidFill>
              </a:rPr>
              <a:t>)</a:t>
            </a:r>
            <a:endParaRPr lang="en-GB" sz="1600" dirty="0"/>
          </a:p>
          <a:p>
            <a:pPr lvl="1">
              <a:lnSpc>
                <a:spcPct val="90000"/>
              </a:lnSpc>
              <a:spcBef>
                <a:spcPts val="300"/>
              </a:spcBef>
            </a:pPr>
            <a:r>
              <a:rPr lang="en-GB" sz="1600" dirty="0">
                <a:cs typeface="Arial" pitchFamily="34" charset="0"/>
              </a:rPr>
              <a:t>Approve the New Rel-20 Study Item Description </a:t>
            </a:r>
            <a:r>
              <a:rPr lang="en-GB" sz="1600" dirty="0">
                <a:solidFill>
                  <a:schemeClr val="dk1"/>
                </a:solidFill>
              </a:rPr>
              <a:t>on </a:t>
            </a:r>
            <a:r>
              <a:rPr lang="en-GB" sz="1600" b="1" i="1" dirty="0">
                <a:solidFill>
                  <a:schemeClr val="dk1"/>
                </a:solidFill>
              </a:rPr>
              <a:t>evaluation of QUIC-based protocols for on-demand and live video services (</a:t>
            </a:r>
            <a:r>
              <a:rPr lang="en-GB" sz="1600" b="1" i="1" dirty="0" err="1">
                <a:solidFill>
                  <a:schemeClr val="dk1"/>
                </a:solidFill>
              </a:rPr>
              <a:t>FS_QStream_MED</a:t>
            </a:r>
            <a:r>
              <a:rPr lang="en-GB" sz="1600" dirty="0">
                <a:solidFill>
                  <a:schemeClr val="dk1"/>
                </a:solidFill>
              </a:rPr>
              <a:t>)</a:t>
            </a:r>
            <a:endParaRPr lang="en-GB" sz="1600" dirty="0"/>
          </a:p>
          <a:p>
            <a:pPr lvl="1">
              <a:lnSpc>
                <a:spcPct val="90000"/>
              </a:lnSpc>
              <a:spcBef>
                <a:spcPts val="300"/>
              </a:spcBef>
            </a:pPr>
            <a:r>
              <a:rPr lang="en-GB" sz="1600" dirty="0">
                <a:cs typeface="Arial" pitchFamily="34" charset="0"/>
              </a:rPr>
              <a:t>Approve the New Rel-20 Study Item Description </a:t>
            </a:r>
            <a:r>
              <a:rPr lang="en-GB" sz="1600" dirty="0">
                <a:solidFill>
                  <a:schemeClr val="dk1"/>
                </a:solidFill>
              </a:rPr>
              <a:t>on </a:t>
            </a:r>
            <a:r>
              <a:rPr lang="en-GB" sz="1600" b="1" i="1" dirty="0">
                <a:solidFill>
                  <a:schemeClr val="dk1"/>
                </a:solidFill>
              </a:rPr>
              <a:t>Avatar communication Phase 2 (FS_Avatar_Ph2_MED</a:t>
            </a:r>
            <a:r>
              <a:rPr lang="en-GB" sz="1600" dirty="0">
                <a:solidFill>
                  <a:schemeClr val="dk1"/>
                </a:solidFill>
              </a:rPr>
              <a:t>)</a:t>
            </a:r>
            <a:endParaRPr lang="en-GB" sz="1600" dirty="0"/>
          </a:p>
          <a:p>
            <a:pPr lvl="1">
              <a:lnSpc>
                <a:spcPct val="90000"/>
              </a:lnSpc>
              <a:spcBef>
                <a:spcPts val="300"/>
              </a:spcBef>
            </a:pPr>
            <a:r>
              <a:rPr lang="en-GB" sz="1600" dirty="0">
                <a:cs typeface="Arial" pitchFamily="34" charset="0"/>
              </a:rPr>
              <a:t>Approve the New Rel-20 Study Item Description </a:t>
            </a:r>
            <a:r>
              <a:rPr lang="en-GB" sz="1600" dirty="0">
                <a:solidFill>
                  <a:schemeClr val="dk1"/>
                </a:solidFill>
              </a:rPr>
              <a:t>on </a:t>
            </a:r>
            <a:r>
              <a:rPr lang="en-GB" sz="1600" b="1" i="1" dirty="0">
                <a:solidFill>
                  <a:schemeClr val="dk1"/>
                </a:solidFill>
              </a:rPr>
              <a:t>advanced image formats (FS_AIF_MED</a:t>
            </a:r>
            <a:r>
              <a:rPr lang="en-GB" sz="1600" dirty="0">
                <a:solidFill>
                  <a:schemeClr val="dk1"/>
                </a:solidFill>
              </a:rPr>
              <a:t>)</a:t>
            </a:r>
            <a:endParaRPr lang="en-GB" sz="1600" dirty="0"/>
          </a:p>
          <a:p>
            <a:pPr lvl="1">
              <a:lnSpc>
                <a:spcPct val="90000"/>
              </a:lnSpc>
              <a:spcBef>
                <a:spcPts val="300"/>
              </a:spcBef>
            </a:pPr>
            <a:r>
              <a:rPr lang="en-GB" sz="1600" dirty="0">
                <a:cs typeface="Arial" pitchFamily="34" charset="0"/>
              </a:rPr>
              <a:t>Approve the New 6G Rel-20 Study Item Description on </a:t>
            </a:r>
            <a:r>
              <a:rPr lang="en-GB" sz="1600" b="1" i="1" dirty="0">
                <a:solidFill>
                  <a:schemeClr val="dk1"/>
                </a:solidFill>
              </a:rPr>
              <a:t>Media Aspects for 6G System (FS_6G_MED)</a:t>
            </a:r>
          </a:p>
          <a:p>
            <a:pPr lvl="1">
              <a:lnSpc>
                <a:spcPct val="90000"/>
              </a:lnSpc>
              <a:spcBef>
                <a:spcPts val="300"/>
              </a:spcBef>
            </a:pPr>
            <a:endParaRPr lang="en-GB" sz="1600" dirty="0">
              <a:solidFill>
                <a:schemeClr val="dk1"/>
              </a:solidFill>
            </a:endParaRPr>
          </a:p>
          <a:p>
            <a:pPr lvl="1">
              <a:lnSpc>
                <a:spcPct val="90000"/>
              </a:lnSpc>
              <a:spcBef>
                <a:spcPts val="300"/>
              </a:spcBef>
            </a:pPr>
            <a:r>
              <a:rPr lang="en-GB" sz="1600" dirty="0">
                <a:solidFill>
                  <a:schemeClr val="dk1"/>
                </a:solidFill>
              </a:rPr>
              <a:t>Provide guidance to SA4 on how to address the AI/ML topic within SA4 as part of its efforts to update the </a:t>
            </a:r>
            <a:r>
              <a:rPr lang="en-GB" sz="1600" dirty="0" err="1">
                <a:solidFill>
                  <a:schemeClr val="dk1"/>
                </a:solidFill>
              </a:rPr>
              <a:t>ToRs</a:t>
            </a:r>
            <a:endParaRPr lang="en-GB" sz="1600" dirty="0">
              <a:solidFill>
                <a:schemeClr val="dk1"/>
              </a:solidFill>
            </a:endParaRPr>
          </a:p>
          <a:p>
            <a:pPr lvl="1">
              <a:lnSpc>
                <a:spcPct val="90000"/>
              </a:lnSpc>
              <a:spcBef>
                <a:spcPts val="300"/>
              </a:spcBef>
            </a:pPr>
            <a:endParaRPr lang="en-GB" sz="1600" dirty="0">
              <a:solidFill>
                <a:schemeClr val="dk1"/>
              </a:solidFill>
            </a:endParaRPr>
          </a:p>
          <a:p>
            <a:pPr lvl="1">
              <a:lnSpc>
                <a:spcPct val="90000"/>
              </a:lnSpc>
              <a:spcBef>
                <a:spcPts val="300"/>
              </a:spcBef>
            </a:pPr>
            <a:r>
              <a:rPr lang="en-GB" sz="1600" dirty="0">
                <a:solidFill>
                  <a:schemeClr val="dk1"/>
                </a:solidFill>
              </a:rPr>
              <a:t>Consider the SA4 reply LS to GSMA NG UPG sent to SA for consolidation.</a:t>
            </a:r>
            <a:endParaRPr lang="en-GB" sz="1600" dirty="0"/>
          </a:p>
          <a:p>
            <a:pPr lvl="1">
              <a:lnSpc>
                <a:spcPct val="90000"/>
              </a:lnSpc>
              <a:spcBef>
                <a:spcPts val="300"/>
              </a:spcBef>
            </a:pPr>
            <a:endParaRPr lang="en-GB" sz="1600" dirty="0"/>
          </a:p>
          <a:p>
            <a:pPr lvl="1" eaLnBrk="1" hangingPunct="1">
              <a:defRPr/>
            </a:pPr>
            <a:endParaRPr lang="en-GB" sz="2000" kern="0" noProof="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651933" y="228601"/>
            <a:ext cx="9103784" cy="859972"/>
          </a:xfrm>
        </p:spPr>
        <p:txBody>
          <a:bodyPr/>
          <a:lstStyle/>
          <a:p>
            <a:pPr algn="l" eaLnBrk="1" hangingPunct="1"/>
            <a:r>
              <a:rPr lang="en-GB" altLang="de-DE" sz="3733" b="1" dirty="0">
                <a:solidFill>
                  <a:schemeClr val="tx1"/>
                </a:solidFill>
              </a:rPr>
              <a:t>6) Documents for Information and Approval</a:t>
            </a:r>
            <a:endParaRPr lang="en-GB" altLang="de-DE" sz="3733" b="1" i="1"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787400" y="1154955"/>
            <a:ext cx="8341784" cy="510117"/>
          </a:xfrm>
        </p:spPr>
        <p:txBody>
          <a:bodyPr/>
          <a:lstStyle/>
          <a:p>
            <a:pPr eaLnBrk="1" hangingPunct="1">
              <a:defRPr/>
            </a:pPr>
            <a:r>
              <a:rPr lang="de-DE" altLang="de-DE" sz="2400" dirty="0"/>
              <a:t>New SID/WID for </a:t>
            </a:r>
            <a:r>
              <a:rPr lang="de-DE" altLang="de-DE" sz="2400" b="1" dirty="0"/>
              <a:t>Approval</a:t>
            </a:r>
            <a:endParaRPr lang="de-DE" sz="2000" b="1" dirty="0"/>
          </a:p>
          <a:p>
            <a:pPr eaLnBrk="1" hangingPunct="1">
              <a:defRPr/>
            </a:pPr>
            <a:endParaRPr lang="de-DE" sz="1600" dirty="0"/>
          </a:p>
          <a:p>
            <a:pPr marL="457189" lvl="1" indent="0" eaLnBrk="1" hangingPunct="1">
              <a:buNone/>
              <a:defRPr/>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189" lvl="1" indent="0">
              <a:buNone/>
              <a:defRPr/>
            </a:pPr>
            <a:endParaRPr lang="en-GB" sz="1600" dirty="0"/>
          </a:p>
          <a:p>
            <a:pPr eaLnBrk="1" hangingPunct="1">
              <a:defRPr/>
            </a:pPr>
            <a:endParaRPr lang="de-DE" altLang="de-DE" sz="2200" dirty="0">
              <a:solidFill>
                <a:srgbClr val="FF0000"/>
              </a:solidFill>
            </a:endParaRPr>
          </a:p>
        </p:txBody>
      </p:sp>
      <p:graphicFrame>
        <p:nvGraphicFramePr>
          <p:cNvPr id="7"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2312942055"/>
              </p:ext>
            </p:extLst>
          </p:nvPr>
        </p:nvGraphicFramePr>
        <p:xfrm>
          <a:off x="931333" y="2349501"/>
          <a:ext cx="7780866" cy="3277523"/>
        </p:xfrm>
        <a:graphic>
          <a:graphicData uri="http://schemas.openxmlformats.org/drawingml/2006/table">
            <a:tbl>
              <a:tblPr firstRow="1" firstCol="1" bandRow="1"/>
              <a:tblGrid>
                <a:gridCol w="1087476">
                  <a:extLst>
                    <a:ext uri="{9D8B030D-6E8A-4147-A177-3AD203B41FA5}">
                      <a16:colId xmlns:a16="http://schemas.microsoft.com/office/drawing/2014/main" val="1465809038"/>
                    </a:ext>
                  </a:extLst>
                </a:gridCol>
                <a:gridCol w="936201">
                  <a:extLst>
                    <a:ext uri="{9D8B030D-6E8A-4147-A177-3AD203B41FA5}">
                      <a16:colId xmlns:a16="http://schemas.microsoft.com/office/drawing/2014/main" val="2428840547"/>
                    </a:ext>
                  </a:extLst>
                </a:gridCol>
                <a:gridCol w="3847884">
                  <a:extLst>
                    <a:ext uri="{9D8B030D-6E8A-4147-A177-3AD203B41FA5}">
                      <a16:colId xmlns:a16="http://schemas.microsoft.com/office/drawing/2014/main" val="3960836769"/>
                    </a:ext>
                  </a:extLst>
                </a:gridCol>
                <a:gridCol w="1909305">
                  <a:extLst>
                    <a:ext uri="{9D8B030D-6E8A-4147-A177-3AD203B41FA5}">
                      <a16:colId xmlns:a16="http://schemas.microsoft.com/office/drawing/2014/main" val="4267240105"/>
                    </a:ext>
                  </a:extLst>
                </a:gridCol>
              </a:tblGrid>
              <a:tr h="497979">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300" b="1" dirty="0">
                          <a:effectLst/>
                          <a:latin typeface="Arial" panose="020B0604020202020204" pitchFamily="34" charset="0"/>
                          <a:ea typeface="Calibri" panose="020F0502020204030204" pitchFamily="34" charset="0"/>
                          <a:cs typeface="Arial" panose="020B0604020202020204" pitchFamily="34" charset="0"/>
                        </a:rPr>
                        <a:t>TSG SA </a:t>
                      </a:r>
                      <a:r>
                        <a:rPr lang="en-US" sz="1300" b="1" dirty="0" err="1">
                          <a:effectLst/>
                          <a:latin typeface="Arial" panose="020B0604020202020204" pitchFamily="34" charset="0"/>
                          <a:ea typeface="Calibri" panose="020F0502020204030204" pitchFamily="34" charset="0"/>
                          <a:cs typeface="Arial" panose="020B0604020202020204" pitchFamily="34" charset="0"/>
                        </a:rPr>
                        <a:t>TDoc</a:t>
                      </a:r>
                      <a:r>
                        <a:rPr lang="en-US" sz="1300" b="1" dirty="0">
                          <a:effectLst/>
                          <a:latin typeface="Arial" panose="020B0604020202020204" pitchFamily="34" charset="0"/>
                          <a:ea typeface="Calibri" panose="020F0502020204030204" pitchFamily="34" charset="0"/>
                          <a:cs typeface="Arial" panose="020B0604020202020204" pitchFamily="34" charset="0"/>
                        </a:rPr>
                        <a:t>#</a:t>
                      </a:r>
                    </a:p>
                  </a:txBody>
                  <a:tcPr marL="68589" marR="68589" marT="45789" marB="457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300" b="1" dirty="0">
                          <a:solidFill>
                            <a:schemeClr val="tx1"/>
                          </a:solidFill>
                          <a:effectLst/>
                          <a:latin typeface="Arial" panose="020B0604020202020204" pitchFamily="34" charset="0"/>
                          <a:cs typeface="Arial" panose="020B0604020202020204" pitchFamily="34" charset="0"/>
                        </a:rPr>
                        <a:t>Type</a:t>
                      </a:r>
                      <a:endParaRPr lang="en-US" sz="1300" b="1" dirty="0">
                        <a:solidFill>
                          <a:schemeClr val="tx1"/>
                        </a:solidFill>
                        <a:effectLst/>
                        <a:latin typeface="Arial" panose="020B0604020202020204" pitchFamily="34" charset="0"/>
                        <a:ea typeface="+mn-ea"/>
                        <a:cs typeface="Arial" panose="020B0604020202020204" pitchFamily="34" charset="0"/>
                      </a:endParaRPr>
                    </a:p>
                  </a:txBody>
                  <a:tcPr marL="68589" marR="68589" marT="45789" marB="457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300" b="1" dirty="0">
                          <a:solidFill>
                            <a:schemeClr val="tx1"/>
                          </a:solidFill>
                          <a:effectLst/>
                          <a:latin typeface="Arial" panose="020B0604020202020204" pitchFamily="34" charset="0"/>
                          <a:cs typeface="Arial" panose="020B0604020202020204" pitchFamily="34" charset="0"/>
                        </a:rPr>
                        <a:t>Title</a:t>
                      </a:r>
                      <a:endParaRPr lang="en-US" sz="1300" b="1" dirty="0">
                        <a:solidFill>
                          <a:schemeClr val="tx1"/>
                        </a:solidFill>
                        <a:effectLst/>
                        <a:latin typeface="Arial" panose="020B0604020202020204" pitchFamily="34" charset="0"/>
                        <a:ea typeface="+mn-ea"/>
                        <a:cs typeface="Arial" panose="020B0604020202020204" pitchFamily="34" charset="0"/>
                      </a:endParaRPr>
                    </a:p>
                  </a:txBody>
                  <a:tcPr marL="68589" marR="68589" marT="45789" marB="457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300" b="1" dirty="0">
                          <a:solidFill>
                            <a:schemeClr val="tx1"/>
                          </a:solidFill>
                          <a:effectLst/>
                          <a:latin typeface="Arial" panose="020B0604020202020204" pitchFamily="34" charset="0"/>
                          <a:cs typeface="Arial" panose="020B0604020202020204" pitchFamily="34" charset="0"/>
                        </a:rPr>
                        <a:t>Acronym</a:t>
                      </a:r>
                      <a:endParaRPr lang="en-US" sz="1300" b="1" dirty="0">
                        <a:solidFill>
                          <a:schemeClr val="tx1"/>
                        </a:solidFill>
                        <a:effectLst/>
                        <a:latin typeface="Arial" panose="020B0604020202020204" pitchFamily="34" charset="0"/>
                        <a:ea typeface="+mn-ea"/>
                        <a:cs typeface="Arial" panose="020B0604020202020204" pitchFamily="34" charset="0"/>
                      </a:endParaRPr>
                    </a:p>
                  </a:txBody>
                  <a:tcPr marL="68589" marR="68589" marT="45789" marB="457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419016">
                <a:tc>
                  <a:txBody>
                    <a:bodyPr/>
                    <a:lstStyle/>
                    <a:p>
                      <a:pPr algn="l" fontAlgn="t">
                        <a:buNone/>
                      </a:pPr>
                      <a:r>
                        <a:rPr lang="fr-FR" sz="1300" b="1" i="0" u="sng" strike="noStrike" dirty="0">
                          <a:solidFill>
                            <a:srgbClr val="0000FF"/>
                          </a:solidFill>
                          <a:effectLst/>
                          <a:latin typeface="Arial" panose="020B0604020202020204" pitchFamily="34" charset="0"/>
                          <a:hlinkClick r:id="rId3"/>
                        </a:rPr>
                        <a:t>SP-251352</a:t>
                      </a:r>
                      <a:endParaRPr lang="fr-FR" sz="13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300" kern="1200" dirty="0">
                          <a:solidFill>
                            <a:schemeClr val="tx1"/>
                          </a:solidFill>
                          <a:effectLst/>
                          <a:latin typeface="Arial" panose="020B0604020202020204" pitchFamily="34" charset="0"/>
                          <a:ea typeface="Arial" panose="020B0604020202020204" pitchFamily="34" charset="0"/>
                          <a:cs typeface="+mn-cs"/>
                        </a:rPr>
                        <a:t>WID</a:t>
                      </a: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Terminal Audio quality performance and Test methods for Immersive Audio Services, Phase 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ATIAS_Ph3-MED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392012">
                <a:tc>
                  <a:txBody>
                    <a:bodyPr/>
                    <a:lstStyle/>
                    <a:p>
                      <a:pPr algn="l" fontAlgn="t">
                        <a:buNone/>
                      </a:pPr>
                      <a:r>
                        <a:rPr lang="fr-FR" sz="1300" b="1" i="0" u="sng" strike="noStrike" dirty="0">
                          <a:solidFill>
                            <a:srgbClr val="0000FF"/>
                          </a:solidFill>
                          <a:effectLst/>
                          <a:latin typeface="Arial" panose="020B0604020202020204" pitchFamily="34" charset="0"/>
                          <a:hlinkClick r:id="rId4"/>
                        </a:rPr>
                        <a:t>SP-251353</a:t>
                      </a:r>
                      <a:endParaRPr lang="fr-FR" sz="13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rPr>
                        <a:t>SID</a:t>
                      </a: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Study on evaluation of QUIC-based protocols for on-demand and live video services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err="1">
                          <a:solidFill>
                            <a:schemeClr val="dk1"/>
                          </a:solidFill>
                          <a:latin typeface="Arial" panose="020B0604020202020204" pitchFamily="34" charset="0"/>
                          <a:ea typeface="+mn-ea"/>
                          <a:cs typeface="Arial" panose="020B0604020202020204" pitchFamily="34" charset="0"/>
                        </a:rPr>
                        <a:t>FS_QStream_MED</a:t>
                      </a:r>
                      <a:r>
                        <a:rPr lang="en-GB" sz="1300" kern="1200" noProof="0" dirty="0">
                          <a:solidFill>
                            <a:schemeClr val="dk1"/>
                          </a:solidFill>
                          <a:latin typeface="Arial" panose="020B0604020202020204" pitchFamily="34" charset="0"/>
                          <a:ea typeface="+mn-ea"/>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392012">
                <a:tc>
                  <a:txBody>
                    <a:bodyPr/>
                    <a:lstStyle/>
                    <a:p>
                      <a:pPr algn="l" fontAlgn="t">
                        <a:buNone/>
                      </a:pPr>
                      <a:r>
                        <a:rPr lang="fr-FR" sz="1300" b="1" i="0" u="sng" strike="noStrike" dirty="0">
                          <a:solidFill>
                            <a:srgbClr val="0000FF"/>
                          </a:solidFill>
                          <a:effectLst/>
                          <a:latin typeface="Arial" panose="020B0604020202020204" pitchFamily="34" charset="0"/>
                          <a:hlinkClick r:id="rId5"/>
                        </a:rPr>
                        <a:t>SP-251354</a:t>
                      </a:r>
                      <a:endParaRPr lang="fr-FR" sz="13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300" b="0" i="0" u="none" strike="noStrike" kern="1200" cap="none" spc="0" normalizeH="0" baseline="0" noProof="0">
                          <a:ln>
                            <a:noFill/>
                          </a:ln>
                          <a:solidFill>
                            <a:prstClr val="black"/>
                          </a:solidFill>
                          <a:effectLst/>
                          <a:uLnTx/>
                          <a:uFillTx/>
                          <a:latin typeface="Arial" panose="020B0604020202020204" pitchFamily="34" charset="0"/>
                          <a:ea typeface="Arial" panose="020B0604020202020204" pitchFamily="34" charset="0"/>
                          <a:cs typeface="+mn-cs"/>
                        </a:rPr>
                        <a:t>SID</a:t>
                      </a:r>
                      <a:endPar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Study on IMS DC Enhancements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FS_DCE_MED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r h="392012">
                <a:tc>
                  <a:txBody>
                    <a:bodyPr/>
                    <a:lstStyle/>
                    <a:p>
                      <a:pPr algn="l" fontAlgn="t">
                        <a:buNone/>
                      </a:pPr>
                      <a:r>
                        <a:rPr lang="fr-FR" sz="1300" b="1" i="0" u="sng" strike="noStrike" dirty="0">
                          <a:solidFill>
                            <a:srgbClr val="0000FF"/>
                          </a:solidFill>
                          <a:effectLst/>
                          <a:latin typeface="Arial" panose="020B0604020202020204" pitchFamily="34" charset="0"/>
                          <a:hlinkClick r:id="rId6"/>
                        </a:rPr>
                        <a:t>SP-251355</a:t>
                      </a:r>
                      <a:endParaRPr lang="fr-FR" sz="13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300" b="0" i="0" u="none" strike="noStrike" kern="1200" cap="none" spc="0" normalizeH="0" baseline="0" noProof="0">
                          <a:ln>
                            <a:noFill/>
                          </a:ln>
                          <a:solidFill>
                            <a:prstClr val="black"/>
                          </a:solidFill>
                          <a:effectLst/>
                          <a:uLnTx/>
                          <a:uFillTx/>
                          <a:latin typeface="Arial" panose="020B0604020202020204" pitchFamily="34" charset="0"/>
                          <a:ea typeface="Arial" panose="020B0604020202020204" pitchFamily="34" charset="0"/>
                          <a:cs typeface="+mn-cs"/>
                        </a:rPr>
                        <a:t>SID</a:t>
                      </a:r>
                      <a:endPar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Study on QUIC-based Media Delivery for Real-time Communication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FS_Q4RTC_MED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r h="392012">
                <a:tc>
                  <a:txBody>
                    <a:bodyPr/>
                    <a:lstStyle/>
                    <a:p>
                      <a:pPr algn="l" fontAlgn="t">
                        <a:buNone/>
                      </a:pPr>
                      <a:r>
                        <a:rPr lang="fr-FR" sz="1300" b="1" i="0" u="sng" strike="noStrike" dirty="0">
                          <a:solidFill>
                            <a:srgbClr val="0000FF"/>
                          </a:solidFill>
                          <a:effectLst/>
                          <a:latin typeface="Arial" panose="020B0604020202020204" pitchFamily="34" charset="0"/>
                          <a:hlinkClick r:id="rId7"/>
                        </a:rPr>
                        <a:t>SP-251356</a:t>
                      </a:r>
                      <a:endParaRPr lang="fr-FR" sz="13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300" b="0" i="0" u="none" strike="noStrike" kern="1200" cap="none" spc="0" normalizeH="0" baseline="0" noProof="0">
                          <a:ln>
                            <a:noFill/>
                          </a:ln>
                          <a:solidFill>
                            <a:prstClr val="black"/>
                          </a:solidFill>
                          <a:effectLst/>
                          <a:uLnTx/>
                          <a:uFillTx/>
                          <a:latin typeface="Arial" panose="020B0604020202020204" pitchFamily="34" charset="0"/>
                          <a:ea typeface="Arial" panose="020B0604020202020204" pitchFamily="34" charset="0"/>
                          <a:cs typeface="+mn-cs"/>
                        </a:rPr>
                        <a:t>SID</a:t>
                      </a:r>
                      <a:endPar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Study on advanced image formats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FS_AIF_MED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09241146"/>
                  </a:ext>
                </a:extLst>
              </a:tr>
              <a:tr h="392012">
                <a:tc>
                  <a:txBody>
                    <a:bodyPr/>
                    <a:lstStyle/>
                    <a:p>
                      <a:pPr algn="l" fontAlgn="t">
                        <a:buNone/>
                      </a:pPr>
                      <a:r>
                        <a:rPr lang="fr-FR" sz="1300" b="1" i="0" u="sng" strike="noStrike" dirty="0">
                          <a:solidFill>
                            <a:srgbClr val="0000FF"/>
                          </a:solidFill>
                          <a:effectLst/>
                          <a:latin typeface="Arial" panose="020B0604020202020204" pitchFamily="34" charset="0"/>
                          <a:hlinkClick r:id="rId8"/>
                        </a:rPr>
                        <a:t>SP-251357</a:t>
                      </a:r>
                      <a:endParaRPr lang="fr-FR" sz="13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300" b="0" i="0" u="none" strike="noStrike" kern="1200" cap="none" spc="0" normalizeH="0" baseline="0" noProof="0">
                          <a:ln>
                            <a:noFill/>
                          </a:ln>
                          <a:solidFill>
                            <a:prstClr val="black"/>
                          </a:solidFill>
                          <a:effectLst/>
                          <a:uLnTx/>
                          <a:uFillTx/>
                          <a:latin typeface="Arial" panose="020B0604020202020204" pitchFamily="34" charset="0"/>
                          <a:ea typeface="Arial" panose="020B0604020202020204" pitchFamily="34" charset="0"/>
                          <a:cs typeface="+mn-cs"/>
                        </a:rPr>
                        <a:t>SID</a:t>
                      </a:r>
                      <a:endPar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Study on Avatar communication Phase 2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FS_Avatar_Ph2_MED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8049554"/>
                  </a:ext>
                </a:extLst>
              </a:tr>
              <a:tr h="392012">
                <a:tc>
                  <a:txBody>
                    <a:bodyPr/>
                    <a:lstStyle/>
                    <a:p>
                      <a:pPr algn="l" fontAlgn="t">
                        <a:buNone/>
                      </a:pPr>
                      <a:r>
                        <a:rPr lang="fr-FR" sz="1300" b="1" i="0" u="sng" strike="noStrike" dirty="0">
                          <a:solidFill>
                            <a:srgbClr val="0000FF"/>
                          </a:solidFill>
                          <a:effectLst/>
                          <a:latin typeface="Arial" panose="020B0604020202020204" pitchFamily="34" charset="0"/>
                          <a:hlinkClick r:id="rId9"/>
                        </a:rPr>
                        <a:t>SP-251358</a:t>
                      </a:r>
                      <a:endParaRPr lang="fr-FR" sz="13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rPr>
                        <a:t>SID</a:t>
                      </a: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Study on Media Aspects for 6G System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buNone/>
                      </a:pPr>
                      <a:r>
                        <a:rPr lang="en-GB" sz="1300" kern="1200" noProof="0" dirty="0">
                          <a:solidFill>
                            <a:schemeClr val="dk1"/>
                          </a:solidFill>
                          <a:latin typeface="Arial" panose="020B0604020202020204" pitchFamily="34" charset="0"/>
                          <a:ea typeface="+mn-ea"/>
                          <a:cs typeface="Arial" panose="020B0604020202020204" pitchFamily="34" charset="0"/>
                        </a:rPr>
                        <a:t>FS_6G_MED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11357244"/>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651933" y="228601"/>
            <a:ext cx="9103784" cy="859972"/>
          </a:xfrm>
        </p:spPr>
        <p:txBody>
          <a:bodyPr/>
          <a:lstStyle/>
          <a:p>
            <a:pPr algn="l" eaLnBrk="1" hangingPunct="1"/>
            <a:r>
              <a:rPr lang="en-GB" altLang="de-DE" sz="3733" b="1" dirty="0">
                <a:solidFill>
                  <a:schemeClr val="tx1"/>
                </a:solidFill>
              </a:rPr>
              <a:t>6) Documents for Information and Approval</a:t>
            </a:r>
            <a:endParaRPr lang="en-GB" altLang="de-DE" sz="3733"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787400" y="1154955"/>
            <a:ext cx="8341784" cy="510117"/>
          </a:xfrm>
        </p:spPr>
        <p:txBody>
          <a:bodyPr/>
          <a:lstStyle/>
          <a:p>
            <a:pPr eaLnBrk="1" hangingPunct="1">
              <a:defRPr/>
            </a:pPr>
            <a:r>
              <a:rPr lang="de-DE" altLang="de-DE" sz="2400" dirty="0"/>
              <a:t>TSs/TRs for </a:t>
            </a:r>
            <a:r>
              <a:rPr lang="de-DE" altLang="de-DE" sz="2400" b="1" dirty="0"/>
              <a:t>Approval</a:t>
            </a:r>
            <a:endParaRPr lang="de-DE" sz="2000" b="1" dirty="0"/>
          </a:p>
          <a:p>
            <a:pPr eaLnBrk="1" hangingPunct="1">
              <a:defRPr/>
            </a:pPr>
            <a:endParaRPr lang="de-DE" sz="1600" dirty="0"/>
          </a:p>
          <a:p>
            <a:pPr marL="457189" lvl="1" indent="0" eaLnBrk="1" hangingPunct="1">
              <a:buNone/>
              <a:defRPr/>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189" lvl="1" indent="0">
              <a:buNone/>
              <a:defRPr/>
            </a:pPr>
            <a:endParaRPr lang="en-GB" sz="1600" dirty="0"/>
          </a:p>
          <a:p>
            <a:pPr eaLnBrk="1" hangingPunct="1">
              <a:defRPr/>
            </a:pPr>
            <a:endParaRPr lang="de-DE" altLang="de-DE" sz="220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3100124479"/>
              </p:ext>
            </p:extLst>
          </p:nvPr>
        </p:nvGraphicFramePr>
        <p:xfrm>
          <a:off x="781051" y="2120901"/>
          <a:ext cx="8544982" cy="1909280"/>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US" sz="1300" b="1" dirty="0">
                          <a:effectLst/>
                          <a:latin typeface="Arial" panose="020B0604020202020204" pitchFamily="34" charset="0"/>
                          <a:ea typeface="Calibri" panose="020F0502020204030204" pitchFamily="34" charset="0"/>
                          <a:cs typeface="Arial" panose="020B0604020202020204" pitchFamily="34" charset="0"/>
                        </a:rPr>
                        <a:t>TSG SA </a:t>
                      </a:r>
                      <a:r>
                        <a:rPr lang="en-US" sz="1300" b="1" dirty="0" err="1">
                          <a:effectLst/>
                          <a:latin typeface="Arial" panose="020B0604020202020204" pitchFamily="34" charset="0"/>
                          <a:ea typeface="Calibri" panose="020F0502020204030204" pitchFamily="34" charset="0"/>
                          <a:cs typeface="Arial" panose="020B0604020202020204" pitchFamily="34" charset="0"/>
                        </a:rPr>
                        <a:t>TDoc</a:t>
                      </a:r>
                      <a:r>
                        <a:rPr lang="en-US" sz="1300" b="1" dirty="0">
                          <a:effectLst/>
                          <a:latin typeface="Arial" panose="020B0604020202020204" pitchFamily="34" charset="0"/>
                          <a:ea typeface="Calibri" panose="020F0502020204030204" pitchFamily="34" charset="0"/>
                          <a:cs typeface="Arial" panose="020B0604020202020204" pitchFamily="34" charset="0"/>
                        </a:rPr>
                        <a:t>#</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300" b="1" dirty="0">
                          <a:effectLst/>
                          <a:latin typeface="Arial" panose="020B0604020202020204" pitchFamily="34" charset="0"/>
                          <a:ea typeface="Calibri" panose="020F0502020204030204" pitchFamily="34" charset="0"/>
                          <a:cs typeface="Arial" panose="020B0604020202020204" pitchFamily="34" charset="0"/>
                        </a:rPr>
                        <a:t>Title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300" b="1" dirty="0">
                          <a:effectLst/>
                          <a:latin typeface="Arial" panose="020B0604020202020204" pitchFamily="34" charset="0"/>
                          <a:ea typeface="Calibri" panose="020F0502020204030204" pitchFamily="34" charset="0"/>
                          <a:cs typeface="Arial" panose="020B0604020202020204" pitchFamily="34" charset="0"/>
                        </a:rPr>
                        <a:t>Release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300" b="1" dirty="0">
                          <a:effectLst/>
                          <a:latin typeface="Arial" panose="020B0604020202020204" pitchFamily="34" charset="0"/>
                          <a:ea typeface="Calibri" panose="020F0502020204030204" pitchFamily="34" charset="0"/>
                          <a:cs typeface="Arial" panose="020B0604020202020204" pitchFamily="34" charset="0"/>
                        </a:rPr>
                        <a:t>TR/TS</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300" b="1" dirty="0">
                          <a:effectLst/>
                          <a:latin typeface="Arial" panose="020B0604020202020204" pitchFamily="34" charset="0"/>
                          <a:ea typeface="Calibri" panose="020F0502020204030204" pitchFamily="34" charset="0"/>
                          <a:cs typeface="Arial" panose="020B0604020202020204" pitchFamily="34" charset="0"/>
                        </a:rPr>
                        <a:t>WI Acronym</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fr-FR" sz="1300" b="1" i="0" u="sng" strike="noStrike" dirty="0">
                          <a:solidFill>
                            <a:srgbClr val="0000FF"/>
                          </a:solidFill>
                          <a:effectLst/>
                          <a:latin typeface="Arial" panose="020B0604020202020204" pitchFamily="34" charset="0"/>
                          <a:hlinkClick r:id="rId3"/>
                        </a:rPr>
                        <a:t>SP-251444</a:t>
                      </a:r>
                      <a:endParaRPr lang="fr-FR" sz="13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100" b="0" i="0" u="none" strike="noStrike" dirty="0">
                          <a:solidFill>
                            <a:srgbClr val="000000"/>
                          </a:solidFill>
                          <a:effectLst/>
                          <a:latin typeface="Arial" panose="020B0604020202020204" pitchFamily="34" charset="0"/>
                        </a:rPr>
                        <a:t>Draft TS 26.251 v2.0.0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800" b="1" i="0" u="sng" strike="noStrike">
                          <a:solidFill>
                            <a:srgbClr val="0000FF"/>
                          </a:solidFill>
                          <a:effectLst/>
                          <a:latin typeface="Arial" panose="020B0604020202020204" pitchFamily="34" charset="0"/>
                          <a:hlinkClick r:id="rId4"/>
                        </a:rPr>
                        <a:t>Rel-19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800" b="1" i="0" u="sng" strike="noStrike" dirty="0">
                          <a:solidFill>
                            <a:srgbClr val="0000FF"/>
                          </a:solidFill>
                          <a:effectLst/>
                          <a:latin typeface="Arial" panose="020B0604020202020204" pitchFamily="34" charset="0"/>
                          <a:hlinkClick r:id="rId5"/>
                        </a:rPr>
                        <a:t>26.251</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800" b="1" i="0" u="sng" strike="noStrike" dirty="0">
                          <a:solidFill>
                            <a:srgbClr val="0000FF"/>
                          </a:solidFill>
                          <a:effectLst/>
                          <a:latin typeface="Arial" panose="020B0604020202020204" pitchFamily="34" charset="0"/>
                          <a:hlinkClick r:id="rId6"/>
                        </a:rPr>
                        <a:t>IVAS_Codec</a:t>
                      </a:r>
                      <a:r>
                        <a:rPr lang="fr-FR" sz="800" b="1" i="0" u="sng" strike="noStrike" dirty="0">
                          <a:solidFill>
                            <a:srgbClr val="0000FF"/>
                          </a:solidFill>
                          <a:effectLst/>
                          <a:latin typeface="Arial" panose="020B0604020202020204" pitchFamily="34" charset="0"/>
                        </a:rPr>
                        <a:t>_Ph2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1319">
                <a:tc>
                  <a:txBody>
                    <a:bodyPr/>
                    <a:lstStyle/>
                    <a:p>
                      <a:pPr hangingPunct="0">
                        <a:lnSpc>
                          <a:spcPct val="107000"/>
                        </a:lnSpc>
                        <a:spcAft>
                          <a:spcPts val="0"/>
                        </a:spcAft>
                      </a:pPr>
                      <a:endParaRPr lang="en-GB" sz="130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344017"/>
                  </a:ext>
                </a:extLst>
              </a:tr>
              <a:tr h="391319">
                <a:tc>
                  <a:txBody>
                    <a:bodyPr/>
                    <a:lstStyle/>
                    <a:p>
                      <a:pPr hangingPunct="0">
                        <a:lnSpc>
                          <a:spcPct val="107000"/>
                        </a:lnSpc>
                        <a:spcAft>
                          <a:spcPts val="0"/>
                        </a:spcAft>
                      </a:pPr>
                      <a:endParaRPr lang="en-GB" sz="130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860668"/>
                  </a:ext>
                </a:extLst>
              </a:tr>
              <a:tr h="391319">
                <a:tc>
                  <a:txBody>
                    <a:bodyPr/>
                    <a:lstStyle/>
                    <a:p>
                      <a:pPr hangingPunct="0">
                        <a:lnSpc>
                          <a:spcPct val="107000"/>
                        </a:lnSpc>
                        <a:spcAft>
                          <a:spcPts val="0"/>
                        </a:spcAft>
                      </a:pPr>
                      <a:endParaRPr lang="en-GB" sz="130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701448"/>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38476" y="2406953"/>
            <a:ext cx="7772400" cy="1100667"/>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E6A40-D9F4-1B51-B659-2F711231B033}"/>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FACBF90-97BA-744D-0DB5-A8F3F25704F0}"/>
              </a:ext>
            </a:extLst>
          </p:cNvPr>
          <p:cNvSpPr>
            <a:spLocks noGrp="1"/>
          </p:cNvSpPr>
          <p:nvPr>
            <p:ph idx="1"/>
          </p:nvPr>
        </p:nvSpPr>
        <p:spPr>
          <a:xfrm>
            <a:off x="164042" y="979814"/>
            <a:ext cx="5931959" cy="5359604"/>
          </a:xfrm>
        </p:spPr>
        <p:txBody>
          <a:bodyPr/>
          <a:lstStyle/>
          <a:p>
            <a:pPr eaLnBrk="1" hangingPunct="1">
              <a:defRPr/>
            </a:pPr>
            <a:r>
              <a:rPr lang="en-GB" altLang="en-US" sz="1867" dirty="0"/>
              <a:t>SA4 plenary meetings (2026): 3 F2F and 2 e-meetings</a:t>
            </a: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dirty="0"/>
              <a:t>October date not used</a:t>
            </a:r>
            <a:endParaRPr lang="en-GB" altLang="de-DE" sz="1867"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6" name="Table 2">
            <a:extLst>
              <a:ext uri="{FF2B5EF4-FFF2-40B4-BE49-F238E27FC236}">
                <a16:creationId xmlns:a16="http://schemas.microsoft.com/office/drawing/2014/main" id="{61B254D4-38AF-4317-B92B-25804265732C}"/>
              </a:ext>
            </a:extLst>
          </p:cNvPr>
          <p:cNvGraphicFramePr>
            <a:graphicFrameLocks noGrp="1"/>
          </p:cNvGraphicFramePr>
          <p:nvPr>
            <p:extLst>
              <p:ext uri="{D42A27DB-BD31-4B8C-83A1-F6EECF244321}">
                <p14:modId xmlns:p14="http://schemas.microsoft.com/office/powerpoint/2010/main" val="389098407"/>
              </p:ext>
            </p:extLst>
          </p:nvPr>
        </p:nvGraphicFramePr>
        <p:xfrm>
          <a:off x="164043" y="1404254"/>
          <a:ext cx="5803915" cy="3808675"/>
        </p:xfrm>
        <a:graphic>
          <a:graphicData uri="http://schemas.openxmlformats.org/drawingml/2006/table">
            <a:tbl>
              <a:tblPr firstRow="1" bandRow="1">
                <a:tableStyleId>{5C22544A-7EE6-4342-B048-85BDC9FD1C3A}</a:tableStyleId>
              </a:tblPr>
              <a:tblGrid>
                <a:gridCol w="1444856">
                  <a:extLst>
                    <a:ext uri="{9D8B030D-6E8A-4147-A177-3AD203B41FA5}">
                      <a16:colId xmlns:a16="http://schemas.microsoft.com/office/drawing/2014/main" val="20000"/>
                    </a:ext>
                  </a:extLst>
                </a:gridCol>
                <a:gridCol w="2037535">
                  <a:extLst>
                    <a:ext uri="{9D8B030D-6E8A-4147-A177-3AD203B41FA5}">
                      <a16:colId xmlns:a16="http://schemas.microsoft.com/office/drawing/2014/main" val="20001"/>
                    </a:ext>
                  </a:extLst>
                </a:gridCol>
                <a:gridCol w="2321524">
                  <a:extLst>
                    <a:ext uri="{9D8B030D-6E8A-4147-A177-3AD203B41FA5}">
                      <a16:colId xmlns:a16="http://schemas.microsoft.com/office/drawing/2014/main" val="20002"/>
                    </a:ext>
                  </a:extLst>
                </a:gridCol>
              </a:tblGrid>
              <a:tr h="633843">
                <a:tc>
                  <a:txBody>
                    <a:bodyPr/>
                    <a:lstStyle/>
                    <a:p>
                      <a:pPr marL="36000">
                        <a:lnSpc>
                          <a:spcPct val="90000"/>
                        </a:lnSpc>
                      </a:pPr>
                      <a:r>
                        <a:rPr lang="fi-FI" sz="1900" dirty="0"/>
                        <a:t>Meetings in 2026</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dirty="0">
                          <a:solidFill>
                            <a:schemeClr val="tx1"/>
                          </a:solidFill>
                          <a:latin typeface="+mn-lt"/>
                          <a:cs typeface="Arial" panose="020B0604020202020204" pitchFamily="34" charset="0"/>
                        </a:rPr>
                        <a:t>SA4#135</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9-13 Feb. 2026</a:t>
                      </a:r>
                      <a:endParaRPr lang="en-US" sz="1600" u="sng" dirty="0">
                        <a:solidFill>
                          <a:srgbClr val="FF0000"/>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TSDSI,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Goa (IN)</a:t>
                      </a:r>
                    </a:p>
                  </a:txBody>
                  <a:tcPr marL="121905" marR="121905" marT="60889" marB="60889" anchor="ctr"/>
                </a:tc>
                <a:extLst>
                  <a:ext uri="{0D108BD9-81ED-4DB2-BD59-A6C34878D82A}">
                    <a16:rowId xmlns:a16="http://schemas.microsoft.com/office/drawing/2014/main" val="10002"/>
                  </a:ext>
                </a:extLst>
              </a:tr>
              <a:tr h="71365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SA4#135e-bis</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13-17 Apr.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SA4#136</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11-15 May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Interdigital, Venue: Montreal (CA)</a:t>
                      </a:r>
                      <a:endParaRPr lang="en-US" sz="16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SA4#137e</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24-28 Aug.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SA4#138</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16-20 Nov.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Calgary (CA)</a:t>
                      </a:r>
                    </a:p>
                  </a:txBody>
                  <a:tcPr marL="121905" marR="121905" marT="60889" marB="60889" anchor="ctr"/>
                </a:tc>
                <a:extLst>
                  <a:ext uri="{0D108BD9-81ED-4DB2-BD59-A6C34878D82A}">
                    <a16:rowId xmlns:a16="http://schemas.microsoft.com/office/drawing/2014/main" val="1793297862"/>
                  </a:ext>
                </a:extLst>
              </a:tr>
            </a:tbl>
          </a:graphicData>
        </a:graphic>
      </p:graphicFrame>
      <p:sp>
        <p:nvSpPr>
          <p:cNvPr id="7" name="Content Placeholder 2">
            <a:extLst>
              <a:ext uri="{FF2B5EF4-FFF2-40B4-BE49-F238E27FC236}">
                <a16:creationId xmlns:a16="http://schemas.microsoft.com/office/drawing/2014/main" id="{52C79EB2-A704-B18C-C8FD-5A4541B2E265}"/>
              </a:ext>
            </a:extLst>
          </p:cNvPr>
          <p:cNvSpPr txBox="1">
            <a:spLocks/>
          </p:cNvSpPr>
          <p:nvPr/>
        </p:nvSpPr>
        <p:spPr bwMode="auto">
          <a:xfrm>
            <a:off x="6095999" y="979813"/>
            <a:ext cx="5931959" cy="535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altLang="en-US" sz="1867" kern="0" dirty="0"/>
              <a:t>SA4 plenary meetings (2027): 4 F2F and 1 e-meeting</a:t>
            </a: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kern="0" dirty="0"/>
              <a:t>October date not used</a:t>
            </a:r>
            <a:endParaRPr lang="en-GB" altLang="de-DE" sz="1867"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8" name="Table 8">
            <a:extLst>
              <a:ext uri="{FF2B5EF4-FFF2-40B4-BE49-F238E27FC236}">
                <a16:creationId xmlns:a16="http://schemas.microsoft.com/office/drawing/2014/main" id="{74797D67-EF17-8424-871F-ED3D9E963DA4}"/>
              </a:ext>
            </a:extLst>
          </p:cNvPr>
          <p:cNvGraphicFramePr>
            <a:graphicFrameLocks noGrp="1"/>
          </p:cNvGraphicFramePr>
          <p:nvPr>
            <p:extLst>
              <p:ext uri="{D42A27DB-BD31-4B8C-83A1-F6EECF244321}">
                <p14:modId xmlns:p14="http://schemas.microsoft.com/office/powerpoint/2010/main" val="2584366886"/>
              </p:ext>
            </p:extLst>
          </p:nvPr>
        </p:nvGraphicFramePr>
        <p:xfrm>
          <a:off x="6224044" y="1404254"/>
          <a:ext cx="5803915" cy="3791974"/>
        </p:xfrm>
        <a:graphic>
          <a:graphicData uri="http://schemas.openxmlformats.org/drawingml/2006/table">
            <a:tbl>
              <a:tblPr firstRow="1" bandRow="1">
                <a:tableStyleId>{5C22544A-7EE6-4342-B048-85BDC9FD1C3A}</a:tableStyleId>
              </a:tblPr>
              <a:tblGrid>
                <a:gridCol w="1439291">
                  <a:extLst>
                    <a:ext uri="{9D8B030D-6E8A-4147-A177-3AD203B41FA5}">
                      <a16:colId xmlns:a16="http://schemas.microsoft.com/office/drawing/2014/main" val="20000"/>
                    </a:ext>
                  </a:extLst>
                </a:gridCol>
                <a:gridCol w="2037567">
                  <a:extLst>
                    <a:ext uri="{9D8B030D-6E8A-4147-A177-3AD203B41FA5}">
                      <a16:colId xmlns:a16="http://schemas.microsoft.com/office/drawing/2014/main" val="20001"/>
                    </a:ext>
                  </a:extLst>
                </a:gridCol>
                <a:gridCol w="2327057">
                  <a:extLst>
                    <a:ext uri="{9D8B030D-6E8A-4147-A177-3AD203B41FA5}">
                      <a16:colId xmlns:a16="http://schemas.microsoft.com/office/drawing/2014/main" val="20002"/>
                    </a:ext>
                  </a:extLst>
                </a:gridCol>
              </a:tblGrid>
              <a:tr h="633843">
                <a:tc>
                  <a:txBody>
                    <a:bodyPr/>
                    <a:lstStyle/>
                    <a:p>
                      <a:pPr marL="36000">
                        <a:lnSpc>
                          <a:spcPct val="90000"/>
                        </a:lnSpc>
                      </a:pPr>
                      <a:r>
                        <a:rPr lang="fi-FI" sz="1900" dirty="0"/>
                        <a:t>Meetings in 2027</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dirty="0">
                          <a:solidFill>
                            <a:schemeClr val="tx1"/>
                          </a:solidFill>
                          <a:latin typeface="+mn-lt"/>
                          <a:cs typeface="Arial" panose="020B0604020202020204" pitchFamily="34" charset="0"/>
                        </a:rPr>
                        <a:t>SA4#139</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22-26 Feb. 2027</a:t>
                      </a:r>
                      <a:endParaRPr lang="en-US" sz="1600" u="sng" dirty="0">
                        <a:solidFill>
                          <a:srgbClr val="FF0000"/>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TBD,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Korea</a:t>
                      </a:r>
                    </a:p>
                  </a:txBody>
                  <a:tcPr marL="121905" marR="121905" marT="60889" marB="60889" anchor="ctr"/>
                </a:tc>
                <a:extLst>
                  <a:ext uri="{0D108BD9-81ED-4DB2-BD59-A6C34878D82A}">
                    <a16:rowId xmlns:a16="http://schemas.microsoft.com/office/drawing/2014/main" val="10002"/>
                  </a:ext>
                </a:extLst>
              </a:tr>
              <a:tr h="6969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SA4#139e-bis</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19-23 Apr.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SA4#140</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24-28 May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CCSA,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China</a:t>
                      </a:r>
                      <a:endParaRPr lang="en-US" sz="16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SA4#141</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30 Aug. - 3 Sep. 2027</a:t>
                      </a:r>
                      <a:endParaRPr lang="en-US" sz="1600" i="1"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ETSI,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EU</a:t>
                      </a: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SA4#142</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15-19 Nov.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North America</a:t>
                      </a:r>
                    </a:p>
                  </a:txBody>
                  <a:tcPr marL="121905" marR="121905" marT="60889" marB="60889" anchor="ctr"/>
                </a:tc>
                <a:extLst>
                  <a:ext uri="{0D108BD9-81ED-4DB2-BD59-A6C34878D82A}">
                    <a16:rowId xmlns:a16="http://schemas.microsoft.com/office/drawing/2014/main" val="1793297862"/>
                  </a:ext>
                </a:extLst>
              </a:tr>
            </a:tbl>
          </a:graphicData>
        </a:graphic>
      </p:graphicFrame>
      <p:sp>
        <p:nvSpPr>
          <p:cNvPr id="10" name="Title 1">
            <a:extLst>
              <a:ext uri="{FF2B5EF4-FFF2-40B4-BE49-F238E27FC236}">
                <a16:creationId xmlns:a16="http://schemas.microsoft.com/office/drawing/2014/main" id="{580330F7-93F8-1AA9-0C5C-0B1B6AFC6D0C}"/>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(2/2)</a:t>
            </a:r>
          </a:p>
        </p:txBody>
      </p:sp>
    </p:spTree>
    <p:extLst>
      <p:ext uri="{BB962C8B-B14F-4D97-AF65-F5344CB8AC3E}">
        <p14:creationId xmlns:p14="http://schemas.microsoft.com/office/powerpoint/2010/main" val="2938387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1009651" y="862905"/>
            <a:ext cx="10172699" cy="5154780"/>
          </a:xfrm>
        </p:spPr>
        <p:txBody>
          <a:bodyPr/>
          <a:lstStyle/>
          <a:p>
            <a:pPr marL="455073" indent="-455073">
              <a:lnSpc>
                <a:spcPct val="80000"/>
              </a:lnSpc>
              <a:buNone/>
            </a:pPr>
            <a:endParaRPr lang="en-US" altLang="ko-KR" sz="933" b="1"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r>
              <a:rPr lang="en-GB" altLang="ko-KR" sz="2400" dirty="0">
                <a:latin typeface="Calibri" panose="020F0502020204030204" pitchFamily="34" charset="0"/>
                <a:ea typeface="Calibri" panose="020F0502020204030204" pitchFamily="34" charset="0"/>
                <a:cs typeface="Calibri" panose="020F0502020204030204" pitchFamily="34" charset="0"/>
              </a:rPr>
              <a:t>Statistics at SA4#134 (17-21 November 2025, Dallas, US)</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217</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SA4#134</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45</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11</a:t>
            </a:r>
            <a:r>
              <a:rPr lang="en-GB" altLang="ko-KR" sz="1600" dirty="0">
                <a:latin typeface="Calibri" panose="020F0502020204030204" pitchFamily="34" charset="0"/>
                <a:ea typeface="Calibri" panose="020F0502020204030204" pitchFamily="34" charset="0"/>
                <a:cs typeface="Calibri" panose="020F0502020204030204" pitchFamily="34" charset="0"/>
              </a:rPr>
              <a:t>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a:t>
            </a:r>
            <a:r>
              <a:rPr lang="en-GB" altLang="ko-KR" sz="1600" i="1" u="sng" dirty="0">
                <a:latin typeface="Calibri" panose="020F0502020204030204" pitchFamily="34" charset="0"/>
                <a:ea typeface="Calibri" panose="020F0502020204030204" pitchFamily="34" charset="0"/>
                <a:cs typeface="Calibri" panose="020F0502020204030204" pitchFamily="34" charset="0"/>
              </a:rPr>
              <a:t>not treated</a:t>
            </a:r>
            <a:r>
              <a:rPr lang="en-GB" altLang="ko-KR" sz="1600" dirty="0">
                <a:latin typeface="Calibri" panose="020F0502020204030204" pitchFamily="34" charset="0"/>
                <a:ea typeface="Calibri" panose="020F0502020204030204" pitchFamily="34" charset="0"/>
                <a:cs typeface="Calibri" panose="020F0502020204030204" pitchFamily="34" charset="0"/>
              </a:rPr>
              <a:t> due to lack of time</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36% </a:t>
            </a:r>
            <a:r>
              <a:rPr lang="en-GB" altLang="ko-KR" sz="1600" dirty="0">
                <a:latin typeface="Calibri" panose="020F0502020204030204" pitchFamily="34" charset="0"/>
                <a:ea typeface="Calibri" panose="020F0502020204030204" pitchFamily="34" charset="0"/>
                <a:cs typeface="Calibri" panose="020F0502020204030204" pitchFamily="34" charset="0"/>
              </a:rPr>
              <a:t>of agreed/approved/endorsed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overall</a:t>
            </a:r>
          </a:p>
          <a:p>
            <a:pPr marL="986395" lvl="1" indent="-455073">
              <a:lnSpc>
                <a:spcPct val="80000"/>
              </a:lnSpc>
            </a:pP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a:lnSpc>
                <a:spcPct val="85000"/>
              </a:lnSpc>
              <a:spcBef>
                <a:spcPts val="0"/>
              </a:spcBef>
            </a:pPr>
            <a:r>
              <a:rPr lang="en-US" altLang="en-US" sz="1600" i="1" dirty="0">
                <a:latin typeface="Calibri" panose="020F0502020204030204" pitchFamily="34" charset="0"/>
                <a:cs typeface="Calibri" panose="020F0502020204030204" pitchFamily="34" charset="0"/>
              </a:rPr>
              <a:t>Note 1: the number of F2F participants at SA4#131 (85) is representative of a regular standalone SA4 F2F meeting.</a:t>
            </a:r>
          </a:p>
          <a:p>
            <a:pPr>
              <a:lnSpc>
                <a:spcPct val="85000"/>
              </a:lnSpc>
              <a:spcBef>
                <a:spcPts val="0"/>
              </a:spcBef>
            </a:pPr>
            <a:r>
              <a:rPr lang="en-US" altLang="en-US" sz="1600" i="1" dirty="0">
                <a:latin typeface="Calibri" panose="020F0502020204030204" pitchFamily="34" charset="0"/>
                <a:cs typeface="Calibri" panose="020F0502020204030204" pitchFamily="34" charset="0"/>
              </a:rPr>
              <a:t>Note 2: the number of </a:t>
            </a:r>
            <a:r>
              <a:rPr lang="en-US" altLang="en-US" sz="1600" i="1" dirty="0" err="1">
                <a:latin typeface="Calibri" panose="020F0502020204030204" pitchFamily="34" charset="0"/>
                <a:cs typeface="Calibri" panose="020F0502020204030204" pitchFamily="34" charset="0"/>
              </a:rPr>
              <a:t>Tdocs</a:t>
            </a:r>
            <a:r>
              <a:rPr lang="en-US" altLang="en-US" sz="1600" i="1" dirty="0">
                <a:latin typeface="Calibri" panose="020F0502020204030204" pitchFamily="34" charset="0"/>
                <a:cs typeface="Calibri" panose="020F0502020204030204" pitchFamily="34" charset="0"/>
              </a:rPr>
              <a:t> (542) per meeting at SA4#134 (</a:t>
            </a:r>
            <a:r>
              <a:rPr lang="en-US" altLang="en-US" sz="1600" i="1" dirty="0">
                <a:solidFill>
                  <a:srgbClr val="FF0000"/>
                </a:solidFill>
                <a:latin typeface="Calibri" panose="020F0502020204030204" pitchFamily="34" charset="0"/>
                <a:cs typeface="Calibri" panose="020F0502020204030204" pitchFamily="34" charset="0"/>
              </a:rPr>
              <a:t>NEW</a:t>
            </a:r>
            <a:r>
              <a:rPr lang="en-US" altLang="en-US" sz="1600" i="1" dirty="0">
                <a:latin typeface="Calibri" panose="020F0502020204030204" pitchFamily="34" charset="0"/>
                <a:cs typeface="Calibri" panose="020F0502020204030204" pitchFamily="34" charset="0"/>
              </a:rPr>
              <a:t>) was at a record high</a:t>
            </a:r>
          </a:p>
          <a:p>
            <a:pPr marL="455073" indent="-455073">
              <a:lnSpc>
                <a:spcPct val="80000"/>
              </a:lnSpc>
            </a:pPr>
            <a:endParaRPr lang="en-GB" altLang="ko-KR" sz="2667"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endParaRPr lang="en-US" altLang="ko-KR" sz="2400"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buNone/>
            </a:pPr>
            <a:endParaRPr lang="de-DE" altLang="ko-KR" sz="1600" dirty="0">
              <a:solidFill>
                <a:srgbClr val="FF0000"/>
              </a:solidFill>
              <a:latin typeface="Arial" panose="020B0604020202020204" pitchFamily="34" charset="0"/>
              <a:ea typeface="Gulim"/>
              <a:cs typeface="Gulim"/>
            </a:endParaRPr>
          </a:p>
          <a:p>
            <a:pPr marL="455073" indent="-455073">
              <a:lnSpc>
                <a:spcPct val="80000"/>
              </a:lnSpc>
              <a:buNone/>
            </a:pPr>
            <a:endParaRPr lang="en-US" altLang="ko-KR" sz="2667" b="1" dirty="0">
              <a:latin typeface="Arial" panose="020B0604020202020204" pitchFamily="34" charset="0"/>
              <a:ea typeface="Gulim"/>
              <a:cs typeface="Gulim"/>
            </a:endParaRPr>
          </a:p>
          <a:p>
            <a:pPr marL="455073" indent="-455073">
              <a:lnSpc>
                <a:spcPct val="80000"/>
              </a:lnSpc>
              <a:buNone/>
            </a:pPr>
            <a:endParaRPr lang="en-US" altLang="ko-KR" sz="1733" b="1" dirty="0">
              <a:latin typeface="Arial" panose="020B0604020202020204" pitchFamily="34" charset="0"/>
              <a:ea typeface="Gulim"/>
              <a:cs typeface="Gulim"/>
            </a:endParaRPr>
          </a:p>
        </p:txBody>
      </p:sp>
      <p:sp>
        <p:nvSpPr>
          <p:cNvPr id="6" name="Rectangle 4"/>
          <p:cNvSpPr>
            <a:spLocks noChangeArrowheads="1"/>
          </p:cNvSpPr>
          <p:nvPr/>
        </p:nvSpPr>
        <p:spPr bwMode="auto">
          <a:xfrm>
            <a:off x="1009652" y="5959572"/>
            <a:ext cx="9128577" cy="319446"/>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800" dirty="0">
                <a:solidFill>
                  <a:srgbClr val="FF0000"/>
                </a:solidFill>
                <a:latin typeface="Calibri" panose="020F0502020204030204" pitchFamily="34" charset="0"/>
                <a:ea typeface="Calibri" panose="020F0502020204030204" pitchFamily="34" charset="0"/>
                <a:cs typeface="Calibri" panose="020F0502020204030204" pitchFamily="34" charset="0"/>
              </a:rPr>
              <a:t>466 Subscribers</a:t>
            </a:r>
            <a:r>
              <a:rPr lang="en-GB" altLang="ko-KR"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registered on the SA WG4</a:t>
            </a:r>
            <a:r>
              <a:rPr lang="en-US" altLang="de-DE" sz="1800" dirty="0">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800" dirty="0">
                <a:latin typeface="Calibri" panose="020F0502020204030204" pitchFamily="34" charset="0"/>
                <a:ea typeface="Calibri" panose="020F0502020204030204" pitchFamily="34" charset="0"/>
                <a:cs typeface="Calibri" panose="020F0502020204030204" pitchFamily="34" charset="0"/>
              </a:rPr>
              <a:t> on 17 Nov. 2025</a:t>
            </a:r>
          </a:p>
        </p:txBody>
      </p:sp>
      <p:pic>
        <p:nvPicPr>
          <p:cNvPr id="3" name="Image 2">
            <a:extLst>
              <a:ext uri="{FF2B5EF4-FFF2-40B4-BE49-F238E27FC236}">
                <a16:creationId xmlns:a16="http://schemas.microsoft.com/office/drawing/2014/main" id="{6824AE3F-58B9-3136-82F3-0E2A713627A4}"/>
              </a:ext>
            </a:extLst>
          </p:cNvPr>
          <p:cNvPicPr>
            <a:picLocks noChangeAspect="1"/>
          </p:cNvPicPr>
          <p:nvPr/>
        </p:nvPicPr>
        <p:blipFill>
          <a:blip r:embed="rId3"/>
          <a:stretch>
            <a:fillRect/>
          </a:stretch>
        </p:blipFill>
        <p:spPr>
          <a:xfrm>
            <a:off x="411965" y="3188667"/>
            <a:ext cx="5291936" cy="2712395"/>
          </a:xfrm>
          <a:prstGeom prst="rect">
            <a:avLst/>
          </a:prstGeom>
        </p:spPr>
      </p:pic>
      <p:pic>
        <p:nvPicPr>
          <p:cNvPr id="4" name="Image 3">
            <a:extLst>
              <a:ext uri="{FF2B5EF4-FFF2-40B4-BE49-F238E27FC236}">
                <a16:creationId xmlns:a16="http://schemas.microsoft.com/office/drawing/2014/main" id="{685DE254-DAF3-9E50-5E23-74258D0881C6}"/>
              </a:ext>
            </a:extLst>
          </p:cNvPr>
          <p:cNvPicPr>
            <a:picLocks noChangeAspect="1"/>
          </p:cNvPicPr>
          <p:nvPr/>
        </p:nvPicPr>
        <p:blipFill>
          <a:blip r:embed="rId4"/>
          <a:stretch>
            <a:fillRect/>
          </a:stretch>
        </p:blipFill>
        <p:spPr>
          <a:xfrm>
            <a:off x="5962388" y="3188665"/>
            <a:ext cx="5327273" cy="2741651"/>
          </a:xfrm>
          <a:prstGeom prst="rect">
            <a:avLst/>
          </a:prstGeom>
        </p:spPr>
      </p:pic>
      <p:sp>
        <p:nvSpPr>
          <p:cNvPr id="7" name="Title 1">
            <a:extLst>
              <a:ext uri="{FF2B5EF4-FFF2-40B4-BE49-F238E27FC236}">
                <a16:creationId xmlns:a16="http://schemas.microsoft.com/office/drawing/2014/main" id="{A16F71D0-AD20-C9AA-5266-7CE2EA463E83}"/>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Statistics</a:t>
            </a:r>
          </a:p>
        </p:txBody>
      </p:sp>
    </p:spTree>
    <p:extLst>
      <p:ext uri="{BB962C8B-B14F-4D97-AF65-F5344CB8AC3E}">
        <p14:creationId xmlns:p14="http://schemas.microsoft.com/office/powerpoint/2010/main" val="3938313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
            <a:extLst>
              <a:ext uri="{FF2B5EF4-FFF2-40B4-BE49-F238E27FC236}">
                <a16:creationId xmlns:a16="http://schemas.microsoft.com/office/drawing/2014/main" id="{205AEC09-2BF6-18E5-4F45-A86476CD2C55}"/>
              </a:ext>
            </a:extLst>
          </p:cNvPr>
          <p:cNvSpPr txBox="1">
            <a:spLocks/>
          </p:cNvSpPr>
          <p:nvPr/>
        </p:nvSpPr>
        <p:spPr bwMode="auto">
          <a:xfrm>
            <a:off x="5831457" y="1260910"/>
            <a:ext cx="6142370" cy="502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1600" b="1" dirty="0">
                <a:solidFill>
                  <a:srgbClr val="000000"/>
                </a:solidFill>
              </a:rPr>
              <a:t>Release-19</a:t>
            </a:r>
          </a:p>
          <a:p>
            <a:pPr lvl="1"/>
            <a:r>
              <a:rPr lang="en-US" sz="1600" dirty="0">
                <a:solidFill>
                  <a:srgbClr val="000000"/>
                </a:solidFill>
              </a:rPr>
              <a:t>CRs to Rel-19 completed features on </a:t>
            </a:r>
            <a:r>
              <a:rPr lang="fr-FR" sz="1600" dirty="0">
                <a:solidFill>
                  <a:srgbClr val="000000"/>
                </a:solidFill>
              </a:rPr>
              <a:t>AMD-ARCH-MED, </a:t>
            </a:r>
            <a:r>
              <a:rPr lang="fr-FR" sz="1600" dirty="0" err="1">
                <a:solidFill>
                  <a:srgbClr val="000000"/>
                </a:solidFill>
              </a:rPr>
              <a:t>MeME</a:t>
            </a:r>
            <a:r>
              <a:rPr lang="fr-FR" sz="1600" dirty="0">
                <a:solidFill>
                  <a:srgbClr val="000000"/>
                </a:solidFill>
              </a:rPr>
              <a:t>-MED, IVAS_Codec_Ph2, 5G_RTP_Ph2, AMD_PRO-MED, </a:t>
            </a:r>
            <a:r>
              <a:rPr lang="fr-FR" sz="1600" dirty="0" err="1">
                <a:solidFill>
                  <a:srgbClr val="000000"/>
                </a:solidFill>
              </a:rPr>
              <a:t>AvCall</a:t>
            </a:r>
            <a:r>
              <a:rPr lang="fr-FR" sz="1600" dirty="0">
                <a:solidFill>
                  <a:srgbClr val="000000"/>
                </a:solidFill>
              </a:rPr>
              <a:t>-MED, FS_5G_RTP_Ph2, ATIAS_Ph2 and VOPS</a:t>
            </a:r>
          </a:p>
          <a:p>
            <a:pPr lvl="1"/>
            <a:r>
              <a:rPr lang="fr-FR" sz="1600" dirty="0" err="1">
                <a:solidFill>
                  <a:srgbClr val="000000"/>
                </a:solidFill>
              </a:rPr>
              <a:t>CRs</a:t>
            </a:r>
            <a:r>
              <a:rPr lang="fr-FR" sz="1600" dirty="0">
                <a:solidFill>
                  <a:srgbClr val="000000"/>
                </a:solidFill>
              </a:rPr>
              <a:t> to TEI19 (</a:t>
            </a:r>
            <a:r>
              <a:rPr lang="en-GB" sz="1600" dirty="0"/>
              <a:t>GA4RTAR and 5G_MEDIA_MTSI-ext)</a:t>
            </a:r>
          </a:p>
          <a:p>
            <a:pPr lvl="1"/>
            <a:r>
              <a:rPr lang="en-GB" sz="1600" dirty="0">
                <a:solidFill>
                  <a:srgbClr val="000000"/>
                </a:solidFill>
              </a:rPr>
              <a:t>2 Work Items </a:t>
            </a:r>
            <a:r>
              <a:rPr lang="en-GB" sz="1600" dirty="0">
                <a:solidFill>
                  <a:srgbClr val="33CC33"/>
                </a:solidFill>
              </a:rPr>
              <a:t>completed</a:t>
            </a:r>
            <a:r>
              <a:rPr lang="en-GB" sz="1600" dirty="0">
                <a:solidFill>
                  <a:srgbClr val="000000"/>
                </a:solidFill>
              </a:rPr>
              <a:t>: </a:t>
            </a:r>
          </a:p>
          <a:p>
            <a:pPr lvl="2"/>
            <a:r>
              <a:rPr lang="en-GB" sz="1400" dirty="0">
                <a:solidFill>
                  <a:srgbClr val="000000"/>
                </a:solidFill>
              </a:rPr>
              <a:t>Video Operating Points - Harmonization and Stereo MV-HEVC  (VOPS)</a:t>
            </a:r>
          </a:p>
          <a:p>
            <a:pPr lvl="2"/>
            <a:r>
              <a:rPr lang="en-US" sz="1400" dirty="0"/>
              <a:t>Stage 3 for Advanced Media Delivery</a:t>
            </a:r>
            <a:br>
              <a:rPr lang="en-US" sz="1400" dirty="0"/>
            </a:br>
            <a:r>
              <a:rPr lang="en-US" sz="1400" dirty="0"/>
              <a:t> </a:t>
            </a:r>
            <a:r>
              <a:rPr lang="en-US" altLang="en-US" sz="1400" dirty="0"/>
              <a:t>(</a:t>
            </a:r>
            <a:r>
              <a:rPr lang="en-US" sz="1400" dirty="0"/>
              <a:t>AMD_PRO-MED</a:t>
            </a:r>
            <a:r>
              <a:rPr lang="en-US" altLang="en-US" sz="1400" dirty="0"/>
              <a:t>)</a:t>
            </a:r>
          </a:p>
          <a:p>
            <a:pPr lvl="1"/>
            <a:r>
              <a:rPr lang="en-GB" sz="1600" dirty="0">
                <a:solidFill>
                  <a:srgbClr val="000000"/>
                </a:solidFill>
              </a:rPr>
              <a:t>2 Work Items </a:t>
            </a:r>
            <a:r>
              <a:rPr lang="en-GB" sz="1600" dirty="0">
                <a:solidFill>
                  <a:srgbClr val="33CC33"/>
                </a:solidFill>
              </a:rPr>
              <a:t>under an exception are completed</a:t>
            </a:r>
            <a:r>
              <a:rPr lang="en-GB" sz="1600" dirty="0">
                <a:solidFill>
                  <a:srgbClr val="000000"/>
                </a:solidFill>
              </a:rPr>
              <a:t>: </a:t>
            </a:r>
          </a:p>
          <a:p>
            <a:pPr lvl="2"/>
            <a:r>
              <a:rPr lang="en-US" sz="1400" dirty="0"/>
              <a:t>EVS Codec Extension for Immersive Voice and Audio Services, Phase 2 </a:t>
            </a:r>
            <a:r>
              <a:rPr lang="en-GB" sz="1400" dirty="0">
                <a:solidFill>
                  <a:srgbClr val="000000"/>
                </a:solidFill>
              </a:rPr>
              <a:t>(IVAS_Codec_Ph2)  </a:t>
            </a:r>
          </a:p>
          <a:p>
            <a:pPr lvl="3"/>
            <a:r>
              <a:rPr lang="en-GB" sz="1400" dirty="0">
                <a:solidFill>
                  <a:srgbClr val="000000"/>
                </a:solidFill>
              </a:rPr>
              <a:t>TS 26.251 sent for approval.</a:t>
            </a:r>
          </a:p>
          <a:p>
            <a:pPr lvl="2"/>
            <a:r>
              <a:rPr lang="en-US" sz="1400" dirty="0"/>
              <a:t>Terminal Audio quality performance and Test methods for Immersive Audio Services, Phase 2</a:t>
            </a:r>
            <a:r>
              <a:rPr lang="en-GB" sz="1400" dirty="0">
                <a:solidFill>
                  <a:srgbClr val="000000"/>
                </a:solidFill>
              </a:rPr>
              <a:t> (ATIAS_Ph2) </a:t>
            </a:r>
          </a:p>
          <a:p>
            <a:pPr lvl="1"/>
            <a:r>
              <a:rPr lang="en-US" sz="1600" dirty="0">
                <a:solidFill>
                  <a:srgbClr val="33CC33"/>
                </a:solidFill>
                <a:ea typeface="Arial" panose="020B0604020202020204" pitchFamily="34" charset="0"/>
              </a:rPr>
              <a:t>Completed</a:t>
            </a:r>
            <a:r>
              <a:rPr lang="en-US" sz="1600" dirty="0">
                <a:ea typeface="Arial" panose="020B0604020202020204" pitchFamily="34" charset="0"/>
              </a:rPr>
              <a:t> 2 listening labs’ test reports and the global analysis lab report of IVAS fixed-point encoder delivery, sent for approval for final payment of the contracts with ETSI.</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319177" y="1260909"/>
            <a:ext cx="5776824" cy="5024005"/>
          </a:xfrm>
        </p:spPr>
        <p:txBody>
          <a:bodyPr>
            <a:noAutofit/>
          </a:bodyPr>
          <a:lstStyle/>
          <a:p>
            <a:r>
              <a:rPr lang="en-US" sz="1600" b="1" dirty="0"/>
              <a:t>Release-12</a:t>
            </a:r>
          </a:p>
          <a:p>
            <a:pPr lvl="1"/>
            <a:r>
              <a:rPr lang="en-US" sz="1600" dirty="0"/>
              <a:t>Correction on the EVS specification of a wrong clause referenced, does not introduce backwards compatibility issue on implementations (just a specification issue)</a:t>
            </a:r>
          </a:p>
          <a:p>
            <a:pPr lvl="1"/>
            <a:endParaRPr lang="en-US" sz="1600" dirty="0"/>
          </a:p>
          <a:p>
            <a:r>
              <a:rPr lang="en-US" sz="1600" b="1" dirty="0"/>
              <a:t>Release-17</a:t>
            </a:r>
          </a:p>
          <a:p>
            <a:pPr lvl="1"/>
            <a:r>
              <a:rPr lang="en-US" sz="1600" dirty="0"/>
              <a:t>Correction on missing parameters for MBS service announcement (5MBUSA)</a:t>
            </a:r>
          </a:p>
          <a:p>
            <a:pPr lvl="1"/>
            <a:endParaRPr lang="en-US" sz="1600" dirty="0"/>
          </a:p>
          <a:p>
            <a:r>
              <a:rPr lang="en-US" sz="1600" b="1" dirty="0"/>
              <a:t>Release-18</a:t>
            </a:r>
            <a:endParaRPr lang="en-US" sz="1600" dirty="0"/>
          </a:p>
          <a:p>
            <a:pPr lvl="1"/>
            <a:r>
              <a:rPr lang="en-US" sz="1600" dirty="0"/>
              <a:t>Corrections on </a:t>
            </a:r>
            <a:r>
              <a:rPr lang="en-GB" sz="1600" dirty="0" err="1"/>
              <a:t>IVAS_Codec</a:t>
            </a:r>
            <a:endParaRPr lang="en-US" sz="1600" dirty="0"/>
          </a:p>
        </p:txBody>
      </p:sp>
      <p:sp>
        <p:nvSpPr>
          <p:cNvPr id="8" name="Title 1">
            <a:extLst>
              <a:ext uri="{FF2B5EF4-FFF2-40B4-BE49-F238E27FC236}">
                <a16:creationId xmlns:a16="http://schemas.microsoft.com/office/drawing/2014/main" id="{1CE829B4-3972-09C1-186F-BF8F2087FB3A}"/>
              </a:ext>
            </a:extLst>
          </p:cNvPr>
          <p:cNvSpPr>
            <a:spLocks noGrp="1"/>
          </p:cNvSpPr>
          <p:nvPr>
            <p:ph type="title"/>
          </p:nvPr>
        </p:nvSpPr>
        <p:spPr>
          <a:xfrm>
            <a:off x="837387" y="228600"/>
            <a:ext cx="9575691" cy="792632"/>
          </a:xfrm>
        </p:spPr>
        <p:txBody>
          <a:bodyPr/>
          <a:lstStyle/>
          <a:p>
            <a:pPr algn="l" eaLnBrk="1" hangingPunct="1"/>
            <a:r>
              <a:rPr lang="en-GB" sz="3733" b="1" noProof="0" dirty="0">
                <a:solidFill>
                  <a:schemeClr val="tx1"/>
                </a:solidFill>
              </a:rPr>
              <a:t>1) General Aspects – SA4 Progress highlights (1)</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06B23-80F8-3A2F-542C-DE79D1A07705}"/>
            </a:ext>
          </a:extLst>
        </p:cNvPr>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6E37B564-1DD7-CD58-B6E7-954FCD706B20}"/>
              </a:ext>
            </a:extLst>
          </p:cNvPr>
          <p:cNvSpPr>
            <a:spLocks noGrp="1"/>
          </p:cNvSpPr>
          <p:nvPr>
            <p:ph idx="1"/>
          </p:nvPr>
        </p:nvSpPr>
        <p:spPr>
          <a:xfrm>
            <a:off x="319177" y="1116531"/>
            <a:ext cx="5512280" cy="5168384"/>
          </a:xfrm>
        </p:spPr>
        <p:txBody>
          <a:bodyPr>
            <a:noAutofit/>
          </a:bodyPr>
          <a:lstStyle/>
          <a:p>
            <a:r>
              <a:rPr lang="en-GB" sz="1600" b="1" dirty="0">
                <a:cs typeface="Arial" pitchFamily="34" charset="0"/>
              </a:rPr>
              <a:t>Release 20</a:t>
            </a:r>
          </a:p>
          <a:p>
            <a:pPr lvl="1">
              <a:lnSpc>
                <a:spcPct val="90000"/>
              </a:lnSpc>
              <a:spcBef>
                <a:spcPts val="300"/>
              </a:spcBef>
            </a:pPr>
            <a:r>
              <a:rPr lang="en-US" sz="1600" b="1" dirty="0">
                <a:latin typeface="Calibri" panose="020F0502020204030204" pitchFamily="34" charset="0"/>
                <a:cs typeface="Calibri" panose="020F0502020204030204" pitchFamily="34" charset="0"/>
              </a:rPr>
              <a:t>1 work item </a:t>
            </a:r>
            <a:r>
              <a:rPr lang="en-US" sz="1600" dirty="0">
                <a:latin typeface="Calibri" panose="020F0502020204030204" pitchFamily="34" charset="0"/>
                <a:cs typeface="Calibri" panose="020F0502020204030204" pitchFamily="34" charset="0"/>
              </a:rPr>
              <a:t>Diverse audio Capturing System for UEs </a:t>
            </a:r>
            <a:r>
              <a:rPr lang="en-US" altLang="en-US" sz="1600" dirty="0">
                <a:latin typeface="Calibri" panose="020F0502020204030204" pitchFamily="34" charset="0"/>
                <a:cs typeface="Calibri" panose="020F0502020204030204" pitchFamily="34" charset="0"/>
              </a:rPr>
              <a:t>(</a:t>
            </a:r>
            <a:r>
              <a:rPr lang="en-US" sz="1600" dirty="0" err="1">
                <a:latin typeface="Calibri" panose="020F0502020204030204" pitchFamily="34" charset="0"/>
                <a:cs typeface="Calibri" panose="020F0502020204030204" pitchFamily="34" charset="0"/>
              </a:rPr>
              <a:t>DaCAS</a:t>
            </a:r>
            <a:r>
              <a:rPr lang="en-US" altLang="en-US" sz="1600" dirty="0">
                <a:latin typeface="Calibri" panose="020F0502020204030204" pitchFamily="34" charset="0"/>
                <a:cs typeface="Calibri" panose="020F0502020204030204" pitchFamily="34" charset="0"/>
              </a:rPr>
              <a:t>) </a:t>
            </a:r>
            <a:r>
              <a:rPr lang="en-GB" sz="1600" dirty="0">
                <a:solidFill>
                  <a:srgbClr val="33CC33"/>
                </a:solidFill>
                <a:latin typeface="Calibri" panose="020F0502020204030204" pitchFamily="34" charset="0"/>
                <a:cs typeface="Calibri" panose="020F0502020204030204" pitchFamily="34" charset="0"/>
              </a:rPr>
              <a:t>progressed as planned</a:t>
            </a:r>
          </a:p>
          <a:p>
            <a:pPr lvl="1">
              <a:lnSpc>
                <a:spcPct val="90000"/>
              </a:lnSpc>
              <a:spcBef>
                <a:spcPts val="300"/>
              </a:spcBef>
            </a:pPr>
            <a:endParaRPr lang="en-GB" sz="1600" dirty="0">
              <a:solidFill>
                <a:srgbClr val="33CC33"/>
              </a:solidFill>
              <a:latin typeface="Calibri" panose="020F0502020204030204" pitchFamily="34" charset="0"/>
              <a:cs typeface="Calibri" panose="020F0502020204030204" pitchFamily="34" charset="0"/>
            </a:endParaRPr>
          </a:p>
          <a:p>
            <a:pPr lvl="1">
              <a:lnSpc>
                <a:spcPct val="90000"/>
              </a:lnSpc>
              <a:spcBef>
                <a:spcPts val="300"/>
              </a:spcBef>
            </a:pPr>
            <a:r>
              <a:rPr lang="en-GB" sz="1600" b="1" kern="1200" dirty="0">
                <a:solidFill>
                  <a:schemeClr val="dk1"/>
                </a:solidFill>
                <a:latin typeface="Calibri" panose="020F0502020204030204" pitchFamily="34" charset="0"/>
                <a:cs typeface="Calibri" panose="020F0502020204030204" pitchFamily="34" charset="0"/>
              </a:rPr>
              <a:t>1 </a:t>
            </a:r>
            <a:r>
              <a:rPr lang="en-GB" sz="1600" b="1" dirty="0">
                <a:solidFill>
                  <a:schemeClr val="dk1"/>
                </a:solidFill>
                <a:latin typeface="Calibri" panose="020F0502020204030204" pitchFamily="34" charset="0"/>
                <a:cs typeface="Calibri" panose="020F0502020204030204" pitchFamily="34" charset="0"/>
              </a:rPr>
              <a:t>work item </a:t>
            </a:r>
            <a:r>
              <a:rPr lang="en-GB" sz="1600" kern="1200" dirty="0">
                <a:solidFill>
                  <a:schemeClr val="dk1"/>
                </a:solidFill>
                <a:latin typeface="Calibri" panose="020F0502020204030204" pitchFamily="34" charset="0"/>
                <a:cs typeface="Calibri" panose="020F0502020204030204" pitchFamily="34" charset="0"/>
              </a:rPr>
              <a:t>AI/ML for IMS services </a:t>
            </a:r>
            <a:r>
              <a:rPr lang="en-GB" sz="1600" dirty="0">
                <a:latin typeface="Calibri" panose="020F0502020204030204" pitchFamily="34" charset="0"/>
                <a:cs typeface="Calibri" panose="020F0502020204030204" pitchFamily="34" charset="0"/>
              </a:rPr>
              <a:t>(AIML_IMS-MED) </a:t>
            </a:r>
            <a:r>
              <a:rPr lang="en-GB" sz="1600" dirty="0">
                <a:solidFill>
                  <a:srgbClr val="FFC000"/>
                </a:solidFill>
                <a:latin typeface="Calibri" panose="020F0502020204030204" pitchFamily="34" charset="0"/>
                <a:cs typeface="Calibri" panose="020F0502020204030204" pitchFamily="34" charset="0"/>
              </a:rPr>
              <a:t>progressed slower than expected</a:t>
            </a:r>
          </a:p>
          <a:p>
            <a:pPr marL="457200" lvl="1" indent="0">
              <a:lnSpc>
                <a:spcPct val="90000"/>
              </a:lnSpc>
              <a:spcBef>
                <a:spcPts val="300"/>
              </a:spcBef>
              <a:buNone/>
            </a:pPr>
            <a:endParaRPr lang="en-GB" sz="1600" dirty="0">
              <a:solidFill>
                <a:srgbClr val="33CC33"/>
              </a:solidFill>
              <a:latin typeface="Calibri" panose="020F0502020204030204" pitchFamily="34" charset="0"/>
              <a:cs typeface="Calibri" panose="020F0502020204030204" pitchFamily="34" charset="0"/>
              <a:sym typeface="Helvetica"/>
            </a:endParaRPr>
          </a:p>
          <a:p>
            <a:pPr lvl="1">
              <a:lnSpc>
                <a:spcPct val="90000"/>
              </a:lnSpc>
              <a:spcBef>
                <a:spcPts val="300"/>
              </a:spcBef>
            </a:pPr>
            <a:r>
              <a:rPr lang="en-GB" sz="1600" b="1" kern="1200" dirty="0">
                <a:solidFill>
                  <a:schemeClr val="dk1"/>
                </a:solidFill>
                <a:latin typeface="Calibri" panose="020F0502020204030204" pitchFamily="34" charset="0"/>
                <a:cs typeface="Calibri" panose="020F0502020204030204" pitchFamily="34" charset="0"/>
              </a:rPr>
              <a:t>5 studies </a:t>
            </a:r>
            <a:r>
              <a:rPr lang="en-GB" sz="1600" kern="1200" dirty="0">
                <a:solidFill>
                  <a:schemeClr val="dk1"/>
                </a:solidFill>
                <a:latin typeface="Calibri" panose="020F0502020204030204" pitchFamily="34" charset="0"/>
                <a:cs typeface="Calibri" panose="020F0502020204030204" pitchFamily="34" charset="0"/>
              </a:rPr>
              <a:t>Media Energy Consumption Exposure and Evaluation Framework phase 2 (</a:t>
            </a:r>
            <a:r>
              <a:rPr lang="en-US" sz="1600" dirty="0">
                <a:latin typeface="Calibri" panose="020F0502020204030204" pitchFamily="34" charset="0"/>
                <a:cs typeface="Calibri" panose="020F0502020204030204" pitchFamily="34" charset="0"/>
              </a:rPr>
              <a:t>FS_Energy_Ph2-MED</a:t>
            </a:r>
            <a:r>
              <a:rPr lang="en-GB" sz="1600" kern="1200" dirty="0">
                <a:solidFill>
                  <a:schemeClr val="dk1"/>
                </a:solidFill>
                <a:latin typeface="Calibri" panose="020F0502020204030204" pitchFamily="34" charset="0"/>
                <a:cs typeface="Calibri" panose="020F0502020204030204" pitchFamily="34" charset="0"/>
              </a:rPr>
              <a:t>), Usage of Dynamically Changing Traffic Characteristics and Enhanced QoS support in Media Applications and Services (</a:t>
            </a:r>
            <a:r>
              <a:rPr lang="en-GB" sz="1600" kern="1200" dirty="0" err="1">
                <a:solidFill>
                  <a:schemeClr val="dk1"/>
                </a:solidFill>
                <a:latin typeface="Calibri" panose="020F0502020204030204" pitchFamily="34" charset="0"/>
                <a:cs typeface="Calibri" panose="020F0502020204030204" pitchFamily="34" charset="0"/>
              </a:rPr>
              <a:t>FS_DCTC_eQOS_MED</a:t>
            </a:r>
            <a:r>
              <a:rPr lang="en-GB" sz="1600" kern="1200" dirty="0">
                <a:solidFill>
                  <a:schemeClr val="dk1"/>
                </a:solidFill>
                <a:latin typeface="Calibri" panose="020F0502020204030204" pitchFamily="34" charset="0"/>
                <a:cs typeface="Calibri" panose="020F0502020204030204" pitchFamily="34" charset="0"/>
              </a:rPr>
              <a:t>)</a:t>
            </a:r>
            <a:r>
              <a:rPr lang="en-GB" sz="1600" dirty="0">
                <a:latin typeface="Calibri" panose="020F0502020204030204" pitchFamily="34" charset="0"/>
                <a:cs typeface="Calibri" panose="020F0502020204030204" pitchFamily="34" charset="0"/>
              </a:rPr>
              <a:t>, </a:t>
            </a:r>
            <a:r>
              <a:rPr lang="en-GB" sz="1600" dirty="0"/>
              <a:t>Advanced Video Formats and Operation Points (FS_AVFOPS_MED), 3D Gaussian splats (FS_3DGS_MED), Advanced Media Delivery Phase 2 (FS_AMD_Ph2)</a:t>
            </a:r>
            <a:r>
              <a:rPr lang="en-GB" sz="1600" dirty="0">
                <a:solidFill>
                  <a:srgbClr val="33CC33"/>
                </a:solidFill>
                <a:latin typeface="Calibri" panose="020F0502020204030204" pitchFamily="34" charset="0"/>
                <a:cs typeface="Calibri" panose="020F0502020204030204" pitchFamily="34" charset="0"/>
              </a:rPr>
              <a:t> progressed as planned</a:t>
            </a:r>
          </a:p>
          <a:p>
            <a:pPr lvl="1">
              <a:lnSpc>
                <a:spcPct val="90000"/>
              </a:lnSpc>
              <a:spcBef>
                <a:spcPts val="300"/>
              </a:spcBef>
            </a:pPr>
            <a:endParaRPr lang="en-GB" sz="1600" dirty="0"/>
          </a:p>
          <a:p>
            <a:pPr lvl="1">
              <a:lnSpc>
                <a:spcPct val="90000"/>
              </a:lnSpc>
              <a:spcBef>
                <a:spcPts val="300"/>
              </a:spcBef>
            </a:pPr>
            <a:r>
              <a:rPr lang="en-GB" sz="1600" b="1" dirty="0"/>
              <a:t>1 study </a:t>
            </a:r>
            <a:r>
              <a:rPr lang="en-GB" sz="1600" dirty="0"/>
              <a:t>on Audio Codec APIs completion </a:t>
            </a:r>
            <a:r>
              <a:rPr lang="en-GB" sz="1600" dirty="0">
                <a:solidFill>
                  <a:srgbClr val="FFC000"/>
                </a:solidFill>
              </a:rPr>
              <a:t>was delayed by 2 plenary meeting cycles</a:t>
            </a:r>
            <a:r>
              <a:rPr lang="en-GB" sz="1600" dirty="0"/>
              <a:t>.</a:t>
            </a:r>
            <a:endParaRPr lang="en-GB" sz="1600" kern="1200" dirty="0">
              <a:solidFill>
                <a:srgbClr val="33CC33"/>
              </a:solidFill>
              <a:latin typeface="Calibri" panose="020F0502020204030204" pitchFamily="34" charset="0"/>
              <a:cs typeface="Calibri" panose="020F0502020204030204" pitchFamily="34" charset="0"/>
            </a:endParaRPr>
          </a:p>
        </p:txBody>
      </p:sp>
      <p:sp>
        <p:nvSpPr>
          <p:cNvPr id="4" name="Espace réservé du contenu 1">
            <a:extLst>
              <a:ext uri="{FF2B5EF4-FFF2-40B4-BE49-F238E27FC236}">
                <a16:creationId xmlns:a16="http://schemas.microsoft.com/office/drawing/2014/main" id="{89D7EBAB-75D8-E7DD-E52B-F8222A1C3863}"/>
              </a:ext>
            </a:extLst>
          </p:cNvPr>
          <p:cNvSpPr txBox="1">
            <a:spLocks/>
          </p:cNvSpPr>
          <p:nvPr/>
        </p:nvSpPr>
        <p:spPr bwMode="auto">
          <a:xfrm>
            <a:off x="5831457" y="1260910"/>
            <a:ext cx="6142370" cy="502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300"/>
              </a:spcBef>
            </a:pPr>
            <a:r>
              <a:rPr lang="en-GB" sz="1600" b="1" noProof="0" dirty="0">
                <a:solidFill>
                  <a:schemeClr val="dk1"/>
                </a:solidFill>
                <a:latin typeface="Calibri" panose="020F0502020204030204" pitchFamily="34" charset="0"/>
                <a:cs typeface="Calibri" panose="020F0502020204030204" pitchFamily="34" charset="0"/>
              </a:rPr>
              <a:t>2</a:t>
            </a:r>
            <a:r>
              <a:rPr lang="en-GB" sz="1600" b="1" baseline="30000" noProof="0" dirty="0">
                <a:solidFill>
                  <a:schemeClr val="dk1"/>
                </a:solidFill>
                <a:latin typeface="Calibri" panose="020F0502020204030204" pitchFamily="34" charset="0"/>
                <a:cs typeface="Calibri" panose="020F0502020204030204" pitchFamily="34" charset="0"/>
              </a:rPr>
              <a:t>nd</a:t>
            </a:r>
            <a:r>
              <a:rPr lang="en-GB" sz="1600" b="1" noProof="0" dirty="0">
                <a:solidFill>
                  <a:schemeClr val="dk1"/>
                </a:solidFill>
                <a:latin typeface="Calibri" panose="020F0502020204030204" pitchFamily="34" charset="0"/>
                <a:cs typeface="Calibri" panose="020F0502020204030204" pitchFamily="34" charset="0"/>
              </a:rPr>
              <a:t> package of Rel-20 topics for approval</a:t>
            </a:r>
          </a:p>
          <a:p>
            <a:pPr lvl="1">
              <a:lnSpc>
                <a:spcPct val="90000"/>
              </a:lnSpc>
              <a:spcBef>
                <a:spcPts val="300"/>
              </a:spcBef>
            </a:pPr>
            <a:r>
              <a:rPr lang="en-GB" sz="1600" b="1" noProof="0" dirty="0">
                <a:solidFill>
                  <a:schemeClr val="dk1"/>
                </a:solidFill>
                <a:latin typeface="Calibri" panose="020F0502020204030204" pitchFamily="34" charset="0"/>
                <a:cs typeface="Calibri" panose="020F0502020204030204" pitchFamily="34" charset="0"/>
              </a:rPr>
              <a:t>1 New work item (5G-A)</a:t>
            </a:r>
          </a:p>
          <a:p>
            <a:pPr lvl="2">
              <a:lnSpc>
                <a:spcPct val="90000"/>
              </a:lnSpc>
              <a:spcBef>
                <a:spcPts val="300"/>
              </a:spcBef>
            </a:pPr>
            <a:r>
              <a:rPr lang="en-GB" sz="1600" noProof="0" dirty="0">
                <a:latin typeface="Calibri" panose="020F0502020204030204" pitchFamily="34" charset="0"/>
                <a:cs typeface="Calibri" panose="020F0502020204030204" pitchFamily="34" charset="0"/>
              </a:rPr>
              <a:t>Terminal Audio quality performance and Test methods for Immersive Audio Services, Phase 3 (ATIAS_Ph3-MED)</a:t>
            </a:r>
          </a:p>
          <a:p>
            <a:pPr lvl="2">
              <a:lnSpc>
                <a:spcPct val="90000"/>
              </a:lnSpc>
              <a:spcBef>
                <a:spcPts val="300"/>
              </a:spcBef>
            </a:pPr>
            <a:endParaRPr lang="en-GB" sz="1600" noProof="0" dirty="0">
              <a:latin typeface="Calibri" panose="020F0502020204030204" pitchFamily="34" charset="0"/>
              <a:cs typeface="Calibri" panose="020F0502020204030204" pitchFamily="34" charset="0"/>
            </a:endParaRPr>
          </a:p>
          <a:p>
            <a:pPr lvl="1">
              <a:lnSpc>
                <a:spcPct val="90000"/>
              </a:lnSpc>
              <a:spcBef>
                <a:spcPts val="300"/>
              </a:spcBef>
            </a:pPr>
            <a:r>
              <a:rPr lang="en-GB" sz="1600" b="1" noProof="0" dirty="0">
                <a:solidFill>
                  <a:schemeClr val="dk1"/>
                </a:solidFill>
                <a:latin typeface="Calibri" panose="020F0502020204030204" pitchFamily="34" charset="0"/>
                <a:cs typeface="Calibri" panose="020F0502020204030204" pitchFamily="34" charset="0"/>
              </a:rPr>
              <a:t>5 New study items (5G-A)</a:t>
            </a:r>
          </a:p>
          <a:p>
            <a:pPr lvl="2">
              <a:lnSpc>
                <a:spcPct val="90000"/>
              </a:lnSpc>
              <a:spcBef>
                <a:spcPts val="300"/>
              </a:spcBef>
            </a:pPr>
            <a:r>
              <a:rPr lang="en-GB" sz="1600" noProof="0" dirty="0">
                <a:latin typeface="Calibri" panose="020F0502020204030204" pitchFamily="34" charset="0"/>
                <a:cs typeface="Calibri" panose="020F0502020204030204" pitchFamily="34" charset="0"/>
              </a:rPr>
              <a:t>Study on IMS DC Enhancements (FS_DCE_MED)</a:t>
            </a:r>
          </a:p>
          <a:p>
            <a:pPr lvl="2">
              <a:lnSpc>
                <a:spcPct val="90000"/>
              </a:lnSpc>
              <a:spcBef>
                <a:spcPts val="300"/>
              </a:spcBef>
            </a:pPr>
            <a:r>
              <a:rPr lang="en-GB" sz="1600" noProof="0" dirty="0">
                <a:latin typeface="Calibri" panose="020F0502020204030204" pitchFamily="34" charset="0"/>
                <a:cs typeface="Calibri" panose="020F0502020204030204" pitchFamily="34" charset="0"/>
              </a:rPr>
              <a:t>Study on QUIC-based Media Delivery for Real-time Communication (FS_Q4RTC_MED)</a:t>
            </a:r>
          </a:p>
          <a:p>
            <a:pPr lvl="2">
              <a:lnSpc>
                <a:spcPct val="90000"/>
              </a:lnSpc>
              <a:spcBef>
                <a:spcPts val="300"/>
              </a:spcBef>
            </a:pPr>
            <a:r>
              <a:rPr lang="en-GB" sz="1600" noProof="0" dirty="0">
                <a:latin typeface="Calibri" panose="020F0502020204030204" pitchFamily="34" charset="0"/>
                <a:cs typeface="Calibri" panose="020F0502020204030204" pitchFamily="34" charset="0"/>
              </a:rPr>
              <a:t>Study on evaluation of QUIC-based protocols for on-demand and live video services (</a:t>
            </a:r>
            <a:r>
              <a:rPr lang="en-GB" sz="1600" noProof="0" dirty="0" err="1">
                <a:latin typeface="Calibri" panose="020F0502020204030204" pitchFamily="34" charset="0"/>
                <a:cs typeface="Calibri" panose="020F0502020204030204" pitchFamily="34" charset="0"/>
              </a:rPr>
              <a:t>FS_Qstream_MED</a:t>
            </a:r>
            <a:r>
              <a:rPr lang="en-GB" sz="1600" noProof="0" dirty="0">
                <a:latin typeface="Calibri" panose="020F0502020204030204" pitchFamily="34" charset="0"/>
                <a:cs typeface="Calibri" panose="020F0502020204030204" pitchFamily="34" charset="0"/>
              </a:rPr>
              <a:t>)</a:t>
            </a:r>
          </a:p>
          <a:p>
            <a:pPr lvl="2">
              <a:lnSpc>
                <a:spcPct val="90000"/>
              </a:lnSpc>
              <a:spcBef>
                <a:spcPts val="300"/>
              </a:spcBef>
            </a:pPr>
            <a:r>
              <a:rPr lang="en-GB" sz="1600" noProof="0" dirty="0">
                <a:latin typeface="Calibri" panose="020F0502020204030204" pitchFamily="34" charset="0"/>
                <a:cs typeface="Calibri" panose="020F0502020204030204" pitchFamily="34" charset="0"/>
              </a:rPr>
              <a:t>Study on Avatar communication Phase 2 (FS_Avatar_Ph2_MED)</a:t>
            </a:r>
          </a:p>
          <a:p>
            <a:pPr lvl="2">
              <a:lnSpc>
                <a:spcPct val="90000"/>
              </a:lnSpc>
              <a:spcBef>
                <a:spcPts val="300"/>
              </a:spcBef>
            </a:pPr>
            <a:r>
              <a:rPr lang="en-GB" sz="1600" noProof="0" dirty="0">
                <a:latin typeface="Calibri" panose="020F0502020204030204" pitchFamily="34" charset="0"/>
                <a:cs typeface="Calibri" panose="020F0502020204030204" pitchFamily="34" charset="0"/>
              </a:rPr>
              <a:t>Study on advanced image formats (FS_AIF_MED)</a:t>
            </a:r>
          </a:p>
          <a:p>
            <a:pPr lvl="1">
              <a:lnSpc>
                <a:spcPct val="90000"/>
              </a:lnSpc>
              <a:spcBef>
                <a:spcPts val="300"/>
              </a:spcBef>
            </a:pPr>
            <a:endParaRPr lang="en-GB" sz="1600" noProof="0" dirty="0">
              <a:latin typeface="Calibri" panose="020F0502020204030204" pitchFamily="34" charset="0"/>
              <a:cs typeface="Calibri" panose="020F0502020204030204" pitchFamily="34" charset="0"/>
            </a:endParaRPr>
          </a:p>
          <a:p>
            <a:pPr lvl="1">
              <a:lnSpc>
                <a:spcPct val="90000"/>
              </a:lnSpc>
              <a:spcBef>
                <a:spcPts val="300"/>
              </a:spcBef>
            </a:pPr>
            <a:r>
              <a:rPr lang="en-GB" sz="1600" b="1" noProof="0" dirty="0">
                <a:latin typeface="Calibri" panose="020F0502020204030204" pitchFamily="34" charset="0"/>
                <a:cs typeface="Calibri" panose="020F0502020204030204" pitchFamily="34" charset="0"/>
              </a:rPr>
              <a:t>1 New study item (6G)</a:t>
            </a:r>
          </a:p>
          <a:p>
            <a:pPr lvl="2">
              <a:lnSpc>
                <a:spcPct val="90000"/>
              </a:lnSpc>
              <a:spcBef>
                <a:spcPts val="300"/>
              </a:spcBef>
            </a:pPr>
            <a:r>
              <a:rPr lang="en-GB" sz="1600" noProof="0" dirty="0">
                <a:latin typeface="Calibri" panose="020F0502020204030204" pitchFamily="34" charset="0"/>
                <a:cs typeface="Calibri" panose="020F0502020204030204" pitchFamily="34" charset="0"/>
              </a:rPr>
              <a:t>Study on Media Aspects for 6G System (FS_6G_MED)</a:t>
            </a:r>
          </a:p>
          <a:p>
            <a:pPr lvl="1">
              <a:lnSpc>
                <a:spcPct val="90000"/>
              </a:lnSpc>
              <a:spcBef>
                <a:spcPts val="300"/>
              </a:spcBef>
            </a:pPr>
            <a:endParaRPr lang="en-GB" sz="1600" noProof="0" dirty="0">
              <a:latin typeface="Calibri" panose="020F0502020204030204" pitchFamily="34" charset="0"/>
              <a:cs typeface="Calibri" panose="020F0502020204030204" pitchFamily="34" charset="0"/>
            </a:endParaRPr>
          </a:p>
        </p:txBody>
      </p:sp>
      <p:sp>
        <p:nvSpPr>
          <p:cNvPr id="3" name="Espace réservé du contenu 1">
            <a:extLst>
              <a:ext uri="{FF2B5EF4-FFF2-40B4-BE49-F238E27FC236}">
                <a16:creationId xmlns:a16="http://schemas.microsoft.com/office/drawing/2014/main" id="{625A61CC-DBCF-A606-978A-B1161B06A9CD}"/>
              </a:ext>
            </a:extLst>
          </p:cNvPr>
          <p:cNvSpPr txBox="1">
            <a:spLocks/>
          </p:cNvSpPr>
          <p:nvPr/>
        </p:nvSpPr>
        <p:spPr bwMode="auto">
          <a:xfrm>
            <a:off x="2795752" y="5597090"/>
            <a:ext cx="7430814" cy="950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300"/>
              </a:spcBef>
            </a:pPr>
            <a:r>
              <a:rPr lang="en-GB" sz="1600" b="1" noProof="0" dirty="0">
                <a:solidFill>
                  <a:schemeClr val="dk1"/>
                </a:solidFill>
                <a:latin typeface="Calibri" panose="020F0502020204030204" pitchFamily="34" charset="0"/>
                <a:cs typeface="Calibri" panose="020F0502020204030204" pitchFamily="34" charset="0"/>
              </a:rPr>
              <a:t>Any other business</a:t>
            </a:r>
          </a:p>
          <a:p>
            <a:pPr lvl="1">
              <a:lnSpc>
                <a:spcPct val="90000"/>
              </a:lnSpc>
              <a:spcBef>
                <a:spcPts val="300"/>
              </a:spcBef>
            </a:pPr>
            <a:r>
              <a:rPr lang="en-GB" sz="1600" noProof="0" dirty="0">
                <a:solidFill>
                  <a:schemeClr val="dk1"/>
                </a:solidFill>
                <a:latin typeface="Calibri" panose="020F0502020204030204" pitchFamily="34" charset="0"/>
                <a:cs typeface="Calibri" panose="020F0502020204030204" pitchFamily="34" charset="0"/>
              </a:rPr>
              <a:t>SA4 discussed updates to its Terms of Reference and request guidance from SA on the scope of AI/ML</a:t>
            </a:r>
            <a:endParaRPr lang="en-GB" sz="1600" noProof="0" dirty="0">
              <a:latin typeface="Calibri" panose="020F0502020204030204" pitchFamily="34" charset="0"/>
              <a:cs typeface="Calibri" panose="020F0502020204030204" pitchFamily="34" charset="0"/>
            </a:endParaRPr>
          </a:p>
          <a:p>
            <a:pPr lvl="1">
              <a:lnSpc>
                <a:spcPct val="90000"/>
              </a:lnSpc>
              <a:spcBef>
                <a:spcPts val="300"/>
              </a:spcBef>
            </a:pPr>
            <a:endParaRPr lang="en-GB" sz="1600" noProof="0" dirty="0">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EF60A470-3D28-9FA2-174A-B43AF7F6E36F}"/>
              </a:ext>
            </a:extLst>
          </p:cNvPr>
          <p:cNvSpPr>
            <a:spLocks noGrp="1"/>
          </p:cNvSpPr>
          <p:nvPr>
            <p:ph type="title"/>
          </p:nvPr>
        </p:nvSpPr>
        <p:spPr>
          <a:xfrm>
            <a:off x="837387" y="228600"/>
            <a:ext cx="9575691" cy="792632"/>
          </a:xfrm>
        </p:spPr>
        <p:txBody>
          <a:bodyPr/>
          <a:lstStyle/>
          <a:p>
            <a:pPr algn="l" eaLnBrk="1" hangingPunct="1"/>
            <a:r>
              <a:rPr lang="en-GB" sz="3733" b="1" noProof="0" dirty="0">
                <a:solidFill>
                  <a:schemeClr val="tx1"/>
                </a:solidFill>
              </a:rPr>
              <a:t>1) General Aspects – SA4 Progress highlights (2)</a:t>
            </a:r>
          </a:p>
        </p:txBody>
      </p:sp>
    </p:spTree>
    <p:extLst>
      <p:ext uri="{BB962C8B-B14F-4D97-AF65-F5344CB8AC3E}">
        <p14:creationId xmlns:p14="http://schemas.microsoft.com/office/powerpoint/2010/main" val="74994211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2">
            <a:extLst>
              <a:ext uri="{FF2B5EF4-FFF2-40B4-BE49-F238E27FC236}">
                <a16:creationId xmlns:a16="http://schemas.microsoft.com/office/drawing/2014/main" id="{18E7759A-DF97-634D-BA4D-48E8636334D9}"/>
              </a:ext>
            </a:extLst>
          </p:cNvPr>
          <p:cNvGraphicFramePr>
            <a:graphicFrameLocks noGrp="1"/>
          </p:cNvGraphicFramePr>
          <p:nvPr>
            <p:extLst>
              <p:ext uri="{D42A27DB-BD31-4B8C-83A1-F6EECF244321}">
                <p14:modId xmlns:p14="http://schemas.microsoft.com/office/powerpoint/2010/main" val="4100932424"/>
              </p:ext>
            </p:extLst>
          </p:nvPr>
        </p:nvGraphicFramePr>
        <p:xfrm>
          <a:off x="632250" y="1483745"/>
          <a:ext cx="11167127" cy="1488388"/>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r>
                        <a:rPr lang="fr-FR" sz="1000" b="1" i="0" u="sng" strike="noStrike" kern="1200" dirty="0">
                          <a:solidFill>
                            <a:srgbClr val="0000FF"/>
                          </a:solidFill>
                          <a:effectLst/>
                          <a:latin typeface="Arial" panose="020B0604020202020204" pitchFamily="34" charset="0"/>
                          <a:ea typeface="+mn-ea"/>
                          <a:cs typeface="+mn-cs"/>
                          <a:hlinkClick r:id="rId2"/>
                        </a:rPr>
                        <a:t>SP-251429</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fr-FR" sz="1000" b="0" i="0" u="none" strike="noStrike" dirty="0">
                          <a:solidFill>
                            <a:srgbClr val="000000"/>
                          </a:solidFill>
                          <a:effectLst/>
                          <a:latin typeface="Arial" panose="020B0604020202020204" pitchFamily="34" charset="0"/>
                        </a:rPr>
                        <a:t>CR </a:t>
                      </a:r>
                      <a:r>
                        <a:rPr lang="fr-FR" sz="1000" b="0" i="0" u="none" strike="noStrike" kern="1200" dirty="0">
                          <a:solidFill>
                            <a:srgbClr val="000000"/>
                          </a:solidFill>
                          <a:effectLst/>
                          <a:latin typeface="Arial" panose="020B0604020202020204" pitchFamily="34" charset="0"/>
                          <a:ea typeface="+mn-ea"/>
                          <a:cs typeface="+mn-cs"/>
                        </a:rPr>
                        <a:t>Pack on </a:t>
                      </a:r>
                      <a:r>
                        <a:rPr lang="en-US" sz="1000" b="0" i="0" u="none" strike="noStrike" kern="1200" dirty="0">
                          <a:solidFill>
                            <a:srgbClr val="000000"/>
                          </a:solidFill>
                          <a:effectLst/>
                          <a:latin typeface="Arial" panose="020B0604020202020204" pitchFamily="34" charset="0"/>
                          <a:ea typeface="+mn-ea"/>
                          <a:cs typeface="+mn-cs"/>
                        </a:rPr>
                        <a:t>EVS_Codec-SA4</a:t>
                      </a:r>
                      <a:r>
                        <a:rPr lang="fr-FR" sz="1000" b="0" i="0" u="none" strike="noStrike" kern="1200" dirty="0">
                          <a:solidFill>
                            <a:srgbClr val="000000"/>
                          </a:solidFill>
                          <a:effectLst/>
                          <a:latin typeface="Arial" panose="020B0604020202020204" pitchFamily="34" charset="0"/>
                          <a:ea typeface="+mn-ea"/>
                          <a:cs typeface="+mn-cs"/>
                        </a:rPr>
                        <a:t> </a:t>
                      </a:r>
                    </a:p>
                  </a:txBody>
                  <a:tcPr marL="0" marR="0" marT="0" marB="0"/>
                </a:tc>
                <a:tc>
                  <a:txBody>
                    <a:bodyPr/>
                    <a:lstStyle/>
                    <a:p>
                      <a:pPr algn="l" fontAlgn="t"/>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12</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Rel-12 </a:t>
                      </a:r>
                      <a:r>
                        <a:rPr lang="fr-FR" sz="1000" b="0" i="0" u="none" strike="noStrike" dirty="0" err="1">
                          <a:solidFill>
                            <a:srgbClr val="000000"/>
                          </a:solidFill>
                          <a:effectLst/>
                          <a:latin typeface="Arial" panose="020B0604020202020204" pitchFamily="34" charset="0"/>
                        </a:rPr>
                        <a:t>CRs</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Rel-12</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algn="l" fontAlgn="t"/>
                      <a:r>
                        <a:rPr lang="fr-FR" sz="1000" b="1" kern="1200" dirty="0">
                          <a:solidFill>
                            <a:schemeClr val="tx1"/>
                          </a:solidFill>
                          <a:effectLst/>
                          <a:latin typeface="Arial" panose="020B0604020202020204" pitchFamily="34" charset="0"/>
                          <a:ea typeface="+mn-ea"/>
                          <a:cs typeface="Arial" panose="020B0604020202020204" pitchFamily="34" charset="0"/>
                          <a:hlinkClick r:id="rId4"/>
                        </a:rPr>
                        <a:t>SP-251430</a:t>
                      </a:r>
                      <a:r>
                        <a:rPr lang="fr-FR" sz="1000" dirty="0">
                          <a:effectLst/>
                          <a:latin typeface="Arial" panose="020B0604020202020204" pitchFamily="34" charset="0"/>
                          <a:cs typeface="Arial" panose="020B0604020202020204" pitchFamily="34" charset="0"/>
                        </a:rPr>
                        <a:t> </a:t>
                      </a:r>
                      <a:endParaRPr lang="fr-FR" sz="1000" b="1" i="0" u="sng" strike="noStrike" kern="1200" dirty="0">
                        <a:solidFill>
                          <a:srgbClr val="0000FF"/>
                        </a:solidFill>
                        <a:effectLst/>
                        <a:latin typeface="Arial" panose="020B0604020202020204" pitchFamily="34" charset="0"/>
                        <a:ea typeface="+mn-ea"/>
                        <a:cs typeface="Arial" panose="020B0604020202020204" pitchFamily="34" charset="0"/>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1000" b="0" i="0" u="none" strike="noStrike" dirty="0">
                          <a:solidFill>
                            <a:srgbClr val="000000"/>
                          </a:solidFill>
                          <a:effectLst/>
                          <a:latin typeface="Arial" panose="020B0604020202020204" pitchFamily="34" charset="0"/>
                        </a:rPr>
                        <a:t>CR </a:t>
                      </a:r>
                      <a:r>
                        <a:rPr lang="fr-FR" sz="1000" b="0" i="0" u="none" strike="noStrike" kern="1200" dirty="0">
                          <a:solidFill>
                            <a:srgbClr val="000000"/>
                          </a:solidFill>
                          <a:effectLst/>
                          <a:latin typeface="Arial" panose="020B0604020202020204" pitchFamily="34" charset="0"/>
                          <a:ea typeface="+mn-ea"/>
                          <a:cs typeface="+mn-cs"/>
                        </a:rPr>
                        <a:t>Pack on 5MBUSA</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17</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1000" b="0" i="0" u="none" strike="noStrike" dirty="0">
                          <a:solidFill>
                            <a:srgbClr val="000000"/>
                          </a:solidFill>
                          <a:effectLst/>
                          <a:latin typeface="Arial" panose="020B0604020202020204" pitchFamily="34" charset="0"/>
                        </a:rPr>
                        <a:t>Rel-17 </a:t>
                      </a:r>
                      <a:r>
                        <a:rPr lang="fr-FR" sz="1000" b="0" i="0" u="none" strike="noStrike" dirty="0" err="1">
                          <a:solidFill>
                            <a:srgbClr val="000000"/>
                          </a:solidFill>
                          <a:effectLst/>
                          <a:latin typeface="Arial" panose="020B0604020202020204" pitchFamily="34" charset="0"/>
                        </a:rPr>
                        <a:t>CRs</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5"/>
                        </a:rPr>
                        <a:t>Rel-17</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marL="0" algn="l" defTabSz="914400" rtl="0" eaLnBrk="1" fontAlgn="t" latinLnBrk="0" hangingPunct="1"/>
                      <a:r>
                        <a:rPr lang="en-US" sz="1000" b="1" i="0" u="sng" strike="noStrike" kern="1200" dirty="0">
                          <a:solidFill>
                            <a:srgbClr val="0000FF"/>
                          </a:solidFill>
                          <a:effectLst/>
                          <a:latin typeface="Arial" panose="020B0604020202020204" pitchFamily="34" charset="0"/>
                          <a:ea typeface="+mn-ea"/>
                          <a:cs typeface="+mn-cs"/>
                          <a:hlinkClick r:id="rId6"/>
                        </a:rPr>
                        <a:t>SP-251431</a:t>
                      </a:r>
                      <a:r>
                        <a:rPr lang="fr-FR" sz="1000" b="1" i="0" u="sng" strike="noStrike" kern="1200" dirty="0">
                          <a:solidFill>
                            <a:srgbClr val="0000FF"/>
                          </a:solidFill>
                          <a:effectLst/>
                          <a:latin typeface="Arial" panose="020B0604020202020204" pitchFamily="34" charset="0"/>
                          <a:ea typeface="+mn-ea"/>
                          <a:cs typeface="+mn-cs"/>
                        </a:rPr>
                        <a:t> </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CR Pack on </a:t>
                      </a:r>
                      <a:r>
                        <a:rPr lang="fr-FR" sz="1000" b="0" i="0" u="none" strike="noStrike" dirty="0" err="1">
                          <a:solidFill>
                            <a:srgbClr val="000000"/>
                          </a:solidFill>
                          <a:effectLst/>
                          <a:latin typeface="Arial" panose="020B0604020202020204" pitchFamily="34" charset="0"/>
                        </a:rPr>
                        <a:t>IVAS_Codec</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7"/>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471646933"/>
                  </a:ext>
                </a:extLst>
              </a:tr>
            </a:tbl>
          </a:graphicData>
        </a:graphic>
      </p:graphicFrame>
      <p:sp>
        <p:nvSpPr>
          <p:cNvPr id="10" name="Title 1">
            <a:extLst>
              <a:ext uri="{FF2B5EF4-FFF2-40B4-BE49-F238E27FC236}">
                <a16:creationId xmlns:a16="http://schemas.microsoft.com/office/drawing/2014/main" id="{E0C10F7D-E3A4-B50B-C0A2-F72C28CBAF1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2.1) CRs </a:t>
            </a:r>
            <a:r>
              <a:rPr lang="de-DE" altLang="de-DE" sz="3733" b="1" dirty="0" err="1">
                <a:solidFill>
                  <a:schemeClr val="tx1"/>
                </a:solidFill>
              </a:rPr>
              <a:t>to</a:t>
            </a:r>
            <a:r>
              <a:rPr lang="de-DE" altLang="de-DE" sz="3733" b="1" dirty="0">
                <a:solidFill>
                  <a:schemeClr val="tx1"/>
                </a:solidFill>
              </a:rPr>
              <a:t> </a:t>
            </a:r>
            <a:r>
              <a:rPr lang="en-GB" altLang="en-US" sz="3733" b="1" dirty="0">
                <a:solidFill>
                  <a:schemeClr val="tx1"/>
                </a:solidFill>
              </a:rPr>
              <a:t>Rel-18 and earlier</a:t>
            </a:r>
            <a:endParaRPr lang="de-DE" altLang="de-DE" sz="3733" b="1" dirty="0">
              <a:solidFill>
                <a:schemeClr val="tx1"/>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87346</TotalTime>
  <Words>9279</Words>
  <Application>Microsoft Macintosh PowerPoint</Application>
  <PresentationFormat>Grand écran</PresentationFormat>
  <Paragraphs>1319</Paragraphs>
  <Slides>43</Slides>
  <Notes>4</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43</vt:i4>
      </vt:variant>
    </vt:vector>
  </HeadingPairs>
  <TitlesOfParts>
    <vt:vector size="50" baseType="lpstr">
      <vt:lpstr>微软雅黑</vt:lpstr>
      <vt:lpstr>SimSun</vt:lpstr>
      <vt:lpstr>Arial</vt:lpstr>
      <vt:lpstr>Arial </vt:lpstr>
      <vt:lpstr>Calibri</vt:lpstr>
      <vt:lpstr>Times New Roman</vt:lpstr>
      <vt:lpstr>Office Theme</vt:lpstr>
      <vt:lpstr>Présentation PowerPoint</vt:lpstr>
      <vt:lpstr>Contents</vt:lpstr>
      <vt:lpstr>1) General Aspects – SA4 Officials</vt:lpstr>
      <vt:lpstr>1) General Aspects – SA4 Meetings (1/2)</vt:lpstr>
      <vt:lpstr>1) General Aspects – SA4 Meetings (2/2)</vt:lpstr>
      <vt:lpstr>1) General Aspects – SA4 Statistics</vt:lpstr>
      <vt:lpstr>1) General Aspects – SA4 Progress highlights (1)</vt:lpstr>
      <vt:lpstr>1) General Aspects – SA4 Progress highlights (2)</vt:lpstr>
      <vt:lpstr>2.1) CRs to Rel-18 and earlier</vt:lpstr>
      <vt:lpstr>2.2) CRs to Rel-19 features under exception</vt:lpstr>
      <vt:lpstr>2.3) CRs to Completed Rel-19 features</vt:lpstr>
      <vt:lpstr>2.4) Rel-19 Work Items: Overview</vt:lpstr>
      <vt:lpstr>2.4) Rel-19 Work Items:  Video Operating Points - Harmonization and Stereo MV-HEVC (VOPS) – Complete!</vt:lpstr>
      <vt:lpstr>2.4) Rel-19 Work Items:  EVS Codec Extension for Immersive Voice and Audio Services, Phase 2 (IVAS_Codec_Ph2) – Complete!</vt:lpstr>
      <vt:lpstr>2.4) Rel-19 Work Items:  Terminal Audio quality performance and Test methods for Immersive Audio Services, Phase 2 (ATIAS_Ph2) – Complete!</vt:lpstr>
      <vt:lpstr>2.4) Rel-19 Work Items:  Stage 3 for Advanced Media Delivery  (AMD_PRO-MED) – Complete!</vt:lpstr>
      <vt:lpstr>2.5) Rel-20 5G-A Work Items: Overview</vt:lpstr>
      <vt:lpstr>2.5) Rel-20 5G-A Work Items:  AI/ML for IMS services (AIML_IMS-MED)</vt:lpstr>
      <vt:lpstr>2.5) Rel-20 5G-A Work Items:  Diverse audio Capturing System for UEs  (DaCAS)</vt:lpstr>
      <vt:lpstr>2.6) Rel-20 5G-A Study Items: Overview</vt:lpstr>
      <vt:lpstr>2.6) Rel-20 5G-A Study Items:  Study on Audio Codec APIs (FS_ACAPI)</vt:lpstr>
      <vt:lpstr>2.6) Rel-20 5G-A Study Items:  Study on Ultra Low Bitrate Speech Codec  (FS_ULBC)</vt:lpstr>
      <vt:lpstr>2.6) Rel-20 5G-A Study Items:  Study on Media Energy Consumption Exposure and Evaluation Framework phase 2 (FS_Energy_Ph2-MED )</vt:lpstr>
      <vt:lpstr>2.6) Rel-20 5G-A Study Items:  Usage on Dynamically Changing Traffic Characteristics and Enhanced QoS support in Media Applications and Services (FS_DCTC_eQOS_MED)</vt:lpstr>
      <vt:lpstr>2.6) Rel-20 5G-A Study Items:  Study on Advanced Video Formats and Operation Points (FS_AVFOPS_MED)</vt:lpstr>
      <vt:lpstr>2.6) Rel-20 5G-A Study Items:  Study on Advanced Video Formats and Operation Points (FS_AVFOPS_MED)</vt:lpstr>
      <vt:lpstr>2.6) Rel-20 5G-A Study Items:  Study on Advanced Media Delivery Phase 2 (FS_AMD_Ph2)</vt:lpstr>
      <vt:lpstr>2.7) New Work &amp; Study Items: Overview</vt:lpstr>
      <vt:lpstr>2.7) New Work &amp; Study Items:  New work on Terminal Audio quality performance and Test methods for Immersive Audio Services, Phase 3 (ATIAS_Ph3-MED)</vt:lpstr>
      <vt:lpstr>2.7) New Work &amp; Study Items:  New study on evaluation of QUIC-based protocols for on-demand and live video services (FS_QStream_MED)</vt:lpstr>
      <vt:lpstr>2.7) New Work &amp; Study Items:  New study on IMS DC Enhancements  (FS_DCE_MED)</vt:lpstr>
      <vt:lpstr>2.7) New Work &amp; Study Items:  New study on QUIC-based Media Delivery for Real-time Communication (FS_Q4RTC_MED)</vt:lpstr>
      <vt:lpstr>2.7) New Work &amp; Study Items:  New study on advanced image formats (FS_AIF_MED)</vt:lpstr>
      <vt:lpstr>2.7) New Work &amp; Study Items:  New study on Avatar communication Phase 2  (FS_Avatar_Ph2_MED)</vt:lpstr>
      <vt:lpstr>2.7) New Work &amp; Study Items:  New study on New Media Aspects for 6G System (FS_6G_MED)</vt:lpstr>
      <vt:lpstr>3) SA4 Work Planning: General </vt:lpstr>
      <vt:lpstr>3) SA4 Work Planning: General </vt:lpstr>
      <vt:lpstr>3) SA4 Work Planning:</vt:lpstr>
      <vt:lpstr>4) External SDOs interaction       (including IETF dependencies) </vt:lpstr>
      <vt:lpstr>5) Collected Items requiring action from SA</vt:lpstr>
      <vt:lpstr>6) Documents for Information and Approval</vt:lpstr>
      <vt:lpstr>6) Documents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2540</cp:revision>
  <cp:lastPrinted>2017-02-24T12:37:51Z</cp:lastPrinted>
  <dcterms:created xsi:type="dcterms:W3CDTF">2008-08-30T09:32:10Z</dcterms:created>
  <dcterms:modified xsi:type="dcterms:W3CDTF">2025-12-02T16:38:20Z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