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1"/>
  </p:sldMasterIdLst>
  <p:notesMasterIdLst>
    <p:notesMasterId r:id="rId42"/>
  </p:notesMasterIdLst>
  <p:handoutMasterIdLst>
    <p:handoutMasterId r:id="rId43"/>
  </p:handoutMasterIdLst>
  <p:sldIdLst>
    <p:sldId id="341" r:id="rId2"/>
    <p:sldId id="296" r:id="rId3"/>
    <p:sldId id="447" r:id="rId4"/>
    <p:sldId id="1131" r:id="rId5"/>
    <p:sldId id="1132" r:id="rId6"/>
    <p:sldId id="275" r:id="rId7"/>
    <p:sldId id="2147481000" r:id="rId8"/>
    <p:sldId id="2147480996" r:id="rId9"/>
    <p:sldId id="2147480995" r:id="rId10"/>
    <p:sldId id="459" r:id="rId11"/>
    <p:sldId id="1145" r:id="rId12"/>
    <p:sldId id="438" r:id="rId13"/>
    <p:sldId id="1134" r:id="rId14"/>
    <p:sldId id="455" r:id="rId15"/>
    <p:sldId id="411" r:id="rId16"/>
    <p:sldId id="1153" r:id="rId17"/>
    <p:sldId id="2147480999" r:id="rId18"/>
    <p:sldId id="450" r:id="rId19"/>
    <p:sldId id="398" r:id="rId20"/>
    <p:sldId id="437" r:id="rId21"/>
    <p:sldId id="1187" r:id="rId22"/>
    <p:sldId id="405" r:id="rId23"/>
    <p:sldId id="1179" r:id="rId24"/>
    <p:sldId id="407" r:id="rId25"/>
    <p:sldId id="443" r:id="rId26"/>
    <p:sldId id="2147481001" r:id="rId27"/>
    <p:sldId id="1170" r:id="rId28"/>
    <p:sldId id="1186" r:id="rId29"/>
    <p:sldId id="1184" r:id="rId30"/>
    <p:sldId id="1185" r:id="rId31"/>
    <p:sldId id="1168" r:id="rId32"/>
    <p:sldId id="441" r:id="rId33"/>
    <p:sldId id="1173" r:id="rId34"/>
    <p:sldId id="451" r:id="rId35"/>
    <p:sldId id="1180" r:id="rId36"/>
    <p:sldId id="379" r:id="rId37"/>
    <p:sldId id="1174" r:id="rId38"/>
    <p:sldId id="1175" r:id="rId39"/>
    <p:sldId id="1176" r:id="rId40"/>
    <p:sldId id="1177" r:id="rId41"/>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A284DB09-65A9-029B-6884-9CB1528C47AA}" name="Charles Eckel" initials="ce" userId="Charles Eckel" providerId="None"/>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Rapporteur" initials="" lastIdx="1" clrIdx="0"/>
  <p:cmAuthor id="2" name="Rapporteur" initials="PS" lastIdx="1" clrIdx="1">
    <p:extLst>
      <p:ext uri="{19B8F6BF-5375-455C-9EA6-DF929625EA0E}">
        <p15:presenceInfo xmlns:p15="http://schemas.microsoft.com/office/powerpoint/2012/main" userId="Rapporteu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835" autoAdjust="0"/>
    <p:restoredTop sz="96327" autoAdjust="0"/>
  </p:normalViewPr>
  <p:slideViewPr>
    <p:cSldViewPr snapToGrid="0">
      <p:cViewPr varScale="1">
        <p:scale>
          <a:sx n="75" d="100"/>
          <a:sy n="75" d="100"/>
        </p:scale>
        <p:origin x="84" y="26"/>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47"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microsoft.com/office/2018/10/relationships/authors" Target="author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handoutMaster" Target="handoutMasters/handoutMaster1.xml"/><Relationship Id="rId48"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FA086F04-EEF2-4B08-867D-4940AB280151}"/>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dirty="0">
                <a:latin typeface="Times New Roman" pitchFamily="18" charset="0"/>
                <a:cs typeface="+mn-cs"/>
              </a:defRPr>
            </a:lvl1pPr>
          </a:lstStyle>
          <a:p>
            <a:pPr>
              <a:defRPr/>
            </a:pPr>
            <a:endParaRPr lang="en-GB" dirty="0"/>
          </a:p>
        </p:txBody>
      </p:sp>
      <p:sp>
        <p:nvSpPr>
          <p:cNvPr id="9219" name="Rectangle 3">
            <a:extLst>
              <a:ext uri="{FF2B5EF4-FFF2-40B4-BE49-F238E27FC236}">
                <a16:creationId xmlns:a16="http://schemas.microsoft.com/office/drawing/2014/main" id="{4358AC47-0EBE-4E2C-8A43-8A03D424B3DA}"/>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dirty="0">
                <a:latin typeface="Times New Roman" pitchFamily="18" charset="0"/>
                <a:cs typeface="+mn-cs"/>
              </a:defRPr>
            </a:lvl1pPr>
          </a:lstStyle>
          <a:p>
            <a:pPr>
              <a:defRPr/>
            </a:pPr>
            <a:endParaRPr lang="en-GB" dirty="0"/>
          </a:p>
        </p:txBody>
      </p:sp>
      <p:sp>
        <p:nvSpPr>
          <p:cNvPr id="9220" name="Rectangle 4">
            <a:extLst>
              <a:ext uri="{FF2B5EF4-FFF2-40B4-BE49-F238E27FC236}">
                <a16:creationId xmlns:a16="http://schemas.microsoft.com/office/drawing/2014/main" id="{02675D74-0E81-4162-AD6D-4BE6F1E18F69}"/>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dirty="0">
                <a:latin typeface="Times New Roman" pitchFamily="18" charset="0"/>
                <a:cs typeface="+mn-cs"/>
              </a:defRPr>
            </a:lvl1pPr>
          </a:lstStyle>
          <a:p>
            <a:pPr>
              <a:defRPr/>
            </a:pPr>
            <a:endParaRPr lang="en-GB" dirty="0"/>
          </a:p>
        </p:txBody>
      </p:sp>
      <p:sp>
        <p:nvSpPr>
          <p:cNvPr id="9221" name="Rectangle 5">
            <a:extLst>
              <a:ext uri="{FF2B5EF4-FFF2-40B4-BE49-F238E27FC236}">
                <a16:creationId xmlns:a16="http://schemas.microsoft.com/office/drawing/2014/main" id="{07691CC7-69FC-4D3A-AB4E-2B453D9CD38E}"/>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itchFamily="18" charset="0"/>
              </a:defRPr>
            </a:lvl1pPr>
          </a:lstStyle>
          <a:p>
            <a:pPr>
              <a:defRPr/>
            </a:pPr>
            <a:fld id="{CD2667A8-BE12-4639-825D-4BB1FB902853}" type="slidenum">
              <a:rPr lang="en-GB" altLang="en-US"/>
              <a:pPr>
                <a:defRPr/>
              </a:pPr>
              <a:t>‹#›</a:t>
            </a:fld>
            <a:endParaRPr lang="en-GB" altLang="en-US" dirty="0"/>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7CD3CC44-3EE9-4387-8C96-D32634A46CB3}"/>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dirty="0">
                <a:latin typeface="Times New Roman" pitchFamily="18" charset="0"/>
                <a:cs typeface="+mn-cs"/>
              </a:defRPr>
            </a:lvl1pPr>
          </a:lstStyle>
          <a:p>
            <a:pPr>
              <a:defRPr/>
            </a:pPr>
            <a:endParaRPr lang="en-GB" dirty="0"/>
          </a:p>
        </p:txBody>
      </p:sp>
      <p:sp>
        <p:nvSpPr>
          <p:cNvPr id="4099" name="Rectangle 3">
            <a:extLst>
              <a:ext uri="{FF2B5EF4-FFF2-40B4-BE49-F238E27FC236}">
                <a16:creationId xmlns:a16="http://schemas.microsoft.com/office/drawing/2014/main" id="{D8095EF5-6828-4827-9929-5659E132D801}"/>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dirty="0">
                <a:latin typeface="Times New Roman" pitchFamily="18" charset="0"/>
                <a:cs typeface="+mn-cs"/>
              </a:defRPr>
            </a:lvl1pPr>
          </a:lstStyle>
          <a:p>
            <a:pPr>
              <a:defRPr/>
            </a:pPr>
            <a:endParaRPr lang="en-GB" dirty="0"/>
          </a:p>
        </p:txBody>
      </p:sp>
      <p:sp>
        <p:nvSpPr>
          <p:cNvPr id="3076" name="Rectangle 4">
            <a:extLst>
              <a:ext uri="{FF2B5EF4-FFF2-40B4-BE49-F238E27FC236}">
                <a16:creationId xmlns:a16="http://schemas.microsoft.com/office/drawing/2014/main" id="{A1DDD3A4-78D6-4E74-A61E-0E34BD1F4132}"/>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12BC9159-93A7-4F93-8BD2-E4555CB34953}"/>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A1939848-3510-468C-824C-D2AB2B7CE7F4}"/>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dirty="0">
                <a:latin typeface="Times New Roman" pitchFamily="18" charset="0"/>
                <a:cs typeface="+mn-cs"/>
              </a:defRPr>
            </a:lvl1pPr>
          </a:lstStyle>
          <a:p>
            <a:pPr>
              <a:defRPr/>
            </a:pPr>
            <a:endParaRPr lang="en-GB" dirty="0"/>
          </a:p>
        </p:txBody>
      </p:sp>
      <p:sp>
        <p:nvSpPr>
          <p:cNvPr id="4103" name="Rectangle 7">
            <a:extLst>
              <a:ext uri="{FF2B5EF4-FFF2-40B4-BE49-F238E27FC236}">
                <a16:creationId xmlns:a16="http://schemas.microsoft.com/office/drawing/2014/main" id="{D4DF82CD-0B71-4360-91C5-2C0EC821E83D}"/>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itchFamily="18" charset="0"/>
              </a:defRPr>
            </a:lvl1pPr>
          </a:lstStyle>
          <a:p>
            <a:pPr>
              <a:defRPr/>
            </a:pPr>
            <a:fld id="{FCA7602F-5A0E-48CB-B2B6-62218E83BEAA}" type="slidenum">
              <a:rPr lang="en-GB" altLang="en-US"/>
              <a:pPr>
                <a:defRPr/>
              </a:pPr>
              <a:t>‹#›</a:t>
            </a:fld>
            <a:endParaRPr lang="en-GB" altLang="en-US"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D5440688-9C35-4353-934E-C9AE90237507}" type="slidenum">
              <a:rPr lang="en-GB" altLang="en-US" smtClean="0"/>
              <a:pPr>
                <a:defRPr/>
              </a:pPr>
              <a:t>8</a:t>
            </a:fld>
            <a:endParaRPr lang="en-GB" altLang="en-US" dirty="0"/>
          </a:p>
        </p:txBody>
      </p:sp>
    </p:spTree>
    <p:extLst>
      <p:ext uri="{BB962C8B-B14F-4D97-AF65-F5344CB8AC3E}">
        <p14:creationId xmlns:p14="http://schemas.microsoft.com/office/powerpoint/2010/main" val="355292127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7750496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889168609"/>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3" name="Text Box 14">
            <a:extLst>
              <a:ext uri="{FF2B5EF4-FFF2-40B4-BE49-F238E27FC236}">
                <a16:creationId xmlns:a16="http://schemas.microsoft.com/office/drawing/2014/main" id="{E1E1B52F-8A4A-4CAB-8DA7-F1FC3FF53CFB}"/>
              </a:ext>
            </a:extLst>
          </p:cNvPr>
          <p:cNvSpPr txBox="1">
            <a:spLocks noChangeArrowheads="1"/>
          </p:cNvSpPr>
          <p:nvPr userDrawn="1"/>
        </p:nvSpPr>
        <p:spPr bwMode="auto">
          <a:xfrm>
            <a:off x="239462" y="104178"/>
            <a:ext cx="369252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 CT/SA#109</a:t>
            </a:r>
          </a:p>
          <a:p>
            <a:pPr eaLnBrk="1" hangingPunct="1">
              <a:defRPr/>
            </a:pPr>
            <a:r>
              <a:rPr lang="en-GB" altLang="en-US" sz="1200" b="1" dirty="0">
                <a:latin typeface="Arial "/>
              </a:rPr>
              <a:t>Beijing</a:t>
            </a:r>
            <a:r>
              <a:rPr lang="sv-SE" altLang="en-US" sz="1200" b="1" dirty="0">
                <a:latin typeface="Arial "/>
              </a:rPr>
              <a:t>, </a:t>
            </a:r>
            <a:r>
              <a:rPr lang="en-US" altLang="en-US" sz="1200" b="1" dirty="0">
                <a:latin typeface="Arial "/>
              </a:rPr>
              <a:t>China</a:t>
            </a:r>
            <a:r>
              <a:rPr lang="sv-SE" altLang="en-US" sz="1200" b="1" dirty="0">
                <a:latin typeface="Arial "/>
              </a:rPr>
              <a:t>; </a:t>
            </a:r>
            <a:r>
              <a:rPr lang="en-US" altLang="en-US" sz="1200" b="1" dirty="0">
                <a:latin typeface="Arial "/>
              </a:rPr>
              <a:t>15-16/16</a:t>
            </a:r>
            <a:r>
              <a:rPr lang="sv-SE" altLang="en-US" sz="1200" b="1" dirty="0">
                <a:latin typeface="Arial "/>
              </a:rPr>
              <a:t>– </a:t>
            </a:r>
            <a:r>
              <a:rPr lang="en-US" altLang="en-US" sz="1200" b="1" dirty="0">
                <a:latin typeface="Arial "/>
              </a:rPr>
              <a:t>19</a:t>
            </a:r>
            <a:r>
              <a:rPr lang="sv-SE" altLang="en-US" sz="1200" b="1" dirty="0">
                <a:latin typeface="Arial "/>
              </a:rPr>
              <a:t> </a:t>
            </a:r>
            <a:r>
              <a:rPr lang="en-US" altLang="en-US" sz="1200" b="1" dirty="0">
                <a:latin typeface="Arial "/>
              </a:rPr>
              <a:t>September</a:t>
            </a:r>
            <a:r>
              <a:rPr lang="sv-SE" altLang="en-US" sz="1200" b="1" dirty="0">
                <a:latin typeface="Arial "/>
              </a:rPr>
              <a:t> 202</a:t>
            </a:r>
            <a:r>
              <a:rPr lang="en-US" altLang="en-US" sz="1200" b="1" dirty="0">
                <a:latin typeface="Arial "/>
              </a:rPr>
              <a:t>5</a:t>
            </a:r>
            <a:endParaRPr lang="sv-SE" altLang="en-US" sz="1200" b="1" dirty="0">
              <a:latin typeface="Arial "/>
            </a:endParaRPr>
          </a:p>
        </p:txBody>
      </p:sp>
      <p:sp>
        <p:nvSpPr>
          <p:cNvPr id="2" name="Title 1"/>
          <p:cNvSpPr>
            <a:spLocks noGrp="1"/>
          </p:cNvSpPr>
          <p:nvPr>
            <p:ph type="title"/>
          </p:nvPr>
        </p:nvSpPr>
        <p:spPr>
          <a:xfrm>
            <a:off x="831850" y="1709738"/>
            <a:ext cx="10515600" cy="2852737"/>
          </a:xfrm>
        </p:spPr>
        <p:txBody>
          <a:bodyPr anchor="b"/>
          <a:lstStyle>
            <a:lvl1pPr>
              <a:defRPr sz="6000"/>
            </a:lvl1pPr>
          </a:lstStyle>
          <a:p>
            <a:r>
              <a:rPr lang="en-US" dirty="0"/>
              <a:t>Click to edit Master title style</a:t>
            </a:r>
          </a:p>
        </p:txBody>
      </p:sp>
    </p:spTree>
    <p:extLst>
      <p:ext uri="{BB962C8B-B14F-4D97-AF65-F5344CB8AC3E}">
        <p14:creationId xmlns:p14="http://schemas.microsoft.com/office/powerpoint/2010/main" val="190292998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725AB13C-A096-4D15-A7B1-75C9F7CC76DA}"/>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dirty="0">
              <a:solidFill>
                <a:schemeClr val="bg1"/>
              </a:solidFill>
            </a:endParaRPr>
          </a:p>
        </p:txBody>
      </p:sp>
      <p:sp>
        <p:nvSpPr>
          <p:cNvPr id="1027" name="Title Placeholder 1">
            <a:extLst>
              <a:ext uri="{FF2B5EF4-FFF2-40B4-BE49-F238E27FC236}">
                <a16:creationId xmlns:a16="http://schemas.microsoft.com/office/drawing/2014/main" id="{1C55EFC0-1A01-4724-81CE-BCA0543A8BD3}"/>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a:extLst>
              <a:ext uri="{FF2B5EF4-FFF2-40B4-BE49-F238E27FC236}">
                <a16:creationId xmlns:a16="http://schemas.microsoft.com/office/drawing/2014/main" id="{B9A281B1-3D63-4A41-9F27-E46140CE9A3E}"/>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CFA250E3-5209-48A7-80AD-42E1E5EF11EA}"/>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dirty="0">
              <a:solidFill>
                <a:schemeClr val="bg1"/>
              </a:solidFill>
            </a:endParaRPr>
          </a:p>
        </p:txBody>
      </p:sp>
      <p:sp>
        <p:nvSpPr>
          <p:cNvPr id="9" name="TextBox 7">
            <a:extLst>
              <a:ext uri="{FF2B5EF4-FFF2-40B4-BE49-F238E27FC236}">
                <a16:creationId xmlns:a16="http://schemas.microsoft.com/office/drawing/2014/main" id="{C2C59258-8A34-46E4-910F-73AC423C9B92}"/>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2023</a:t>
            </a:r>
          </a:p>
        </p:txBody>
      </p:sp>
      <p:pic>
        <p:nvPicPr>
          <p:cNvPr id="1031" name="Picture 1">
            <a:extLst>
              <a:ext uri="{FF2B5EF4-FFF2-40B4-BE49-F238E27FC236}">
                <a16:creationId xmlns:a16="http://schemas.microsoft.com/office/drawing/2014/main" id="{5C5740C2-B90C-4FE6-9FF6-34E173C59949}"/>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89D2E833-CAAF-4BF1-BB30-3C8400CEDAC5}"/>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defRPr/>
            </a:pPr>
            <a:fld id="{75D87B3C-0557-4163-8178-F56CB501D18A}" type="slidenum">
              <a:rPr lang="en-GB" altLang="en-US" sz="1400" smtClean="0">
                <a:latin typeface="Calibri" pitchFamily="34" charset="0"/>
              </a:rPr>
              <a:pPr>
                <a:defRPr/>
              </a:pPr>
              <a:t>‹#›</a:t>
            </a:fld>
            <a:endParaRPr lang="en-GB" altLang="en-US" sz="1400" dirty="0">
              <a:latin typeface="Calibri" pitchFamily="34" charset="0"/>
            </a:endParaRPr>
          </a:p>
        </p:txBody>
      </p:sp>
      <p:sp>
        <p:nvSpPr>
          <p:cNvPr id="1033" name="TextBox 1">
            <a:extLst>
              <a:ext uri="{FF2B5EF4-FFF2-40B4-BE49-F238E27FC236}">
                <a16:creationId xmlns:a16="http://schemas.microsoft.com/office/drawing/2014/main" id="{13459413-6E6F-4FE7-9B61-458A4202D060}"/>
              </a:ext>
            </a:extLst>
          </p:cNvPr>
          <p:cNvSpPr txBox="1">
            <a:spLocks noChangeArrowheads="1"/>
          </p:cNvSpPr>
          <p:nvPr userDrawn="1"/>
        </p:nvSpPr>
        <p:spPr bwMode="auto">
          <a:xfrm>
            <a:off x="8673483" y="0"/>
            <a:ext cx="280255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de-DE" altLang="en-US" dirty="0"/>
              <a:t> SP-25</a:t>
            </a:r>
            <a:r>
              <a:rPr lang="en-US" altLang="en-US" dirty="0"/>
              <a:t>1231</a:t>
            </a:r>
            <a:r>
              <a:rPr lang="de-DE" altLang="en-US" dirty="0"/>
              <a:t>, CP-252008</a:t>
            </a:r>
            <a:endParaRPr lang="en-GB" altLang="en-US" dirty="0"/>
          </a:p>
        </p:txBody>
      </p:sp>
    </p:spTree>
  </p:cSld>
  <p:clrMap bg1="lt1" tx1="dk1" bg2="lt2" tx2="dk2" accent1="accent1" accent2="accent2" accent3="accent3" accent4="accent4" accent5="accent5" accent6="accent6" hlink="hlink" folHlink="folHlink"/>
  <p:sldLayoutIdLst>
    <p:sldLayoutId id="2147485169" r:id="rId1"/>
    <p:sldLayoutId id="2147485170" r:id="rId2"/>
    <p:sldLayoutId id="2147485171"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hyperlink" Target="https://datatracker.ietf.org/doc/draft-ma-netmod-immutable-flag/" TargetMode="External"/><Relationship Id="rId7" Type="http://schemas.openxmlformats.org/officeDocument/2006/relationships/hyperlink" Target="https://datatracker.ietf.org/liaison/2005/" TargetMode="External"/><Relationship Id="rId2" Type="http://schemas.openxmlformats.org/officeDocument/2006/relationships/hyperlink" Target="https://datatracker.ietf.org/liaison/1818/" TargetMode="External"/><Relationship Id="rId1" Type="http://schemas.openxmlformats.org/officeDocument/2006/relationships/slideLayout" Target="../slideLayouts/slideLayout2.xml"/><Relationship Id="rId6" Type="http://schemas.openxmlformats.org/officeDocument/2006/relationships/hyperlink" Target="https://datatracker.ietf.org/doc/draft-ietf-netmod-system-config" TargetMode="External"/><Relationship Id="rId5" Type="http://schemas.openxmlformats.org/officeDocument/2006/relationships/hyperlink" Target="https://datatracker.ietf.org/doc/draft-ietf-netmod-immutable-flag/" TargetMode="External"/><Relationship Id="rId4" Type="http://schemas.openxmlformats.org/officeDocument/2006/relationships/hyperlink" Target="https://datatracker.ietf.org/doc/draft-ma-netmod-immutable-flag/08" TargetMode="External"/></Relationships>
</file>

<file path=ppt/slides/_rels/slide11.xml.rels><?xml version="1.0" encoding="UTF-8" standalone="yes"?>
<Relationships xmlns="http://schemas.openxmlformats.org/package/2006/relationships"><Relationship Id="rId8" Type="http://schemas.openxmlformats.org/officeDocument/2006/relationships/hyperlink" Target="https://datatracker.ietf.org/doc/draft-tuexen-tsvwg-dtls-chunk-key-management/" TargetMode="External"/><Relationship Id="rId3" Type="http://schemas.openxmlformats.org/officeDocument/2006/relationships/hyperlink" Target="https://datatracker.ietf.org/liaison/1858/" TargetMode="External"/><Relationship Id="rId7" Type="http://schemas.openxmlformats.org/officeDocument/2006/relationships/hyperlink" Target="https://datatracker.ietf.org/doc/draft-ietf-tsvwg-sctp-dtls-chunk/" TargetMode="External"/><Relationship Id="rId2" Type="http://schemas.openxmlformats.org/officeDocument/2006/relationships/hyperlink" Target="https://datatracker.ietf.org/liaison/1854/" TargetMode="External"/><Relationship Id="rId1" Type="http://schemas.openxmlformats.org/officeDocument/2006/relationships/slideLayout" Target="../slideLayouts/slideLayout2.xml"/><Relationship Id="rId6" Type="http://schemas.openxmlformats.org/officeDocument/2006/relationships/hyperlink" Target="https://datatracker.ietf.org/doc/draft-westerlund-tsvwg-sctp-dtls-chunk/" TargetMode="External"/><Relationship Id="rId5" Type="http://schemas.openxmlformats.org/officeDocument/2006/relationships/hyperlink" Target="https://datatracker.ietf.org/meeting/123/materials/slides-123-tsvwg-design-team-report-on-dtls-for-sctp-00" TargetMode="External"/><Relationship Id="rId4" Type="http://schemas.openxmlformats.org/officeDocument/2006/relationships/hyperlink" Target="https://datatracker.ietf.org/liaison/1851/" TargetMode="External"/><Relationship Id="rId9" Type="http://schemas.openxmlformats.org/officeDocument/2006/relationships/hyperlink" Target="https://datatracker.ietf.org/doc/draft-ietf-tsvwg-dtls-chunk-key-management/" TargetMode="Externa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hyperlink" Target="https://www.3gpp.org/delegates-corner/delegates-corner-home/iana-v2" TargetMode="Externa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hyperlink" Target="https://datatracker.ietf.org/doc/draft-ietf-sipcore-callinfo-rcd/#:~:text=To%20allow%20calling%20parties%20to%20initiate%2C%20and%20called,%5BRFC3261%5D%20and%20also%20a%20new%20token%20%28%22jcard%22%29%20f" TargetMode="External"/><Relationship Id="rId2" Type="http://schemas.openxmlformats.org/officeDocument/2006/relationships/hyperlink" Target="https://datatracker.ietf.org/doc/draft-ietf-stir-passport-rcd/" TargetMode="Externa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hyperlink" Target="https://datatracker.ietf.org/doc/draft-ietf-tsvwg-udp-options/" TargetMode="External"/><Relationship Id="rId2" Type="http://schemas.openxmlformats.org/officeDocument/2006/relationships/hyperlink" Target="https://datatracker.ietf.org/doc/draft-ietf-opsawg-teas-attachment-circuit/" TargetMode="Externa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hyperlink" Target="https://datatracker.ietf.org/doc/draft-ietf-sipcore-rfc7976bis/" TargetMode="Externa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hyperlink" Target="https://datatracker.ietf.org/doc/draft-ietf-moq-transport/" TargetMode="External"/><Relationship Id="rId2" Type="http://schemas.openxmlformats.org/officeDocument/2006/relationships/hyperlink" Target="https://datatracker.ietf.org/doc/draft-ietf-masque-quic-proxy/" TargetMode="Externa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hyperlink" Target="https://datatracker.ietf.org/doc/draft-ietf-mimi-content/" TargetMode="External"/><Relationship Id="rId2" Type="http://schemas.openxmlformats.org/officeDocument/2006/relationships/hyperlink" Target="https://datatracker.ietf.org/doc/draft-ietf-quic-multipath/" TargetMode="Externa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hyperlink" Target="https://datatracker.ietf.org/doc/draft-ietf-opsawg-pcap" TargetMode="External"/><Relationship Id="rId2" Type="http://schemas.openxmlformats.org/officeDocument/2006/relationships/hyperlink" Target="https://datatracker.ietf.org/doc/draft-ietf-masque-connect-ethernet/" TargetMode="Externa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8" Type="http://schemas.openxmlformats.org/officeDocument/2006/relationships/hyperlink" Target="https://www.rfc-editor.org/rfc/rfc9562" TargetMode="External"/><Relationship Id="rId3" Type="http://schemas.openxmlformats.org/officeDocument/2006/relationships/hyperlink" Target="https://www.rfc-editor.org/rfc/rfc9810.html" TargetMode="External"/><Relationship Id="rId7" Type="http://schemas.openxmlformats.org/officeDocument/2006/relationships/hyperlink" Target="https://www.rfc-editor.org/rfc/rfc9700.html" TargetMode="External"/><Relationship Id="rId12" Type="http://schemas.openxmlformats.org/officeDocument/2006/relationships/hyperlink" Target="https://www.rfc-editor.org/rfc/rfc7542" TargetMode="External"/><Relationship Id="rId2" Type="http://schemas.openxmlformats.org/officeDocument/2006/relationships/hyperlink" Target="https://www.rfc-editor.org/rfc/rfc9811.html" TargetMode="External"/><Relationship Id="rId1" Type="http://schemas.openxmlformats.org/officeDocument/2006/relationships/slideLayout" Target="../slideLayouts/slideLayout2.xml"/><Relationship Id="rId6" Type="http://schemas.openxmlformats.org/officeDocument/2006/relationships/hyperlink" Target="https://www.rfc-editor.org/rfc/rfc8200.html" TargetMode="External"/><Relationship Id="rId11" Type="http://schemas.openxmlformats.org/officeDocument/2006/relationships/hyperlink" Target="https://www.rfc-editor.org/rfc/rfc8415.html" TargetMode="External"/><Relationship Id="rId5" Type="http://schemas.openxmlformats.org/officeDocument/2006/relationships/hyperlink" Target="https://www.rfc-editor.org/rfc/rfc9776.html" TargetMode="External"/><Relationship Id="rId10" Type="http://schemas.openxmlformats.org/officeDocument/2006/relationships/hyperlink" Target="https://www.rfc-editor.org/rfc/rfc9112" TargetMode="External"/><Relationship Id="rId4" Type="http://schemas.openxmlformats.org/officeDocument/2006/relationships/hyperlink" Target="https://www.rfc-editor.org/rfc/rfc9777.html" TargetMode="External"/><Relationship Id="rId9" Type="http://schemas.openxmlformats.org/officeDocument/2006/relationships/hyperlink" Target="https://www.rfc-editor.org/rfc/rfc9110" TargetMode="Externa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2.xml"/><Relationship Id="rId5" Type="http://schemas.openxmlformats.org/officeDocument/2006/relationships/image" Target="../media/image5.jpeg"/><Relationship Id="rId4" Type="http://schemas.openxmlformats.org/officeDocument/2006/relationships/image" Target="../media/image2.jpe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3" Type="http://schemas.openxmlformats.org/officeDocument/2006/relationships/hyperlink" Target="https://datatracker.ietf.org/doc/html/draft-kelly-json-hal-11" TargetMode="External"/><Relationship Id="rId2" Type="http://schemas.openxmlformats.org/officeDocument/2006/relationships/hyperlink" Target="https://datatracker.ietf.org/doc/draft-newton-json-content-rules/" TargetMode="Externa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hyperlink" Target="https://datatracker.ietf.org/doc/draft-wright-json-schema/" TargetMode="External"/><Relationship Id="rId2" Type="http://schemas.openxmlformats.org/officeDocument/2006/relationships/hyperlink" Target="https://datatracker.ietf.org/doc/draft-bhutton-json-schema/" TargetMode="External"/><Relationship Id="rId1" Type="http://schemas.openxmlformats.org/officeDocument/2006/relationships/slideLayout" Target="../slideLayouts/slideLayout2.xml"/><Relationship Id="rId5" Type="http://schemas.openxmlformats.org/officeDocument/2006/relationships/hyperlink" Target="https://json-schema.org/specification" TargetMode="External"/><Relationship Id="rId4" Type="http://schemas.openxmlformats.org/officeDocument/2006/relationships/hyperlink" Target="https://json-schema.org/slack"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hyperlink" Target="https://datatracker.ietf.org/doc/draft-wright-json-schema-validation/01/" TargetMode="External"/><Relationship Id="rId2" Type="http://schemas.openxmlformats.org/officeDocument/2006/relationships/hyperlink" Target="https://datatracker.ietf.org/doc/html/draft-bhutton-json-schema-validation" TargetMode="External"/><Relationship Id="rId1" Type="http://schemas.openxmlformats.org/officeDocument/2006/relationships/slideLayout" Target="../slideLayouts/slideLayout2.xml"/><Relationship Id="rId5" Type="http://schemas.openxmlformats.org/officeDocument/2006/relationships/hyperlink" Target="https://datatracker.ietf.org/doc/draft-wright-json-schema-hyperschema/01/" TargetMode="External"/><Relationship Id="rId4" Type="http://schemas.openxmlformats.org/officeDocument/2006/relationships/hyperlink" Target="https://datatracker.ietf.org/doc/draft-handrews-json-schema-hyperschema/02/" TargetMode="External"/></Relationships>
</file>

<file path=ppt/slides/_rels/slide5.xml.rels><?xml version="1.0" encoding="UTF-8" standalone="yes"?>
<Relationships xmlns="http://schemas.openxmlformats.org/package/2006/relationships"><Relationship Id="rId3" Type="http://schemas.openxmlformats.org/officeDocument/2006/relationships/hyperlink" Target="https://datatracker.ietf.org/doc/draft-kes-rfc3113bis/" TargetMode="External"/><Relationship Id="rId2" Type="http://schemas.openxmlformats.org/officeDocument/2006/relationships/hyperlink" Target="https://datatracker.ietf.org/group/ietf3gpp/about/" TargetMode="Externa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hyperlink" Target="https://datatracker.ietf.org/wg/teas/about/" TargetMode="External"/><Relationship Id="rId2" Type="http://schemas.openxmlformats.org/officeDocument/2006/relationships/hyperlink" Target=":%20https:/datatracker.ietf.org/liaison/2064/" TargetMode="External"/><Relationship Id="rId1" Type="http://schemas.openxmlformats.org/officeDocument/2006/relationships/slideLayout" Target="../slideLayouts/slideLayout2.xml"/><Relationship Id="rId4" Type="http://schemas.openxmlformats.org/officeDocument/2006/relationships/hyperlink" Target="https://datatracker.ietf.org/doc/html/draft-ietf-teas-5g-network-slice-application" TargetMode="External"/></Relationships>
</file>

<file path=ppt/slides/_rels/slide8.xml.rels><?xml version="1.0" encoding="UTF-8" standalone="yes"?>
<Relationships xmlns="http://schemas.openxmlformats.org/package/2006/relationships"><Relationship Id="rId3" Type="http://schemas.openxmlformats.org/officeDocument/2006/relationships/hyperlink" Target="https://datatracker.ietf.org/liaison/1996/" TargetMode="External"/><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hyperlink" Target="https://datatracker.ietf.org/liaison/1995/"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EF502E1-30AF-426D-9804-E618C9C74992}"/>
              </a:ext>
            </a:extLst>
          </p:cNvPr>
          <p:cNvSpPr txBox="1">
            <a:spLocks/>
          </p:cNvSpPr>
          <p:nvPr/>
        </p:nvSpPr>
        <p:spPr bwMode="auto">
          <a:xfrm>
            <a:off x="1100138" y="1122363"/>
            <a:ext cx="9991725" cy="2387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lnSpc>
                <a:spcPct val="90000"/>
              </a:lnSpc>
              <a:spcBef>
                <a:spcPts val="1000"/>
              </a:spcBef>
              <a:buBlip>
                <a:blip r:embed="rId2"/>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spcBef>
                <a:spcPct val="0"/>
              </a:spcBef>
              <a:buFontTx/>
              <a:buNone/>
            </a:pPr>
            <a:r>
              <a:rPr lang="en-US" altLang="en-US" sz="6000" dirty="0">
                <a:latin typeface="Calibri Light" panose="020F0302020204030204" pitchFamily="34" charset="0"/>
              </a:rPr>
              <a:t>IETF Status Report </a:t>
            </a:r>
            <a:br>
              <a:rPr lang="en-US" altLang="en-US" sz="6000" dirty="0">
                <a:latin typeface="Calibri Light" panose="020F0302020204030204" pitchFamily="34" charset="0"/>
              </a:rPr>
            </a:br>
            <a:r>
              <a:rPr lang="en-US" altLang="en-US" sz="6000" dirty="0">
                <a:latin typeface="Calibri Light" panose="020F0302020204030204" pitchFamily="34" charset="0"/>
              </a:rPr>
              <a:t>to TSG CT/SA#109</a:t>
            </a:r>
            <a:endParaRPr lang="fr-FR" altLang="fr-FR" sz="6000" dirty="0">
              <a:latin typeface="Calibri Light" panose="020F0302020204030204" pitchFamily="34" charset="0"/>
            </a:endParaRPr>
          </a:p>
        </p:txBody>
      </p:sp>
      <p:sp>
        <p:nvSpPr>
          <p:cNvPr id="5123" name="Subtitle 2">
            <a:extLst>
              <a:ext uri="{FF2B5EF4-FFF2-40B4-BE49-F238E27FC236}">
                <a16:creationId xmlns:a16="http://schemas.microsoft.com/office/drawing/2014/main" id="{AF614947-9BC8-44E2-87A6-615989BA9628}"/>
              </a:ext>
            </a:extLst>
          </p:cNvPr>
          <p:cNvSpPr txBox="1">
            <a:spLocks noChangeArrowheads="1"/>
          </p:cNvSpPr>
          <p:nvPr/>
        </p:nvSpPr>
        <p:spPr bwMode="auto">
          <a:xfrm>
            <a:off x="1524000" y="3602038"/>
            <a:ext cx="9144000" cy="1655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28600" indent="-228600">
              <a:lnSpc>
                <a:spcPct val="90000"/>
              </a:lnSpc>
              <a:spcBef>
                <a:spcPts val="1000"/>
              </a:spcBef>
              <a:buBlip>
                <a:blip r:embed="rId2"/>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buFontTx/>
              <a:buNone/>
            </a:pPr>
            <a:r>
              <a:rPr lang="en-DE" altLang="fr-FR" dirty="0"/>
              <a:t>P</a:t>
            </a:r>
            <a:r>
              <a:rPr lang="en-GB" altLang="fr-FR" dirty="0"/>
              <a:t>e</a:t>
            </a:r>
            <a:r>
              <a:rPr lang="en-DE" altLang="fr-FR" dirty="0"/>
              <a:t>t</a:t>
            </a:r>
            <a:r>
              <a:rPr lang="en-GB" altLang="fr-FR" dirty="0"/>
              <a:t>e</a:t>
            </a:r>
            <a:r>
              <a:rPr lang="en-DE" altLang="fr-FR" dirty="0"/>
              <a:t>r </a:t>
            </a:r>
            <a:r>
              <a:rPr lang="en-GB" altLang="fr-FR" dirty="0"/>
              <a:t>S</a:t>
            </a:r>
            <a:r>
              <a:rPr lang="en-DE" altLang="fr-FR" dirty="0"/>
              <a:t>c</a:t>
            </a:r>
            <a:r>
              <a:rPr lang="en-GB" altLang="fr-FR" dirty="0"/>
              <a:t>h</a:t>
            </a:r>
            <a:r>
              <a:rPr lang="en-DE" altLang="fr-FR" dirty="0"/>
              <a:t>m</a:t>
            </a:r>
            <a:r>
              <a:rPr lang="en-GB" altLang="fr-FR" dirty="0" err="1"/>
              <a:t>i</a:t>
            </a:r>
            <a:r>
              <a:rPr lang="en-DE" altLang="fr-FR" dirty="0"/>
              <a:t>t</a:t>
            </a:r>
            <a:r>
              <a:rPr lang="en-GB" altLang="fr-FR" dirty="0"/>
              <a:t>t</a:t>
            </a:r>
            <a:r>
              <a:rPr lang="fr-FR" altLang="fr-FR" dirty="0"/>
              <a:t> (3GPP Liaison Manager to IETF)</a:t>
            </a:r>
          </a:p>
          <a:p>
            <a:pPr algn="ctr">
              <a:buFontTx/>
              <a:buNone/>
            </a:pPr>
            <a:r>
              <a:rPr lang="fr-FR" altLang="fr-FR" dirty="0"/>
              <a:t>Charles Eckel (IETF Liaison Manager to 3GPP)</a:t>
            </a:r>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3D99874-8186-E4EC-929E-F35AC0946F9D}"/>
              </a:ext>
            </a:extLst>
          </p:cNvPr>
          <p:cNvSpPr>
            <a:spLocks noGrp="1"/>
          </p:cNvSpPr>
          <p:nvPr>
            <p:ph type="title"/>
          </p:nvPr>
        </p:nvSpPr>
        <p:spPr>
          <a:xfrm>
            <a:off x="838200" y="365125"/>
            <a:ext cx="10515600" cy="1325563"/>
          </a:xfrm>
        </p:spPr>
        <p:txBody>
          <a:bodyPr/>
          <a:lstStyle/>
          <a:p>
            <a:r>
              <a:rPr lang="en-US" dirty="0"/>
              <a:t>SA5 -&gt; NETMOD</a:t>
            </a:r>
            <a:endParaRPr lang="fr-FR" dirty="0"/>
          </a:p>
        </p:txBody>
      </p:sp>
      <p:sp>
        <p:nvSpPr>
          <p:cNvPr id="3" name="Espace réservé du contenu 2">
            <a:extLst>
              <a:ext uri="{FF2B5EF4-FFF2-40B4-BE49-F238E27FC236}">
                <a16:creationId xmlns:a16="http://schemas.microsoft.com/office/drawing/2014/main" id="{7C7E4170-5904-1D19-7432-0C86A1A9D79A}"/>
              </a:ext>
            </a:extLst>
          </p:cNvPr>
          <p:cNvSpPr>
            <a:spLocks noGrp="1"/>
          </p:cNvSpPr>
          <p:nvPr>
            <p:ph idx="1"/>
          </p:nvPr>
        </p:nvSpPr>
        <p:spPr>
          <a:xfrm>
            <a:off x="838200" y="1825624"/>
            <a:ext cx="10515600" cy="4545195"/>
          </a:xfrm>
        </p:spPr>
        <p:txBody>
          <a:bodyPr/>
          <a:lstStyle/>
          <a:p>
            <a:r>
              <a:rPr lang="en-US" sz="2400" dirty="0">
                <a:hlinkClick r:id="rId2"/>
              </a:rPr>
              <a:t>LS on need for modeling isInvariant and SystemCreated in YANG</a:t>
            </a:r>
            <a:r>
              <a:rPr lang="en-US" sz="2400" dirty="0"/>
              <a:t> (2023/03/09)</a:t>
            </a:r>
          </a:p>
          <a:p>
            <a:r>
              <a:rPr lang="en-US" sz="2400" dirty="0"/>
              <a:t>3GPP Requirements</a:t>
            </a:r>
          </a:p>
          <a:p>
            <a:pPr lvl="1"/>
            <a:r>
              <a:rPr lang="en-US" sz="2000" dirty="0"/>
              <a:t>Solution to represent </a:t>
            </a:r>
            <a:r>
              <a:rPr lang="en-US" sz="2000" dirty="0" err="1"/>
              <a:t>isInvariant</a:t>
            </a:r>
            <a:r>
              <a:rPr lang="en-US" sz="2000" dirty="0"/>
              <a:t> and </a:t>
            </a:r>
            <a:r>
              <a:rPr lang="en-US" sz="2000" dirty="0" err="1"/>
              <a:t>SystemCreated</a:t>
            </a:r>
            <a:r>
              <a:rPr lang="en-US" sz="2000" dirty="0"/>
              <a:t> properties in YANG statements</a:t>
            </a:r>
          </a:p>
          <a:p>
            <a:pPr lvl="1"/>
            <a:r>
              <a:rPr lang="en-US" sz="2000" dirty="0"/>
              <a:t>View </a:t>
            </a:r>
            <a:r>
              <a:rPr lang="en-US" sz="2000" dirty="0">
                <a:hlinkClick r:id="rId3"/>
              </a:rPr>
              <a:t>draft-ma-netmod-immutable-flag</a:t>
            </a:r>
            <a:r>
              <a:rPr lang="en-US" sz="2000" dirty="0"/>
              <a:t> as a potential solution</a:t>
            </a:r>
          </a:p>
          <a:p>
            <a:r>
              <a:rPr lang="en-US" sz="2400" dirty="0"/>
              <a:t>Discussed in NETMOD at IETF 117 – IETF 122</a:t>
            </a:r>
          </a:p>
          <a:p>
            <a:pPr lvl="1"/>
            <a:r>
              <a:rPr lang="en-US" sz="2000" dirty="0"/>
              <a:t>WG adoption poll for </a:t>
            </a:r>
            <a:r>
              <a:rPr lang="en-US" sz="2000" dirty="0">
                <a:hlinkClick r:id="rId4"/>
              </a:rPr>
              <a:t>draft-ma-netmod-immutable-flag-08</a:t>
            </a:r>
            <a:r>
              <a:rPr lang="en-US" sz="2000" dirty="0"/>
              <a:t> completed with mixed opinions</a:t>
            </a:r>
          </a:p>
          <a:p>
            <a:pPr lvl="1"/>
            <a:r>
              <a:rPr lang="en-US" sz="1800" dirty="0">
                <a:effectLst/>
                <a:latin typeface="Calibri" panose="020F0502020204030204" pitchFamily="34" charset="0"/>
                <a:ea typeface="Calibri" panose="020F0502020204030204" pitchFamily="34" charset="0"/>
                <a:cs typeface="Times New Roman" panose="02020603050405020304" pitchFamily="18" charset="0"/>
              </a:rPr>
              <a:t>Hence the "immutable-flag" draft [3] defines a metadata attribute called "immutable" that can be used by a system to declare which configuration nodes it deems immutable</a:t>
            </a:r>
            <a:endParaRPr lang="en-US" sz="2000" dirty="0">
              <a:hlinkClick r:id="rId5"/>
            </a:endParaRPr>
          </a:p>
          <a:p>
            <a:pPr lvl="1"/>
            <a:r>
              <a:rPr lang="en-US" sz="2000" dirty="0">
                <a:hlinkClick r:id="rId5"/>
              </a:rPr>
              <a:t>draft-ietf-netmod-immutable-flag</a:t>
            </a:r>
            <a:r>
              <a:rPr lang="en-US" sz="2000" dirty="0"/>
              <a:t>, -0</a:t>
            </a:r>
            <a:r>
              <a:rPr lang="en-SE" sz="2000" dirty="0">
                <a:solidFill>
                  <a:srgbClr val="FF0000"/>
                </a:solidFill>
              </a:rPr>
              <a:t>4</a:t>
            </a:r>
            <a:r>
              <a:rPr lang="en-SE" sz="2000" dirty="0"/>
              <a:t> </a:t>
            </a:r>
            <a:r>
              <a:rPr lang="en-US" sz="2000" dirty="0"/>
              <a:t>posted 2025-0</a:t>
            </a:r>
            <a:r>
              <a:rPr lang="en-SE" sz="2000" dirty="0">
                <a:solidFill>
                  <a:srgbClr val="FF0000"/>
                </a:solidFill>
              </a:rPr>
              <a:t>5</a:t>
            </a:r>
            <a:r>
              <a:rPr lang="en-US" sz="2000" dirty="0"/>
              <a:t>, addressing WGLC comments</a:t>
            </a:r>
          </a:p>
          <a:p>
            <a:pPr lvl="1"/>
            <a:r>
              <a:rPr lang="en-US" sz="1800" dirty="0">
                <a:effectLst/>
                <a:latin typeface="Calibri" panose="020F0502020204030204" pitchFamily="34" charset="0"/>
                <a:ea typeface="Calibri" panose="020F0502020204030204" pitchFamily="34" charset="0"/>
                <a:cs typeface="Times New Roman" panose="02020603050405020304" pitchFamily="18" charset="0"/>
              </a:rPr>
              <a:t>The system datastore defined in [2] provides a similar, but slightly different solution to the problem described by </a:t>
            </a:r>
            <a:r>
              <a:rPr lang="en-US" sz="1800" dirty="0" err="1">
                <a:effectLst/>
                <a:latin typeface="Calibri" panose="020F0502020204030204" pitchFamily="34" charset="0"/>
                <a:ea typeface="Calibri" panose="020F0502020204030204" pitchFamily="34" charset="0"/>
                <a:cs typeface="Times New Roman" panose="02020603050405020304" pitchFamily="18" charset="0"/>
              </a:rPr>
              <a:t>SystemCreated</a:t>
            </a:r>
            <a:r>
              <a:rPr lang="en-US" sz="1800" dirty="0">
                <a:effectLst/>
                <a:latin typeface="Calibri" panose="020F0502020204030204" pitchFamily="34" charset="0"/>
                <a:ea typeface="Calibri" panose="020F0502020204030204" pitchFamily="34" charset="0"/>
                <a:cs typeface="Times New Roman" panose="02020603050405020304" pitchFamily="18" charset="0"/>
              </a:rPr>
              <a:t> Classes in SA5 LS.</a:t>
            </a:r>
            <a:endParaRPr lang="en-SE" sz="2000" dirty="0"/>
          </a:p>
          <a:p>
            <a:pPr lvl="1"/>
            <a:r>
              <a:rPr lang="en-US" sz="2000" b="0" i="0" dirty="0">
                <a:solidFill>
                  <a:srgbClr val="212529"/>
                </a:solidFill>
                <a:effectLst/>
                <a:latin typeface="Inter"/>
                <a:hlinkClick r:id="rId6"/>
              </a:rPr>
              <a:t>System-defined Configuration</a:t>
            </a:r>
            <a:r>
              <a:rPr lang="en-SE" sz="2000" b="0" i="0" dirty="0">
                <a:solidFill>
                  <a:srgbClr val="212529"/>
                </a:solidFill>
                <a:effectLst/>
                <a:latin typeface="Inter"/>
              </a:rPr>
              <a:t>, </a:t>
            </a:r>
            <a:r>
              <a:rPr lang="en-US" sz="2000" dirty="0"/>
              <a:t>-</a:t>
            </a:r>
            <a:r>
              <a:rPr lang="en-SE" sz="2000" dirty="0">
                <a:solidFill>
                  <a:srgbClr val="FF0000"/>
                </a:solidFill>
              </a:rPr>
              <a:t>12</a:t>
            </a:r>
            <a:r>
              <a:rPr lang="en-SE" sz="2000" dirty="0"/>
              <a:t> </a:t>
            </a:r>
            <a:r>
              <a:rPr lang="en-US" sz="2000" dirty="0"/>
              <a:t>posted 2025-0</a:t>
            </a:r>
            <a:r>
              <a:rPr lang="en-SE" sz="2000" dirty="0">
                <a:solidFill>
                  <a:srgbClr val="FF0000"/>
                </a:solidFill>
              </a:rPr>
              <a:t>2</a:t>
            </a:r>
            <a:endParaRPr lang="en-US" sz="2000" b="0" i="0" dirty="0">
              <a:solidFill>
                <a:srgbClr val="212529"/>
              </a:solidFill>
              <a:effectLst/>
              <a:latin typeface="Inter"/>
            </a:endParaRPr>
          </a:p>
          <a:p>
            <a:r>
              <a:rPr lang="en-US" sz="2000" dirty="0">
                <a:hlinkClick r:id="rId7"/>
              </a:rPr>
              <a:t>Reply LS on need for modeling isInvariant and SystemCreated in YANG</a:t>
            </a:r>
            <a:r>
              <a:rPr lang="en-US" sz="2000" dirty="0"/>
              <a:t> (2025/06/06)</a:t>
            </a:r>
          </a:p>
          <a:p>
            <a:pPr lvl="1"/>
            <a:r>
              <a:rPr lang="en-US" sz="1800" dirty="0">
                <a:solidFill>
                  <a:srgbClr val="FF0000"/>
                </a:solidFill>
              </a:rPr>
              <a:t>To be on agenda for SA5 meeting in October</a:t>
            </a:r>
          </a:p>
          <a:p>
            <a:pPr lvl="1"/>
            <a:endParaRPr lang="fr-FR" dirty="0"/>
          </a:p>
        </p:txBody>
      </p:sp>
    </p:spTree>
    <p:extLst>
      <p:ext uri="{BB962C8B-B14F-4D97-AF65-F5344CB8AC3E}">
        <p14:creationId xmlns:p14="http://schemas.microsoft.com/office/powerpoint/2010/main" val="54267910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noAutofit/>
          </a:bodyPr>
          <a:lstStyle/>
          <a:p>
            <a:r>
              <a:rPr lang="en-US" dirty="0"/>
              <a:t>SA3 and RAN3 -&gt; TSVWG</a:t>
            </a:r>
          </a:p>
        </p:txBody>
      </p:sp>
      <p:sp>
        <p:nvSpPr>
          <p:cNvPr id="3" name="Espace réservé du contenu 2"/>
          <p:cNvSpPr>
            <a:spLocks noGrp="1"/>
          </p:cNvSpPr>
          <p:nvPr>
            <p:ph idx="1"/>
          </p:nvPr>
        </p:nvSpPr>
        <p:spPr>
          <a:xfrm>
            <a:off x="838200" y="1825625"/>
            <a:ext cx="10854690" cy="4351338"/>
          </a:xfrm>
        </p:spPr>
        <p:txBody>
          <a:bodyPr>
            <a:noAutofit/>
          </a:bodyPr>
          <a:lstStyle/>
          <a:p>
            <a:r>
              <a:rPr lang="en-US" sz="2400" dirty="0">
                <a:hlinkClick r:id="rId2"/>
              </a:rPr>
              <a:t>Reply LS on DTLS for SCTP</a:t>
            </a:r>
            <a:r>
              <a:rPr lang="en-US" sz="2400" dirty="0"/>
              <a:t> (2023/08/21) from SA3 </a:t>
            </a:r>
          </a:p>
          <a:p>
            <a:r>
              <a:rPr lang="en-US" sz="2400" dirty="0">
                <a:hlinkClick r:id="rId3"/>
              </a:rPr>
              <a:t>Reply LS on DTLS for SCTP next steps and request for input</a:t>
            </a:r>
            <a:r>
              <a:rPr lang="en-US" sz="2400" dirty="0"/>
              <a:t> (2023/08/30) </a:t>
            </a:r>
            <a:r>
              <a:rPr lang="en-US" sz="2000" dirty="0"/>
              <a:t>from RAN 3</a:t>
            </a:r>
          </a:p>
          <a:p>
            <a:pPr lvl="1"/>
            <a:r>
              <a:rPr lang="en-US" sz="2000" dirty="0"/>
              <a:t>Both in response to </a:t>
            </a:r>
            <a:r>
              <a:rPr lang="en-US" sz="2000" dirty="0">
                <a:hlinkClick r:id="rId4"/>
              </a:rPr>
              <a:t>DTLS for SCTP next steps and request for input </a:t>
            </a:r>
            <a:r>
              <a:rPr lang="en-US" sz="2000" dirty="0"/>
              <a:t> (2023/08/04)</a:t>
            </a:r>
          </a:p>
          <a:p>
            <a:pPr lvl="1"/>
            <a:r>
              <a:rPr lang="en-US" sz="2000" dirty="0"/>
              <a:t>SA3 and RAN3 confirmed TSVWG’s interpretation of requirements</a:t>
            </a:r>
          </a:p>
          <a:p>
            <a:r>
              <a:rPr lang="en-GB" sz="2400" dirty="0"/>
              <a:t>Previously, TSVWG design team reached agreement on design goals and security requirements but could not reach consensus on a solution</a:t>
            </a:r>
          </a:p>
          <a:p>
            <a:r>
              <a:rPr lang="en-GB" sz="2400" dirty="0"/>
              <a:t>At IETF 123</a:t>
            </a:r>
          </a:p>
          <a:p>
            <a:pPr lvl="1"/>
            <a:r>
              <a:rPr lang="en-GB" sz="2000" dirty="0"/>
              <a:t>Design team,</a:t>
            </a:r>
            <a:r>
              <a:rPr lang="en-US" sz="2000" dirty="0">
                <a:hlinkClick r:id="rId5"/>
              </a:rPr>
              <a:t> slides-123-tsvwg-design-team-report-on-dtls-for-sctp-00</a:t>
            </a:r>
            <a:endParaRPr lang="en-US" sz="2000" dirty="0"/>
          </a:p>
          <a:p>
            <a:pPr lvl="1"/>
            <a:r>
              <a:rPr lang="en-GB" sz="2000" dirty="0"/>
              <a:t>Two drafts were adopted by the WG to provide a solution:</a:t>
            </a:r>
          </a:p>
          <a:p>
            <a:pPr lvl="2"/>
            <a:r>
              <a:rPr lang="en-US" sz="1200" dirty="0">
                <a:hlinkClick r:id="rId6"/>
              </a:rPr>
              <a:t>https://datatracker.ietf.org/doc/draft-westerlund-tsvwg-sctp-dtls-chunk/</a:t>
            </a:r>
            <a:r>
              <a:rPr lang="en-US" sz="1200" dirty="0"/>
              <a:t> adopted as </a:t>
            </a:r>
            <a:r>
              <a:rPr lang="en-US" sz="1200" dirty="0">
                <a:hlinkClick r:id="rId7"/>
              </a:rPr>
              <a:t>https://datatracker.ietf.org/doc/draft-ietf-tsvwg-sctp-dtls-chunk/</a:t>
            </a:r>
            <a:endParaRPr lang="en-US" sz="1200" dirty="0"/>
          </a:p>
          <a:p>
            <a:pPr lvl="2"/>
            <a:r>
              <a:rPr lang="en-GB" sz="1200" dirty="0">
                <a:hlinkClick r:id="rId8"/>
              </a:rPr>
              <a:t>https://datatracker.ietf.org/doc/draft-tuexen-tsvwg-dtls-chunk-key-management/</a:t>
            </a:r>
            <a:r>
              <a:rPr lang="en-GB" sz="1200" dirty="0"/>
              <a:t> adopted as </a:t>
            </a:r>
            <a:r>
              <a:rPr lang="en-GB" sz="1200" dirty="0">
                <a:hlinkClick r:id="rId9"/>
              </a:rPr>
              <a:t>https://datatracker.ietf.org/doc/draft-ietf-tsvwg-dtls-chunk-key-management/</a:t>
            </a:r>
            <a:r>
              <a:rPr lang="en-GB" sz="1200" dirty="0"/>
              <a:t> </a:t>
            </a:r>
            <a:endParaRPr lang="en-SE" sz="1200" dirty="0"/>
          </a:p>
          <a:p>
            <a:pPr lvl="1"/>
            <a:r>
              <a:rPr lang="en-GB" sz="2000" dirty="0"/>
              <a:t>An LS is expected to be sent to communicate this result</a:t>
            </a:r>
          </a:p>
        </p:txBody>
      </p:sp>
    </p:spTree>
    <p:extLst>
      <p:ext uri="{BB962C8B-B14F-4D97-AF65-F5344CB8AC3E}">
        <p14:creationId xmlns:p14="http://schemas.microsoft.com/office/powerpoint/2010/main" val="248232277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re 1">
            <a:extLst>
              <a:ext uri="{FF2B5EF4-FFF2-40B4-BE49-F238E27FC236}">
                <a16:creationId xmlns:a16="http://schemas.microsoft.com/office/drawing/2014/main" id="{00B05E22-F120-4C43-8122-70B95F633671}"/>
              </a:ext>
            </a:extLst>
          </p:cNvPr>
          <p:cNvSpPr>
            <a:spLocks noGrp="1"/>
          </p:cNvSpPr>
          <p:nvPr>
            <p:ph type="title"/>
          </p:nvPr>
        </p:nvSpPr>
        <p:spPr/>
        <p:txBody>
          <a:bodyPr/>
          <a:lstStyle/>
          <a:p>
            <a:r>
              <a:rPr lang="en-US" altLang="en-US"/>
              <a:t>Tracking requests to IANA</a:t>
            </a:r>
          </a:p>
        </p:txBody>
      </p:sp>
    </p:spTree>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re 1">
            <a:extLst>
              <a:ext uri="{FF2B5EF4-FFF2-40B4-BE49-F238E27FC236}">
                <a16:creationId xmlns:a16="http://schemas.microsoft.com/office/drawing/2014/main" id="{1580B02B-47AC-45B6-A356-D5DE67179A0F}"/>
              </a:ext>
            </a:extLst>
          </p:cNvPr>
          <p:cNvSpPr>
            <a:spLocks noGrp="1"/>
          </p:cNvSpPr>
          <p:nvPr>
            <p:ph type="title"/>
          </p:nvPr>
        </p:nvSpPr>
        <p:spPr/>
        <p:txBody>
          <a:bodyPr/>
          <a:lstStyle/>
          <a:p>
            <a:r>
              <a:rPr lang="en-US" altLang="en-US"/>
              <a:t>IANA assignment request handling</a:t>
            </a:r>
          </a:p>
        </p:txBody>
      </p:sp>
      <p:sp>
        <p:nvSpPr>
          <p:cNvPr id="16387" name="Espace réservé du contenu 2">
            <a:extLst>
              <a:ext uri="{FF2B5EF4-FFF2-40B4-BE49-F238E27FC236}">
                <a16:creationId xmlns:a16="http://schemas.microsoft.com/office/drawing/2014/main" id="{BB5CAED9-8044-4F28-8D9D-221D8DB913C5}"/>
              </a:ext>
            </a:extLst>
          </p:cNvPr>
          <p:cNvSpPr>
            <a:spLocks noGrp="1"/>
          </p:cNvSpPr>
          <p:nvPr>
            <p:ph idx="1"/>
          </p:nvPr>
        </p:nvSpPr>
        <p:spPr/>
        <p:txBody>
          <a:bodyPr/>
          <a:lstStyle/>
          <a:p>
            <a:r>
              <a:rPr lang="en-GB" altLang="en-US"/>
              <a:t>Ov</a:t>
            </a:r>
            <a:r>
              <a:rPr lang="en-DE" altLang="en-US"/>
              <a:t>e</a:t>
            </a:r>
            <a:r>
              <a:rPr lang="en-GB" altLang="en-US"/>
              <a:t>r</a:t>
            </a:r>
            <a:r>
              <a:rPr lang="en-DE" altLang="en-US"/>
              <a:t>v</a:t>
            </a:r>
            <a:r>
              <a:rPr lang="en-GB" altLang="en-US"/>
              <a:t>i</a:t>
            </a:r>
            <a:r>
              <a:rPr lang="en-DE" altLang="en-US"/>
              <a:t>e</a:t>
            </a:r>
            <a:r>
              <a:rPr lang="en-GB" altLang="en-US"/>
              <a:t>w</a:t>
            </a:r>
            <a:r>
              <a:rPr lang="en-US" altLang="en-US"/>
              <a:t>:</a:t>
            </a:r>
          </a:p>
          <a:p>
            <a:pPr lvl="1"/>
            <a:r>
              <a:rPr lang="en-US" altLang="en-US"/>
              <a:t>A lot of IANA assignment requests have been done</a:t>
            </a:r>
          </a:p>
          <a:p>
            <a:pPr lvl="1"/>
            <a:r>
              <a:rPr lang="en-US" altLang="en-US"/>
              <a:t>Any IANA assignment request must be indicated to the IETF liaison</a:t>
            </a:r>
            <a:r>
              <a:rPr lang="en-DE" altLang="en-US"/>
              <a:t> </a:t>
            </a:r>
            <a:r>
              <a:rPr lang="en-GB" altLang="en-US"/>
              <a:t>a</a:t>
            </a:r>
            <a:r>
              <a:rPr lang="en-DE" altLang="en-US"/>
              <a:t>n</a:t>
            </a:r>
            <a:r>
              <a:rPr lang="en-GB" altLang="en-US"/>
              <a:t>d</a:t>
            </a:r>
            <a:r>
              <a:rPr lang="en-DE" altLang="en-US"/>
              <a:t> </a:t>
            </a:r>
            <a:r>
              <a:rPr lang="en-GB" altLang="en-US"/>
              <a:t>S</a:t>
            </a:r>
            <a:r>
              <a:rPr lang="en-DE" altLang="en-US"/>
              <a:t>p</a:t>
            </a:r>
            <a:r>
              <a:rPr lang="en-GB" altLang="en-US"/>
              <a:t>e</a:t>
            </a:r>
            <a:r>
              <a:rPr lang="en-DE" altLang="en-US"/>
              <a:t>c</a:t>
            </a:r>
            <a:r>
              <a:rPr lang="en-GB" altLang="en-US"/>
              <a:t>i</a:t>
            </a:r>
            <a:r>
              <a:rPr lang="en-DE" altLang="en-US"/>
              <a:t>f</a:t>
            </a:r>
            <a:r>
              <a:rPr lang="en-GB" altLang="en-US"/>
              <a:t>i</a:t>
            </a:r>
            <a:r>
              <a:rPr lang="en-DE" altLang="en-US"/>
              <a:t>c</a:t>
            </a:r>
            <a:r>
              <a:rPr lang="en-GB" altLang="en-US"/>
              <a:t>a</a:t>
            </a:r>
            <a:r>
              <a:rPr lang="en-DE" altLang="en-US"/>
              <a:t>t</a:t>
            </a:r>
            <a:r>
              <a:rPr lang="en-GB" altLang="en-US"/>
              <a:t>i</a:t>
            </a:r>
            <a:r>
              <a:rPr lang="en-DE" altLang="en-US"/>
              <a:t>o</a:t>
            </a:r>
            <a:r>
              <a:rPr lang="en-GB" altLang="en-US"/>
              <a:t>n</a:t>
            </a:r>
            <a:r>
              <a:rPr lang="en-DE" altLang="en-US"/>
              <a:t> </a:t>
            </a:r>
            <a:r>
              <a:rPr lang="en-GB" altLang="en-US"/>
              <a:t>M</a:t>
            </a:r>
            <a:r>
              <a:rPr lang="en-DE" altLang="en-US"/>
              <a:t>a</a:t>
            </a:r>
            <a:r>
              <a:rPr lang="en-GB" altLang="en-US"/>
              <a:t>n</a:t>
            </a:r>
            <a:r>
              <a:rPr lang="en-DE" altLang="en-US"/>
              <a:t>a</a:t>
            </a:r>
            <a:r>
              <a:rPr lang="en-GB" altLang="en-US"/>
              <a:t>g</a:t>
            </a:r>
            <a:r>
              <a:rPr lang="en-DE" altLang="en-US"/>
              <a:t>e</a:t>
            </a:r>
            <a:r>
              <a:rPr lang="en-GB" altLang="en-US"/>
              <a:t>r</a:t>
            </a:r>
            <a:endParaRPr lang="en-US" altLang="en-US"/>
          </a:p>
          <a:p>
            <a:pPr lvl="1"/>
            <a:r>
              <a:rPr lang="en-US" altLang="en-US"/>
              <a:t>Template for IANA assignment request as an Appendix included in the 3GPP spec</a:t>
            </a:r>
            <a:r>
              <a:rPr lang="en-DE" altLang="en-US"/>
              <a:t>i</a:t>
            </a:r>
            <a:r>
              <a:rPr lang="en-GB" altLang="en-US"/>
              <a:t>f</a:t>
            </a:r>
            <a:r>
              <a:rPr lang="en-DE" altLang="en-US"/>
              <a:t>i</a:t>
            </a:r>
            <a:r>
              <a:rPr lang="en-GB" altLang="en-US"/>
              <a:t>c</a:t>
            </a:r>
            <a:r>
              <a:rPr lang="en-DE" altLang="en-US"/>
              <a:t>a</a:t>
            </a:r>
            <a:r>
              <a:rPr lang="en-GB" altLang="en-US"/>
              <a:t>t</a:t>
            </a:r>
            <a:r>
              <a:rPr lang="en-DE" altLang="en-US"/>
              <a:t>i</a:t>
            </a:r>
            <a:r>
              <a:rPr lang="en-GB" altLang="en-US"/>
              <a:t>o</a:t>
            </a:r>
            <a:r>
              <a:rPr lang="en-DE" altLang="en-US"/>
              <a:t>n</a:t>
            </a:r>
            <a:r>
              <a:rPr lang="en-GB" altLang="en-US"/>
              <a:t>s</a:t>
            </a:r>
            <a:r>
              <a:rPr lang="en-DE" altLang="en-US"/>
              <a:t> </a:t>
            </a:r>
            <a:r>
              <a:rPr lang="en-US" altLang="en-US"/>
              <a:t>requiring the assignment</a:t>
            </a:r>
            <a:endParaRPr lang="en-DE" altLang="en-US"/>
          </a:p>
          <a:p>
            <a:pPr lvl="1"/>
            <a:r>
              <a:rPr lang="en-DE" altLang="en-US"/>
              <a:t>Diameter application identifier request needs to be ad</a:t>
            </a:r>
            <a:r>
              <a:rPr lang="en-GB" altLang="en-US"/>
              <a:t>d</a:t>
            </a:r>
            <a:r>
              <a:rPr lang="en-DE" altLang="en-US"/>
              <a:t>e</a:t>
            </a:r>
            <a:r>
              <a:rPr lang="en-GB" altLang="en-US"/>
              <a:t>d</a:t>
            </a:r>
            <a:r>
              <a:rPr lang="en-DE" altLang="en-US"/>
              <a:t>/covered.</a:t>
            </a:r>
            <a:endParaRPr lang="en-US" altLang="en-US"/>
          </a:p>
          <a:p>
            <a:pPr lvl="1"/>
            <a:r>
              <a:rPr lang="en-US" altLang="en-US"/>
              <a:t>The requests</a:t>
            </a:r>
            <a:r>
              <a:rPr lang="en-DE" altLang="en-US"/>
              <a:t> </a:t>
            </a:r>
            <a:r>
              <a:rPr lang="en-GB" altLang="en-US"/>
              <a:t>a</a:t>
            </a:r>
            <a:r>
              <a:rPr lang="en-DE" altLang="en-US"/>
              <a:t>r</a:t>
            </a:r>
            <a:r>
              <a:rPr lang="en-GB" altLang="en-US"/>
              <a:t>e</a:t>
            </a:r>
            <a:r>
              <a:rPr lang="en-DE" altLang="en-US"/>
              <a:t> </a:t>
            </a:r>
            <a:r>
              <a:rPr lang="en-GB" altLang="en-US"/>
              <a:t>t</a:t>
            </a:r>
            <a:r>
              <a:rPr lang="en-DE" altLang="en-US"/>
              <a:t>r</a:t>
            </a:r>
            <a:r>
              <a:rPr lang="en-GB" altLang="en-US"/>
              <a:t>a</a:t>
            </a:r>
            <a:r>
              <a:rPr lang="en-DE" altLang="en-US"/>
              <a:t>c</a:t>
            </a:r>
            <a:r>
              <a:rPr lang="en-GB" altLang="en-US"/>
              <a:t>k</a:t>
            </a:r>
            <a:r>
              <a:rPr lang="en-DE" altLang="en-US"/>
              <a:t>e</a:t>
            </a:r>
            <a:r>
              <a:rPr lang="en-GB" altLang="en-US"/>
              <a:t>d</a:t>
            </a:r>
            <a:r>
              <a:rPr lang="en-DE" altLang="en-US"/>
              <a:t> </a:t>
            </a:r>
            <a:r>
              <a:rPr lang="en-GB" altLang="en-US"/>
              <a:t>b</a:t>
            </a:r>
            <a:r>
              <a:rPr lang="en-DE" altLang="en-US"/>
              <a:t>y </a:t>
            </a:r>
            <a:r>
              <a:rPr lang="en-GB" altLang="en-US"/>
              <a:t>M</a:t>
            </a:r>
            <a:r>
              <a:rPr lang="en-DE" altLang="en-US"/>
              <a:t>C</a:t>
            </a:r>
            <a:r>
              <a:rPr lang="en-GB" altLang="en-US"/>
              <a:t>C</a:t>
            </a:r>
            <a:r>
              <a:rPr lang="en-DE" altLang="en-US"/>
              <a:t> </a:t>
            </a:r>
            <a:r>
              <a:rPr lang="en-GB" altLang="en-US"/>
              <a:t>o</a:t>
            </a:r>
            <a:r>
              <a:rPr lang="en-DE" altLang="en-US"/>
              <a:t>n </a:t>
            </a:r>
            <a:r>
              <a:rPr lang="en-GB" altLang="en-US"/>
              <a:t>t</a:t>
            </a:r>
            <a:r>
              <a:rPr lang="en-DE" altLang="en-US"/>
              <a:t>h</a:t>
            </a:r>
            <a:r>
              <a:rPr lang="en-GB" altLang="en-US"/>
              <a:t>e</a:t>
            </a:r>
            <a:r>
              <a:rPr lang="en-DE" altLang="en-US"/>
              <a:t> 3</a:t>
            </a:r>
            <a:r>
              <a:rPr lang="en-GB" altLang="en-US"/>
              <a:t>G</a:t>
            </a:r>
            <a:r>
              <a:rPr lang="en-DE" altLang="en-US"/>
              <a:t>P</a:t>
            </a:r>
            <a:r>
              <a:rPr lang="en-GB" altLang="en-US"/>
              <a:t>P</a:t>
            </a:r>
            <a:r>
              <a:rPr lang="en-US" altLang="en-US"/>
              <a:t> web page</a:t>
            </a:r>
            <a:r>
              <a:rPr lang="en-DE" altLang="en-US"/>
              <a:t> </a:t>
            </a:r>
            <a:r>
              <a:rPr lang="en-GB" altLang="en-US"/>
              <a:t>u</a:t>
            </a:r>
            <a:r>
              <a:rPr lang="en-DE" altLang="en-US"/>
              <a:t>n</a:t>
            </a:r>
            <a:r>
              <a:rPr lang="en-GB" altLang="en-US"/>
              <a:t>d</a:t>
            </a:r>
            <a:r>
              <a:rPr lang="en-DE" altLang="en-US"/>
              <a:t>e</a:t>
            </a:r>
            <a:r>
              <a:rPr lang="en-GB" altLang="en-US"/>
              <a:t>r</a:t>
            </a:r>
            <a:r>
              <a:rPr lang="en-DE" altLang="en-US"/>
              <a:t> </a:t>
            </a:r>
            <a:r>
              <a:rPr lang="en-GB" altLang="en-US"/>
              <a:t>D</a:t>
            </a:r>
            <a:r>
              <a:rPr lang="en-DE" altLang="en-US"/>
              <a:t>e</a:t>
            </a:r>
            <a:r>
              <a:rPr lang="en-GB" altLang="en-US"/>
              <a:t>l</a:t>
            </a:r>
            <a:r>
              <a:rPr lang="en-DE" altLang="en-US"/>
              <a:t>e</a:t>
            </a:r>
            <a:r>
              <a:rPr lang="en-GB" altLang="en-US"/>
              <a:t>g</a:t>
            </a:r>
            <a:r>
              <a:rPr lang="en-DE" altLang="en-US"/>
              <a:t>a</a:t>
            </a:r>
            <a:r>
              <a:rPr lang="en-GB" altLang="en-US"/>
              <a:t>t</a:t>
            </a:r>
            <a:r>
              <a:rPr lang="en-DE" altLang="en-US"/>
              <a:t>e</a:t>
            </a:r>
            <a:r>
              <a:rPr lang="en-GB" altLang="en-US"/>
              <a:t>s</a:t>
            </a:r>
            <a:r>
              <a:rPr lang="en-DE" altLang="en-US"/>
              <a:t> </a:t>
            </a:r>
            <a:r>
              <a:rPr lang="en-GB" altLang="en-US"/>
              <a:t>C</a:t>
            </a:r>
            <a:r>
              <a:rPr lang="en-DE" altLang="en-US"/>
              <a:t>o</a:t>
            </a:r>
            <a:r>
              <a:rPr lang="en-GB" altLang="en-US"/>
              <a:t>r</a:t>
            </a:r>
            <a:r>
              <a:rPr lang="en-DE" altLang="en-US"/>
              <a:t>n</a:t>
            </a:r>
            <a:r>
              <a:rPr lang="en-GB" altLang="en-US"/>
              <a:t>e</a:t>
            </a:r>
            <a:r>
              <a:rPr lang="en-DE" altLang="en-US"/>
              <a:t>r</a:t>
            </a:r>
            <a:r>
              <a:rPr lang="en-US" altLang="en-US"/>
              <a:t>:</a:t>
            </a:r>
            <a:br>
              <a:rPr lang="en-US" altLang="en-US"/>
            </a:br>
            <a:r>
              <a:rPr lang="en-US" altLang="en-US"/>
              <a:t> </a:t>
            </a:r>
            <a:r>
              <a:rPr lang="en-GB">
                <a:hlinkClick r:id="rId2"/>
              </a:rPr>
              <a:t>IANA registration requests tracking (3gpp.org)</a:t>
            </a:r>
            <a:endParaRPr lang="en-US" altLang="en-US"/>
          </a:p>
        </p:txBody>
      </p:sp>
    </p:spTree>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re 1">
            <a:extLst>
              <a:ext uri="{FF2B5EF4-FFF2-40B4-BE49-F238E27FC236}">
                <a16:creationId xmlns:a16="http://schemas.microsoft.com/office/drawing/2014/main" id="{90EC28AC-40B8-420F-992F-BFBAF4B0E2BD}"/>
              </a:ext>
            </a:extLst>
          </p:cNvPr>
          <p:cNvSpPr>
            <a:spLocks noGrp="1"/>
          </p:cNvSpPr>
          <p:nvPr>
            <p:ph type="title"/>
          </p:nvPr>
        </p:nvSpPr>
        <p:spPr>
          <a:xfrm>
            <a:off x="838200" y="1709738"/>
            <a:ext cx="10515600" cy="4432300"/>
          </a:xfrm>
        </p:spPr>
        <p:txBody>
          <a:bodyPr/>
          <a:lstStyle/>
          <a:p>
            <a:r>
              <a:rPr lang="en-US" altLang="en-US"/>
              <a:t>IETF Dependencies</a:t>
            </a:r>
            <a:br>
              <a:rPr lang="en-DE" altLang="en-US"/>
            </a:br>
            <a:br>
              <a:rPr lang="en-DE" altLang="en-US"/>
            </a:br>
            <a:br>
              <a:rPr lang="en-DE" altLang="en-US"/>
            </a:br>
            <a:endParaRPr lang="en-US" altLang="en-US" sz="2400">
              <a:solidFill>
                <a:srgbClr val="FF0000"/>
              </a:solidFill>
            </a:endParaRPr>
          </a:p>
        </p:txBody>
      </p:sp>
    </p:spTree>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re 1">
            <a:extLst>
              <a:ext uri="{FF2B5EF4-FFF2-40B4-BE49-F238E27FC236}">
                <a16:creationId xmlns:a16="http://schemas.microsoft.com/office/drawing/2014/main" id="{D17C2684-B7F9-4990-98DB-6AE9A1080D6C}"/>
              </a:ext>
            </a:extLst>
          </p:cNvPr>
          <p:cNvSpPr>
            <a:spLocks noGrp="1"/>
          </p:cNvSpPr>
          <p:nvPr>
            <p:ph type="title"/>
          </p:nvPr>
        </p:nvSpPr>
        <p:spPr/>
        <p:txBody>
          <a:bodyPr/>
          <a:lstStyle/>
          <a:p>
            <a:r>
              <a:rPr lang="en-US" altLang="en-US"/>
              <a:t>New Published RFCs</a:t>
            </a:r>
          </a:p>
        </p:txBody>
      </p:sp>
    </p:spTree>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FC09C7B-5D03-4AAE-BBE0-F11D2DC653D8}"/>
              </a:ext>
            </a:extLst>
          </p:cNvPr>
          <p:cNvSpPr>
            <a:spLocks noGrp="1"/>
          </p:cNvSpPr>
          <p:nvPr>
            <p:ph type="title"/>
          </p:nvPr>
        </p:nvSpPr>
        <p:spPr/>
        <p:txBody>
          <a:bodyPr/>
          <a:lstStyle/>
          <a:p>
            <a:pPr>
              <a:defRPr/>
            </a:pPr>
            <a:r>
              <a:rPr lang="en-US" dirty="0">
                <a:highlight>
                  <a:srgbClr val="FFFFFF"/>
                </a:highlight>
              </a:rPr>
              <a:t>Published RFCs</a:t>
            </a:r>
          </a:p>
        </p:txBody>
      </p:sp>
      <p:sp>
        <p:nvSpPr>
          <p:cNvPr id="3" name="Espace réservé du contenu 2">
            <a:extLst>
              <a:ext uri="{FF2B5EF4-FFF2-40B4-BE49-F238E27FC236}">
                <a16:creationId xmlns:a16="http://schemas.microsoft.com/office/drawing/2014/main" id="{F07416FA-22F9-4EB5-A2BD-521EA6A3AF52}"/>
              </a:ext>
            </a:extLst>
          </p:cNvPr>
          <p:cNvSpPr>
            <a:spLocks noGrp="1"/>
          </p:cNvSpPr>
          <p:nvPr>
            <p:ph idx="1"/>
          </p:nvPr>
        </p:nvSpPr>
        <p:spPr/>
        <p:txBody>
          <a:bodyPr/>
          <a:lstStyle/>
          <a:p>
            <a:pPr>
              <a:defRPr/>
            </a:pPr>
            <a:r>
              <a:rPr lang="en-US" dirty="0">
                <a:highlight>
                  <a:srgbClr val="FFFFFF"/>
                </a:highlight>
              </a:rPr>
              <a:t>Deterministic Networking (</a:t>
            </a:r>
            <a:r>
              <a:rPr lang="en-US" dirty="0" err="1">
                <a:highlight>
                  <a:srgbClr val="FFFFFF"/>
                </a:highlight>
              </a:rPr>
              <a:t>DetNet</a:t>
            </a:r>
            <a:r>
              <a:rPr lang="en-US" dirty="0">
                <a:highlight>
                  <a:srgbClr val="FFFFFF"/>
                </a:highlight>
              </a:rPr>
              <a:t>) YANG Model </a:t>
            </a:r>
            <a:r>
              <a:rPr lang="en-US" dirty="0">
                <a:solidFill>
                  <a:srgbClr val="0070C0"/>
                </a:solidFill>
                <a:highlight>
                  <a:srgbClr val="FFFFFF"/>
                </a:highlight>
              </a:rPr>
              <a:t>RFC 9633</a:t>
            </a:r>
          </a:p>
          <a:p>
            <a:pPr lvl="1">
              <a:defRPr/>
            </a:pPr>
            <a:r>
              <a:rPr lang="en-US" dirty="0">
                <a:highlight>
                  <a:srgbClr val="FFFFFF"/>
                </a:highlight>
              </a:rPr>
              <a:t>Published 11/24 </a:t>
            </a:r>
            <a:endParaRPr lang="en-DE" dirty="0">
              <a:highlight>
                <a:srgbClr val="FFFFFF"/>
              </a:highlight>
            </a:endParaRPr>
          </a:p>
          <a:p>
            <a:pPr lvl="1">
              <a:defRPr/>
            </a:pPr>
            <a:r>
              <a:rPr lang="en-US" dirty="0"/>
              <a:t>Next step:</a:t>
            </a:r>
          </a:p>
          <a:p>
            <a:pPr lvl="2">
              <a:defRPr/>
            </a:pPr>
            <a:r>
              <a:rPr lang="en-US" dirty="0"/>
              <a:t>CRs to 23.501 and 23.503</a:t>
            </a:r>
            <a:endParaRPr lang="en-GB" dirty="0"/>
          </a:p>
          <a:p>
            <a:pPr>
              <a:defRPr/>
            </a:pPr>
            <a:r>
              <a:rPr lang="en-US" altLang="en-US" dirty="0">
                <a:solidFill>
                  <a:srgbClr val="212529"/>
                </a:solidFill>
                <a:latin typeface="var(--bs-font-monospace)"/>
              </a:rPr>
              <a:t>Instant Message Disposition Notification (IMDN)</a:t>
            </a:r>
            <a:r>
              <a:rPr lang="en-US" altLang="en-US" sz="800" dirty="0"/>
              <a:t> </a:t>
            </a:r>
            <a:r>
              <a:rPr lang="en-US" dirty="0">
                <a:solidFill>
                  <a:srgbClr val="0070C0"/>
                </a:solidFill>
                <a:highlight>
                  <a:srgbClr val="FFFFFF"/>
                </a:highlight>
              </a:rPr>
              <a:t>RFC 5438</a:t>
            </a:r>
          </a:p>
          <a:p>
            <a:pPr lvl="1">
              <a:defRPr/>
            </a:pPr>
            <a:r>
              <a:rPr lang="en-US" dirty="0">
                <a:highlight>
                  <a:srgbClr val="FFFFFF"/>
                </a:highlight>
              </a:rPr>
              <a:t>Published 02/09 </a:t>
            </a:r>
            <a:endParaRPr lang="en-DE" dirty="0">
              <a:highlight>
                <a:srgbClr val="FFFFFF"/>
              </a:highlight>
            </a:endParaRPr>
          </a:p>
          <a:p>
            <a:pPr lvl="1">
              <a:defRPr/>
            </a:pPr>
            <a:r>
              <a:rPr lang="en-US" dirty="0"/>
              <a:t>Next step:</a:t>
            </a:r>
          </a:p>
          <a:p>
            <a:pPr lvl="2">
              <a:defRPr/>
            </a:pPr>
            <a:r>
              <a:rPr lang="en-US" dirty="0"/>
              <a:t>CR to 23.204 draft-</a:t>
            </a:r>
            <a:r>
              <a:rPr lang="en-US" dirty="0" err="1"/>
              <a:t>ietf</a:t>
            </a:r>
            <a:r>
              <a:rPr lang="en-US" dirty="0"/>
              <a:t>-simple-</a:t>
            </a:r>
            <a:r>
              <a:rPr lang="en-US" dirty="0" err="1"/>
              <a:t>imdn</a:t>
            </a:r>
            <a:r>
              <a:rPr lang="en-US" dirty="0"/>
              <a:t> is referenced in the TS, clause 2 is OK</a:t>
            </a:r>
            <a:endParaRPr lang="en-GB" dirty="0"/>
          </a:p>
          <a:p>
            <a:pPr>
              <a:defRPr/>
            </a:pPr>
            <a:endParaRPr lang="en-US" dirty="0">
              <a:solidFill>
                <a:srgbClr val="FF0000"/>
              </a:solidFill>
              <a:highlight>
                <a:srgbClr val="FFFFFF"/>
              </a:highlight>
            </a:endParaRPr>
          </a:p>
          <a:p>
            <a:pPr marL="914400" lvl="2" indent="0">
              <a:buFont typeface="Arial" panose="020B0604020202020204" pitchFamily="34" charset="0"/>
              <a:buNone/>
              <a:defRPr/>
            </a:pPr>
            <a:endParaRPr lang="en-US" dirty="0">
              <a:highlight>
                <a:srgbClr val="FFFFFF"/>
              </a:highlight>
            </a:endParaRPr>
          </a:p>
          <a:p>
            <a:pPr lvl="2">
              <a:defRPr/>
            </a:pPr>
            <a:endParaRPr lang="en-DE" dirty="0"/>
          </a:p>
        </p:txBody>
      </p:sp>
      <p:sp>
        <p:nvSpPr>
          <p:cNvPr id="19460" name="Rectangle 4">
            <a:extLst>
              <a:ext uri="{FF2B5EF4-FFF2-40B4-BE49-F238E27FC236}">
                <a16:creationId xmlns:a16="http://schemas.microsoft.com/office/drawing/2014/main" id="{98758CBC-D219-4ED0-9890-362ED7BADE16}"/>
              </a:ext>
            </a:extLst>
          </p:cNvPr>
          <p:cNvSpPr>
            <a:spLocks noChangeArrowheads="1"/>
          </p:cNvSpPr>
          <p:nvPr/>
        </p:nvSpPr>
        <p:spPr bwMode="auto">
          <a:xfrm>
            <a:off x="0" y="-55563"/>
            <a:ext cx="184150" cy="568326"/>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tIns="0" anchor="ct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US" altLang="en-US" sz="1600">
              <a:solidFill>
                <a:srgbClr val="212529"/>
              </a:solidFill>
              <a:latin typeface="Inter"/>
            </a:endParaRPr>
          </a:p>
          <a:p>
            <a:endParaRPr lang="en-US" altLang="en-US"/>
          </a:p>
        </p:txBody>
      </p:sp>
      <p:sp>
        <p:nvSpPr>
          <p:cNvPr id="4" name="Rectangle 1">
            <a:extLst>
              <a:ext uri="{FF2B5EF4-FFF2-40B4-BE49-F238E27FC236}">
                <a16:creationId xmlns:a16="http://schemas.microsoft.com/office/drawing/2014/main" id="{D1491263-C8AE-46FA-9EA9-E37E1CCEED3B}"/>
              </a:ext>
            </a:extLst>
          </p:cNvPr>
          <p:cNvSpPr>
            <a:spLocks noChangeArrowheads="1"/>
          </p:cNvSpPr>
          <p:nvPr/>
        </p:nvSpPr>
        <p:spPr bwMode="auto">
          <a:xfrm>
            <a:off x="0" y="90100"/>
            <a:ext cx="65" cy="27699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Tree>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FC09C7B-5D03-4AAE-BBE0-F11D2DC653D8}"/>
              </a:ext>
            </a:extLst>
          </p:cNvPr>
          <p:cNvSpPr>
            <a:spLocks noGrp="1"/>
          </p:cNvSpPr>
          <p:nvPr>
            <p:ph type="title"/>
          </p:nvPr>
        </p:nvSpPr>
        <p:spPr/>
        <p:txBody>
          <a:bodyPr/>
          <a:lstStyle/>
          <a:p>
            <a:pPr>
              <a:defRPr/>
            </a:pPr>
            <a:r>
              <a:rPr lang="en-US" dirty="0">
                <a:highlight>
                  <a:srgbClr val="FFFFFF"/>
                </a:highlight>
              </a:rPr>
              <a:t>Published RFCs</a:t>
            </a:r>
          </a:p>
        </p:txBody>
      </p:sp>
      <p:sp>
        <p:nvSpPr>
          <p:cNvPr id="3" name="Espace réservé du contenu 2">
            <a:extLst>
              <a:ext uri="{FF2B5EF4-FFF2-40B4-BE49-F238E27FC236}">
                <a16:creationId xmlns:a16="http://schemas.microsoft.com/office/drawing/2014/main" id="{F07416FA-22F9-4EB5-A2BD-521EA6A3AF52}"/>
              </a:ext>
            </a:extLst>
          </p:cNvPr>
          <p:cNvSpPr>
            <a:spLocks noGrp="1"/>
          </p:cNvSpPr>
          <p:nvPr>
            <p:ph idx="1"/>
          </p:nvPr>
        </p:nvSpPr>
        <p:spPr/>
        <p:txBody>
          <a:bodyPr/>
          <a:lstStyle/>
          <a:p>
            <a:pPr>
              <a:defRPr/>
            </a:pPr>
            <a:r>
              <a:rPr lang="en-US" dirty="0" err="1">
                <a:highlight>
                  <a:srgbClr val="FFFFFF"/>
                </a:highlight>
              </a:rPr>
              <a:t>PASSporT</a:t>
            </a:r>
            <a:r>
              <a:rPr lang="en-US" dirty="0">
                <a:highlight>
                  <a:srgbClr val="FFFFFF"/>
                </a:highlight>
              </a:rPr>
              <a:t> Extension for Rich Call </a:t>
            </a:r>
            <a:r>
              <a:rPr lang="en-US" dirty="0">
                <a:solidFill>
                  <a:srgbClr val="0070C0"/>
                </a:solidFill>
                <a:highlight>
                  <a:srgbClr val="FFFFFF"/>
                </a:highlight>
              </a:rPr>
              <a:t>RFC 9795</a:t>
            </a:r>
          </a:p>
          <a:p>
            <a:pPr lvl="1">
              <a:defRPr/>
            </a:pPr>
            <a:r>
              <a:rPr lang="en-US" dirty="0">
                <a:highlight>
                  <a:srgbClr val="FFFFFF"/>
                </a:highlight>
              </a:rPr>
              <a:t>Published 07/25 </a:t>
            </a:r>
            <a:r>
              <a:rPr lang="en-US" sz="1200" dirty="0">
                <a:highlight>
                  <a:srgbClr val="FFFFFF"/>
                </a:highlight>
              </a:rPr>
              <a:t>was </a:t>
            </a:r>
            <a:r>
              <a:rPr lang="en-US" sz="1200" dirty="0">
                <a:highlight>
                  <a:srgbClr val="FFFFFF"/>
                </a:highlight>
                <a:hlinkClick r:id="rId2"/>
              </a:rPr>
              <a:t>draft-ietf-stir-passport-rcd-26</a:t>
            </a:r>
            <a:endParaRPr lang="en-US" sz="1200" dirty="0">
              <a:highlight>
                <a:srgbClr val="FFFFFF"/>
              </a:highlight>
            </a:endParaRPr>
          </a:p>
          <a:p>
            <a:pPr lvl="1">
              <a:defRPr/>
            </a:pPr>
            <a:r>
              <a:rPr lang="en-US" dirty="0"/>
              <a:t>Next step:</a:t>
            </a:r>
          </a:p>
          <a:p>
            <a:pPr lvl="2">
              <a:defRPr/>
            </a:pPr>
            <a:r>
              <a:rPr lang="en-US" dirty="0">
                <a:highlight>
                  <a:srgbClr val="FFFFFF"/>
                </a:highlight>
              </a:rPr>
              <a:t>SA2 CR to 23.228, SA3 CRs to 33.127, 33.128 and </a:t>
            </a:r>
            <a:r>
              <a:rPr lang="en-US" dirty="0">
                <a:solidFill>
                  <a:srgbClr val="FF0000"/>
                </a:solidFill>
                <a:highlight>
                  <a:srgbClr val="FFFFFF"/>
                </a:highlight>
              </a:rPr>
              <a:t>33.203 , CT1 CR to 24.229</a:t>
            </a:r>
            <a:endParaRPr lang="en-GB" dirty="0">
              <a:solidFill>
                <a:srgbClr val="FF0000"/>
              </a:solidFill>
            </a:endParaRPr>
          </a:p>
          <a:p>
            <a:pPr marL="914400" lvl="2" indent="0">
              <a:buFont typeface="Arial" panose="020B0604020202020204" pitchFamily="34" charset="0"/>
              <a:buNone/>
              <a:defRPr/>
            </a:pPr>
            <a:endParaRPr lang="en-US" dirty="0">
              <a:highlight>
                <a:srgbClr val="FFFFFF"/>
              </a:highlight>
            </a:endParaRPr>
          </a:p>
          <a:p>
            <a:pPr>
              <a:defRPr/>
            </a:pPr>
            <a:r>
              <a:rPr lang="en-US" altLang="en-US" dirty="0">
                <a:solidFill>
                  <a:srgbClr val="212529"/>
                </a:solidFill>
                <a:latin typeface="Inter"/>
                <a:hlinkClick r:id="rId3"/>
              </a:rPr>
              <a:t> </a:t>
            </a:r>
            <a:r>
              <a:rPr lang="en-US" altLang="en-US" dirty="0">
                <a:solidFill>
                  <a:srgbClr val="212529"/>
                </a:solidFill>
                <a:latin typeface="var(--bs-font-monospace)"/>
              </a:rPr>
              <a:t>SIP Call-Info Parameters for Rich Call </a:t>
            </a:r>
            <a:r>
              <a:rPr lang="en-US" altLang="en-US" dirty="0">
                <a:highlight>
                  <a:srgbClr val="FFFFFF"/>
                </a:highlight>
              </a:rPr>
              <a:t>Data</a:t>
            </a:r>
            <a:r>
              <a:rPr lang="en-US" altLang="en-US" dirty="0">
                <a:solidFill>
                  <a:srgbClr val="0070C0"/>
                </a:solidFill>
                <a:highlight>
                  <a:srgbClr val="FFFFFF"/>
                </a:highlight>
              </a:rPr>
              <a:t> </a:t>
            </a:r>
            <a:r>
              <a:rPr lang="en-US" dirty="0">
                <a:solidFill>
                  <a:srgbClr val="0070C0"/>
                </a:solidFill>
                <a:highlight>
                  <a:srgbClr val="FFFFFF"/>
                </a:highlight>
              </a:rPr>
              <a:t>RFC 9796</a:t>
            </a:r>
            <a:endParaRPr lang="en-US" altLang="en-US" dirty="0">
              <a:solidFill>
                <a:srgbClr val="0070C0"/>
              </a:solidFill>
              <a:highlight>
                <a:srgbClr val="FFFFFF"/>
              </a:highlight>
            </a:endParaRPr>
          </a:p>
          <a:p>
            <a:pPr lvl="1">
              <a:defRPr/>
            </a:pPr>
            <a:r>
              <a:rPr lang="en-US" dirty="0">
                <a:highlight>
                  <a:srgbClr val="FFFFFF"/>
                </a:highlight>
              </a:rPr>
              <a:t>Published 07/25 </a:t>
            </a:r>
            <a:r>
              <a:rPr lang="en-US" sz="1200" dirty="0">
                <a:highlight>
                  <a:srgbClr val="FFFFFF"/>
                </a:highlight>
              </a:rPr>
              <a:t>was</a:t>
            </a:r>
            <a:r>
              <a:rPr lang="en-US" sz="800" dirty="0">
                <a:highlight>
                  <a:srgbClr val="FFFFFF"/>
                </a:highlight>
              </a:rPr>
              <a:t> </a:t>
            </a:r>
            <a:r>
              <a:rPr lang="en-US" altLang="en-US" sz="1200" dirty="0">
                <a:solidFill>
                  <a:srgbClr val="212529"/>
                </a:solidFill>
                <a:latin typeface="Inter"/>
                <a:hlinkClick r:id="rId3"/>
              </a:rPr>
              <a:t>draft-</a:t>
            </a:r>
            <a:r>
              <a:rPr lang="en-US" altLang="en-US" sz="1200" dirty="0" err="1">
                <a:solidFill>
                  <a:srgbClr val="212529"/>
                </a:solidFill>
                <a:latin typeface="Inter"/>
                <a:hlinkClick r:id="rId3"/>
              </a:rPr>
              <a:t>ietf</a:t>
            </a:r>
            <a:r>
              <a:rPr lang="en-US" altLang="en-US" sz="1200" dirty="0">
                <a:solidFill>
                  <a:srgbClr val="212529"/>
                </a:solidFill>
                <a:latin typeface="Inter"/>
                <a:hlinkClick r:id="rId3"/>
              </a:rPr>
              <a:t>-</a:t>
            </a:r>
            <a:r>
              <a:rPr lang="en-US" altLang="en-US" sz="1200" dirty="0" err="1">
                <a:solidFill>
                  <a:srgbClr val="212529"/>
                </a:solidFill>
                <a:latin typeface="Inter"/>
                <a:hlinkClick r:id="rId3"/>
              </a:rPr>
              <a:t>sipcore-callinfo-rcd</a:t>
            </a:r>
            <a:endParaRPr lang="en-US" altLang="en-US" sz="1200" dirty="0">
              <a:solidFill>
                <a:srgbClr val="212529"/>
              </a:solidFill>
              <a:latin typeface="Inter"/>
            </a:endParaRPr>
          </a:p>
          <a:p>
            <a:pPr lvl="1">
              <a:defRPr/>
            </a:pPr>
            <a:r>
              <a:rPr lang="en-US" dirty="0">
                <a:highlight>
                  <a:srgbClr val="FFFFFF"/>
                </a:highlight>
              </a:rPr>
              <a:t>Next steps: SA2 CR to 23.228, </a:t>
            </a:r>
            <a:r>
              <a:rPr lang="en-US" dirty="0">
                <a:solidFill>
                  <a:srgbClr val="FF0000"/>
                </a:solidFill>
                <a:highlight>
                  <a:srgbClr val="FFFFFF"/>
                </a:highlight>
              </a:rPr>
              <a:t>CT1 CR to 24.229, CT4 CR to 29.571</a:t>
            </a:r>
            <a:endParaRPr lang="en-DE" dirty="0">
              <a:solidFill>
                <a:srgbClr val="FF0000"/>
              </a:solidFill>
              <a:highlight>
                <a:srgbClr val="FFFFFF"/>
              </a:highlight>
            </a:endParaRPr>
          </a:p>
          <a:p>
            <a:pPr lvl="2">
              <a:defRPr/>
            </a:pPr>
            <a:endParaRPr lang="en-DE" dirty="0"/>
          </a:p>
        </p:txBody>
      </p:sp>
      <p:sp>
        <p:nvSpPr>
          <p:cNvPr id="19460" name="Rectangle 4">
            <a:extLst>
              <a:ext uri="{FF2B5EF4-FFF2-40B4-BE49-F238E27FC236}">
                <a16:creationId xmlns:a16="http://schemas.microsoft.com/office/drawing/2014/main" id="{98758CBC-D219-4ED0-9890-362ED7BADE16}"/>
              </a:ext>
            </a:extLst>
          </p:cNvPr>
          <p:cNvSpPr>
            <a:spLocks noChangeArrowheads="1"/>
          </p:cNvSpPr>
          <p:nvPr/>
        </p:nvSpPr>
        <p:spPr bwMode="auto">
          <a:xfrm>
            <a:off x="0" y="-55563"/>
            <a:ext cx="184150" cy="568326"/>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tIns="0" anchor="ct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US" altLang="en-US" sz="1600">
              <a:solidFill>
                <a:srgbClr val="212529"/>
              </a:solidFill>
              <a:latin typeface="Inter"/>
            </a:endParaRPr>
          </a:p>
          <a:p>
            <a:endParaRPr lang="en-US" altLang="en-US"/>
          </a:p>
        </p:txBody>
      </p:sp>
      <p:sp>
        <p:nvSpPr>
          <p:cNvPr id="4" name="Rectangle 1">
            <a:extLst>
              <a:ext uri="{FF2B5EF4-FFF2-40B4-BE49-F238E27FC236}">
                <a16:creationId xmlns:a16="http://schemas.microsoft.com/office/drawing/2014/main" id="{D1491263-C8AE-46FA-9EA9-E37E1CCEED3B}"/>
              </a:ext>
            </a:extLst>
          </p:cNvPr>
          <p:cNvSpPr>
            <a:spLocks noChangeArrowheads="1"/>
          </p:cNvSpPr>
          <p:nvPr/>
        </p:nvSpPr>
        <p:spPr bwMode="auto">
          <a:xfrm>
            <a:off x="0" y="90100"/>
            <a:ext cx="65" cy="27699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2804613321"/>
      </p:ext>
    </p:extLst>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re 1">
            <a:extLst>
              <a:ext uri="{FF2B5EF4-FFF2-40B4-BE49-F238E27FC236}">
                <a16:creationId xmlns:a16="http://schemas.microsoft.com/office/drawing/2014/main" id="{199E3A39-C50F-4084-B5A2-63B3A48D692B}"/>
              </a:ext>
            </a:extLst>
          </p:cNvPr>
          <p:cNvSpPr>
            <a:spLocks noGrp="1"/>
          </p:cNvSpPr>
          <p:nvPr>
            <p:ph type="title"/>
          </p:nvPr>
        </p:nvSpPr>
        <p:spPr/>
        <p:txBody>
          <a:bodyPr/>
          <a:lstStyle/>
          <a:p>
            <a:r>
              <a:rPr lang="en-US" altLang="en-US"/>
              <a:t>IETF reference updates</a:t>
            </a:r>
            <a:endParaRPr lang="fr-FR" altLang="en-US"/>
          </a:p>
        </p:txBody>
      </p:sp>
      <p:sp>
        <p:nvSpPr>
          <p:cNvPr id="3" name="Espace réservé du contenu 2">
            <a:extLst>
              <a:ext uri="{FF2B5EF4-FFF2-40B4-BE49-F238E27FC236}">
                <a16:creationId xmlns:a16="http://schemas.microsoft.com/office/drawing/2014/main" id="{8DBD83E5-1B35-4D87-BDA2-849C5DF5E613}"/>
              </a:ext>
            </a:extLst>
          </p:cNvPr>
          <p:cNvSpPr>
            <a:spLocks noGrp="1"/>
          </p:cNvSpPr>
          <p:nvPr>
            <p:ph idx="1"/>
          </p:nvPr>
        </p:nvSpPr>
        <p:spPr/>
        <p:txBody>
          <a:bodyPr/>
          <a:lstStyle/>
          <a:p>
            <a:pPr>
              <a:defRPr/>
            </a:pPr>
            <a:r>
              <a:rPr lang="en-US" dirty="0">
                <a:highlight>
                  <a:srgbClr val="FFFFFF"/>
                </a:highlight>
              </a:rPr>
              <a:t>None</a:t>
            </a:r>
            <a:endParaRPr lang="en-DE" dirty="0">
              <a:highlight>
                <a:srgbClr val="FFFFFF"/>
              </a:highlight>
            </a:endParaRPr>
          </a:p>
          <a:p>
            <a:pPr>
              <a:defRPr/>
            </a:pPr>
            <a:endParaRPr lang="en-US" i="1" dirty="0">
              <a:highlight>
                <a:srgbClr val="FFFFFF"/>
              </a:highlight>
            </a:endParaRPr>
          </a:p>
          <a:p>
            <a:pPr lvl="1">
              <a:defRPr/>
            </a:pPr>
            <a:endParaRPr lang="fr-FR" dirty="0"/>
          </a:p>
          <a:p>
            <a:pPr lvl="1">
              <a:defRPr/>
            </a:pPr>
            <a:endParaRPr lang="fr-FR" dirty="0"/>
          </a:p>
        </p:txBody>
      </p:sp>
    </p:spTree>
  </p:cSld>
  <p:clrMapOvr>
    <a:masterClrMapping/>
  </p:clrMapOvr>
  <p:transition>
    <p:wipe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re 1">
            <a:extLst>
              <a:ext uri="{FF2B5EF4-FFF2-40B4-BE49-F238E27FC236}">
                <a16:creationId xmlns:a16="http://schemas.microsoft.com/office/drawing/2014/main" id="{65BC86DB-2D75-4D44-9FFA-6F81A550FA3C}"/>
              </a:ext>
            </a:extLst>
          </p:cNvPr>
          <p:cNvSpPr>
            <a:spLocks noGrp="1"/>
          </p:cNvSpPr>
          <p:nvPr>
            <p:ph type="title"/>
          </p:nvPr>
        </p:nvSpPr>
        <p:spPr/>
        <p:txBody>
          <a:bodyPr/>
          <a:lstStyle/>
          <a:p>
            <a:r>
              <a:rPr lang="en-US" altLang="en-US"/>
              <a:t>Drafts in RFC Editor queue</a:t>
            </a:r>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re 1">
            <a:extLst>
              <a:ext uri="{FF2B5EF4-FFF2-40B4-BE49-F238E27FC236}">
                <a16:creationId xmlns:a16="http://schemas.microsoft.com/office/drawing/2014/main" id="{12530718-30BD-4488-85AD-6E2C5D1A3D6D}"/>
              </a:ext>
            </a:extLst>
          </p:cNvPr>
          <p:cNvSpPr>
            <a:spLocks noGrp="1"/>
          </p:cNvSpPr>
          <p:nvPr>
            <p:ph type="title"/>
          </p:nvPr>
        </p:nvSpPr>
        <p:spPr/>
        <p:txBody>
          <a:bodyPr/>
          <a:lstStyle/>
          <a:p>
            <a:r>
              <a:rPr lang="en-US" altLang="en-US"/>
              <a:t>Agenda </a:t>
            </a:r>
          </a:p>
        </p:txBody>
      </p:sp>
      <p:sp>
        <p:nvSpPr>
          <p:cNvPr id="6147" name="Espace réservé du contenu 2">
            <a:extLst>
              <a:ext uri="{FF2B5EF4-FFF2-40B4-BE49-F238E27FC236}">
                <a16:creationId xmlns:a16="http://schemas.microsoft.com/office/drawing/2014/main" id="{1E8156F1-7C4D-4DE8-8DE5-DC5DBB152BCB}"/>
              </a:ext>
            </a:extLst>
          </p:cNvPr>
          <p:cNvSpPr>
            <a:spLocks noGrp="1"/>
          </p:cNvSpPr>
          <p:nvPr>
            <p:ph idx="1"/>
          </p:nvPr>
        </p:nvSpPr>
        <p:spPr/>
        <p:txBody>
          <a:bodyPr/>
          <a:lstStyle/>
          <a:p>
            <a:r>
              <a:rPr lang="en-US" altLang="en-US" dirty="0"/>
              <a:t>3GPP-IETF Coordination</a:t>
            </a:r>
            <a:endParaRPr lang="fr-FR" altLang="en-US" dirty="0"/>
          </a:p>
          <a:p>
            <a:r>
              <a:rPr lang="en-US" altLang="en-US" dirty="0"/>
              <a:t>Ongoing Liaison Statements exchanged between IETF and 3GPP</a:t>
            </a:r>
            <a:endParaRPr lang="fr-FR" altLang="en-US" dirty="0"/>
          </a:p>
          <a:p>
            <a:r>
              <a:rPr lang="en-US" altLang="en-US" dirty="0"/>
              <a:t>Ongoing IANA action</a:t>
            </a:r>
            <a:endParaRPr lang="fr-FR" altLang="en-US" dirty="0"/>
          </a:p>
          <a:p>
            <a:r>
              <a:rPr lang="en-US" altLang="en-US" dirty="0"/>
              <a:t>Status of the 3GPP-IETF dependencies</a:t>
            </a:r>
            <a:endParaRPr lang="fr-FR" altLang="en-US" dirty="0"/>
          </a:p>
          <a:p>
            <a:r>
              <a:rPr lang="fr-FR" altLang="en-US" dirty="0" err="1"/>
              <a:t>AoB</a:t>
            </a:r>
            <a:endParaRPr lang="en-US" altLang="en-US" dirty="0"/>
          </a:p>
        </p:txBody>
      </p:sp>
    </p:spTree>
  </p:cSld>
  <p:clrMapOvr>
    <a:masterClrMapping/>
  </p:clrMapOvr>
  <p:transition>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re 1">
            <a:extLst>
              <a:ext uri="{FF2B5EF4-FFF2-40B4-BE49-F238E27FC236}">
                <a16:creationId xmlns:a16="http://schemas.microsoft.com/office/drawing/2014/main" id="{6A721D0C-C875-4AD1-9AC4-9BA6C3D8723B}"/>
              </a:ext>
            </a:extLst>
          </p:cNvPr>
          <p:cNvSpPr>
            <a:spLocks noGrp="1"/>
          </p:cNvSpPr>
          <p:nvPr>
            <p:ph type="title"/>
          </p:nvPr>
        </p:nvSpPr>
        <p:spPr/>
        <p:txBody>
          <a:bodyPr/>
          <a:lstStyle/>
          <a:p>
            <a:r>
              <a:rPr lang="en-US" altLang="en-US" dirty="0"/>
              <a:t>Drafts in RFC Editor queue</a:t>
            </a:r>
            <a:endParaRPr lang="fr-FR" altLang="en-US" dirty="0"/>
          </a:p>
        </p:txBody>
      </p:sp>
      <p:sp>
        <p:nvSpPr>
          <p:cNvPr id="3" name="Espace réservé du contenu 2">
            <a:extLst>
              <a:ext uri="{FF2B5EF4-FFF2-40B4-BE49-F238E27FC236}">
                <a16:creationId xmlns:a16="http://schemas.microsoft.com/office/drawing/2014/main" id="{BAE06F52-34FF-4D21-A7AA-4765268C4C81}"/>
              </a:ext>
            </a:extLst>
          </p:cNvPr>
          <p:cNvSpPr>
            <a:spLocks noGrp="1"/>
          </p:cNvSpPr>
          <p:nvPr>
            <p:ph idx="1"/>
          </p:nvPr>
        </p:nvSpPr>
        <p:spPr/>
        <p:txBody>
          <a:bodyPr/>
          <a:lstStyle/>
          <a:p>
            <a:pPr>
              <a:defRPr/>
            </a:pPr>
            <a:r>
              <a:rPr lang="en-US" altLang="en-US" dirty="0">
                <a:solidFill>
                  <a:srgbClr val="212529"/>
                </a:solidFill>
                <a:highlight>
                  <a:srgbClr val="FFFFFF"/>
                </a:highlight>
                <a:latin typeface="Inter"/>
                <a:hlinkClick r:id="rId2"/>
              </a:rPr>
              <a:t>draft-ietf-opsawg-teas-attachment-circuit</a:t>
            </a:r>
            <a:r>
              <a:rPr lang="en-US" dirty="0">
                <a:highlight>
                  <a:srgbClr val="FFFFFF"/>
                </a:highlight>
              </a:rPr>
              <a:t>		</a:t>
            </a:r>
          </a:p>
          <a:p>
            <a:pPr lvl="1">
              <a:defRPr/>
            </a:pPr>
            <a:r>
              <a:rPr lang="en-US" dirty="0">
                <a:highlight>
                  <a:srgbClr val="FFFFFF"/>
                </a:highlight>
              </a:rPr>
              <a:t>Title: </a:t>
            </a:r>
            <a:r>
              <a:rPr lang="en-US" altLang="zh-CN" dirty="0">
                <a:highlight>
                  <a:srgbClr val="FFFFFF"/>
                </a:highlight>
              </a:rPr>
              <a:t>YANG Data Models for 'Attachment Circuits'-as-a-Service (</a:t>
            </a:r>
            <a:r>
              <a:rPr lang="en-US" altLang="zh-CN" dirty="0" err="1">
                <a:highlight>
                  <a:srgbClr val="FFFFFF"/>
                </a:highlight>
              </a:rPr>
              <a:t>ACaaS</a:t>
            </a:r>
            <a:r>
              <a:rPr lang="en-US" altLang="zh-CN" dirty="0">
                <a:highlight>
                  <a:srgbClr val="FFFFFF"/>
                </a:highlight>
              </a:rPr>
              <a:t>)</a:t>
            </a:r>
            <a:endParaRPr lang="en-US" dirty="0">
              <a:highlight>
                <a:srgbClr val="FFFFFF"/>
              </a:highlight>
            </a:endParaRPr>
          </a:p>
          <a:p>
            <a:pPr lvl="1">
              <a:defRPr/>
            </a:pPr>
            <a:r>
              <a:rPr lang="en-US" dirty="0">
                <a:highlight>
                  <a:srgbClr val="FFFFFF"/>
                </a:highlight>
              </a:rPr>
              <a:t>Status: draft-</a:t>
            </a:r>
            <a:r>
              <a:rPr lang="en-US" dirty="0" err="1">
                <a:highlight>
                  <a:srgbClr val="FFFFFF"/>
                </a:highlight>
              </a:rPr>
              <a:t>boro</a:t>
            </a:r>
            <a:r>
              <a:rPr lang="en-US" dirty="0">
                <a:highlight>
                  <a:srgbClr val="FFFFFF"/>
                </a:highlight>
              </a:rPr>
              <a:t>-</a:t>
            </a:r>
            <a:r>
              <a:rPr lang="en-US" dirty="0" err="1">
                <a:highlight>
                  <a:srgbClr val="FFFFFF"/>
                </a:highlight>
              </a:rPr>
              <a:t>opsawg</a:t>
            </a:r>
            <a:r>
              <a:rPr lang="en-US" dirty="0">
                <a:highlight>
                  <a:srgbClr val="FFFFFF"/>
                </a:highlight>
              </a:rPr>
              <a:t>-teas-attachment-circuit adopted by WG as </a:t>
            </a:r>
            <a:r>
              <a:rPr lang="en-GB" dirty="0">
                <a:highlight>
                  <a:srgbClr val="FFFFFF"/>
                </a:highlight>
              </a:rPr>
              <a:t>draft-</a:t>
            </a:r>
            <a:r>
              <a:rPr lang="en-GB" dirty="0" err="1">
                <a:highlight>
                  <a:srgbClr val="FFFFFF"/>
                </a:highlight>
              </a:rPr>
              <a:t>ietf</a:t>
            </a:r>
            <a:r>
              <a:rPr lang="en-GB" dirty="0">
                <a:highlight>
                  <a:srgbClr val="FFFFFF"/>
                </a:highlight>
              </a:rPr>
              <a:t>-</a:t>
            </a:r>
            <a:r>
              <a:rPr lang="en-GB" dirty="0" err="1">
                <a:highlight>
                  <a:srgbClr val="FFFFFF"/>
                </a:highlight>
              </a:rPr>
              <a:t>opsawg</a:t>
            </a:r>
            <a:r>
              <a:rPr lang="en-GB" dirty="0">
                <a:highlight>
                  <a:srgbClr val="FFFFFF"/>
                </a:highlight>
              </a:rPr>
              <a:t>-teas-attachment-circuit, draft-</a:t>
            </a:r>
            <a:r>
              <a:rPr lang="en-GB" dirty="0" err="1">
                <a:highlight>
                  <a:srgbClr val="FFFFFF"/>
                </a:highlight>
              </a:rPr>
              <a:t>ietf</a:t>
            </a:r>
            <a:r>
              <a:rPr lang="en-GB" dirty="0">
                <a:highlight>
                  <a:srgbClr val="FFFFFF"/>
                </a:highlight>
              </a:rPr>
              <a:t>-</a:t>
            </a:r>
            <a:r>
              <a:rPr lang="en-GB" dirty="0" err="1">
                <a:highlight>
                  <a:srgbClr val="FFFFFF"/>
                </a:highlight>
              </a:rPr>
              <a:t>opsawg</a:t>
            </a:r>
            <a:r>
              <a:rPr lang="en-GB" dirty="0">
                <a:highlight>
                  <a:srgbClr val="FFFFFF"/>
                </a:highlight>
              </a:rPr>
              <a:t>-teas-attachment-circuit</a:t>
            </a:r>
            <a:r>
              <a:rPr lang="en-DE" dirty="0">
                <a:highlight>
                  <a:srgbClr val="FFFFFF"/>
                </a:highlight>
              </a:rPr>
              <a:t>-</a:t>
            </a:r>
            <a:r>
              <a:rPr lang="en-US" dirty="0">
                <a:solidFill>
                  <a:srgbClr val="FF0000"/>
                </a:solidFill>
                <a:highlight>
                  <a:srgbClr val="FFFFFF"/>
                </a:highlight>
              </a:rPr>
              <a:t>20</a:t>
            </a:r>
            <a:r>
              <a:rPr lang="en-DE" dirty="0">
                <a:highlight>
                  <a:srgbClr val="FFFFFF"/>
                </a:highlight>
              </a:rPr>
              <a:t> </a:t>
            </a:r>
            <a:r>
              <a:rPr lang="en-GB" dirty="0">
                <a:highlight>
                  <a:srgbClr val="FFFFFF"/>
                </a:highlight>
              </a:rPr>
              <a:t>p</a:t>
            </a:r>
            <a:r>
              <a:rPr lang="en-DE" dirty="0">
                <a:highlight>
                  <a:srgbClr val="FFFFFF"/>
                </a:highlight>
              </a:rPr>
              <a:t>o</a:t>
            </a:r>
            <a:r>
              <a:rPr lang="en-GB" dirty="0">
                <a:highlight>
                  <a:srgbClr val="FFFFFF"/>
                </a:highlight>
              </a:rPr>
              <a:t>s</a:t>
            </a:r>
            <a:r>
              <a:rPr lang="en-DE" dirty="0">
                <a:highlight>
                  <a:srgbClr val="FFFFFF"/>
                </a:highlight>
              </a:rPr>
              <a:t>t</a:t>
            </a:r>
            <a:r>
              <a:rPr lang="en-GB" dirty="0">
                <a:highlight>
                  <a:srgbClr val="FFFFFF"/>
                </a:highlight>
              </a:rPr>
              <a:t>e</a:t>
            </a:r>
            <a:r>
              <a:rPr lang="en-DE" dirty="0">
                <a:highlight>
                  <a:srgbClr val="FFFFFF"/>
                </a:highlight>
              </a:rPr>
              <a:t>d </a:t>
            </a:r>
            <a:r>
              <a:rPr lang="en-US" dirty="0">
                <a:solidFill>
                  <a:srgbClr val="FF0000"/>
                </a:solidFill>
                <a:highlight>
                  <a:srgbClr val="FFFFFF"/>
                </a:highlight>
              </a:rPr>
              <a:t>01</a:t>
            </a:r>
            <a:r>
              <a:rPr lang="en-DE" dirty="0">
                <a:solidFill>
                  <a:srgbClr val="FF0000"/>
                </a:solidFill>
                <a:highlight>
                  <a:srgbClr val="FFFFFF"/>
                </a:highlight>
              </a:rPr>
              <a:t>/2</a:t>
            </a:r>
            <a:r>
              <a:rPr lang="en-US" dirty="0">
                <a:solidFill>
                  <a:srgbClr val="FF0000"/>
                </a:solidFill>
                <a:highlight>
                  <a:srgbClr val="FFFFFF"/>
                </a:highlight>
              </a:rPr>
              <a:t>5, awaiting final approval from authors.</a:t>
            </a:r>
          </a:p>
          <a:p>
            <a:pPr lvl="1">
              <a:defRPr/>
            </a:pPr>
            <a:r>
              <a:rPr lang="en-US" dirty="0">
                <a:highlight>
                  <a:srgbClr val="FFFFFF"/>
                </a:highlight>
              </a:rPr>
              <a:t>Next steps: RFC publication, SA5 CR to 28.541</a:t>
            </a:r>
            <a:endParaRPr lang="en-DE" dirty="0">
              <a:highlight>
                <a:srgbClr val="FFFFFF"/>
              </a:highlight>
            </a:endParaRPr>
          </a:p>
          <a:p>
            <a:pPr>
              <a:defRPr/>
            </a:pPr>
            <a:r>
              <a:rPr lang="en-US" altLang="en-US" dirty="0">
                <a:solidFill>
                  <a:srgbClr val="212529"/>
                </a:solidFill>
                <a:latin typeface="Inter"/>
                <a:hlinkClick r:id="rId3"/>
              </a:rPr>
              <a:t>draft-</a:t>
            </a:r>
            <a:r>
              <a:rPr lang="en-US" altLang="en-US" dirty="0" err="1">
                <a:solidFill>
                  <a:srgbClr val="212529"/>
                </a:solidFill>
                <a:latin typeface="Inter"/>
                <a:hlinkClick r:id="rId3"/>
              </a:rPr>
              <a:t>ietf</a:t>
            </a:r>
            <a:r>
              <a:rPr lang="en-US" altLang="en-US" dirty="0">
                <a:solidFill>
                  <a:srgbClr val="212529"/>
                </a:solidFill>
                <a:latin typeface="Inter"/>
                <a:hlinkClick r:id="rId3"/>
              </a:rPr>
              <a:t>-</a:t>
            </a:r>
            <a:r>
              <a:rPr lang="en-US" altLang="en-US" dirty="0" err="1">
                <a:solidFill>
                  <a:srgbClr val="212529"/>
                </a:solidFill>
                <a:latin typeface="Inter"/>
                <a:hlinkClick r:id="rId3"/>
              </a:rPr>
              <a:t>tsvwg</a:t>
            </a:r>
            <a:r>
              <a:rPr lang="en-US" altLang="en-US" dirty="0">
                <a:solidFill>
                  <a:srgbClr val="212529"/>
                </a:solidFill>
                <a:latin typeface="Inter"/>
                <a:hlinkClick r:id="rId3"/>
              </a:rPr>
              <a:t>-</a:t>
            </a:r>
            <a:r>
              <a:rPr lang="en-US" altLang="en-US" dirty="0" err="1">
                <a:solidFill>
                  <a:srgbClr val="212529"/>
                </a:solidFill>
                <a:latin typeface="Inter"/>
                <a:hlinkClick r:id="rId3"/>
              </a:rPr>
              <a:t>udp</a:t>
            </a:r>
            <a:r>
              <a:rPr lang="en-US" altLang="en-US" dirty="0">
                <a:solidFill>
                  <a:srgbClr val="212529"/>
                </a:solidFill>
                <a:latin typeface="Inter"/>
                <a:hlinkClick r:id="rId3"/>
              </a:rPr>
              <a:t>-options</a:t>
            </a:r>
            <a:r>
              <a:rPr lang="en-US" dirty="0">
                <a:highlight>
                  <a:srgbClr val="FFFFFF"/>
                </a:highlight>
              </a:rPr>
              <a:t>		</a:t>
            </a:r>
          </a:p>
          <a:p>
            <a:pPr lvl="1">
              <a:defRPr/>
            </a:pPr>
            <a:r>
              <a:rPr lang="en-US" dirty="0" err="1">
                <a:highlight>
                  <a:srgbClr val="FFFFFF"/>
                </a:highlight>
              </a:rPr>
              <a:t>Title:</a:t>
            </a:r>
            <a:r>
              <a:rPr lang="en-US" dirty="0" err="1">
                <a:solidFill>
                  <a:srgbClr val="212529"/>
                </a:solidFill>
                <a:latin typeface="Inter"/>
              </a:rPr>
              <a:t>Transport</a:t>
            </a:r>
            <a:r>
              <a:rPr lang="en-US" dirty="0">
                <a:solidFill>
                  <a:srgbClr val="212529"/>
                </a:solidFill>
                <a:latin typeface="Inter"/>
              </a:rPr>
              <a:t> Options for UDP</a:t>
            </a:r>
            <a:endParaRPr lang="en-US" dirty="0">
              <a:highlight>
                <a:srgbClr val="FFFFFF"/>
              </a:highlight>
            </a:endParaRPr>
          </a:p>
          <a:p>
            <a:pPr lvl="1">
              <a:defRPr/>
            </a:pPr>
            <a:r>
              <a:rPr lang="en-US" dirty="0">
                <a:highlight>
                  <a:srgbClr val="FFFFFF"/>
                </a:highlight>
              </a:rPr>
              <a:t>Status: </a:t>
            </a:r>
            <a:r>
              <a:rPr lang="en-US" altLang="en-US" dirty="0">
                <a:solidFill>
                  <a:srgbClr val="212529"/>
                </a:solidFill>
                <a:latin typeface="var(--bs-font-monospace)"/>
              </a:rPr>
              <a:t>draft-ietf-tsvwg-udp-options-</a:t>
            </a:r>
            <a:r>
              <a:rPr lang="en-US" altLang="en-US" dirty="0">
                <a:solidFill>
                  <a:srgbClr val="FF0000"/>
                </a:solidFill>
                <a:latin typeface="var(--bs-font-monospace)"/>
              </a:rPr>
              <a:t>45</a:t>
            </a:r>
            <a:r>
              <a:rPr lang="en-US" altLang="en-US" sz="600" dirty="0"/>
              <a:t> </a:t>
            </a:r>
            <a:r>
              <a:rPr lang="en-DE" dirty="0">
                <a:highlight>
                  <a:srgbClr val="FFFFFF"/>
                </a:highlight>
              </a:rPr>
              <a:t> </a:t>
            </a:r>
            <a:r>
              <a:rPr lang="en-GB" dirty="0">
                <a:highlight>
                  <a:srgbClr val="FFFFFF"/>
                </a:highlight>
              </a:rPr>
              <a:t>p</a:t>
            </a:r>
            <a:r>
              <a:rPr lang="en-DE" dirty="0">
                <a:highlight>
                  <a:srgbClr val="FFFFFF"/>
                </a:highlight>
              </a:rPr>
              <a:t>o</a:t>
            </a:r>
            <a:r>
              <a:rPr lang="en-GB" dirty="0">
                <a:highlight>
                  <a:srgbClr val="FFFFFF"/>
                </a:highlight>
              </a:rPr>
              <a:t>s</a:t>
            </a:r>
            <a:r>
              <a:rPr lang="en-DE" dirty="0">
                <a:highlight>
                  <a:srgbClr val="FFFFFF"/>
                </a:highlight>
              </a:rPr>
              <a:t>t</a:t>
            </a:r>
            <a:r>
              <a:rPr lang="en-GB" dirty="0">
                <a:highlight>
                  <a:srgbClr val="FFFFFF"/>
                </a:highlight>
              </a:rPr>
              <a:t>e</a:t>
            </a:r>
            <a:r>
              <a:rPr lang="en-DE" dirty="0">
                <a:highlight>
                  <a:srgbClr val="FFFFFF"/>
                </a:highlight>
              </a:rPr>
              <a:t>d </a:t>
            </a:r>
            <a:r>
              <a:rPr lang="en-US" dirty="0">
                <a:solidFill>
                  <a:srgbClr val="FF0000"/>
                </a:solidFill>
                <a:highlight>
                  <a:srgbClr val="FFFFFF"/>
                </a:highlight>
              </a:rPr>
              <a:t>03</a:t>
            </a:r>
            <a:r>
              <a:rPr lang="en-DE" dirty="0">
                <a:solidFill>
                  <a:srgbClr val="FF0000"/>
                </a:solidFill>
                <a:highlight>
                  <a:srgbClr val="FFFFFF"/>
                </a:highlight>
              </a:rPr>
              <a:t>/2</a:t>
            </a:r>
            <a:r>
              <a:rPr lang="en-US" dirty="0">
                <a:solidFill>
                  <a:srgbClr val="FF0000"/>
                </a:solidFill>
                <a:highlight>
                  <a:srgbClr val="FFFFFF"/>
                </a:highlight>
              </a:rPr>
              <a:t>5</a:t>
            </a:r>
            <a:r>
              <a:rPr lang="en-US" dirty="0">
                <a:highlight>
                  <a:srgbClr val="FFFFFF"/>
                </a:highlight>
              </a:rPr>
              <a:t>.</a:t>
            </a:r>
          </a:p>
          <a:p>
            <a:pPr lvl="1">
              <a:defRPr/>
            </a:pPr>
            <a:r>
              <a:rPr lang="en-US" dirty="0">
                <a:highlight>
                  <a:srgbClr val="FFFFFF"/>
                </a:highlight>
              </a:rPr>
              <a:t>Next steps: RFC publication, SA2 CR</a:t>
            </a:r>
            <a:r>
              <a:rPr lang="en-SE" dirty="0">
                <a:highlight>
                  <a:srgbClr val="FFFFFF"/>
                </a:highlight>
              </a:rPr>
              <a:t>s</a:t>
            </a:r>
            <a:r>
              <a:rPr lang="en-US" dirty="0">
                <a:highlight>
                  <a:srgbClr val="FFFFFF"/>
                </a:highlight>
              </a:rPr>
              <a:t> to 23.501</a:t>
            </a:r>
            <a:r>
              <a:rPr lang="en-SE" dirty="0">
                <a:highlight>
                  <a:srgbClr val="FFFFFF"/>
                </a:highlight>
              </a:rPr>
              <a:t>, 23.502</a:t>
            </a:r>
            <a:r>
              <a:rPr lang="en-US" dirty="0">
                <a:highlight>
                  <a:srgbClr val="FFFFFF"/>
                </a:highlight>
              </a:rPr>
              <a:t>, CT3 CR to </a:t>
            </a:r>
            <a:r>
              <a:rPr lang="en-GB" dirty="0">
                <a:highlight>
                  <a:srgbClr val="FFFFFF"/>
                </a:highlight>
              </a:rPr>
              <a:t>29.561,  CT4 CR to 29.244 </a:t>
            </a:r>
            <a:endParaRPr lang="en-DE" dirty="0">
              <a:highlight>
                <a:srgbClr val="FFFFFF"/>
              </a:highlight>
            </a:endParaRPr>
          </a:p>
          <a:p>
            <a:pPr marL="0" indent="0">
              <a:buNone/>
              <a:defRPr/>
            </a:pPr>
            <a:r>
              <a:rPr lang="en-US" dirty="0"/>
              <a:t>		</a:t>
            </a:r>
          </a:p>
          <a:p>
            <a:pPr lvl="1">
              <a:defRPr/>
            </a:pPr>
            <a:endParaRPr lang="en-US" dirty="0"/>
          </a:p>
        </p:txBody>
      </p:sp>
      <p:sp>
        <p:nvSpPr>
          <p:cNvPr id="7" name="Rectangle 5">
            <a:extLst>
              <a:ext uri="{FF2B5EF4-FFF2-40B4-BE49-F238E27FC236}">
                <a16:creationId xmlns:a16="http://schemas.microsoft.com/office/drawing/2014/main" id="{43C8C0EB-CBBC-4F06-BF98-E8B0B0B31694}"/>
              </a:ext>
            </a:extLst>
          </p:cNvPr>
          <p:cNvSpPr>
            <a:spLocks noChangeArrowheads="1"/>
          </p:cNvSpPr>
          <p:nvPr/>
        </p:nvSpPr>
        <p:spPr bwMode="auto">
          <a:xfrm>
            <a:off x="0" y="67017"/>
            <a:ext cx="184731" cy="32316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9" name="Rectangle 7">
            <a:extLst>
              <a:ext uri="{FF2B5EF4-FFF2-40B4-BE49-F238E27FC236}">
                <a16:creationId xmlns:a16="http://schemas.microsoft.com/office/drawing/2014/main" id="{C799795A-ABAC-48E8-A7CB-B017A3726B0F}"/>
              </a:ext>
            </a:extLst>
          </p:cNvPr>
          <p:cNvSpPr>
            <a:spLocks noChangeArrowheads="1"/>
          </p:cNvSpPr>
          <p:nvPr/>
        </p:nvSpPr>
        <p:spPr bwMode="auto">
          <a:xfrm>
            <a:off x="152400" y="242500"/>
            <a:ext cx="184731" cy="27699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Tree>
  </p:cSld>
  <p:clrMapOvr>
    <a:masterClrMapping/>
  </p:clrMapOvr>
  <p:transition>
    <p:wipe dir="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re 1">
            <a:extLst>
              <a:ext uri="{FF2B5EF4-FFF2-40B4-BE49-F238E27FC236}">
                <a16:creationId xmlns:a16="http://schemas.microsoft.com/office/drawing/2014/main" id="{6A721D0C-C875-4AD1-9AC4-9BA6C3D8723B}"/>
              </a:ext>
            </a:extLst>
          </p:cNvPr>
          <p:cNvSpPr>
            <a:spLocks noGrp="1"/>
          </p:cNvSpPr>
          <p:nvPr>
            <p:ph type="title"/>
          </p:nvPr>
        </p:nvSpPr>
        <p:spPr/>
        <p:txBody>
          <a:bodyPr/>
          <a:lstStyle/>
          <a:p>
            <a:r>
              <a:rPr lang="en-US" altLang="en-US" dirty="0"/>
              <a:t>Drafts in RFC Editor queue</a:t>
            </a:r>
            <a:endParaRPr lang="fr-FR" altLang="en-US" dirty="0"/>
          </a:p>
        </p:txBody>
      </p:sp>
      <p:sp>
        <p:nvSpPr>
          <p:cNvPr id="3" name="Espace réservé du contenu 2">
            <a:extLst>
              <a:ext uri="{FF2B5EF4-FFF2-40B4-BE49-F238E27FC236}">
                <a16:creationId xmlns:a16="http://schemas.microsoft.com/office/drawing/2014/main" id="{BAE06F52-34FF-4D21-A7AA-4765268C4C81}"/>
              </a:ext>
            </a:extLst>
          </p:cNvPr>
          <p:cNvSpPr>
            <a:spLocks noGrp="1"/>
          </p:cNvSpPr>
          <p:nvPr>
            <p:ph idx="1"/>
          </p:nvPr>
        </p:nvSpPr>
        <p:spPr/>
        <p:txBody>
          <a:bodyPr/>
          <a:lstStyle/>
          <a:p>
            <a:pPr>
              <a:defRPr/>
            </a:pPr>
            <a:r>
              <a:rPr lang="en-US" altLang="en-US" dirty="0">
                <a:solidFill>
                  <a:srgbClr val="212529"/>
                </a:solidFill>
                <a:latin typeface="Inter"/>
              </a:rPr>
              <a:t> </a:t>
            </a:r>
            <a:r>
              <a:rPr lang="en-US" dirty="0">
                <a:highlight>
                  <a:srgbClr val="FFFFFF"/>
                </a:highlight>
                <a:hlinkClick r:id="rId2"/>
              </a:rPr>
              <a:t>draft-sipcore-rfc7976bis</a:t>
            </a:r>
            <a:r>
              <a:rPr lang="en-US" dirty="0">
                <a:highlight>
                  <a:srgbClr val="FFFFFF"/>
                </a:highlight>
              </a:rPr>
              <a:t>	</a:t>
            </a:r>
          </a:p>
          <a:p>
            <a:pPr lvl="1">
              <a:defRPr/>
            </a:pPr>
            <a:r>
              <a:rPr lang="en-US" sz="2000" dirty="0">
                <a:highlight>
                  <a:srgbClr val="FFFFFF"/>
                </a:highlight>
              </a:rPr>
              <a:t>Title: Update to P-Visited-Network-ID in SIP Requests and Responses</a:t>
            </a:r>
          </a:p>
          <a:p>
            <a:pPr lvl="1">
              <a:defRPr/>
            </a:pPr>
            <a:r>
              <a:rPr lang="en-US" sz="2000" dirty="0">
                <a:highlight>
                  <a:srgbClr val="FFFFFF"/>
                </a:highlight>
              </a:rPr>
              <a:t>Was draft-</a:t>
            </a:r>
            <a:r>
              <a:rPr lang="en-US" sz="2000" dirty="0" err="1">
                <a:highlight>
                  <a:srgbClr val="FFFFFF"/>
                </a:highlight>
              </a:rPr>
              <a:t>jesske</a:t>
            </a:r>
            <a:r>
              <a:rPr lang="en-US" sz="2000" dirty="0">
                <a:highlight>
                  <a:srgbClr val="FFFFFF"/>
                </a:highlight>
              </a:rPr>
              <a:t>-update-p-visited-network</a:t>
            </a:r>
          </a:p>
          <a:p>
            <a:pPr lvl="1">
              <a:defRPr/>
            </a:pPr>
            <a:r>
              <a:rPr lang="en-US" sz="2000" dirty="0">
                <a:highlight>
                  <a:srgbClr val="FFFFFF"/>
                </a:highlight>
              </a:rPr>
              <a:t>Agreement to handle within SIPCORE at IETF 116 coordination meeting, Additional WGLC held</a:t>
            </a:r>
          </a:p>
          <a:p>
            <a:pPr lvl="1">
              <a:defRPr/>
            </a:pPr>
            <a:r>
              <a:rPr lang="en-US" sz="2000" dirty="0">
                <a:highlight>
                  <a:srgbClr val="FFFFFF"/>
                </a:highlight>
              </a:rPr>
              <a:t>draft-sipcore-rfc7976bis-03 </a:t>
            </a:r>
            <a:r>
              <a:rPr lang="en-GB" sz="2000" dirty="0">
                <a:highlight>
                  <a:srgbClr val="FFFFFF"/>
                </a:highlight>
              </a:rPr>
              <a:t>p</a:t>
            </a:r>
            <a:r>
              <a:rPr lang="en-DE" sz="2000" dirty="0">
                <a:highlight>
                  <a:srgbClr val="FFFFFF"/>
                </a:highlight>
              </a:rPr>
              <a:t>o</a:t>
            </a:r>
            <a:r>
              <a:rPr lang="en-GB" sz="2000" dirty="0">
                <a:highlight>
                  <a:srgbClr val="FFFFFF"/>
                </a:highlight>
              </a:rPr>
              <a:t>s</a:t>
            </a:r>
            <a:r>
              <a:rPr lang="en-DE" sz="2000" dirty="0">
                <a:highlight>
                  <a:srgbClr val="FFFFFF"/>
                </a:highlight>
              </a:rPr>
              <a:t>t</a:t>
            </a:r>
            <a:r>
              <a:rPr lang="en-GB" sz="2000" dirty="0">
                <a:highlight>
                  <a:srgbClr val="FFFFFF"/>
                </a:highlight>
              </a:rPr>
              <a:t>e</a:t>
            </a:r>
            <a:r>
              <a:rPr lang="en-DE" sz="2000" dirty="0">
                <a:highlight>
                  <a:srgbClr val="FFFFFF"/>
                </a:highlight>
              </a:rPr>
              <a:t>d </a:t>
            </a:r>
            <a:r>
              <a:rPr lang="en-US" sz="2000" dirty="0">
                <a:highlight>
                  <a:srgbClr val="FFFFFF"/>
                </a:highlight>
              </a:rPr>
              <a:t>07/</a:t>
            </a:r>
            <a:r>
              <a:rPr lang="en-DE" sz="2000" dirty="0">
                <a:highlight>
                  <a:srgbClr val="FFFFFF"/>
                </a:highlight>
              </a:rPr>
              <a:t>2024 </a:t>
            </a:r>
            <a:r>
              <a:rPr lang="en-US" sz="2000" dirty="0">
                <a:highlight>
                  <a:srgbClr val="FFFFFF"/>
                </a:highlight>
              </a:rPr>
              <a:t>addressing comments</a:t>
            </a:r>
          </a:p>
          <a:p>
            <a:pPr lvl="1">
              <a:defRPr/>
            </a:pPr>
            <a:r>
              <a:rPr lang="en-US" sz="2000" dirty="0">
                <a:highlight>
                  <a:srgbClr val="FFFFFF"/>
                </a:highlight>
              </a:rPr>
              <a:t>Renamed to draft-ietf-sipcore-rfc7976bis-00, posted 08/2024</a:t>
            </a:r>
          </a:p>
          <a:p>
            <a:pPr lvl="1">
              <a:defRPr/>
            </a:pPr>
            <a:r>
              <a:rPr lang="en-US" sz="2000" dirty="0">
                <a:highlight>
                  <a:srgbClr val="FFFFFF"/>
                </a:highlight>
              </a:rPr>
              <a:t>Revised to draft-ietf-sipcore-rfc7976bis-</a:t>
            </a:r>
            <a:r>
              <a:rPr lang="en-US" sz="2000" dirty="0">
                <a:solidFill>
                  <a:srgbClr val="FF0000"/>
                </a:solidFill>
                <a:highlight>
                  <a:srgbClr val="FFFFFF"/>
                </a:highlight>
              </a:rPr>
              <a:t>0</a:t>
            </a:r>
            <a:r>
              <a:rPr lang="en-SE" sz="2000" dirty="0">
                <a:solidFill>
                  <a:srgbClr val="FF0000"/>
                </a:solidFill>
                <a:highlight>
                  <a:srgbClr val="FFFFFF"/>
                </a:highlight>
              </a:rPr>
              <a:t>4</a:t>
            </a:r>
            <a:r>
              <a:rPr lang="en-US" sz="2000" dirty="0">
                <a:highlight>
                  <a:srgbClr val="FFFFFF"/>
                </a:highlight>
              </a:rPr>
              <a:t>, posted </a:t>
            </a:r>
            <a:r>
              <a:rPr lang="en-US" sz="2000" dirty="0">
                <a:solidFill>
                  <a:srgbClr val="FF0000"/>
                </a:solidFill>
                <a:highlight>
                  <a:srgbClr val="FFFFFF"/>
                </a:highlight>
              </a:rPr>
              <a:t>0</a:t>
            </a:r>
            <a:r>
              <a:rPr lang="en-SE" sz="2000" dirty="0">
                <a:solidFill>
                  <a:srgbClr val="FF0000"/>
                </a:solidFill>
                <a:highlight>
                  <a:srgbClr val="FFFFFF"/>
                </a:highlight>
              </a:rPr>
              <a:t>8</a:t>
            </a:r>
            <a:r>
              <a:rPr lang="en-US" sz="2000" dirty="0">
                <a:highlight>
                  <a:srgbClr val="FFFFFF"/>
                </a:highlight>
              </a:rPr>
              <a:t>/2025</a:t>
            </a:r>
          </a:p>
          <a:p>
            <a:pPr lvl="1">
              <a:defRPr/>
            </a:pPr>
            <a:r>
              <a:rPr lang="en-US" sz="2000" dirty="0">
                <a:highlight>
                  <a:srgbClr val="FFFFFF"/>
                </a:highlight>
              </a:rPr>
              <a:t>Next steps: RFC publication, CT1 CR to 24.229</a:t>
            </a:r>
          </a:p>
          <a:p>
            <a:pPr marL="0" indent="0">
              <a:buNone/>
              <a:defRPr/>
            </a:pPr>
            <a:endParaRPr lang="en-US" dirty="0"/>
          </a:p>
          <a:p>
            <a:pPr lvl="1">
              <a:defRPr/>
            </a:pPr>
            <a:endParaRPr lang="en-US" dirty="0"/>
          </a:p>
        </p:txBody>
      </p:sp>
      <p:sp>
        <p:nvSpPr>
          <p:cNvPr id="7" name="Rectangle 5">
            <a:extLst>
              <a:ext uri="{FF2B5EF4-FFF2-40B4-BE49-F238E27FC236}">
                <a16:creationId xmlns:a16="http://schemas.microsoft.com/office/drawing/2014/main" id="{43C8C0EB-CBBC-4F06-BF98-E8B0B0B31694}"/>
              </a:ext>
            </a:extLst>
          </p:cNvPr>
          <p:cNvSpPr>
            <a:spLocks noChangeArrowheads="1"/>
          </p:cNvSpPr>
          <p:nvPr/>
        </p:nvSpPr>
        <p:spPr bwMode="auto">
          <a:xfrm>
            <a:off x="0" y="67017"/>
            <a:ext cx="184731" cy="32316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9" name="Rectangle 7">
            <a:extLst>
              <a:ext uri="{FF2B5EF4-FFF2-40B4-BE49-F238E27FC236}">
                <a16:creationId xmlns:a16="http://schemas.microsoft.com/office/drawing/2014/main" id="{C799795A-ABAC-48E8-A7CB-B017A3726B0F}"/>
              </a:ext>
            </a:extLst>
          </p:cNvPr>
          <p:cNvSpPr>
            <a:spLocks noChangeArrowheads="1"/>
          </p:cNvSpPr>
          <p:nvPr/>
        </p:nvSpPr>
        <p:spPr bwMode="auto">
          <a:xfrm>
            <a:off x="152400" y="242500"/>
            <a:ext cx="184731" cy="27699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5" name="Rectangle 3">
            <a:extLst>
              <a:ext uri="{FF2B5EF4-FFF2-40B4-BE49-F238E27FC236}">
                <a16:creationId xmlns:a16="http://schemas.microsoft.com/office/drawing/2014/main" id="{C0508197-09ED-4B0A-92F7-AC7858BC3FF7}"/>
              </a:ext>
            </a:extLst>
          </p:cNvPr>
          <p:cNvSpPr>
            <a:spLocks noChangeArrowheads="1"/>
          </p:cNvSpPr>
          <p:nvPr/>
        </p:nvSpPr>
        <p:spPr bwMode="auto">
          <a:xfrm>
            <a:off x="152400" y="219417"/>
            <a:ext cx="184731" cy="32316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6" name="Rectangle 4">
            <a:extLst>
              <a:ext uri="{FF2B5EF4-FFF2-40B4-BE49-F238E27FC236}">
                <a16:creationId xmlns:a16="http://schemas.microsoft.com/office/drawing/2014/main" id="{432E1726-D72B-4A00-AE43-4F00813C2182}"/>
              </a:ext>
            </a:extLst>
          </p:cNvPr>
          <p:cNvSpPr>
            <a:spLocks noChangeArrowheads="1"/>
          </p:cNvSpPr>
          <p:nvPr/>
        </p:nvSpPr>
        <p:spPr bwMode="auto">
          <a:xfrm>
            <a:off x="152400" y="242500"/>
            <a:ext cx="184731" cy="27699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10" name="Rectangle 5">
            <a:extLst>
              <a:ext uri="{FF2B5EF4-FFF2-40B4-BE49-F238E27FC236}">
                <a16:creationId xmlns:a16="http://schemas.microsoft.com/office/drawing/2014/main" id="{A0EACC57-C75B-4F6E-BB03-24A4B8385F3C}"/>
              </a:ext>
            </a:extLst>
          </p:cNvPr>
          <p:cNvSpPr>
            <a:spLocks noChangeArrowheads="1"/>
          </p:cNvSpPr>
          <p:nvPr/>
        </p:nvSpPr>
        <p:spPr bwMode="auto">
          <a:xfrm>
            <a:off x="152400" y="219417"/>
            <a:ext cx="184731" cy="32316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1509170574"/>
      </p:ext>
    </p:extLst>
  </p:cSld>
  <p:clrMapOvr>
    <a:masterClrMapping/>
  </p:clrMapOvr>
  <p:transition>
    <p:wipe dir="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re 1">
            <a:extLst>
              <a:ext uri="{FF2B5EF4-FFF2-40B4-BE49-F238E27FC236}">
                <a16:creationId xmlns:a16="http://schemas.microsoft.com/office/drawing/2014/main" id="{913C416C-DF65-4EFC-BE2C-11C382C2D5BB}"/>
              </a:ext>
            </a:extLst>
          </p:cNvPr>
          <p:cNvSpPr>
            <a:spLocks noGrp="1"/>
          </p:cNvSpPr>
          <p:nvPr>
            <p:ph type="title"/>
          </p:nvPr>
        </p:nvSpPr>
        <p:spPr/>
        <p:txBody>
          <a:bodyPr/>
          <a:lstStyle/>
          <a:p>
            <a:r>
              <a:rPr lang="en-US" altLang="en-US"/>
              <a:t>Drafts under IESG review</a:t>
            </a:r>
            <a:endParaRPr lang="fr-FR" altLang="en-US"/>
          </a:p>
        </p:txBody>
      </p:sp>
    </p:spTree>
  </p:cSld>
  <p:clrMapOvr>
    <a:masterClrMapping/>
  </p:clrMapOvr>
  <p:transition>
    <p:wipe dir="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re 1">
            <a:extLst>
              <a:ext uri="{FF2B5EF4-FFF2-40B4-BE49-F238E27FC236}">
                <a16:creationId xmlns:a16="http://schemas.microsoft.com/office/drawing/2014/main" id="{6A721D0C-C875-4AD1-9AC4-9BA6C3D8723B}"/>
              </a:ext>
            </a:extLst>
          </p:cNvPr>
          <p:cNvSpPr>
            <a:spLocks noGrp="1"/>
          </p:cNvSpPr>
          <p:nvPr>
            <p:ph type="title"/>
          </p:nvPr>
        </p:nvSpPr>
        <p:spPr/>
        <p:txBody>
          <a:bodyPr/>
          <a:lstStyle/>
          <a:p>
            <a:r>
              <a:rPr lang="en-US" altLang="en-US"/>
              <a:t>Drafts under IESG review</a:t>
            </a:r>
            <a:endParaRPr lang="fr-FR" altLang="en-US"/>
          </a:p>
        </p:txBody>
      </p:sp>
      <p:sp>
        <p:nvSpPr>
          <p:cNvPr id="3" name="Espace réservé du contenu 2">
            <a:extLst>
              <a:ext uri="{FF2B5EF4-FFF2-40B4-BE49-F238E27FC236}">
                <a16:creationId xmlns:a16="http://schemas.microsoft.com/office/drawing/2014/main" id="{BAE06F52-34FF-4D21-A7AA-4765268C4C81}"/>
              </a:ext>
            </a:extLst>
          </p:cNvPr>
          <p:cNvSpPr>
            <a:spLocks noGrp="1"/>
          </p:cNvSpPr>
          <p:nvPr>
            <p:ph idx="1"/>
          </p:nvPr>
        </p:nvSpPr>
        <p:spPr/>
        <p:txBody>
          <a:bodyPr/>
          <a:lstStyle/>
          <a:p>
            <a:pPr>
              <a:defRPr/>
            </a:pPr>
            <a:r>
              <a:rPr lang="en-US" dirty="0">
                <a:highlight>
                  <a:srgbClr val="FFFFFF"/>
                </a:highlight>
              </a:rPr>
              <a:t> None</a:t>
            </a:r>
            <a:endParaRPr lang="en-US" sz="2000" dirty="0">
              <a:highlight>
                <a:srgbClr val="FFFFFF"/>
              </a:highlight>
            </a:endParaRPr>
          </a:p>
          <a:p>
            <a:pPr>
              <a:defRPr/>
            </a:pPr>
            <a:endParaRPr lang="en-DE" dirty="0">
              <a:highlight>
                <a:srgbClr val="FFFFFF"/>
              </a:highlight>
            </a:endParaRPr>
          </a:p>
          <a:p>
            <a:pPr marL="0" indent="0">
              <a:buNone/>
              <a:defRPr/>
            </a:pPr>
            <a:r>
              <a:rPr lang="en-US" dirty="0"/>
              <a:t>		</a:t>
            </a:r>
          </a:p>
          <a:p>
            <a:pPr lvl="1">
              <a:defRPr/>
            </a:pPr>
            <a:endParaRPr lang="en-US" dirty="0"/>
          </a:p>
        </p:txBody>
      </p:sp>
      <p:sp>
        <p:nvSpPr>
          <p:cNvPr id="7" name="Rectangle 5">
            <a:extLst>
              <a:ext uri="{FF2B5EF4-FFF2-40B4-BE49-F238E27FC236}">
                <a16:creationId xmlns:a16="http://schemas.microsoft.com/office/drawing/2014/main" id="{43C8C0EB-CBBC-4F06-BF98-E8B0B0B31694}"/>
              </a:ext>
            </a:extLst>
          </p:cNvPr>
          <p:cNvSpPr>
            <a:spLocks noChangeArrowheads="1"/>
          </p:cNvSpPr>
          <p:nvPr/>
        </p:nvSpPr>
        <p:spPr bwMode="auto">
          <a:xfrm>
            <a:off x="0" y="67017"/>
            <a:ext cx="184731" cy="32316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9" name="Rectangle 7">
            <a:extLst>
              <a:ext uri="{FF2B5EF4-FFF2-40B4-BE49-F238E27FC236}">
                <a16:creationId xmlns:a16="http://schemas.microsoft.com/office/drawing/2014/main" id="{C799795A-ABAC-48E8-A7CB-B017A3726B0F}"/>
              </a:ext>
            </a:extLst>
          </p:cNvPr>
          <p:cNvSpPr>
            <a:spLocks noChangeArrowheads="1"/>
          </p:cNvSpPr>
          <p:nvPr/>
        </p:nvSpPr>
        <p:spPr bwMode="auto">
          <a:xfrm>
            <a:off x="152400" y="242500"/>
            <a:ext cx="184731" cy="27699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5" name="Rectangle 3">
            <a:extLst>
              <a:ext uri="{FF2B5EF4-FFF2-40B4-BE49-F238E27FC236}">
                <a16:creationId xmlns:a16="http://schemas.microsoft.com/office/drawing/2014/main" id="{C0508197-09ED-4B0A-92F7-AC7858BC3FF7}"/>
              </a:ext>
            </a:extLst>
          </p:cNvPr>
          <p:cNvSpPr>
            <a:spLocks noChangeArrowheads="1"/>
          </p:cNvSpPr>
          <p:nvPr/>
        </p:nvSpPr>
        <p:spPr bwMode="auto">
          <a:xfrm>
            <a:off x="152400" y="219417"/>
            <a:ext cx="184731" cy="32316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6" name="Rectangle 4">
            <a:extLst>
              <a:ext uri="{FF2B5EF4-FFF2-40B4-BE49-F238E27FC236}">
                <a16:creationId xmlns:a16="http://schemas.microsoft.com/office/drawing/2014/main" id="{432E1726-D72B-4A00-AE43-4F00813C2182}"/>
              </a:ext>
            </a:extLst>
          </p:cNvPr>
          <p:cNvSpPr>
            <a:spLocks noChangeArrowheads="1"/>
          </p:cNvSpPr>
          <p:nvPr/>
        </p:nvSpPr>
        <p:spPr bwMode="auto">
          <a:xfrm>
            <a:off x="152400" y="242500"/>
            <a:ext cx="184731" cy="27699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10" name="Rectangle 5">
            <a:extLst>
              <a:ext uri="{FF2B5EF4-FFF2-40B4-BE49-F238E27FC236}">
                <a16:creationId xmlns:a16="http://schemas.microsoft.com/office/drawing/2014/main" id="{A0EACC57-C75B-4F6E-BB03-24A4B8385F3C}"/>
              </a:ext>
            </a:extLst>
          </p:cNvPr>
          <p:cNvSpPr>
            <a:spLocks noChangeArrowheads="1"/>
          </p:cNvSpPr>
          <p:nvPr/>
        </p:nvSpPr>
        <p:spPr bwMode="auto">
          <a:xfrm>
            <a:off x="152400" y="219417"/>
            <a:ext cx="184731" cy="32316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1004676460"/>
      </p:ext>
    </p:extLst>
  </p:cSld>
  <p:clrMapOvr>
    <a:masterClrMapping/>
  </p:clrMapOvr>
  <p:transition>
    <p:wipe dir="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re 1">
            <a:extLst>
              <a:ext uri="{FF2B5EF4-FFF2-40B4-BE49-F238E27FC236}">
                <a16:creationId xmlns:a16="http://schemas.microsoft.com/office/drawing/2014/main" id="{81013374-F249-48BC-923C-B78348FB0E8A}"/>
              </a:ext>
            </a:extLst>
          </p:cNvPr>
          <p:cNvSpPr>
            <a:spLocks noGrp="1"/>
          </p:cNvSpPr>
          <p:nvPr>
            <p:ph type="title"/>
          </p:nvPr>
        </p:nvSpPr>
        <p:spPr/>
        <p:txBody>
          <a:bodyPr/>
          <a:lstStyle/>
          <a:p>
            <a:r>
              <a:rPr lang="fr-FR" altLang="en-US"/>
              <a:t>Active WG documents</a:t>
            </a:r>
          </a:p>
        </p:txBody>
      </p:sp>
    </p:spTree>
  </p:cSld>
  <p:clrMapOvr>
    <a:masterClrMapping/>
  </p:clrMapOvr>
  <p:transition>
    <p:wipe dir="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re 1">
            <a:extLst>
              <a:ext uri="{FF2B5EF4-FFF2-40B4-BE49-F238E27FC236}">
                <a16:creationId xmlns:a16="http://schemas.microsoft.com/office/drawing/2014/main" id="{F4B1B880-0698-4A8A-8D43-758EE5DF134B}"/>
              </a:ext>
            </a:extLst>
          </p:cNvPr>
          <p:cNvSpPr>
            <a:spLocks noGrp="1"/>
          </p:cNvSpPr>
          <p:nvPr>
            <p:ph type="title"/>
          </p:nvPr>
        </p:nvSpPr>
        <p:spPr/>
        <p:txBody>
          <a:bodyPr/>
          <a:lstStyle/>
          <a:p>
            <a:r>
              <a:rPr lang="fr-FR" altLang="en-US"/>
              <a:t>Active WG document</a:t>
            </a:r>
          </a:p>
        </p:txBody>
      </p:sp>
      <p:sp>
        <p:nvSpPr>
          <p:cNvPr id="3" name="Espace réservé du contenu 2">
            <a:extLst>
              <a:ext uri="{FF2B5EF4-FFF2-40B4-BE49-F238E27FC236}">
                <a16:creationId xmlns:a16="http://schemas.microsoft.com/office/drawing/2014/main" id="{2B1F4ED6-9688-4425-86F0-765B5FF70CC2}"/>
              </a:ext>
            </a:extLst>
          </p:cNvPr>
          <p:cNvSpPr>
            <a:spLocks noGrp="1"/>
          </p:cNvSpPr>
          <p:nvPr>
            <p:ph idx="1"/>
          </p:nvPr>
        </p:nvSpPr>
        <p:spPr/>
        <p:txBody>
          <a:bodyPr/>
          <a:lstStyle/>
          <a:p>
            <a:pPr>
              <a:defRPr/>
            </a:pPr>
            <a:r>
              <a:rPr lang="en-SE" dirty="0">
                <a:highlight>
                  <a:srgbClr val="FFFFFF"/>
                </a:highlight>
              </a:rPr>
              <a:t> </a:t>
            </a:r>
            <a:r>
              <a:rPr lang="en-US" altLang="en-US" dirty="0">
                <a:solidFill>
                  <a:srgbClr val="212529"/>
                </a:solidFill>
                <a:latin typeface="Inter"/>
                <a:hlinkClick r:id="rId2"/>
              </a:rPr>
              <a:t>draft-</a:t>
            </a:r>
            <a:r>
              <a:rPr lang="en-US" altLang="en-US" dirty="0" err="1">
                <a:solidFill>
                  <a:srgbClr val="212529"/>
                </a:solidFill>
                <a:latin typeface="Inter"/>
                <a:hlinkClick r:id="rId2"/>
              </a:rPr>
              <a:t>ietf</a:t>
            </a:r>
            <a:r>
              <a:rPr lang="en-US" altLang="en-US" dirty="0">
                <a:solidFill>
                  <a:srgbClr val="212529"/>
                </a:solidFill>
                <a:latin typeface="Inter"/>
                <a:hlinkClick r:id="rId2"/>
              </a:rPr>
              <a:t>-masque-</a:t>
            </a:r>
            <a:r>
              <a:rPr lang="en-US" altLang="en-US" dirty="0" err="1">
                <a:solidFill>
                  <a:srgbClr val="212529"/>
                </a:solidFill>
                <a:latin typeface="Inter"/>
                <a:hlinkClick r:id="rId2"/>
              </a:rPr>
              <a:t>quic</a:t>
            </a:r>
            <a:r>
              <a:rPr lang="en-US" altLang="en-US" dirty="0">
                <a:solidFill>
                  <a:srgbClr val="212529"/>
                </a:solidFill>
                <a:latin typeface="Inter"/>
                <a:hlinkClick r:id="rId2"/>
              </a:rPr>
              <a:t>-proxy</a:t>
            </a:r>
            <a:endParaRPr lang="en-US" altLang="en-US" sz="1050" dirty="0">
              <a:solidFill>
                <a:srgbClr val="212529"/>
              </a:solidFill>
              <a:latin typeface="Inter"/>
            </a:endParaRPr>
          </a:p>
          <a:p>
            <a:pPr lvl="1">
              <a:defRPr/>
            </a:pPr>
            <a:r>
              <a:rPr lang="en-US" dirty="0">
                <a:highlight>
                  <a:srgbClr val="FFFFFF"/>
                </a:highlight>
              </a:rPr>
              <a:t>Title: </a:t>
            </a:r>
            <a:r>
              <a:rPr lang="en-US" b="0" i="0" dirty="0">
                <a:solidFill>
                  <a:srgbClr val="FF0000"/>
                </a:solidFill>
                <a:effectLst/>
                <a:latin typeface="Inter"/>
              </a:rPr>
              <a:t>QUIC-Aware Proxying Using HTTP</a:t>
            </a:r>
            <a:endParaRPr lang="en-US" dirty="0">
              <a:solidFill>
                <a:srgbClr val="FF0000"/>
              </a:solidFill>
              <a:highlight>
                <a:srgbClr val="FFFFFF"/>
              </a:highlight>
            </a:endParaRPr>
          </a:p>
          <a:p>
            <a:pPr lvl="1">
              <a:defRPr/>
            </a:pPr>
            <a:r>
              <a:rPr lang="en-US" dirty="0">
                <a:highlight>
                  <a:srgbClr val="FFFFFF"/>
                </a:highlight>
              </a:rPr>
              <a:t>Status: </a:t>
            </a:r>
            <a:r>
              <a:rPr lang="en-SE" dirty="0">
                <a:highlight>
                  <a:srgbClr val="FFFFFF"/>
                </a:highlight>
              </a:rPr>
              <a:t>WG Document, </a:t>
            </a:r>
            <a:r>
              <a:rPr lang="en-US" altLang="en-US" dirty="0">
                <a:solidFill>
                  <a:srgbClr val="212529"/>
                </a:solidFill>
                <a:latin typeface="Inter"/>
              </a:rPr>
              <a:t>draft-</a:t>
            </a:r>
            <a:r>
              <a:rPr lang="en-US" altLang="en-US" dirty="0" err="1">
                <a:solidFill>
                  <a:srgbClr val="212529"/>
                </a:solidFill>
                <a:latin typeface="Inter"/>
              </a:rPr>
              <a:t>ietf</a:t>
            </a:r>
            <a:r>
              <a:rPr lang="en-US" altLang="en-US" dirty="0">
                <a:solidFill>
                  <a:srgbClr val="212529"/>
                </a:solidFill>
                <a:latin typeface="Inter"/>
              </a:rPr>
              <a:t>-masque-</a:t>
            </a:r>
            <a:r>
              <a:rPr lang="en-US" altLang="en-US" dirty="0" err="1">
                <a:solidFill>
                  <a:srgbClr val="212529"/>
                </a:solidFill>
                <a:latin typeface="Inter"/>
              </a:rPr>
              <a:t>quic</a:t>
            </a:r>
            <a:r>
              <a:rPr lang="en-US" altLang="en-US" dirty="0">
                <a:solidFill>
                  <a:srgbClr val="212529"/>
                </a:solidFill>
                <a:latin typeface="Inter"/>
              </a:rPr>
              <a:t>-proxy-</a:t>
            </a:r>
            <a:r>
              <a:rPr lang="en-SE" altLang="en-US" dirty="0">
                <a:solidFill>
                  <a:srgbClr val="FF0000"/>
                </a:solidFill>
                <a:highlight>
                  <a:srgbClr val="FFFFFF"/>
                </a:highlight>
                <a:latin typeface="Inter"/>
              </a:rPr>
              <a:t>06</a:t>
            </a:r>
            <a:r>
              <a:rPr lang="en-SE" altLang="en-US" dirty="0">
                <a:solidFill>
                  <a:srgbClr val="212529"/>
                </a:solidFill>
                <a:highlight>
                  <a:srgbClr val="FFFFFF"/>
                </a:highlight>
                <a:latin typeface="Inter"/>
              </a:rPr>
              <a:t> p</a:t>
            </a:r>
            <a:r>
              <a:rPr lang="en-US" dirty="0" err="1">
                <a:highlight>
                  <a:srgbClr val="FFFFFF"/>
                </a:highlight>
              </a:rPr>
              <a:t>osted</a:t>
            </a:r>
            <a:r>
              <a:rPr lang="en-US" dirty="0">
                <a:highlight>
                  <a:srgbClr val="FFFFFF"/>
                </a:highlight>
              </a:rPr>
              <a:t> </a:t>
            </a:r>
            <a:r>
              <a:rPr lang="en-SE" dirty="0">
                <a:solidFill>
                  <a:srgbClr val="FF0000"/>
                </a:solidFill>
                <a:highlight>
                  <a:srgbClr val="FFFFFF"/>
                </a:highlight>
              </a:rPr>
              <a:t>07</a:t>
            </a:r>
            <a:r>
              <a:rPr lang="en-US" dirty="0">
                <a:highlight>
                  <a:srgbClr val="FFFFFF"/>
                </a:highlight>
              </a:rPr>
              <a:t>/2025</a:t>
            </a:r>
            <a:r>
              <a:rPr lang="en-DE" dirty="0">
                <a:highlight>
                  <a:srgbClr val="FFFFFF"/>
                </a:highlight>
              </a:rPr>
              <a:t> </a:t>
            </a:r>
            <a:br>
              <a:rPr lang="en-DE" dirty="0">
                <a:solidFill>
                  <a:srgbClr val="FF0000"/>
                </a:solidFill>
                <a:highlight>
                  <a:srgbClr val="FFFFFF"/>
                </a:highlight>
              </a:rPr>
            </a:br>
            <a:r>
              <a:rPr lang="en-US" dirty="0">
                <a:highlight>
                  <a:srgbClr val="FFFFFF"/>
                </a:highlight>
              </a:rPr>
              <a:t>Next step: IESG</a:t>
            </a:r>
            <a:r>
              <a:rPr lang="en-DE" dirty="0">
                <a:highlight>
                  <a:srgbClr val="FFFFFF"/>
                </a:highlight>
              </a:rPr>
              <a:t> </a:t>
            </a:r>
            <a:r>
              <a:rPr lang="en-GB" dirty="0">
                <a:highlight>
                  <a:srgbClr val="FFFFFF"/>
                </a:highlight>
              </a:rPr>
              <a:t>r</a:t>
            </a:r>
            <a:r>
              <a:rPr lang="en-DE" dirty="0">
                <a:highlight>
                  <a:srgbClr val="FFFFFF"/>
                </a:highlight>
              </a:rPr>
              <a:t>e</a:t>
            </a:r>
            <a:r>
              <a:rPr lang="en-GB" dirty="0">
                <a:highlight>
                  <a:srgbClr val="FFFFFF"/>
                </a:highlight>
              </a:rPr>
              <a:t>v</a:t>
            </a:r>
            <a:r>
              <a:rPr lang="en-DE" dirty="0">
                <a:highlight>
                  <a:srgbClr val="FFFFFF"/>
                </a:highlight>
              </a:rPr>
              <a:t>i</a:t>
            </a:r>
            <a:r>
              <a:rPr lang="en-GB" dirty="0">
                <a:highlight>
                  <a:srgbClr val="FFFFFF"/>
                </a:highlight>
              </a:rPr>
              <a:t>e</a:t>
            </a:r>
            <a:r>
              <a:rPr lang="en-DE" dirty="0">
                <a:highlight>
                  <a:srgbClr val="FFFFFF"/>
                </a:highlight>
              </a:rPr>
              <a:t>w</a:t>
            </a:r>
            <a:r>
              <a:rPr lang="en-US" dirty="0">
                <a:highlight>
                  <a:srgbClr val="FFFFFF"/>
                </a:highlight>
              </a:rPr>
              <a:t>, IESG review, RFC publication, </a:t>
            </a:r>
            <a:r>
              <a:rPr lang="en-SE" dirty="0">
                <a:highlight>
                  <a:srgbClr val="FFFFFF"/>
                </a:highlight>
              </a:rPr>
              <a:t>SA2 CR to 23.501,  23.502, CT3</a:t>
            </a:r>
            <a:r>
              <a:rPr lang="en-US" dirty="0">
                <a:highlight>
                  <a:srgbClr val="FFFFFF"/>
                </a:highlight>
              </a:rPr>
              <a:t> CR to </a:t>
            </a:r>
            <a:r>
              <a:rPr lang="en-SE" dirty="0">
                <a:highlight>
                  <a:srgbClr val="FFFFFF"/>
                </a:highlight>
              </a:rPr>
              <a:t>29.561, CT4 CR to 29.244</a:t>
            </a:r>
            <a:endParaRPr lang="en-DE" dirty="0">
              <a:solidFill>
                <a:srgbClr val="FF0000"/>
              </a:solidFill>
              <a:highlight>
                <a:srgbClr val="FFFFFF"/>
              </a:highlight>
            </a:endParaRPr>
          </a:p>
          <a:p>
            <a:pPr lvl="1">
              <a:defRPr/>
            </a:pPr>
            <a:endParaRPr lang="en-US" dirty="0">
              <a:highlight>
                <a:srgbClr val="FFFFFF"/>
              </a:highlight>
            </a:endParaRPr>
          </a:p>
          <a:p>
            <a:pPr>
              <a:defRPr/>
            </a:pPr>
            <a:r>
              <a:rPr lang="en-US" altLang="en-US" dirty="0">
                <a:solidFill>
                  <a:srgbClr val="212529"/>
                </a:solidFill>
                <a:latin typeface="Inter"/>
                <a:hlinkClick r:id="rId3"/>
              </a:rPr>
              <a:t>draft-</a:t>
            </a:r>
            <a:r>
              <a:rPr lang="en-US" altLang="en-US" dirty="0" err="1">
                <a:solidFill>
                  <a:srgbClr val="212529"/>
                </a:solidFill>
                <a:latin typeface="Inter"/>
                <a:hlinkClick r:id="rId3"/>
              </a:rPr>
              <a:t>ietf</a:t>
            </a:r>
            <a:r>
              <a:rPr lang="en-US" altLang="en-US" dirty="0">
                <a:solidFill>
                  <a:srgbClr val="212529"/>
                </a:solidFill>
                <a:latin typeface="Inter"/>
                <a:hlinkClick r:id="rId3"/>
              </a:rPr>
              <a:t>-</a:t>
            </a:r>
            <a:r>
              <a:rPr lang="en-US" altLang="en-US" dirty="0" err="1">
                <a:solidFill>
                  <a:srgbClr val="212529"/>
                </a:solidFill>
                <a:latin typeface="Inter"/>
                <a:hlinkClick r:id="rId3"/>
              </a:rPr>
              <a:t>moq</a:t>
            </a:r>
            <a:r>
              <a:rPr lang="en-US" altLang="en-US" dirty="0">
                <a:solidFill>
                  <a:srgbClr val="212529"/>
                </a:solidFill>
                <a:latin typeface="Inter"/>
                <a:hlinkClick r:id="rId3"/>
              </a:rPr>
              <a:t>-transport</a:t>
            </a:r>
            <a:endParaRPr lang="en-US" dirty="0">
              <a:highlight>
                <a:srgbClr val="FFFFFF"/>
              </a:highlight>
            </a:endParaRPr>
          </a:p>
          <a:p>
            <a:pPr lvl="1">
              <a:defRPr/>
            </a:pPr>
            <a:r>
              <a:rPr lang="en-US" dirty="0">
                <a:highlight>
                  <a:srgbClr val="FFFFFF"/>
                </a:highlight>
              </a:rPr>
              <a:t>Title:</a:t>
            </a:r>
            <a:r>
              <a:rPr lang="en-SE" dirty="0">
                <a:highlight>
                  <a:srgbClr val="FFFFFF"/>
                </a:highlight>
              </a:rPr>
              <a:t> </a:t>
            </a:r>
            <a:r>
              <a:rPr lang="en-US" b="0" i="0" dirty="0">
                <a:solidFill>
                  <a:srgbClr val="212529"/>
                </a:solidFill>
                <a:effectLst/>
                <a:latin typeface="Inter"/>
              </a:rPr>
              <a:t>Media over QUIC Transport</a:t>
            </a:r>
          </a:p>
          <a:p>
            <a:pPr lvl="1">
              <a:defRPr/>
            </a:pPr>
            <a:r>
              <a:rPr lang="en-US" dirty="0">
                <a:highlight>
                  <a:srgbClr val="FFFFFF"/>
                </a:highlight>
              </a:rPr>
              <a:t>Status: WG document, </a:t>
            </a:r>
            <a:r>
              <a:rPr lang="en-US" altLang="en-US" dirty="0">
                <a:solidFill>
                  <a:srgbClr val="212529"/>
                </a:solidFill>
                <a:latin typeface="Inter"/>
              </a:rPr>
              <a:t>draft-ietf-moq-transport-</a:t>
            </a:r>
            <a:r>
              <a:rPr lang="en-US" altLang="en-US" dirty="0">
                <a:solidFill>
                  <a:srgbClr val="FF0000"/>
                </a:solidFill>
                <a:latin typeface="Inter"/>
              </a:rPr>
              <a:t>14</a:t>
            </a:r>
            <a:r>
              <a:rPr lang="en-SE" altLang="en-US" sz="1000" dirty="0">
                <a:solidFill>
                  <a:srgbClr val="FF0000"/>
                </a:solidFill>
                <a:latin typeface="Inter"/>
              </a:rPr>
              <a:t> </a:t>
            </a:r>
            <a:r>
              <a:rPr lang="en-US" dirty="0">
                <a:highlight>
                  <a:srgbClr val="FFFFFF"/>
                </a:highlight>
              </a:rPr>
              <a:t>posted </a:t>
            </a:r>
            <a:r>
              <a:rPr lang="en-US" dirty="0">
                <a:solidFill>
                  <a:srgbClr val="FF0000"/>
                </a:solidFill>
                <a:highlight>
                  <a:srgbClr val="FFFFFF"/>
                </a:highlight>
              </a:rPr>
              <a:t>0</a:t>
            </a:r>
            <a:r>
              <a:rPr lang="en-SE" dirty="0">
                <a:solidFill>
                  <a:srgbClr val="FF0000"/>
                </a:solidFill>
                <a:highlight>
                  <a:srgbClr val="FFFFFF"/>
                </a:highlight>
              </a:rPr>
              <a:t>9</a:t>
            </a:r>
            <a:r>
              <a:rPr lang="en-US" dirty="0">
                <a:highlight>
                  <a:srgbClr val="FFFFFF"/>
                </a:highlight>
              </a:rPr>
              <a:t>/2025,</a:t>
            </a:r>
            <a:r>
              <a:rPr lang="en-US" dirty="0">
                <a:solidFill>
                  <a:srgbClr val="FF0000"/>
                </a:solidFill>
                <a:highlight>
                  <a:srgbClr val="FFFFFF"/>
                </a:highlight>
              </a:rPr>
              <a:t> </a:t>
            </a:r>
          </a:p>
          <a:p>
            <a:pPr lvl="1">
              <a:defRPr/>
            </a:pPr>
            <a:r>
              <a:rPr lang="en-US" dirty="0">
                <a:highlight>
                  <a:srgbClr val="FFFFFF"/>
                </a:highlight>
              </a:rPr>
              <a:t>Next step: IESG</a:t>
            </a:r>
            <a:r>
              <a:rPr lang="en-DE" dirty="0">
                <a:highlight>
                  <a:srgbClr val="FFFFFF"/>
                </a:highlight>
              </a:rPr>
              <a:t> </a:t>
            </a:r>
            <a:r>
              <a:rPr lang="en-GB" dirty="0">
                <a:highlight>
                  <a:srgbClr val="FFFFFF"/>
                </a:highlight>
              </a:rPr>
              <a:t>r</a:t>
            </a:r>
            <a:r>
              <a:rPr lang="en-DE" dirty="0">
                <a:highlight>
                  <a:srgbClr val="FFFFFF"/>
                </a:highlight>
              </a:rPr>
              <a:t>e</a:t>
            </a:r>
            <a:r>
              <a:rPr lang="en-GB" dirty="0">
                <a:highlight>
                  <a:srgbClr val="FFFFFF"/>
                </a:highlight>
              </a:rPr>
              <a:t>v</a:t>
            </a:r>
            <a:r>
              <a:rPr lang="en-DE" dirty="0" err="1">
                <a:highlight>
                  <a:srgbClr val="FFFFFF"/>
                </a:highlight>
              </a:rPr>
              <a:t>i</a:t>
            </a:r>
            <a:r>
              <a:rPr lang="en-GB" dirty="0">
                <a:highlight>
                  <a:srgbClr val="FFFFFF"/>
                </a:highlight>
              </a:rPr>
              <a:t>e</a:t>
            </a:r>
            <a:r>
              <a:rPr lang="en-DE" dirty="0">
                <a:highlight>
                  <a:srgbClr val="FFFFFF"/>
                </a:highlight>
              </a:rPr>
              <a:t>w</a:t>
            </a:r>
            <a:r>
              <a:rPr lang="en-US" dirty="0">
                <a:highlight>
                  <a:srgbClr val="FFFFFF"/>
                </a:highlight>
              </a:rPr>
              <a:t>, IESG review, RFC publication, </a:t>
            </a:r>
            <a:r>
              <a:rPr lang="en-SE" dirty="0">
                <a:highlight>
                  <a:srgbClr val="FFFFFF"/>
                </a:highlight>
              </a:rPr>
              <a:t>SA2 CR to 23.501,  23.503, CT3</a:t>
            </a:r>
            <a:r>
              <a:rPr lang="en-US" dirty="0">
                <a:highlight>
                  <a:srgbClr val="FFFFFF"/>
                </a:highlight>
              </a:rPr>
              <a:t> CR to </a:t>
            </a:r>
            <a:r>
              <a:rPr lang="en-DE" dirty="0">
                <a:highlight>
                  <a:srgbClr val="FFFFFF"/>
                </a:highlight>
              </a:rPr>
              <a:t>29.561, </a:t>
            </a:r>
            <a:r>
              <a:rPr lang="en-SE" dirty="0">
                <a:highlight>
                  <a:srgbClr val="FFFFFF"/>
                </a:highlight>
              </a:rPr>
              <a:t>CT4 CR to 29.244, 29.571</a:t>
            </a:r>
            <a:endParaRPr lang="en-DE" dirty="0">
              <a:highlight>
                <a:srgbClr val="FFFFFF"/>
              </a:highlight>
            </a:endParaRPr>
          </a:p>
          <a:p>
            <a:pPr>
              <a:defRPr/>
            </a:pPr>
            <a:endParaRPr lang="fr-FR" dirty="0"/>
          </a:p>
          <a:p>
            <a:pPr>
              <a:defRPr/>
            </a:pPr>
            <a:endParaRPr lang="fr-FR" dirty="0"/>
          </a:p>
        </p:txBody>
      </p:sp>
      <p:sp>
        <p:nvSpPr>
          <p:cNvPr id="2" name="Rectangle 1">
            <a:extLst>
              <a:ext uri="{FF2B5EF4-FFF2-40B4-BE49-F238E27FC236}">
                <a16:creationId xmlns:a16="http://schemas.microsoft.com/office/drawing/2014/main" id="{D4800E60-7C63-412D-BA8E-466ACEF2BF73}"/>
              </a:ext>
            </a:extLst>
          </p:cNvPr>
          <p:cNvSpPr>
            <a:spLocks noChangeArrowheads="1"/>
          </p:cNvSpPr>
          <p:nvPr/>
        </p:nvSpPr>
        <p:spPr bwMode="auto">
          <a:xfrm>
            <a:off x="0" y="-56093"/>
            <a:ext cx="184731" cy="569387"/>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600" b="0" i="0" u="none" strike="noStrike" cap="none" normalizeH="0" baseline="0">
              <a:ln>
                <a:noFill/>
              </a:ln>
              <a:solidFill>
                <a:srgbClr val="212529"/>
              </a:solidFill>
              <a:effectLst/>
              <a:latin typeface="Inter"/>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5" name="Rectangle 2">
            <a:extLst>
              <a:ext uri="{FF2B5EF4-FFF2-40B4-BE49-F238E27FC236}">
                <a16:creationId xmlns:a16="http://schemas.microsoft.com/office/drawing/2014/main" id="{EAC59023-91ED-4529-BC40-84896B857C0B}"/>
              </a:ext>
            </a:extLst>
          </p:cNvPr>
          <p:cNvSpPr>
            <a:spLocks noChangeArrowheads="1"/>
          </p:cNvSpPr>
          <p:nvPr/>
        </p:nvSpPr>
        <p:spPr bwMode="auto">
          <a:xfrm>
            <a:off x="152400" y="219417"/>
            <a:ext cx="184731" cy="32316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8" name="Rectangle 5">
            <a:extLst>
              <a:ext uri="{FF2B5EF4-FFF2-40B4-BE49-F238E27FC236}">
                <a16:creationId xmlns:a16="http://schemas.microsoft.com/office/drawing/2014/main" id="{8B07B650-C4E5-4AA3-888E-8122105A5ABB}"/>
              </a:ext>
            </a:extLst>
          </p:cNvPr>
          <p:cNvSpPr>
            <a:spLocks noChangeArrowheads="1"/>
          </p:cNvSpPr>
          <p:nvPr/>
        </p:nvSpPr>
        <p:spPr bwMode="auto">
          <a:xfrm>
            <a:off x="1295400" y="5921717"/>
            <a:ext cx="184731" cy="32316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Tree>
  </p:cSld>
  <p:clrMapOvr>
    <a:masterClrMapping/>
  </p:clrMapOvr>
  <p:transition>
    <p:wipe dir="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re 1">
            <a:extLst>
              <a:ext uri="{FF2B5EF4-FFF2-40B4-BE49-F238E27FC236}">
                <a16:creationId xmlns:a16="http://schemas.microsoft.com/office/drawing/2014/main" id="{F4B1B880-0698-4A8A-8D43-758EE5DF134B}"/>
              </a:ext>
            </a:extLst>
          </p:cNvPr>
          <p:cNvSpPr>
            <a:spLocks noGrp="1"/>
          </p:cNvSpPr>
          <p:nvPr>
            <p:ph type="title"/>
          </p:nvPr>
        </p:nvSpPr>
        <p:spPr/>
        <p:txBody>
          <a:bodyPr/>
          <a:lstStyle/>
          <a:p>
            <a:r>
              <a:rPr lang="fr-FR" altLang="en-US"/>
              <a:t>Active WG document</a:t>
            </a:r>
          </a:p>
        </p:txBody>
      </p:sp>
      <p:sp>
        <p:nvSpPr>
          <p:cNvPr id="3" name="Espace réservé du contenu 2">
            <a:extLst>
              <a:ext uri="{FF2B5EF4-FFF2-40B4-BE49-F238E27FC236}">
                <a16:creationId xmlns:a16="http://schemas.microsoft.com/office/drawing/2014/main" id="{2B1F4ED6-9688-4425-86F0-765B5FF70CC2}"/>
              </a:ext>
            </a:extLst>
          </p:cNvPr>
          <p:cNvSpPr>
            <a:spLocks noGrp="1"/>
          </p:cNvSpPr>
          <p:nvPr>
            <p:ph idx="1"/>
          </p:nvPr>
        </p:nvSpPr>
        <p:spPr/>
        <p:txBody>
          <a:bodyPr/>
          <a:lstStyle/>
          <a:p>
            <a:pPr>
              <a:defRPr/>
            </a:pPr>
            <a:r>
              <a:rPr lang="en-US" dirty="0">
                <a:highlight>
                  <a:srgbClr val="FFFFFF"/>
                </a:highlight>
                <a:hlinkClick r:id="rId2"/>
              </a:rPr>
              <a:t>draft-ietf-quic-multipath</a:t>
            </a:r>
            <a:endParaRPr lang="en-US" dirty="0">
              <a:highlight>
                <a:srgbClr val="FFFFFF"/>
              </a:highlight>
            </a:endParaRPr>
          </a:p>
          <a:p>
            <a:pPr lvl="1">
              <a:defRPr/>
            </a:pPr>
            <a:r>
              <a:rPr lang="en-US" dirty="0">
                <a:highlight>
                  <a:srgbClr val="FFFFFF"/>
                </a:highlight>
              </a:rPr>
              <a:t>Title: Multipath Extension for QUIC</a:t>
            </a:r>
          </a:p>
          <a:p>
            <a:pPr lvl="1">
              <a:defRPr/>
            </a:pPr>
            <a:r>
              <a:rPr lang="en-US" dirty="0">
                <a:highlight>
                  <a:srgbClr val="FFFFFF"/>
                </a:highlight>
              </a:rPr>
              <a:t>Status: draft-ietf-quic-multipath-</a:t>
            </a:r>
            <a:r>
              <a:rPr lang="en-US" dirty="0">
                <a:solidFill>
                  <a:srgbClr val="FF0000"/>
                </a:solidFill>
                <a:highlight>
                  <a:srgbClr val="FFFFFF"/>
                </a:highlight>
              </a:rPr>
              <a:t>16 </a:t>
            </a:r>
            <a:r>
              <a:rPr lang="en-US" dirty="0">
                <a:highlight>
                  <a:srgbClr val="FFFFFF"/>
                </a:highlight>
              </a:rPr>
              <a:t>posted </a:t>
            </a:r>
            <a:r>
              <a:rPr lang="en-US" dirty="0">
                <a:solidFill>
                  <a:srgbClr val="FF0000"/>
                </a:solidFill>
                <a:highlight>
                  <a:srgbClr val="FFFFFF"/>
                </a:highlight>
              </a:rPr>
              <a:t>08/2025</a:t>
            </a:r>
            <a:r>
              <a:rPr lang="en-DE" dirty="0">
                <a:solidFill>
                  <a:srgbClr val="FF0000"/>
                </a:solidFill>
                <a:highlight>
                  <a:srgbClr val="FFFFFF"/>
                </a:highlight>
              </a:rPr>
              <a:t> </a:t>
            </a:r>
            <a:r>
              <a:rPr lang="en-US" dirty="0">
                <a:highlight>
                  <a:srgbClr val="FFFFFF"/>
                </a:highlight>
              </a:rPr>
              <a:t>addressing comments from WG last call</a:t>
            </a:r>
            <a:br>
              <a:rPr lang="en-DE" dirty="0">
                <a:solidFill>
                  <a:srgbClr val="FF0000"/>
                </a:solidFill>
                <a:highlight>
                  <a:srgbClr val="FFFFFF"/>
                </a:highlight>
              </a:rPr>
            </a:br>
            <a:r>
              <a:rPr lang="en-US" dirty="0">
                <a:highlight>
                  <a:srgbClr val="FFFFFF"/>
                </a:highlight>
              </a:rPr>
              <a:t>Next step: IESG</a:t>
            </a:r>
            <a:r>
              <a:rPr lang="en-DE" dirty="0">
                <a:highlight>
                  <a:srgbClr val="FFFFFF"/>
                </a:highlight>
              </a:rPr>
              <a:t> </a:t>
            </a:r>
            <a:r>
              <a:rPr lang="en-GB" dirty="0">
                <a:highlight>
                  <a:srgbClr val="FFFFFF"/>
                </a:highlight>
              </a:rPr>
              <a:t>r</a:t>
            </a:r>
            <a:r>
              <a:rPr lang="en-DE" dirty="0">
                <a:highlight>
                  <a:srgbClr val="FFFFFF"/>
                </a:highlight>
              </a:rPr>
              <a:t>e</a:t>
            </a:r>
            <a:r>
              <a:rPr lang="en-GB" dirty="0">
                <a:highlight>
                  <a:srgbClr val="FFFFFF"/>
                </a:highlight>
              </a:rPr>
              <a:t>v</a:t>
            </a:r>
            <a:r>
              <a:rPr lang="en-DE" dirty="0">
                <a:highlight>
                  <a:srgbClr val="FFFFFF"/>
                </a:highlight>
              </a:rPr>
              <a:t>i</a:t>
            </a:r>
            <a:r>
              <a:rPr lang="en-GB" dirty="0">
                <a:highlight>
                  <a:srgbClr val="FFFFFF"/>
                </a:highlight>
              </a:rPr>
              <a:t>e</a:t>
            </a:r>
            <a:r>
              <a:rPr lang="en-DE" dirty="0">
                <a:highlight>
                  <a:srgbClr val="FFFFFF"/>
                </a:highlight>
              </a:rPr>
              <a:t>w</a:t>
            </a:r>
            <a:r>
              <a:rPr lang="en-US" dirty="0">
                <a:highlight>
                  <a:srgbClr val="FFFFFF"/>
                </a:highlight>
              </a:rPr>
              <a:t>, IESG review, RFC publication, SA2 CR to 23.501, CT1 CR to 24.193, SA3 CR to 33.501, </a:t>
            </a:r>
            <a:r>
              <a:rPr lang="en-US" dirty="0">
                <a:solidFill>
                  <a:srgbClr val="FF0000"/>
                </a:solidFill>
                <a:highlight>
                  <a:srgbClr val="FFFFFF"/>
                </a:highlight>
              </a:rPr>
              <a:t>SA4 CR to 26.501</a:t>
            </a:r>
            <a:endParaRPr lang="en-DE" dirty="0">
              <a:solidFill>
                <a:srgbClr val="FF0000"/>
              </a:solidFill>
              <a:highlight>
                <a:srgbClr val="FFFFFF"/>
              </a:highlight>
            </a:endParaRPr>
          </a:p>
          <a:p>
            <a:pPr lvl="1">
              <a:defRPr/>
            </a:pPr>
            <a:endParaRPr lang="en-US" dirty="0">
              <a:highlight>
                <a:srgbClr val="FFFFFF"/>
              </a:highlight>
            </a:endParaRPr>
          </a:p>
          <a:p>
            <a:pPr>
              <a:defRPr/>
            </a:pPr>
            <a:r>
              <a:rPr lang="en-US" altLang="en-US" dirty="0">
                <a:solidFill>
                  <a:srgbClr val="212529"/>
                </a:solidFill>
                <a:latin typeface="Inter"/>
                <a:hlinkClick r:id="rId3"/>
              </a:rPr>
              <a:t>draft-ietf-mimi-content</a:t>
            </a:r>
            <a:endParaRPr lang="en-US" dirty="0">
              <a:highlight>
                <a:srgbClr val="FFFFFF"/>
              </a:highlight>
            </a:endParaRPr>
          </a:p>
          <a:p>
            <a:pPr lvl="1">
              <a:defRPr/>
            </a:pPr>
            <a:r>
              <a:rPr lang="en-US" dirty="0">
                <a:highlight>
                  <a:srgbClr val="FFFFFF"/>
                </a:highlight>
              </a:rPr>
              <a:t>Title: </a:t>
            </a:r>
            <a:r>
              <a:rPr lang="it-IT" dirty="0">
                <a:highlight>
                  <a:srgbClr val="FFFFFF"/>
                </a:highlight>
              </a:rPr>
              <a:t>More Instant Messaging Interoperability (MIMI) message content</a:t>
            </a:r>
            <a:endParaRPr lang="en-US" dirty="0">
              <a:highlight>
                <a:srgbClr val="FFFFFF"/>
              </a:highlight>
            </a:endParaRPr>
          </a:p>
          <a:p>
            <a:pPr lvl="1">
              <a:defRPr/>
            </a:pPr>
            <a:r>
              <a:rPr lang="en-US" dirty="0">
                <a:highlight>
                  <a:srgbClr val="FFFFFF"/>
                </a:highlight>
              </a:rPr>
              <a:t>Status: WG document, </a:t>
            </a:r>
            <a:r>
              <a:rPr lang="en-US" altLang="en-US" dirty="0">
                <a:highlight>
                  <a:srgbClr val="FFFFFF"/>
                </a:highlight>
                <a:latin typeface="Inter"/>
              </a:rPr>
              <a:t>draft-ietf-mimi-content-0</a:t>
            </a:r>
            <a:r>
              <a:rPr lang="en-US" altLang="en-US" dirty="0">
                <a:solidFill>
                  <a:srgbClr val="FF0000"/>
                </a:solidFill>
                <a:highlight>
                  <a:srgbClr val="FFFFFF"/>
                </a:highlight>
                <a:latin typeface="Inter"/>
              </a:rPr>
              <a:t>7</a:t>
            </a:r>
            <a:r>
              <a:rPr lang="en-US" dirty="0">
                <a:highlight>
                  <a:srgbClr val="FFFFFF"/>
                </a:highlight>
              </a:rPr>
              <a:t> posted </a:t>
            </a:r>
            <a:r>
              <a:rPr lang="en-US" dirty="0">
                <a:solidFill>
                  <a:srgbClr val="FF0000"/>
                </a:solidFill>
                <a:highlight>
                  <a:srgbClr val="FFFFFF"/>
                </a:highlight>
              </a:rPr>
              <a:t>07/2025</a:t>
            </a:r>
            <a:r>
              <a:rPr lang="en-US" dirty="0">
                <a:highlight>
                  <a:srgbClr val="FFFFFF"/>
                </a:highlight>
              </a:rPr>
              <a:t>,</a:t>
            </a:r>
            <a:r>
              <a:rPr lang="en-US" dirty="0">
                <a:solidFill>
                  <a:srgbClr val="FF0000"/>
                </a:solidFill>
                <a:highlight>
                  <a:srgbClr val="FFFFFF"/>
                </a:highlight>
              </a:rPr>
              <a:t> </a:t>
            </a:r>
          </a:p>
          <a:p>
            <a:pPr lvl="1">
              <a:defRPr/>
            </a:pPr>
            <a:r>
              <a:rPr lang="en-US" dirty="0">
                <a:highlight>
                  <a:srgbClr val="FFFFFF"/>
                </a:highlight>
              </a:rPr>
              <a:t>Next step: IESG</a:t>
            </a:r>
            <a:r>
              <a:rPr lang="en-DE" dirty="0">
                <a:highlight>
                  <a:srgbClr val="FFFFFF"/>
                </a:highlight>
              </a:rPr>
              <a:t> </a:t>
            </a:r>
            <a:r>
              <a:rPr lang="en-GB" dirty="0">
                <a:highlight>
                  <a:srgbClr val="FFFFFF"/>
                </a:highlight>
              </a:rPr>
              <a:t>r</a:t>
            </a:r>
            <a:r>
              <a:rPr lang="en-DE" dirty="0">
                <a:highlight>
                  <a:srgbClr val="FFFFFF"/>
                </a:highlight>
              </a:rPr>
              <a:t>e</a:t>
            </a:r>
            <a:r>
              <a:rPr lang="en-GB" dirty="0">
                <a:highlight>
                  <a:srgbClr val="FFFFFF"/>
                </a:highlight>
              </a:rPr>
              <a:t>v</a:t>
            </a:r>
            <a:r>
              <a:rPr lang="en-DE" dirty="0" err="1">
                <a:highlight>
                  <a:srgbClr val="FFFFFF"/>
                </a:highlight>
              </a:rPr>
              <a:t>i</a:t>
            </a:r>
            <a:r>
              <a:rPr lang="en-GB" dirty="0">
                <a:highlight>
                  <a:srgbClr val="FFFFFF"/>
                </a:highlight>
              </a:rPr>
              <a:t>e</a:t>
            </a:r>
            <a:r>
              <a:rPr lang="en-DE" dirty="0">
                <a:highlight>
                  <a:srgbClr val="FFFFFF"/>
                </a:highlight>
              </a:rPr>
              <a:t>w</a:t>
            </a:r>
            <a:r>
              <a:rPr lang="en-US" dirty="0">
                <a:highlight>
                  <a:srgbClr val="FFFFFF"/>
                </a:highlight>
              </a:rPr>
              <a:t>, IESG review, RFC publication, SA4 CR to </a:t>
            </a:r>
            <a:r>
              <a:rPr lang="en-DE" dirty="0">
                <a:highlight>
                  <a:srgbClr val="FFFFFF"/>
                </a:highlight>
              </a:rPr>
              <a:t>26.143</a:t>
            </a:r>
          </a:p>
          <a:p>
            <a:pPr>
              <a:defRPr/>
            </a:pPr>
            <a:endParaRPr lang="fr-FR" dirty="0"/>
          </a:p>
          <a:p>
            <a:pPr>
              <a:defRPr/>
            </a:pPr>
            <a:endParaRPr lang="fr-FR" dirty="0"/>
          </a:p>
        </p:txBody>
      </p:sp>
      <p:sp>
        <p:nvSpPr>
          <p:cNvPr id="2" name="Rectangle 1">
            <a:extLst>
              <a:ext uri="{FF2B5EF4-FFF2-40B4-BE49-F238E27FC236}">
                <a16:creationId xmlns:a16="http://schemas.microsoft.com/office/drawing/2014/main" id="{D4800E60-7C63-412D-BA8E-466ACEF2BF73}"/>
              </a:ext>
            </a:extLst>
          </p:cNvPr>
          <p:cNvSpPr>
            <a:spLocks noChangeArrowheads="1"/>
          </p:cNvSpPr>
          <p:nvPr/>
        </p:nvSpPr>
        <p:spPr bwMode="auto">
          <a:xfrm>
            <a:off x="0" y="-56093"/>
            <a:ext cx="184731" cy="569387"/>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600" b="0" i="0" u="none" strike="noStrike" cap="none" normalizeH="0" baseline="0">
              <a:ln>
                <a:noFill/>
              </a:ln>
              <a:solidFill>
                <a:srgbClr val="212529"/>
              </a:solidFill>
              <a:effectLst/>
              <a:latin typeface="Inter"/>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83222644"/>
      </p:ext>
    </p:extLst>
  </p:cSld>
  <p:clrMapOvr>
    <a:masterClrMapping/>
  </p:clrMapOvr>
  <p:transition>
    <p:wipe dir="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E003CB1-C825-43FC-AB97-E8C8097E0059}"/>
              </a:ext>
            </a:extLst>
          </p:cNvPr>
          <p:cNvSpPr>
            <a:spLocks noGrp="1"/>
          </p:cNvSpPr>
          <p:nvPr>
            <p:ph type="title"/>
          </p:nvPr>
        </p:nvSpPr>
        <p:spPr/>
        <p:txBody>
          <a:bodyPr/>
          <a:lstStyle/>
          <a:p>
            <a:r>
              <a:rPr lang="fr-FR"/>
              <a:t>Active WG documents</a:t>
            </a:r>
          </a:p>
        </p:txBody>
      </p:sp>
      <p:sp>
        <p:nvSpPr>
          <p:cNvPr id="3" name="Espace réservé du contenu 2">
            <a:extLst>
              <a:ext uri="{FF2B5EF4-FFF2-40B4-BE49-F238E27FC236}">
                <a16:creationId xmlns:a16="http://schemas.microsoft.com/office/drawing/2014/main" id="{2B1F4ED6-9688-4425-86F0-765B5FF70CC2}"/>
              </a:ext>
            </a:extLst>
          </p:cNvPr>
          <p:cNvSpPr>
            <a:spLocks noGrp="1"/>
          </p:cNvSpPr>
          <p:nvPr>
            <p:ph idx="1"/>
          </p:nvPr>
        </p:nvSpPr>
        <p:spPr/>
        <p:txBody>
          <a:bodyPr/>
          <a:lstStyle/>
          <a:p>
            <a:r>
              <a:rPr lang="en-US" dirty="0">
                <a:highlight>
                  <a:srgbClr val="FFFFFF"/>
                </a:highlight>
                <a:hlinkClick r:id="rId2"/>
              </a:rPr>
              <a:t>draft-ietf-masque-connect-ethernet</a:t>
            </a:r>
            <a:r>
              <a:rPr lang="en-US" dirty="0">
                <a:highlight>
                  <a:srgbClr val="FFFFFF"/>
                </a:highlight>
              </a:rPr>
              <a:t>	</a:t>
            </a:r>
          </a:p>
          <a:p>
            <a:pPr lvl="1"/>
            <a:r>
              <a:rPr lang="en-US" dirty="0">
                <a:highlight>
                  <a:srgbClr val="FFFFFF"/>
                </a:highlight>
              </a:rPr>
              <a:t>Title: Proxying Ethernet in HTTP</a:t>
            </a:r>
          </a:p>
          <a:p>
            <a:pPr lvl="1"/>
            <a:r>
              <a:rPr lang="en-US" dirty="0">
                <a:highlight>
                  <a:srgbClr val="FFFFFF"/>
                </a:highlight>
              </a:rPr>
              <a:t>Like IP proxying in HTTP, but for Layer 2 instead of Layer 3</a:t>
            </a:r>
          </a:p>
          <a:p>
            <a:pPr lvl="1"/>
            <a:r>
              <a:rPr lang="en-US" dirty="0">
                <a:highlight>
                  <a:srgbClr val="FFFFFF"/>
                </a:highlight>
              </a:rPr>
              <a:t>Status: WG last call, </a:t>
            </a:r>
            <a:r>
              <a:rPr lang="en-US" dirty="0">
                <a:solidFill>
                  <a:srgbClr val="000000"/>
                </a:solidFill>
                <a:highlight>
                  <a:srgbClr val="FFFFFF"/>
                </a:highlight>
              </a:rPr>
              <a:t>draft-ietf-masque-connect-ethernet-</a:t>
            </a:r>
            <a:r>
              <a:rPr lang="en-US" dirty="0">
                <a:solidFill>
                  <a:srgbClr val="FF0000"/>
                </a:solidFill>
                <a:highlight>
                  <a:srgbClr val="FFFFFF"/>
                </a:highlight>
              </a:rPr>
              <a:t>07</a:t>
            </a:r>
            <a:r>
              <a:rPr lang="en-US" dirty="0">
                <a:solidFill>
                  <a:srgbClr val="000000"/>
                </a:solidFill>
                <a:highlight>
                  <a:srgbClr val="FFFFFF"/>
                </a:highlight>
              </a:rPr>
              <a:t> posted </a:t>
            </a:r>
            <a:r>
              <a:rPr lang="en-US" dirty="0">
                <a:solidFill>
                  <a:srgbClr val="FF0000"/>
                </a:solidFill>
                <a:highlight>
                  <a:srgbClr val="FFFFFF"/>
                </a:highlight>
              </a:rPr>
              <a:t>07/2025</a:t>
            </a:r>
          </a:p>
          <a:p>
            <a:pPr lvl="1"/>
            <a:r>
              <a:rPr lang="en-US" dirty="0">
                <a:highlight>
                  <a:srgbClr val="FFFFFF"/>
                </a:highlight>
              </a:rPr>
              <a:t>Next steps: IESG review, RFC publication, SA2 CR to 23.501, CT1 CR to 24.193</a:t>
            </a:r>
            <a:r>
              <a:rPr lang="en-SE" dirty="0">
                <a:highlight>
                  <a:srgbClr val="FFFFFF"/>
                </a:highlight>
              </a:rPr>
              <a:t>, CT4 CR to 23.003</a:t>
            </a:r>
            <a:endParaRPr lang="en-US" dirty="0">
              <a:highlight>
                <a:srgbClr val="FFFFFF"/>
              </a:highlight>
            </a:endParaRPr>
          </a:p>
          <a:p>
            <a:r>
              <a:rPr lang="en-US" altLang="en-US" dirty="0">
                <a:solidFill>
                  <a:srgbClr val="212529"/>
                </a:solidFill>
                <a:latin typeface="Inter"/>
                <a:hlinkClick r:id="rId3"/>
              </a:rPr>
              <a:t>draft-</a:t>
            </a:r>
            <a:r>
              <a:rPr lang="en-US" altLang="en-US" dirty="0" err="1">
                <a:solidFill>
                  <a:srgbClr val="212529"/>
                </a:solidFill>
                <a:latin typeface="Inter"/>
                <a:hlinkClick r:id="rId3"/>
              </a:rPr>
              <a:t>ietf</a:t>
            </a:r>
            <a:r>
              <a:rPr lang="en-US" altLang="en-US" dirty="0">
                <a:solidFill>
                  <a:srgbClr val="212529"/>
                </a:solidFill>
                <a:latin typeface="Inter"/>
                <a:hlinkClick r:id="rId3"/>
              </a:rPr>
              <a:t>-</a:t>
            </a:r>
            <a:r>
              <a:rPr lang="en-US" altLang="en-US" dirty="0" err="1">
                <a:solidFill>
                  <a:srgbClr val="212529"/>
                </a:solidFill>
                <a:latin typeface="Inter"/>
                <a:hlinkClick r:id="rId3"/>
              </a:rPr>
              <a:t>opsawg-pcap</a:t>
            </a:r>
            <a:r>
              <a:rPr lang="en-US" dirty="0">
                <a:highlight>
                  <a:srgbClr val="FFFFFF"/>
                </a:highlight>
              </a:rPr>
              <a:t>	</a:t>
            </a:r>
          </a:p>
          <a:p>
            <a:pPr lvl="1"/>
            <a:r>
              <a:rPr lang="en-US" dirty="0">
                <a:highlight>
                  <a:srgbClr val="FFFFFF"/>
                </a:highlight>
              </a:rPr>
              <a:t>Title: </a:t>
            </a:r>
            <a:r>
              <a:rPr lang="en-US" b="0" i="0" dirty="0">
                <a:solidFill>
                  <a:srgbClr val="212529"/>
                </a:solidFill>
                <a:effectLst/>
                <a:latin typeface="Inter"/>
              </a:rPr>
              <a:t>PCAP Capture File Format</a:t>
            </a:r>
          </a:p>
          <a:p>
            <a:pPr lvl="1"/>
            <a:r>
              <a:rPr lang="en-US" dirty="0">
                <a:highlight>
                  <a:srgbClr val="FFFFFF"/>
                </a:highlight>
              </a:rPr>
              <a:t>Status: WG last call, </a:t>
            </a:r>
            <a:r>
              <a:rPr lang="en-US" altLang="en-US" dirty="0">
                <a:solidFill>
                  <a:srgbClr val="212529"/>
                </a:solidFill>
                <a:latin typeface="Inter"/>
              </a:rPr>
              <a:t>draft-ietf-opsawg-pcap-0</a:t>
            </a:r>
            <a:r>
              <a:rPr lang="en-US" altLang="en-US" dirty="0">
                <a:solidFill>
                  <a:srgbClr val="FF0000"/>
                </a:solidFill>
                <a:latin typeface="Inter"/>
              </a:rPr>
              <a:t>6</a:t>
            </a:r>
            <a:r>
              <a:rPr lang="en-US" dirty="0">
                <a:solidFill>
                  <a:srgbClr val="000000"/>
                </a:solidFill>
                <a:highlight>
                  <a:srgbClr val="FFFFFF"/>
                </a:highlight>
              </a:rPr>
              <a:t> posted </a:t>
            </a:r>
            <a:r>
              <a:rPr lang="en-US" dirty="0">
                <a:solidFill>
                  <a:srgbClr val="FF0000"/>
                </a:solidFill>
                <a:highlight>
                  <a:srgbClr val="FFFFFF"/>
                </a:highlight>
              </a:rPr>
              <a:t>09/2025</a:t>
            </a:r>
          </a:p>
          <a:p>
            <a:pPr lvl="1"/>
            <a:r>
              <a:rPr lang="en-US" dirty="0">
                <a:highlight>
                  <a:srgbClr val="FFFFFF"/>
                </a:highlight>
              </a:rPr>
              <a:t>Next steps: IESG review, RFC publication, SA5 CR to 28.560</a:t>
            </a:r>
            <a:endParaRPr lang="fr-FR" dirty="0"/>
          </a:p>
        </p:txBody>
      </p:sp>
      <p:sp>
        <p:nvSpPr>
          <p:cNvPr id="4" name="Rectangle 1">
            <a:extLst>
              <a:ext uri="{FF2B5EF4-FFF2-40B4-BE49-F238E27FC236}">
                <a16:creationId xmlns:a16="http://schemas.microsoft.com/office/drawing/2014/main" id="{1781DE10-2AFA-48A3-8291-5FEF1F7FB817}"/>
              </a:ext>
            </a:extLst>
          </p:cNvPr>
          <p:cNvSpPr>
            <a:spLocks noChangeArrowheads="1"/>
          </p:cNvSpPr>
          <p:nvPr/>
        </p:nvSpPr>
        <p:spPr bwMode="auto">
          <a:xfrm>
            <a:off x="0" y="67017"/>
            <a:ext cx="184731" cy="32316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5" name="Rectangle 2">
            <a:extLst>
              <a:ext uri="{FF2B5EF4-FFF2-40B4-BE49-F238E27FC236}">
                <a16:creationId xmlns:a16="http://schemas.microsoft.com/office/drawing/2014/main" id="{ED244D3A-61FD-43A5-9DE5-3C0AEA3FD77E}"/>
              </a:ext>
            </a:extLst>
          </p:cNvPr>
          <p:cNvSpPr>
            <a:spLocks noChangeArrowheads="1"/>
          </p:cNvSpPr>
          <p:nvPr/>
        </p:nvSpPr>
        <p:spPr bwMode="auto">
          <a:xfrm>
            <a:off x="0" y="67017"/>
            <a:ext cx="184731" cy="32316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6" name="Rectangle 1">
            <a:extLst>
              <a:ext uri="{FF2B5EF4-FFF2-40B4-BE49-F238E27FC236}">
                <a16:creationId xmlns:a16="http://schemas.microsoft.com/office/drawing/2014/main" id="{E16B7DD6-D49B-4C0D-AFBB-780A40B67720}"/>
              </a:ext>
            </a:extLst>
          </p:cNvPr>
          <p:cNvSpPr>
            <a:spLocks noChangeArrowheads="1"/>
          </p:cNvSpPr>
          <p:nvPr/>
        </p:nvSpPr>
        <p:spPr bwMode="auto">
          <a:xfrm>
            <a:off x="0" y="67017"/>
            <a:ext cx="184731" cy="32316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7" name="Rectangle 2">
            <a:extLst>
              <a:ext uri="{FF2B5EF4-FFF2-40B4-BE49-F238E27FC236}">
                <a16:creationId xmlns:a16="http://schemas.microsoft.com/office/drawing/2014/main" id="{7C8EBEED-5755-4CF1-BD2A-337B6623ADC4}"/>
              </a:ext>
            </a:extLst>
          </p:cNvPr>
          <p:cNvSpPr>
            <a:spLocks noChangeArrowheads="1"/>
          </p:cNvSpPr>
          <p:nvPr/>
        </p:nvSpPr>
        <p:spPr bwMode="auto">
          <a:xfrm>
            <a:off x="152400" y="219417"/>
            <a:ext cx="304800" cy="32316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8" name="Rectangle 3">
            <a:extLst>
              <a:ext uri="{FF2B5EF4-FFF2-40B4-BE49-F238E27FC236}">
                <a16:creationId xmlns:a16="http://schemas.microsoft.com/office/drawing/2014/main" id="{74D4B957-3882-48F8-A907-C6499EBBE543}"/>
              </a:ext>
            </a:extLst>
          </p:cNvPr>
          <p:cNvSpPr>
            <a:spLocks noChangeArrowheads="1"/>
          </p:cNvSpPr>
          <p:nvPr/>
        </p:nvSpPr>
        <p:spPr bwMode="auto">
          <a:xfrm>
            <a:off x="304800" y="371817"/>
            <a:ext cx="184731" cy="32316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9" name="Rectangle 4">
            <a:extLst>
              <a:ext uri="{FF2B5EF4-FFF2-40B4-BE49-F238E27FC236}">
                <a16:creationId xmlns:a16="http://schemas.microsoft.com/office/drawing/2014/main" id="{4FF891DA-1359-4DE0-A4F7-FBD19D3D0E46}"/>
              </a:ext>
            </a:extLst>
          </p:cNvPr>
          <p:cNvSpPr>
            <a:spLocks noChangeArrowheads="1"/>
          </p:cNvSpPr>
          <p:nvPr/>
        </p:nvSpPr>
        <p:spPr bwMode="auto">
          <a:xfrm>
            <a:off x="457200" y="524217"/>
            <a:ext cx="184731" cy="32316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10" name="Rectangle 5">
            <a:extLst>
              <a:ext uri="{FF2B5EF4-FFF2-40B4-BE49-F238E27FC236}">
                <a16:creationId xmlns:a16="http://schemas.microsoft.com/office/drawing/2014/main" id="{BC817CA5-2587-4A53-9C6D-492E689EAB9B}"/>
              </a:ext>
            </a:extLst>
          </p:cNvPr>
          <p:cNvSpPr>
            <a:spLocks noChangeArrowheads="1"/>
          </p:cNvSpPr>
          <p:nvPr/>
        </p:nvSpPr>
        <p:spPr bwMode="auto">
          <a:xfrm>
            <a:off x="0" y="67017"/>
            <a:ext cx="184731" cy="32316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2688097546"/>
      </p:ext>
    </p:extLst>
  </p:cSld>
  <p:clrMapOvr>
    <a:masterClrMapping/>
  </p:clrMapOvr>
  <p:transition>
    <p:wipe dir="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99F5C73-75BC-48CE-9F4D-D9B5E7F6A3CF}"/>
              </a:ext>
            </a:extLst>
          </p:cNvPr>
          <p:cNvSpPr>
            <a:spLocks noGrp="1"/>
          </p:cNvSpPr>
          <p:nvPr>
            <p:ph type="title"/>
          </p:nvPr>
        </p:nvSpPr>
        <p:spPr>
          <a:xfrm>
            <a:off x="838200" y="1709738"/>
            <a:ext cx="10515600" cy="2852737"/>
          </a:xfrm>
        </p:spPr>
        <p:txBody>
          <a:bodyPr/>
          <a:lstStyle/>
          <a:p>
            <a:pPr>
              <a:defRPr/>
            </a:pPr>
            <a:r>
              <a:rPr lang="fr-FR" altLang="en-US" dirty="0" err="1"/>
              <a:t>Expired</a:t>
            </a:r>
            <a:r>
              <a:rPr lang="fr-FR" altLang="en-US" dirty="0"/>
              <a:t> drafts</a:t>
            </a:r>
            <a:endParaRPr lang="en-US" dirty="0">
              <a:highlight>
                <a:srgbClr val="FFFFFF"/>
              </a:highlight>
            </a:endParaRPr>
          </a:p>
        </p:txBody>
      </p:sp>
    </p:spTree>
    <p:extLst>
      <p:ext uri="{BB962C8B-B14F-4D97-AF65-F5344CB8AC3E}">
        <p14:creationId xmlns:p14="http://schemas.microsoft.com/office/powerpoint/2010/main" val="2031769022"/>
      </p:ext>
    </p:extLst>
  </p:cSld>
  <p:clrMapOvr>
    <a:masterClrMapping/>
  </p:clrMapOvr>
  <p:transition>
    <p:wipe dir="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re 1">
            <a:extLst>
              <a:ext uri="{FF2B5EF4-FFF2-40B4-BE49-F238E27FC236}">
                <a16:creationId xmlns:a16="http://schemas.microsoft.com/office/drawing/2014/main" id="{3CD059C3-F713-44AC-82AE-3BC585513B0F}"/>
              </a:ext>
            </a:extLst>
          </p:cNvPr>
          <p:cNvSpPr>
            <a:spLocks noGrp="1"/>
          </p:cNvSpPr>
          <p:nvPr>
            <p:ph type="title"/>
          </p:nvPr>
        </p:nvSpPr>
        <p:spPr/>
        <p:txBody>
          <a:bodyPr/>
          <a:lstStyle/>
          <a:p>
            <a:r>
              <a:rPr lang="fr-FR" altLang="en-US" dirty="0" err="1"/>
              <a:t>Expired</a:t>
            </a:r>
            <a:r>
              <a:rPr lang="fr-FR" altLang="en-US" dirty="0"/>
              <a:t> drafts</a:t>
            </a:r>
          </a:p>
        </p:txBody>
      </p:sp>
      <p:sp>
        <p:nvSpPr>
          <p:cNvPr id="3" name="Espace réservé du contenu 2">
            <a:extLst>
              <a:ext uri="{FF2B5EF4-FFF2-40B4-BE49-F238E27FC236}">
                <a16:creationId xmlns:a16="http://schemas.microsoft.com/office/drawing/2014/main" id="{2B1F4ED6-9688-4425-86F0-765B5FF70CC2}"/>
              </a:ext>
            </a:extLst>
          </p:cNvPr>
          <p:cNvSpPr>
            <a:spLocks noGrp="1"/>
          </p:cNvSpPr>
          <p:nvPr>
            <p:ph idx="1"/>
          </p:nvPr>
        </p:nvSpPr>
        <p:spPr/>
        <p:txBody>
          <a:bodyPr/>
          <a:lstStyle/>
          <a:p>
            <a:pPr>
              <a:defRPr/>
            </a:pPr>
            <a:r>
              <a:rPr lang="en-US" dirty="0">
                <a:highlight>
                  <a:srgbClr val="FFFFFF"/>
                </a:highlight>
              </a:rPr>
              <a:t> </a:t>
            </a:r>
            <a:r>
              <a:rPr lang="en-US" altLang="en-US" dirty="0">
                <a:solidFill>
                  <a:srgbClr val="212529"/>
                </a:solidFill>
                <a:latin typeface="Inter"/>
              </a:rPr>
              <a:t>none new, see also Backup</a:t>
            </a:r>
            <a:endParaRPr lang="en-DE" sz="2000" dirty="0">
              <a:highlight>
                <a:srgbClr val="FFFFFF"/>
              </a:highlight>
            </a:endParaRPr>
          </a:p>
          <a:p>
            <a:pPr>
              <a:defRPr/>
            </a:pPr>
            <a:endParaRPr lang="en-US" dirty="0">
              <a:highlight>
                <a:srgbClr val="FFFF00"/>
              </a:highlight>
            </a:endParaRPr>
          </a:p>
          <a:p>
            <a:pPr>
              <a:defRPr/>
            </a:pPr>
            <a:endParaRPr lang="fr-FR" dirty="0"/>
          </a:p>
          <a:p>
            <a:pPr>
              <a:defRPr/>
            </a:pPr>
            <a:endParaRPr lang="fr-FR" dirty="0"/>
          </a:p>
        </p:txBody>
      </p:sp>
      <p:sp>
        <p:nvSpPr>
          <p:cNvPr id="2" name="Rectangle 1">
            <a:extLst>
              <a:ext uri="{FF2B5EF4-FFF2-40B4-BE49-F238E27FC236}">
                <a16:creationId xmlns:a16="http://schemas.microsoft.com/office/drawing/2014/main" id="{E8FE9545-D93B-4CE1-8367-E37C42A6F394}"/>
              </a:ext>
            </a:extLst>
          </p:cNvPr>
          <p:cNvSpPr>
            <a:spLocks noChangeArrowheads="1"/>
          </p:cNvSpPr>
          <p:nvPr/>
        </p:nvSpPr>
        <p:spPr bwMode="auto">
          <a:xfrm>
            <a:off x="0" y="-56093"/>
            <a:ext cx="184731" cy="569387"/>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600" b="0" i="0" u="none" strike="noStrike" cap="none" normalizeH="0" baseline="0">
              <a:ln>
                <a:noFill/>
              </a:ln>
              <a:solidFill>
                <a:srgbClr val="212529"/>
              </a:solidFill>
              <a:effectLst/>
              <a:latin typeface="Inter"/>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4" name="Rectangle 2">
            <a:extLst>
              <a:ext uri="{FF2B5EF4-FFF2-40B4-BE49-F238E27FC236}">
                <a16:creationId xmlns:a16="http://schemas.microsoft.com/office/drawing/2014/main" id="{6206DE9D-DBE2-4AB2-B802-003A4177CFA3}"/>
              </a:ext>
            </a:extLst>
          </p:cNvPr>
          <p:cNvSpPr>
            <a:spLocks noChangeArrowheads="1"/>
          </p:cNvSpPr>
          <p:nvPr/>
        </p:nvSpPr>
        <p:spPr bwMode="auto">
          <a:xfrm>
            <a:off x="0" y="-56093"/>
            <a:ext cx="184731" cy="569387"/>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600" b="0" i="0" u="none" strike="noStrike" cap="none" normalizeH="0" baseline="0">
              <a:ln>
                <a:noFill/>
              </a:ln>
              <a:solidFill>
                <a:srgbClr val="212529"/>
              </a:solidFill>
              <a:effectLst/>
              <a:latin typeface="Inter"/>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4090773768"/>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re 1">
            <a:extLst>
              <a:ext uri="{FF2B5EF4-FFF2-40B4-BE49-F238E27FC236}">
                <a16:creationId xmlns:a16="http://schemas.microsoft.com/office/drawing/2014/main" id="{B0D962CC-9FF4-4D57-AF59-F21C23C9204F}"/>
              </a:ext>
            </a:extLst>
          </p:cNvPr>
          <p:cNvSpPr>
            <a:spLocks noGrp="1"/>
          </p:cNvSpPr>
          <p:nvPr>
            <p:ph type="title"/>
          </p:nvPr>
        </p:nvSpPr>
        <p:spPr/>
        <p:txBody>
          <a:bodyPr/>
          <a:lstStyle/>
          <a:p>
            <a:r>
              <a:rPr lang="en-US" altLang="en-US"/>
              <a:t>3GPP-IETF Coordination</a:t>
            </a:r>
          </a:p>
        </p:txBody>
      </p:sp>
    </p:spTree>
  </p:cSld>
  <p:clrMapOvr>
    <a:masterClrMapping/>
  </p:clrMapOvr>
  <p:transition>
    <p:wipe dir="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99F5C73-75BC-48CE-9F4D-D9B5E7F6A3CF}"/>
              </a:ext>
            </a:extLst>
          </p:cNvPr>
          <p:cNvSpPr>
            <a:spLocks noGrp="1"/>
          </p:cNvSpPr>
          <p:nvPr>
            <p:ph type="title"/>
          </p:nvPr>
        </p:nvSpPr>
        <p:spPr>
          <a:xfrm>
            <a:off x="723900" y="1771284"/>
            <a:ext cx="10515600" cy="2852737"/>
          </a:xfrm>
        </p:spPr>
        <p:txBody>
          <a:bodyPr/>
          <a:lstStyle/>
          <a:p>
            <a:pPr>
              <a:defRPr/>
            </a:pPr>
            <a:r>
              <a:rPr lang="fr-FR" altLang="en-US" dirty="0" err="1"/>
              <a:t>Obsoleted</a:t>
            </a:r>
            <a:r>
              <a:rPr lang="fr-FR" altLang="en-US" dirty="0"/>
              <a:t> </a:t>
            </a:r>
            <a:r>
              <a:rPr lang="fr-FR" altLang="en-US" dirty="0" err="1"/>
              <a:t>RFCs</a:t>
            </a:r>
            <a:endParaRPr lang="en-US" sz="2000" dirty="0">
              <a:highlight>
                <a:srgbClr val="FFFFFF"/>
              </a:highlight>
            </a:endParaRPr>
          </a:p>
        </p:txBody>
      </p:sp>
    </p:spTree>
    <p:extLst>
      <p:ext uri="{BB962C8B-B14F-4D97-AF65-F5344CB8AC3E}">
        <p14:creationId xmlns:p14="http://schemas.microsoft.com/office/powerpoint/2010/main" val="2160761105"/>
      </p:ext>
    </p:extLst>
  </p:cSld>
  <p:clrMapOvr>
    <a:masterClrMapping/>
  </p:clrMapOvr>
  <p:transition>
    <p:wipe dir="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re 1">
            <a:extLst>
              <a:ext uri="{FF2B5EF4-FFF2-40B4-BE49-F238E27FC236}">
                <a16:creationId xmlns:a16="http://schemas.microsoft.com/office/drawing/2014/main" id="{3CD059C3-F713-44AC-82AE-3BC585513B0F}"/>
              </a:ext>
            </a:extLst>
          </p:cNvPr>
          <p:cNvSpPr>
            <a:spLocks noGrp="1"/>
          </p:cNvSpPr>
          <p:nvPr>
            <p:ph type="title"/>
          </p:nvPr>
        </p:nvSpPr>
        <p:spPr>
          <a:xfrm>
            <a:off x="838200" y="435464"/>
            <a:ext cx="10515600" cy="1325563"/>
          </a:xfrm>
        </p:spPr>
        <p:txBody>
          <a:bodyPr/>
          <a:lstStyle/>
          <a:p>
            <a:r>
              <a:rPr lang="fr-FR" altLang="en-US" dirty="0" err="1"/>
              <a:t>Obsoleted</a:t>
            </a:r>
            <a:r>
              <a:rPr lang="fr-FR" altLang="en-US" dirty="0"/>
              <a:t> </a:t>
            </a:r>
            <a:r>
              <a:rPr lang="fr-FR" altLang="en-US" dirty="0" err="1"/>
              <a:t>RFCs</a:t>
            </a:r>
            <a:endParaRPr lang="fr-FR" altLang="en-US" dirty="0"/>
          </a:p>
        </p:txBody>
      </p:sp>
      <p:sp>
        <p:nvSpPr>
          <p:cNvPr id="3" name="Espace réservé du contenu 2">
            <a:extLst>
              <a:ext uri="{FF2B5EF4-FFF2-40B4-BE49-F238E27FC236}">
                <a16:creationId xmlns:a16="http://schemas.microsoft.com/office/drawing/2014/main" id="{2B1F4ED6-9688-4425-86F0-765B5FF70CC2}"/>
              </a:ext>
            </a:extLst>
          </p:cNvPr>
          <p:cNvSpPr>
            <a:spLocks noGrp="1"/>
          </p:cNvSpPr>
          <p:nvPr>
            <p:ph idx="1"/>
          </p:nvPr>
        </p:nvSpPr>
        <p:spPr>
          <a:xfrm>
            <a:off x="285750" y="1761027"/>
            <a:ext cx="11620500" cy="4351338"/>
          </a:xfrm>
        </p:spPr>
        <p:txBody>
          <a:bodyPr/>
          <a:lstStyle/>
          <a:p>
            <a:r>
              <a:rPr lang="en-US" sz="1600" dirty="0">
                <a:latin typeface="Arial" panose="020B0604020202020204" pitchFamily="34" charset="0"/>
                <a:ea typeface="Calibri" panose="020F0502020204030204" pitchFamily="34" charset="0"/>
                <a:cs typeface="Arial" panose="020B0604020202020204" pitchFamily="34" charset="0"/>
              </a:rPr>
              <a:t> </a:t>
            </a:r>
            <a:r>
              <a:rPr lang="en-US" sz="1600" dirty="0">
                <a:ea typeface="Calibri" panose="020F0502020204030204" pitchFamily="34" charset="0"/>
                <a:cs typeface="Arial" panose="020B0604020202020204" pitchFamily="34" charset="0"/>
              </a:rPr>
              <a:t>RFC 6712: </a:t>
            </a:r>
            <a:r>
              <a:rPr lang="en-US" sz="1600" dirty="0">
                <a:effectLst/>
                <a:ea typeface="Calibri" panose="020F0502020204030204" pitchFamily="34" charset="0"/>
                <a:cs typeface="Times New Roman" panose="02020603050405020304" pitchFamily="18" charset="0"/>
              </a:rPr>
              <a:t>Internet X.509 Public Key Infrastructure - HTTP Transfer for the Certificate Management Protocol (CMP) obsoleted  by  </a:t>
            </a:r>
            <a:r>
              <a:rPr lang="en-US" sz="1600" dirty="0">
                <a:effectLst/>
                <a:ea typeface="Calibri" panose="020F0502020204030204" pitchFamily="34" charset="0"/>
                <a:cs typeface="Times New Roman" panose="02020603050405020304" pitchFamily="18" charset="0"/>
                <a:hlinkClick r:id="rId2"/>
              </a:rPr>
              <a:t>RFC 9811</a:t>
            </a:r>
            <a:r>
              <a:rPr lang="en-US" sz="1600" dirty="0">
                <a:effectLst/>
                <a:ea typeface="Calibri" panose="020F0502020204030204" pitchFamily="34" charset="0"/>
                <a:cs typeface="Times New Roman" panose="02020603050405020304" pitchFamily="18" charset="0"/>
              </a:rPr>
              <a:t> </a:t>
            </a:r>
            <a:r>
              <a:rPr lang="en-US" sz="1600" dirty="0">
                <a:solidFill>
                  <a:srgbClr val="00B0F0"/>
                </a:solidFill>
                <a:ea typeface="Calibri" panose="020F0502020204030204" pitchFamily="34" charset="0"/>
                <a:cs typeface="Arial" panose="020B0604020202020204" pitchFamily="34" charset="0"/>
              </a:rPr>
              <a:t>referenced by TS 33.310</a:t>
            </a:r>
            <a:endParaRPr lang="en-US" sz="1600" dirty="0">
              <a:effectLst/>
              <a:ea typeface="Calibri" panose="020F0502020204030204" pitchFamily="34" charset="0"/>
              <a:cs typeface="Times New Roman" panose="02020603050405020304" pitchFamily="18" charset="0"/>
            </a:endParaRPr>
          </a:p>
          <a:p>
            <a:r>
              <a:rPr lang="en-US" sz="1600" dirty="0">
                <a:ea typeface="Calibri" panose="020F0502020204030204" pitchFamily="34" charset="0"/>
                <a:cs typeface="Arial" panose="020B0604020202020204" pitchFamily="34" charset="0"/>
              </a:rPr>
              <a:t> RFC 4210: </a:t>
            </a:r>
            <a:r>
              <a:rPr lang="en-US" sz="1600" dirty="0">
                <a:effectLst/>
                <a:ea typeface="Calibri" panose="020F0502020204030204" pitchFamily="34" charset="0"/>
                <a:cs typeface="Times New Roman" panose="02020603050405020304" pitchFamily="18" charset="0"/>
              </a:rPr>
              <a:t>Internet X.509 Public Key Infrastructure - Certificate Management Protocol (CMP) obsoleted  by  </a:t>
            </a:r>
            <a:r>
              <a:rPr lang="en-US" sz="1600" dirty="0">
                <a:effectLst/>
                <a:ea typeface="Calibri" panose="020F0502020204030204" pitchFamily="34" charset="0"/>
                <a:cs typeface="Times New Roman" panose="02020603050405020304" pitchFamily="18" charset="0"/>
                <a:hlinkClick r:id="rId3"/>
              </a:rPr>
              <a:t>RFC 9810 </a:t>
            </a:r>
            <a:r>
              <a:rPr lang="en-US" sz="1600" dirty="0">
                <a:solidFill>
                  <a:srgbClr val="00B0F0"/>
                </a:solidFill>
                <a:ea typeface="Calibri" panose="020F0502020204030204" pitchFamily="34" charset="0"/>
                <a:cs typeface="Arial" panose="020B0604020202020204" pitchFamily="34" charset="0"/>
              </a:rPr>
              <a:t>referenced by TS 33.310, 28.314</a:t>
            </a:r>
            <a:endParaRPr lang="en-US" sz="1600" dirty="0">
              <a:effectLst/>
              <a:ea typeface="Calibri" panose="020F0502020204030204" pitchFamily="34" charset="0"/>
              <a:cs typeface="Times New Roman" panose="02020603050405020304" pitchFamily="18" charset="0"/>
            </a:endParaRPr>
          </a:p>
          <a:p>
            <a:pPr marL="176213" indent="-176213">
              <a:spcAft>
                <a:spcPts val="900"/>
              </a:spcAft>
              <a:tabLst>
                <a:tab pos="176213" algn="l"/>
              </a:tabLst>
            </a:pPr>
            <a:r>
              <a:rPr lang="en-US" sz="1400"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rPr>
              <a:t> </a:t>
            </a:r>
            <a:r>
              <a:rPr lang="en-US" sz="1200"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rPr>
              <a:t>RFC 3810  “Multicast Listener Discovery Version 2 (MLDv2) for IPv6”  obsoleted by </a:t>
            </a:r>
            <a:r>
              <a:rPr lang="en-US" sz="1200"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hlinkClick r:id="rId4">
                  <a:extLst>
                    <a:ext uri="{A12FA001-AC4F-418D-AE19-62706E023703}">
                      <ahyp:hlinkClr xmlns:ahyp="http://schemas.microsoft.com/office/drawing/2018/hyperlinkcolor" val="tx"/>
                    </a:ext>
                  </a:extLst>
                </a:hlinkClick>
              </a:rPr>
              <a:t>RFC 9777</a:t>
            </a:r>
            <a:r>
              <a:rPr lang="en-US" sz="1200"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rPr>
              <a:t>  </a:t>
            </a:r>
            <a:r>
              <a:rPr lang="en-US" sz="1200" dirty="0">
                <a:solidFill>
                  <a:srgbClr val="00B0F0"/>
                </a:solidFill>
                <a:latin typeface="Arial" panose="020B0604020202020204" pitchFamily="34" charset="0"/>
                <a:ea typeface="Calibri" panose="020F0502020204030204" pitchFamily="34" charset="0"/>
                <a:cs typeface="Arial" panose="020B0604020202020204" pitchFamily="34" charset="0"/>
              </a:rPr>
              <a:t>referenced  by 23.401 24.008</a:t>
            </a:r>
          </a:p>
          <a:p>
            <a:pPr marL="176213" indent="-176213">
              <a:spcAft>
                <a:spcPts val="900"/>
              </a:spcAft>
              <a:tabLst>
                <a:tab pos="176213" algn="l"/>
              </a:tabLst>
            </a:pPr>
            <a:r>
              <a:rPr lang="en-US" sz="1200"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rPr>
              <a:t> RFC 3376  “Internet Group Management Protocol, Version 3” obsoleted by </a:t>
            </a:r>
            <a:r>
              <a:rPr lang="en-US" sz="1200"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hlinkClick r:id="rId5">
                  <a:extLst>
                    <a:ext uri="{A12FA001-AC4F-418D-AE19-62706E023703}">
                      <ahyp:hlinkClr xmlns:ahyp="http://schemas.microsoft.com/office/drawing/2018/hyperlinkcolor" val="tx"/>
                    </a:ext>
                  </a:extLst>
                </a:hlinkClick>
              </a:rPr>
              <a:t>RFC 9776</a:t>
            </a:r>
            <a:r>
              <a:rPr lang="en-US" sz="1200"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rPr>
              <a:t>  </a:t>
            </a:r>
            <a:r>
              <a:rPr lang="en-US" sz="1200" dirty="0">
                <a:solidFill>
                  <a:srgbClr val="00B0F0"/>
                </a:solidFill>
                <a:latin typeface="Arial" panose="020B0604020202020204" pitchFamily="34" charset="0"/>
                <a:ea typeface="Calibri" panose="020F0502020204030204" pitchFamily="34" charset="0"/>
                <a:cs typeface="Arial" panose="020B0604020202020204" pitchFamily="34" charset="0"/>
              </a:rPr>
              <a:t>referenced  by 23.401, 24.008, 29.244</a:t>
            </a:r>
            <a:endParaRPr lang="en-US" sz="1200" dirty="0">
              <a:latin typeface="Arial" panose="020B0604020202020204" pitchFamily="34" charset="0"/>
              <a:ea typeface="Calibri" panose="020F0502020204030204" pitchFamily="34" charset="0"/>
              <a:cs typeface="Arial" panose="020B0604020202020204" pitchFamily="34" charset="0"/>
            </a:endParaRPr>
          </a:p>
          <a:p>
            <a:pPr marL="176213" indent="-176213">
              <a:spcAft>
                <a:spcPts val="900"/>
              </a:spcAft>
              <a:tabLst>
                <a:tab pos="176213" algn="l"/>
              </a:tabLst>
            </a:pPr>
            <a:r>
              <a:rPr lang="en-US" sz="1200" dirty="0">
                <a:latin typeface="Arial" panose="020B0604020202020204" pitchFamily="34" charset="0"/>
                <a:ea typeface="Calibri" panose="020F0502020204030204" pitchFamily="34" charset="0"/>
                <a:cs typeface="Arial" panose="020B0604020202020204" pitchFamily="34" charset="0"/>
              </a:rPr>
              <a:t> </a:t>
            </a:r>
            <a:r>
              <a:rPr lang="en-GB" sz="1200"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rPr>
              <a:t>RFC 2460: "Internet Protocol, Version 6 (IPv6) Specification“ </a:t>
            </a:r>
            <a:r>
              <a:rPr lang="en-SE" sz="1200"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rPr>
              <a:t>obsoleted by </a:t>
            </a:r>
            <a:r>
              <a:rPr lang="en-SE" sz="1200"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hlinkClick r:id="rId6">
                  <a:extLst>
                    <a:ext uri="{A12FA001-AC4F-418D-AE19-62706E023703}">
                      <ahyp:hlinkClr xmlns:ahyp="http://schemas.microsoft.com/office/drawing/2018/hyperlinkcolor" val="tx"/>
                    </a:ext>
                  </a:extLst>
                </a:hlinkClick>
              </a:rPr>
              <a:t>RFC 8200 </a:t>
            </a:r>
            <a:r>
              <a:rPr lang="en-SE" sz="1200"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rPr>
              <a:t>updated by RFC 9763</a:t>
            </a:r>
            <a:r>
              <a:rPr lang="en-US" sz="1200"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rPr>
              <a:t> </a:t>
            </a:r>
            <a:r>
              <a:rPr lang="en-US" sz="1200" dirty="0">
                <a:solidFill>
                  <a:srgbClr val="00B0F0"/>
                </a:solidFill>
                <a:latin typeface="Arial" panose="020B0604020202020204" pitchFamily="34" charset="0"/>
                <a:ea typeface="Calibri" panose="020F0502020204030204" pitchFamily="34" charset="0"/>
                <a:cs typeface="Arial" panose="020B0604020202020204" pitchFamily="34" charset="0"/>
              </a:rPr>
              <a:t>referenced by TS 29.274, 33.128, 29.244, 29.281</a:t>
            </a:r>
          </a:p>
          <a:p>
            <a:pPr marL="176213" indent="-176213">
              <a:spcAft>
                <a:spcPts val="900"/>
              </a:spcAft>
              <a:tabLst>
                <a:tab pos="176213" algn="l"/>
              </a:tabLst>
            </a:pPr>
            <a:r>
              <a:rPr lang="en-US" sz="1200"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rPr>
              <a:t> RFC 6750  “The OAuth 2.0 Authorization Framework”   obsoleted by RFC </a:t>
            </a:r>
            <a:r>
              <a:rPr lang="en-US" sz="1200"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hlinkClick r:id="rId7">
                  <a:extLst>
                    <a:ext uri="{A12FA001-AC4F-418D-AE19-62706E023703}">
                      <ahyp:hlinkClr xmlns:ahyp="http://schemas.microsoft.com/office/drawing/2018/hyperlinkcolor" val="tx"/>
                    </a:ext>
                  </a:extLst>
                </a:hlinkClick>
              </a:rPr>
              <a:t>9700</a:t>
            </a:r>
            <a:r>
              <a:rPr lang="en-US" sz="1200"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rPr>
              <a:t>  </a:t>
            </a:r>
            <a:r>
              <a:rPr lang="en-US" sz="1200" dirty="0">
                <a:solidFill>
                  <a:srgbClr val="00B0F0"/>
                </a:solidFill>
                <a:latin typeface="Arial" panose="020B0604020202020204" pitchFamily="34" charset="0"/>
                <a:ea typeface="Calibri" panose="020F0502020204030204" pitchFamily="34" charset="0"/>
                <a:cs typeface="Arial" panose="020B0604020202020204" pitchFamily="34" charset="0"/>
              </a:rPr>
              <a:t>referenced  by 29.500, 33.380</a:t>
            </a:r>
            <a:endParaRPr lang="en-US" sz="1200" dirty="0">
              <a:latin typeface="Arial" panose="020B0604020202020204" pitchFamily="34" charset="0"/>
              <a:ea typeface="Calibri" panose="020F0502020204030204" pitchFamily="34" charset="0"/>
              <a:cs typeface="Arial" panose="020B0604020202020204" pitchFamily="34" charset="0"/>
            </a:endParaRPr>
          </a:p>
          <a:p>
            <a:pPr marL="176213" indent="-176213">
              <a:spcAft>
                <a:spcPts val="900"/>
              </a:spcAft>
              <a:tabLst>
                <a:tab pos="176213" algn="l"/>
              </a:tabLst>
            </a:pPr>
            <a:r>
              <a:rPr lang="en-US" sz="1200"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rPr>
              <a:t> </a:t>
            </a:r>
            <a:r>
              <a:rPr lang="en-SE" sz="1200"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rPr>
              <a:t>RFC</a:t>
            </a:r>
            <a:r>
              <a:rPr lang="en-US" sz="1200"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rPr>
              <a:t> </a:t>
            </a:r>
            <a:r>
              <a:rPr lang="en-SE" sz="1200"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rPr>
              <a:t>4122</a:t>
            </a:r>
            <a:r>
              <a:rPr lang="en-US" sz="1200"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rPr>
              <a:t>: “</a:t>
            </a:r>
            <a:r>
              <a:rPr lang="en-US" altLang="en-US" sz="1200"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rPr>
              <a:t>A Universally Unique </a:t>
            </a:r>
            <a:r>
              <a:rPr lang="en-US" altLang="en-US" sz="1200" dirty="0" err="1">
                <a:solidFill>
                  <a:schemeClr val="bg2">
                    <a:lumMod val="75000"/>
                  </a:schemeClr>
                </a:solidFill>
                <a:latin typeface="Arial" panose="020B0604020202020204" pitchFamily="34" charset="0"/>
                <a:ea typeface="Calibri" panose="020F0502020204030204" pitchFamily="34" charset="0"/>
                <a:cs typeface="Arial" panose="020B0604020202020204" pitchFamily="34" charset="0"/>
              </a:rPr>
              <a:t>IDentifier</a:t>
            </a:r>
            <a:r>
              <a:rPr lang="en-US" altLang="en-US" sz="1200"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rPr>
              <a:t> (UUID) URN Namespace </a:t>
            </a:r>
            <a:r>
              <a:rPr lang="en-US" sz="1200"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rPr>
              <a:t>”</a:t>
            </a:r>
            <a:r>
              <a:rPr lang="en-SE" sz="1200"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rPr>
              <a:t> Obsoleted by: RFC </a:t>
            </a:r>
            <a:r>
              <a:rPr lang="en-SE" sz="1200"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hlinkClick r:id="rId8">
                  <a:extLst>
                    <a:ext uri="{A12FA001-AC4F-418D-AE19-62706E023703}">
                      <ahyp:hlinkClr xmlns:ahyp="http://schemas.microsoft.com/office/drawing/2018/hyperlinkcolor" val="tx"/>
                    </a:ext>
                  </a:extLst>
                </a:hlinkClick>
              </a:rPr>
              <a:t>9562</a:t>
            </a:r>
            <a:r>
              <a:rPr lang="en-US" sz="1200"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rPr>
              <a:t> </a:t>
            </a:r>
            <a:r>
              <a:rPr lang="en-US" sz="1200" dirty="0">
                <a:solidFill>
                  <a:srgbClr val="00B0F0"/>
                </a:solidFill>
                <a:latin typeface="Arial" panose="020B0604020202020204" pitchFamily="34" charset="0"/>
                <a:ea typeface="Calibri" panose="020F0502020204030204" pitchFamily="34" charset="0"/>
                <a:cs typeface="Arial" panose="020B0604020202020204" pitchFamily="34" charset="0"/>
              </a:rPr>
              <a:t>referenced by 33.310, </a:t>
            </a:r>
          </a:p>
          <a:p>
            <a:pPr marL="176213" indent="-176213">
              <a:spcAft>
                <a:spcPts val="900"/>
              </a:spcAft>
              <a:tabLst>
                <a:tab pos="176213" algn="l"/>
              </a:tabLst>
            </a:pPr>
            <a:r>
              <a:rPr lang="en-GB" sz="1200"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rPr>
              <a:t> RFC 7230: "Hypertext Transfer Protocol (HTTP/1.1): Message Syntax and Routing“ </a:t>
            </a:r>
            <a:r>
              <a:rPr lang="en-US" sz="1200"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rPr>
              <a:t>Obsoleted by: </a:t>
            </a:r>
            <a:r>
              <a:rPr lang="en-US" sz="1200"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hlinkClick r:id="rId9">
                  <a:extLst>
                    <a:ext uri="{A12FA001-AC4F-418D-AE19-62706E023703}">
                      <ahyp:hlinkClr xmlns:ahyp="http://schemas.microsoft.com/office/drawing/2018/hyperlinkcolor" val="tx"/>
                    </a:ext>
                  </a:extLst>
                </a:hlinkClick>
              </a:rPr>
              <a:t>9110</a:t>
            </a:r>
            <a:r>
              <a:rPr lang="en-US" sz="1200"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rPr>
              <a:t>, </a:t>
            </a:r>
            <a:r>
              <a:rPr lang="en-US" sz="1200" b="1"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hlinkClick r:id="rId10">
                  <a:extLst>
                    <a:ext uri="{A12FA001-AC4F-418D-AE19-62706E023703}">
                      <ahyp:hlinkClr xmlns:ahyp="http://schemas.microsoft.com/office/drawing/2018/hyperlinkcolor" val="tx"/>
                    </a:ext>
                  </a:extLst>
                </a:hlinkClick>
              </a:rPr>
              <a:t>9112</a:t>
            </a:r>
            <a:r>
              <a:rPr lang="en-US" sz="1200"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rPr>
              <a:t>   </a:t>
            </a:r>
            <a:r>
              <a:rPr lang="en-US" sz="1200" dirty="0">
                <a:solidFill>
                  <a:srgbClr val="00B0F0"/>
                </a:solidFill>
                <a:latin typeface="Arial" panose="020B0604020202020204" pitchFamily="34" charset="0"/>
                <a:ea typeface="Calibri" panose="020F0502020204030204" pitchFamily="34" charset="0"/>
                <a:cs typeface="Arial" panose="020B0604020202020204" pitchFamily="34" charset="0"/>
              </a:rPr>
              <a:t>referenced  by 29.244</a:t>
            </a:r>
          </a:p>
          <a:p>
            <a:pPr marL="176213" indent="-176213">
              <a:spcAft>
                <a:spcPts val="900"/>
              </a:spcAft>
              <a:tabLst>
                <a:tab pos="176213" algn="l"/>
              </a:tabLst>
            </a:pPr>
            <a:r>
              <a:rPr lang="en-US" sz="1200" dirty="0">
                <a:solidFill>
                  <a:schemeClr val="bg2">
                    <a:lumMod val="75000"/>
                  </a:schemeClr>
                </a:solidFill>
                <a:effectLst/>
                <a:latin typeface="Arial" panose="020B0604020202020204" pitchFamily="34" charset="0"/>
                <a:ea typeface="Calibri" panose="020F0502020204030204" pitchFamily="34" charset="0"/>
                <a:cs typeface="Arial" panose="020B0604020202020204" pitchFamily="34" charset="0"/>
              </a:rPr>
              <a:t> RF</a:t>
            </a:r>
            <a:r>
              <a:rPr lang="en-SE" sz="1200" dirty="0">
                <a:solidFill>
                  <a:schemeClr val="bg2">
                    <a:lumMod val="75000"/>
                  </a:schemeClr>
                </a:solidFill>
                <a:effectLst/>
                <a:latin typeface="Arial" panose="020B0604020202020204" pitchFamily="34" charset="0"/>
                <a:ea typeface="Calibri" panose="020F0502020204030204" pitchFamily="34" charset="0"/>
                <a:cs typeface="Arial" panose="020B0604020202020204" pitchFamily="34" charset="0"/>
              </a:rPr>
              <a:t>C</a:t>
            </a:r>
            <a:r>
              <a:rPr lang="en-US" sz="1200" dirty="0">
                <a:solidFill>
                  <a:schemeClr val="bg2">
                    <a:lumMod val="75000"/>
                  </a:schemeClr>
                </a:solidFill>
                <a:effectLst/>
                <a:latin typeface="Arial" panose="020B0604020202020204" pitchFamily="34" charset="0"/>
                <a:ea typeface="Calibri" panose="020F0502020204030204" pitchFamily="34" charset="0"/>
                <a:cs typeface="Arial" panose="020B0604020202020204" pitchFamily="34" charset="0"/>
              </a:rPr>
              <a:t> </a:t>
            </a:r>
            <a:r>
              <a:rPr lang="en-SE" sz="1200" dirty="0">
                <a:solidFill>
                  <a:schemeClr val="bg2">
                    <a:lumMod val="75000"/>
                  </a:schemeClr>
                </a:solidFill>
                <a:effectLst/>
                <a:latin typeface="Arial" panose="020B0604020202020204" pitchFamily="34" charset="0"/>
                <a:ea typeface="Calibri" panose="020F0502020204030204" pitchFamily="34" charset="0"/>
                <a:cs typeface="Arial" panose="020B0604020202020204" pitchFamily="34" charset="0"/>
              </a:rPr>
              <a:t>3315 and RFC 3736 both are obsoleted by RFC</a:t>
            </a:r>
            <a:r>
              <a:rPr lang="en-US" sz="1200" dirty="0">
                <a:solidFill>
                  <a:schemeClr val="bg2">
                    <a:lumMod val="75000"/>
                  </a:schemeClr>
                </a:solidFill>
                <a:effectLst/>
                <a:latin typeface="Arial" panose="020B0604020202020204" pitchFamily="34" charset="0"/>
                <a:ea typeface="Calibri" panose="020F0502020204030204" pitchFamily="34" charset="0"/>
                <a:cs typeface="Arial" panose="020B0604020202020204" pitchFamily="34" charset="0"/>
              </a:rPr>
              <a:t> </a:t>
            </a:r>
            <a:r>
              <a:rPr lang="en-SE" sz="1200" dirty="0">
                <a:solidFill>
                  <a:schemeClr val="bg2">
                    <a:lumMod val="75000"/>
                  </a:schemeClr>
                </a:solidFill>
                <a:effectLst/>
                <a:latin typeface="Arial" panose="020B0604020202020204" pitchFamily="34" charset="0"/>
                <a:ea typeface="Calibri" panose="020F0502020204030204" pitchFamily="34" charset="0"/>
                <a:cs typeface="Arial" panose="020B0604020202020204" pitchFamily="34" charset="0"/>
                <a:hlinkClick r:id="rId11">
                  <a:extLst>
                    <a:ext uri="{A12FA001-AC4F-418D-AE19-62706E023703}">
                      <ahyp:hlinkClr xmlns:ahyp="http://schemas.microsoft.com/office/drawing/2018/hyperlinkcolor" val="tx"/>
                    </a:ext>
                  </a:extLst>
                </a:hlinkClick>
              </a:rPr>
              <a:t>8415</a:t>
            </a:r>
            <a:r>
              <a:rPr lang="en-US" sz="1200" dirty="0">
                <a:solidFill>
                  <a:schemeClr val="bg2">
                    <a:lumMod val="75000"/>
                  </a:schemeClr>
                </a:solidFill>
                <a:effectLst/>
                <a:latin typeface="Arial" panose="020B0604020202020204" pitchFamily="34" charset="0"/>
                <a:ea typeface="Calibri" panose="020F0502020204030204" pitchFamily="34" charset="0"/>
                <a:cs typeface="Arial" panose="020B0604020202020204" pitchFamily="34" charset="0"/>
              </a:rPr>
              <a:t> </a:t>
            </a:r>
            <a:r>
              <a:rPr lang="en-US" sz="1200"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rPr>
              <a:t>“</a:t>
            </a:r>
            <a:r>
              <a:rPr lang="en-US" altLang="en-US" sz="1200"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rPr>
              <a:t>Dynamic Host Configuration Protocol for IPv6 (DHCPv6) </a:t>
            </a:r>
            <a:r>
              <a:rPr lang="en-US" sz="1200"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rPr>
              <a:t>”  </a:t>
            </a:r>
            <a:r>
              <a:rPr lang="en-US" sz="1200" dirty="0">
                <a:solidFill>
                  <a:srgbClr val="00B0F0"/>
                </a:solidFill>
                <a:latin typeface="Arial" panose="020B0604020202020204" pitchFamily="34" charset="0"/>
                <a:ea typeface="Calibri" panose="020F0502020204030204" pitchFamily="34" charset="0"/>
                <a:cs typeface="Arial" panose="020B0604020202020204" pitchFamily="34" charset="0"/>
              </a:rPr>
              <a:t>used by  24.229, 34.229</a:t>
            </a:r>
          </a:p>
          <a:p>
            <a:pPr marL="176213" indent="-176213">
              <a:spcAft>
                <a:spcPts val="900"/>
              </a:spcAft>
              <a:tabLst>
                <a:tab pos="176213" algn="l"/>
              </a:tabLst>
            </a:pPr>
            <a:r>
              <a:rPr lang="en-US" sz="1200" dirty="0">
                <a:effectLst/>
                <a:latin typeface="Arial" panose="020B0604020202020204" pitchFamily="34" charset="0"/>
                <a:ea typeface="Calibri" panose="020F0502020204030204" pitchFamily="34" charset="0"/>
                <a:cs typeface="Arial" panose="020B0604020202020204" pitchFamily="34" charset="0"/>
              </a:rPr>
              <a:t> </a:t>
            </a:r>
            <a:r>
              <a:rPr lang="en-GB" sz="1200"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rPr>
              <a:t> RFC 4282: "The Network Access Identifier“ Obsoleted by: RFC </a:t>
            </a:r>
            <a:r>
              <a:rPr lang="en-GB" sz="1200"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hlinkClick r:id="rId12">
                  <a:extLst>
                    <a:ext uri="{A12FA001-AC4F-418D-AE19-62706E023703}">
                      <ahyp:hlinkClr xmlns:ahyp="http://schemas.microsoft.com/office/drawing/2018/hyperlinkcolor" val="tx"/>
                    </a:ext>
                  </a:extLst>
                </a:hlinkClick>
              </a:rPr>
              <a:t>7542</a:t>
            </a:r>
            <a:r>
              <a:rPr lang="en-GB" sz="1200"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rPr>
              <a:t> </a:t>
            </a:r>
            <a:r>
              <a:rPr lang="en-US" sz="1200" dirty="0">
                <a:solidFill>
                  <a:srgbClr val="00B0F0"/>
                </a:solidFill>
                <a:latin typeface="Arial" panose="020B0604020202020204" pitchFamily="34" charset="0"/>
                <a:ea typeface="Calibri" panose="020F0502020204030204" pitchFamily="34" charset="0"/>
                <a:cs typeface="Arial" panose="020B0604020202020204" pitchFamily="34" charset="0"/>
              </a:rPr>
              <a:t>referenced</a:t>
            </a:r>
            <a:r>
              <a:rPr lang="en-US" sz="1200" u="none" strike="noStrike" dirty="0">
                <a:solidFill>
                  <a:srgbClr val="00B0F0"/>
                </a:solidFill>
                <a:effectLst/>
                <a:latin typeface="Arial" panose="020B0604020202020204" pitchFamily="34" charset="0"/>
                <a:ea typeface="Calibri" panose="020F0502020204030204" pitchFamily="34" charset="0"/>
                <a:cs typeface="Arial" panose="020B0604020202020204" pitchFamily="34" charset="0"/>
              </a:rPr>
              <a:t> by </a:t>
            </a:r>
            <a:r>
              <a:rPr lang="en-SE" sz="1200" u="none" strike="noStrike" dirty="0">
                <a:solidFill>
                  <a:srgbClr val="00B0F0"/>
                </a:solidFill>
                <a:effectLst/>
                <a:latin typeface="Arial" panose="020B0604020202020204" pitchFamily="34" charset="0"/>
                <a:ea typeface="Calibri" panose="020F0502020204030204" pitchFamily="34" charset="0"/>
                <a:cs typeface="Arial" panose="020B0604020202020204" pitchFamily="34" charset="0"/>
              </a:rPr>
              <a:t> 29.061,  29.273, </a:t>
            </a:r>
            <a:r>
              <a:rPr lang="en-US" sz="1200" u="none" strike="noStrike" dirty="0">
                <a:solidFill>
                  <a:srgbClr val="00B0F0"/>
                </a:solidFill>
                <a:effectLst/>
                <a:latin typeface="Arial" panose="020B0604020202020204" pitchFamily="34" charset="0"/>
                <a:ea typeface="Calibri" panose="020F0502020204030204" pitchFamily="34" charset="0"/>
                <a:cs typeface="Arial" panose="020B0604020202020204" pitchFamily="34" charset="0"/>
              </a:rPr>
              <a:t>29.244, 33.128, 23.228</a:t>
            </a:r>
            <a:endParaRPr lang="en-GB" sz="1200" dirty="0">
              <a:latin typeface="Arial" panose="020B0604020202020204" pitchFamily="34" charset="0"/>
              <a:ea typeface="Calibri" panose="020F0502020204030204" pitchFamily="34" charset="0"/>
              <a:cs typeface="Arial" panose="020B0604020202020204" pitchFamily="34" charset="0"/>
            </a:endParaRPr>
          </a:p>
          <a:p>
            <a:pPr marL="0" indent="0">
              <a:spcAft>
                <a:spcPts val="900"/>
              </a:spcAft>
              <a:buNone/>
              <a:tabLst>
                <a:tab pos="176213" algn="l"/>
              </a:tabLst>
            </a:pPr>
            <a:endParaRPr lang="en-US" sz="1800" dirty="0">
              <a:latin typeface="Times New Roman" panose="02020603050405020304" pitchFamily="18" charset="0"/>
              <a:ea typeface="Calibri" panose="020F0502020204030204" pitchFamily="34" charset="0"/>
            </a:endParaRPr>
          </a:p>
          <a:p>
            <a:pPr marL="176213" indent="-176213">
              <a:spcAft>
                <a:spcPts val="900"/>
              </a:spcAft>
              <a:tabLst>
                <a:tab pos="176213" algn="l"/>
              </a:tabLst>
            </a:pPr>
            <a:endParaRPr lang="en-US" sz="1800" dirty="0">
              <a:effectLst/>
              <a:latin typeface="Times New Roman" panose="02020603050405020304" pitchFamily="18" charset="0"/>
              <a:ea typeface="Calibri" panose="020F0502020204030204" pitchFamily="34" charset="0"/>
            </a:endParaRPr>
          </a:p>
          <a:p>
            <a:pPr marL="176213" indent="-176213">
              <a:spcAft>
                <a:spcPts val="900"/>
              </a:spcAft>
              <a:tabLst>
                <a:tab pos="176213" algn="l"/>
              </a:tabLst>
            </a:pPr>
            <a:endParaRPr lang="en-US" sz="1800" dirty="0">
              <a:effectLst/>
              <a:latin typeface="Times New Roman" panose="02020603050405020304" pitchFamily="18" charset="0"/>
              <a:ea typeface="Calibri" panose="020F0502020204030204" pitchFamily="34" charset="0"/>
            </a:endParaRPr>
          </a:p>
          <a:p>
            <a:pPr marL="176213" indent="-176213" hangingPunct="0">
              <a:spcAft>
                <a:spcPts val="900"/>
              </a:spcAft>
              <a:tabLst>
                <a:tab pos="176213" algn="l"/>
              </a:tabLst>
            </a:pPr>
            <a:endParaRPr lang="en-DE" sz="2000" dirty="0">
              <a:highlight>
                <a:srgbClr val="FFFFFF"/>
              </a:highlight>
            </a:endParaRPr>
          </a:p>
          <a:p>
            <a:pPr>
              <a:defRPr/>
            </a:pPr>
            <a:endParaRPr lang="en-US" dirty="0">
              <a:highlight>
                <a:srgbClr val="FFFF00"/>
              </a:highlight>
            </a:endParaRPr>
          </a:p>
          <a:p>
            <a:pPr>
              <a:defRPr/>
            </a:pPr>
            <a:endParaRPr lang="fr-FR" dirty="0"/>
          </a:p>
          <a:p>
            <a:pPr>
              <a:defRPr/>
            </a:pPr>
            <a:endParaRPr lang="fr-FR" dirty="0"/>
          </a:p>
        </p:txBody>
      </p:sp>
      <p:sp>
        <p:nvSpPr>
          <p:cNvPr id="2" name="Rectangle 1">
            <a:extLst>
              <a:ext uri="{FF2B5EF4-FFF2-40B4-BE49-F238E27FC236}">
                <a16:creationId xmlns:a16="http://schemas.microsoft.com/office/drawing/2014/main" id="{E8FE9545-D93B-4CE1-8367-E37C42A6F394}"/>
              </a:ext>
            </a:extLst>
          </p:cNvPr>
          <p:cNvSpPr>
            <a:spLocks noChangeArrowheads="1"/>
          </p:cNvSpPr>
          <p:nvPr/>
        </p:nvSpPr>
        <p:spPr bwMode="auto">
          <a:xfrm>
            <a:off x="0" y="-56093"/>
            <a:ext cx="184731" cy="569387"/>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600" b="0" i="0" u="none" strike="noStrike" cap="none" normalizeH="0" baseline="0">
              <a:ln>
                <a:noFill/>
              </a:ln>
              <a:solidFill>
                <a:srgbClr val="212529"/>
              </a:solidFill>
              <a:effectLst/>
              <a:latin typeface="Inter"/>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4" name="Rectangle 2">
            <a:extLst>
              <a:ext uri="{FF2B5EF4-FFF2-40B4-BE49-F238E27FC236}">
                <a16:creationId xmlns:a16="http://schemas.microsoft.com/office/drawing/2014/main" id="{6206DE9D-DBE2-4AB2-B802-003A4177CFA3}"/>
              </a:ext>
            </a:extLst>
          </p:cNvPr>
          <p:cNvSpPr>
            <a:spLocks noChangeArrowheads="1"/>
          </p:cNvSpPr>
          <p:nvPr/>
        </p:nvSpPr>
        <p:spPr bwMode="auto">
          <a:xfrm>
            <a:off x="126544" y="-56094"/>
            <a:ext cx="184731" cy="569387"/>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600" b="0" i="0" u="none" strike="noStrike" cap="none" normalizeH="0" baseline="0">
              <a:ln>
                <a:noFill/>
              </a:ln>
              <a:solidFill>
                <a:srgbClr val="212529"/>
              </a:solidFill>
              <a:effectLst/>
              <a:latin typeface="Inter"/>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5" name="Rectangle 1">
            <a:extLst>
              <a:ext uri="{FF2B5EF4-FFF2-40B4-BE49-F238E27FC236}">
                <a16:creationId xmlns:a16="http://schemas.microsoft.com/office/drawing/2014/main" id="{634903EC-C91B-4E36-A66E-3276B0D1B14D}"/>
              </a:ext>
            </a:extLst>
          </p:cNvPr>
          <p:cNvSpPr>
            <a:spLocks noChangeArrowheads="1"/>
          </p:cNvSpPr>
          <p:nvPr/>
        </p:nvSpPr>
        <p:spPr bwMode="auto">
          <a:xfrm>
            <a:off x="0" y="90100"/>
            <a:ext cx="184731"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3189618233"/>
      </p:ext>
    </p:extLst>
  </p:cSld>
  <p:clrMapOvr>
    <a:masterClrMapping/>
  </p:clrMapOvr>
  <p:transition>
    <p:wipe dir="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99F5C73-75BC-48CE-9F4D-D9B5E7F6A3CF}"/>
              </a:ext>
            </a:extLst>
          </p:cNvPr>
          <p:cNvSpPr>
            <a:spLocks noGrp="1"/>
          </p:cNvSpPr>
          <p:nvPr>
            <p:ph type="title"/>
          </p:nvPr>
        </p:nvSpPr>
        <p:spPr/>
        <p:txBody>
          <a:bodyPr/>
          <a:lstStyle/>
          <a:p>
            <a:pPr>
              <a:defRPr/>
            </a:pPr>
            <a:r>
              <a:rPr lang="en-US" dirty="0">
                <a:highlight>
                  <a:srgbClr val="FFFFFF"/>
                </a:highlight>
              </a:rPr>
              <a:t>Individual submissions</a:t>
            </a:r>
          </a:p>
        </p:txBody>
      </p:sp>
    </p:spTree>
  </p:cSld>
  <p:clrMapOvr>
    <a:masterClrMapping/>
  </p:clrMapOvr>
  <p:transition>
    <p:wipe dir="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E003CB1-C825-43FC-AB97-E8C8097E0059}"/>
              </a:ext>
            </a:extLst>
          </p:cNvPr>
          <p:cNvSpPr>
            <a:spLocks noGrp="1"/>
          </p:cNvSpPr>
          <p:nvPr>
            <p:ph type="title"/>
          </p:nvPr>
        </p:nvSpPr>
        <p:spPr/>
        <p:txBody>
          <a:bodyPr/>
          <a:lstStyle/>
          <a:p>
            <a:pPr>
              <a:defRPr/>
            </a:pPr>
            <a:r>
              <a:rPr lang="en-US" dirty="0">
                <a:highlight>
                  <a:srgbClr val="FFFFFF"/>
                </a:highlight>
              </a:rPr>
              <a:t>Individual submissions</a:t>
            </a:r>
          </a:p>
        </p:txBody>
      </p:sp>
      <p:sp>
        <p:nvSpPr>
          <p:cNvPr id="3" name="Espace réservé du contenu 2">
            <a:extLst>
              <a:ext uri="{FF2B5EF4-FFF2-40B4-BE49-F238E27FC236}">
                <a16:creationId xmlns:a16="http://schemas.microsoft.com/office/drawing/2014/main" id="{2B1F4ED6-9688-4425-86F0-765B5FF70CC2}"/>
              </a:ext>
            </a:extLst>
          </p:cNvPr>
          <p:cNvSpPr>
            <a:spLocks noGrp="1"/>
          </p:cNvSpPr>
          <p:nvPr>
            <p:ph idx="1"/>
          </p:nvPr>
        </p:nvSpPr>
        <p:spPr>
          <a:xfrm>
            <a:off x="591312" y="1862201"/>
            <a:ext cx="10515600" cy="4351338"/>
          </a:xfrm>
        </p:spPr>
        <p:txBody>
          <a:bodyPr/>
          <a:lstStyle/>
          <a:p>
            <a:pPr>
              <a:defRPr/>
            </a:pPr>
            <a:r>
              <a:rPr lang="en-US" altLang="en-US" dirty="0">
                <a:solidFill>
                  <a:srgbClr val="212529"/>
                </a:solidFill>
                <a:latin typeface="Inter"/>
              </a:rPr>
              <a:t>none</a:t>
            </a:r>
            <a:endParaRPr lang="en-DE" dirty="0">
              <a:highlight>
                <a:srgbClr val="FFFFFF"/>
              </a:highlight>
            </a:endParaRPr>
          </a:p>
          <a:p>
            <a:pPr lvl="1">
              <a:defRPr/>
            </a:pPr>
            <a:endParaRPr lang="en-DE" dirty="0">
              <a:highlight>
                <a:srgbClr val="FFFF00"/>
              </a:highlight>
            </a:endParaRPr>
          </a:p>
          <a:p>
            <a:pPr lvl="1">
              <a:defRPr/>
            </a:pPr>
            <a:endParaRPr lang="fr-FR" dirty="0"/>
          </a:p>
          <a:p>
            <a:pPr>
              <a:defRPr/>
            </a:pPr>
            <a:endParaRPr lang="fr-FR" dirty="0"/>
          </a:p>
          <a:p>
            <a:pPr>
              <a:defRPr/>
            </a:pPr>
            <a:endParaRPr lang="fr-FR" dirty="0"/>
          </a:p>
        </p:txBody>
      </p:sp>
    </p:spTree>
    <p:extLst>
      <p:ext uri="{BB962C8B-B14F-4D97-AF65-F5344CB8AC3E}">
        <p14:creationId xmlns:p14="http://schemas.microsoft.com/office/powerpoint/2010/main" val="3989163309"/>
      </p:ext>
    </p:extLst>
  </p:cSld>
  <p:clrMapOvr>
    <a:masterClrMapping/>
  </p:clrMapOvr>
  <p:transition>
    <p:wipe dir="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re 1">
            <a:extLst>
              <a:ext uri="{FF2B5EF4-FFF2-40B4-BE49-F238E27FC236}">
                <a16:creationId xmlns:a16="http://schemas.microsoft.com/office/drawing/2014/main" id="{7BD8F015-C4A5-4FB7-990F-F1934A580697}"/>
              </a:ext>
            </a:extLst>
          </p:cNvPr>
          <p:cNvSpPr>
            <a:spLocks noGrp="1"/>
          </p:cNvSpPr>
          <p:nvPr>
            <p:ph type="title"/>
          </p:nvPr>
        </p:nvSpPr>
        <p:spPr/>
        <p:txBody>
          <a:bodyPr/>
          <a:lstStyle/>
          <a:p>
            <a:r>
              <a:rPr lang="en-US" altLang="en-US"/>
              <a:t>Any Other Business</a:t>
            </a:r>
          </a:p>
        </p:txBody>
      </p:sp>
    </p:spTree>
  </p:cSld>
  <p:clrMapOvr>
    <a:masterClrMapping/>
  </p:clrMapOvr>
  <p:transition>
    <p:wipe dir="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AE2AB2E5-863C-4EB3-93CA-B93A16DF3EBA}"/>
              </a:ext>
            </a:extLst>
          </p:cNvPr>
          <p:cNvSpPr txBox="1">
            <a:spLocks/>
          </p:cNvSpPr>
          <p:nvPr/>
        </p:nvSpPr>
        <p:spPr>
          <a:xfrm>
            <a:off x="708691" y="1862661"/>
            <a:ext cx="10515600" cy="4351338"/>
          </a:xfrm>
          <a:prstGeom prst="rect">
            <a:avLst/>
          </a:prstGeom>
        </p:spPr>
        <p:txBody>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defRPr/>
            </a:pPr>
            <a:r>
              <a:rPr lang="en-DE" dirty="0">
                <a:highlight>
                  <a:srgbClr val="FFFFFF"/>
                </a:highlight>
              </a:rPr>
              <a:t>R</a:t>
            </a:r>
            <a:r>
              <a:rPr lang="en-GB" dirty="0">
                <a:highlight>
                  <a:srgbClr val="FFFFFF"/>
                </a:highlight>
              </a:rPr>
              <a:t>e</a:t>
            </a:r>
            <a:r>
              <a:rPr lang="en-DE" dirty="0">
                <a:highlight>
                  <a:srgbClr val="FFFFFF"/>
                </a:highlight>
              </a:rPr>
              <a:t>m</a:t>
            </a:r>
            <a:r>
              <a:rPr lang="en-GB" dirty="0">
                <a:highlight>
                  <a:srgbClr val="FFFFFF"/>
                </a:highlight>
              </a:rPr>
              <a:t>i</a:t>
            </a:r>
            <a:r>
              <a:rPr lang="en-DE" dirty="0">
                <a:highlight>
                  <a:srgbClr val="FFFFFF"/>
                </a:highlight>
              </a:rPr>
              <a:t>n</a:t>
            </a:r>
            <a:r>
              <a:rPr lang="en-GB" dirty="0">
                <a:highlight>
                  <a:srgbClr val="FFFFFF"/>
                </a:highlight>
              </a:rPr>
              <a:t>d</a:t>
            </a:r>
            <a:r>
              <a:rPr lang="en-DE" dirty="0">
                <a:highlight>
                  <a:srgbClr val="FFFFFF"/>
                </a:highlight>
              </a:rPr>
              <a:t>e</a:t>
            </a:r>
            <a:r>
              <a:rPr lang="en-GB" dirty="0">
                <a:highlight>
                  <a:srgbClr val="FFFFFF"/>
                </a:highlight>
              </a:rPr>
              <a:t>r</a:t>
            </a:r>
            <a:endParaRPr lang="en-US" dirty="0">
              <a:highlight>
                <a:srgbClr val="FFFFFF"/>
              </a:highlight>
            </a:endParaRPr>
          </a:p>
          <a:p>
            <a:pPr marL="457200" lvl="1" indent="0">
              <a:buFont typeface="Arial" pitchFamily="34" charset="0"/>
              <a:buNone/>
              <a:defRPr/>
            </a:pPr>
            <a:r>
              <a:rPr lang="en-DE" dirty="0">
                <a:highlight>
                  <a:srgbClr val="FFFFFF"/>
                </a:highlight>
              </a:rPr>
              <a:t>To al</a:t>
            </a:r>
            <a:r>
              <a:rPr lang="en-GB" dirty="0">
                <a:highlight>
                  <a:srgbClr val="FFFFFF"/>
                </a:highlight>
              </a:rPr>
              <a:t>l</a:t>
            </a:r>
            <a:r>
              <a:rPr lang="en-DE" dirty="0">
                <a:highlight>
                  <a:srgbClr val="FFFFFF"/>
                </a:highlight>
              </a:rPr>
              <a:t>o</a:t>
            </a:r>
            <a:r>
              <a:rPr lang="en-GB" dirty="0">
                <a:highlight>
                  <a:srgbClr val="FFFFFF"/>
                </a:highlight>
              </a:rPr>
              <a:t>w</a:t>
            </a:r>
            <a:r>
              <a:rPr lang="en-DE" dirty="0">
                <a:highlight>
                  <a:srgbClr val="FFFFFF"/>
                </a:highlight>
              </a:rPr>
              <a:t> </a:t>
            </a:r>
            <a:r>
              <a:rPr lang="en-GB" dirty="0">
                <a:highlight>
                  <a:srgbClr val="FFFFFF"/>
                </a:highlight>
              </a:rPr>
              <a:t>t</a:t>
            </a:r>
            <a:r>
              <a:rPr lang="en-DE" dirty="0">
                <a:highlight>
                  <a:srgbClr val="FFFFFF"/>
                </a:highlight>
              </a:rPr>
              <a:t>r</a:t>
            </a:r>
            <a:r>
              <a:rPr lang="en-GB" dirty="0">
                <a:highlight>
                  <a:srgbClr val="FFFFFF"/>
                </a:highlight>
              </a:rPr>
              <a:t>a</a:t>
            </a:r>
            <a:r>
              <a:rPr lang="en-DE" dirty="0">
                <a:highlight>
                  <a:srgbClr val="FFFFFF"/>
                </a:highlight>
              </a:rPr>
              <a:t>c</a:t>
            </a:r>
            <a:r>
              <a:rPr lang="en-GB" dirty="0">
                <a:highlight>
                  <a:srgbClr val="FFFFFF"/>
                </a:highlight>
              </a:rPr>
              <a:t>i</a:t>
            </a:r>
            <a:r>
              <a:rPr lang="en-DE" dirty="0">
                <a:highlight>
                  <a:srgbClr val="FFFFFF"/>
                </a:highlight>
              </a:rPr>
              <a:t>n</a:t>
            </a:r>
            <a:r>
              <a:rPr lang="en-GB" dirty="0">
                <a:highlight>
                  <a:srgbClr val="FFFFFF"/>
                </a:highlight>
              </a:rPr>
              <a:t>g</a:t>
            </a:r>
            <a:r>
              <a:rPr lang="en-DE" dirty="0">
                <a:highlight>
                  <a:srgbClr val="FFFFFF"/>
                </a:highlight>
              </a:rPr>
              <a:t> </a:t>
            </a:r>
            <a:r>
              <a:rPr lang="en-GB" dirty="0">
                <a:highlight>
                  <a:srgbClr val="FFFFFF"/>
                </a:highlight>
              </a:rPr>
              <a:t>o</a:t>
            </a:r>
            <a:r>
              <a:rPr lang="en-DE" dirty="0">
                <a:highlight>
                  <a:srgbClr val="FFFFFF"/>
                </a:highlight>
              </a:rPr>
              <a:t>f </a:t>
            </a:r>
            <a:r>
              <a:rPr lang="en-GB" dirty="0">
                <a:highlight>
                  <a:srgbClr val="FFFFFF"/>
                </a:highlight>
              </a:rPr>
              <a:t>a</a:t>
            </a:r>
            <a:r>
              <a:rPr lang="en-DE" dirty="0">
                <a:highlight>
                  <a:srgbClr val="FFFFFF"/>
                </a:highlight>
              </a:rPr>
              <a:t>l</a:t>
            </a:r>
            <a:r>
              <a:rPr lang="en-GB" dirty="0">
                <a:highlight>
                  <a:srgbClr val="FFFFFF"/>
                </a:highlight>
              </a:rPr>
              <a:t>l</a:t>
            </a:r>
            <a:r>
              <a:rPr lang="en-DE" dirty="0">
                <a:highlight>
                  <a:srgbClr val="FFFFFF"/>
                </a:highlight>
              </a:rPr>
              <a:t> </a:t>
            </a:r>
            <a:r>
              <a:rPr lang="en-GB" dirty="0">
                <a:highlight>
                  <a:srgbClr val="FFFFFF"/>
                </a:highlight>
              </a:rPr>
              <a:t>I</a:t>
            </a:r>
            <a:r>
              <a:rPr lang="en-DE" dirty="0">
                <a:highlight>
                  <a:srgbClr val="FFFFFF"/>
                </a:highlight>
              </a:rPr>
              <a:t>E</a:t>
            </a:r>
            <a:r>
              <a:rPr lang="en-GB" dirty="0">
                <a:highlight>
                  <a:srgbClr val="FFFFFF"/>
                </a:highlight>
              </a:rPr>
              <a:t>T</a:t>
            </a:r>
            <a:r>
              <a:rPr lang="en-DE" dirty="0">
                <a:highlight>
                  <a:srgbClr val="FFFFFF"/>
                </a:highlight>
              </a:rPr>
              <a:t>F </a:t>
            </a:r>
            <a:r>
              <a:rPr lang="en-GB" dirty="0">
                <a:highlight>
                  <a:srgbClr val="FFFFFF"/>
                </a:highlight>
              </a:rPr>
              <a:t>d</a:t>
            </a:r>
            <a:r>
              <a:rPr lang="en-DE" dirty="0">
                <a:highlight>
                  <a:srgbClr val="FFFFFF"/>
                </a:highlight>
              </a:rPr>
              <a:t>r</a:t>
            </a:r>
            <a:r>
              <a:rPr lang="en-GB" dirty="0">
                <a:highlight>
                  <a:srgbClr val="FFFFFF"/>
                </a:highlight>
              </a:rPr>
              <a:t>a</a:t>
            </a:r>
            <a:r>
              <a:rPr lang="en-DE" dirty="0">
                <a:highlight>
                  <a:srgbClr val="FFFFFF"/>
                </a:highlight>
              </a:rPr>
              <a:t>f</a:t>
            </a:r>
            <a:r>
              <a:rPr lang="en-GB" dirty="0">
                <a:highlight>
                  <a:srgbClr val="FFFFFF"/>
                </a:highlight>
              </a:rPr>
              <a:t>t</a:t>
            </a:r>
            <a:r>
              <a:rPr lang="en-DE" dirty="0">
                <a:highlight>
                  <a:srgbClr val="FFFFFF"/>
                </a:highlight>
              </a:rPr>
              <a:t>s </a:t>
            </a:r>
            <a:r>
              <a:rPr lang="en-GB" dirty="0">
                <a:highlight>
                  <a:srgbClr val="FFFFFF"/>
                </a:highlight>
              </a:rPr>
              <a:t>r</a:t>
            </a:r>
            <a:r>
              <a:rPr lang="en-DE" dirty="0">
                <a:highlight>
                  <a:srgbClr val="FFFFFF"/>
                </a:highlight>
              </a:rPr>
              <a:t>e</a:t>
            </a:r>
            <a:r>
              <a:rPr lang="en-GB" dirty="0">
                <a:highlight>
                  <a:srgbClr val="FFFFFF"/>
                </a:highlight>
              </a:rPr>
              <a:t>f</a:t>
            </a:r>
            <a:r>
              <a:rPr lang="en-DE" dirty="0">
                <a:highlight>
                  <a:srgbClr val="FFFFFF"/>
                </a:highlight>
              </a:rPr>
              <a:t>e</a:t>
            </a:r>
            <a:r>
              <a:rPr lang="en-GB" dirty="0">
                <a:highlight>
                  <a:srgbClr val="FFFFFF"/>
                </a:highlight>
              </a:rPr>
              <a:t>r</a:t>
            </a:r>
            <a:r>
              <a:rPr lang="en-DE" dirty="0">
                <a:highlight>
                  <a:srgbClr val="FFFFFF"/>
                </a:highlight>
              </a:rPr>
              <a:t>e</a:t>
            </a:r>
            <a:r>
              <a:rPr lang="en-GB" dirty="0">
                <a:highlight>
                  <a:srgbClr val="FFFFFF"/>
                </a:highlight>
              </a:rPr>
              <a:t>n</a:t>
            </a:r>
            <a:r>
              <a:rPr lang="en-DE" dirty="0">
                <a:highlight>
                  <a:srgbClr val="FFFFFF"/>
                </a:highlight>
              </a:rPr>
              <a:t>c</a:t>
            </a:r>
            <a:r>
              <a:rPr lang="en-GB" dirty="0">
                <a:highlight>
                  <a:srgbClr val="FFFFFF"/>
                </a:highlight>
              </a:rPr>
              <a:t>e</a:t>
            </a:r>
            <a:r>
              <a:rPr lang="en-DE" dirty="0">
                <a:highlight>
                  <a:srgbClr val="FFFFFF"/>
                </a:highlight>
              </a:rPr>
              <a:t>d </a:t>
            </a:r>
            <a:r>
              <a:rPr lang="en-GB" dirty="0">
                <a:highlight>
                  <a:srgbClr val="FFFFFF"/>
                </a:highlight>
              </a:rPr>
              <a:t>i</a:t>
            </a:r>
            <a:r>
              <a:rPr lang="en-DE" dirty="0">
                <a:highlight>
                  <a:srgbClr val="FFFFFF"/>
                </a:highlight>
              </a:rPr>
              <a:t>n 3</a:t>
            </a:r>
            <a:r>
              <a:rPr lang="en-GB" dirty="0">
                <a:highlight>
                  <a:srgbClr val="FFFFFF"/>
                </a:highlight>
              </a:rPr>
              <a:t>G</a:t>
            </a:r>
            <a:r>
              <a:rPr lang="en-DE" dirty="0">
                <a:highlight>
                  <a:srgbClr val="FFFFFF"/>
                </a:highlight>
              </a:rPr>
              <a:t>P</a:t>
            </a:r>
            <a:r>
              <a:rPr lang="en-GB" dirty="0">
                <a:highlight>
                  <a:srgbClr val="FFFFFF"/>
                </a:highlight>
              </a:rPr>
              <a:t>P</a:t>
            </a:r>
            <a:r>
              <a:rPr lang="en-DE" dirty="0">
                <a:highlight>
                  <a:srgbClr val="FFFFFF"/>
                </a:highlight>
              </a:rPr>
              <a:t> </a:t>
            </a:r>
            <a:r>
              <a:rPr lang="en-GB" dirty="0">
                <a:highlight>
                  <a:srgbClr val="FFFFFF"/>
                </a:highlight>
              </a:rPr>
              <a:t>s</a:t>
            </a:r>
            <a:r>
              <a:rPr lang="en-DE" dirty="0">
                <a:highlight>
                  <a:srgbClr val="FFFFFF"/>
                </a:highlight>
              </a:rPr>
              <a:t>pecifications</a:t>
            </a:r>
          </a:p>
          <a:p>
            <a:pPr marL="457200" lvl="1" indent="0">
              <a:buFont typeface="Arial" pitchFamily="34" charset="0"/>
              <a:buNone/>
              <a:defRPr/>
            </a:pPr>
            <a:endParaRPr lang="en-DE" dirty="0">
              <a:highlight>
                <a:srgbClr val="FFFFFF"/>
              </a:highlight>
            </a:endParaRPr>
          </a:p>
          <a:p>
            <a:pPr lvl="1">
              <a:defRPr/>
            </a:pPr>
            <a:r>
              <a:rPr lang="en-GB" dirty="0">
                <a:highlight>
                  <a:srgbClr val="FFFFFF"/>
                </a:highlight>
              </a:rPr>
              <a:t>I</a:t>
            </a:r>
            <a:r>
              <a:rPr lang="en-DE" dirty="0">
                <a:highlight>
                  <a:srgbClr val="FFFFFF"/>
                </a:highlight>
              </a:rPr>
              <a:t>E</a:t>
            </a:r>
            <a:r>
              <a:rPr lang="en-GB" dirty="0">
                <a:highlight>
                  <a:srgbClr val="FFFFFF"/>
                </a:highlight>
              </a:rPr>
              <a:t>T</a:t>
            </a:r>
            <a:r>
              <a:rPr lang="en-DE" dirty="0">
                <a:highlight>
                  <a:srgbClr val="FFFFFF"/>
                </a:highlight>
              </a:rPr>
              <a:t>F  </a:t>
            </a:r>
            <a:r>
              <a:rPr lang="en-GB" dirty="0">
                <a:highlight>
                  <a:srgbClr val="FFFFFF"/>
                </a:highlight>
              </a:rPr>
              <a:t>d</a:t>
            </a:r>
            <a:r>
              <a:rPr lang="en-DE" dirty="0">
                <a:highlight>
                  <a:srgbClr val="FFFFFF"/>
                </a:highlight>
              </a:rPr>
              <a:t>e</a:t>
            </a:r>
            <a:r>
              <a:rPr lang="en-GB" dirty="0">
                <a:highlight>
                  <a:srgbClr val="FFFFFF"/>
                </a:highlight>
              </a:rPr>
              <a:t>p</a:t>
            </a:r>
            <a:r>
              <a:rPr lang="en-DE" dirty="0">
                <a:highlight>
                  <a:srgbClr val="FFFFFF"/>
                </a:highlight>
              </a:rPr>
              <a:t>e</a:t>
            </a:r>
            <a:r>
              <a:rPr lang="en-GB" dirty="0">
                <a:highlight>
                  <a:srgbClr val="FFFFFF"/>
                </a:highlight>
              </a:rPr>
              <a:t>n</a:t>
            </a:r>
            <a:r>
              <a:rPr lang="en-DE" dirty="0">
                <a:highlight>
                  <a:srgbClr val="FFFFFF"/>
                </a:highlight>
              </a:rPr>
              <a:t>d</a:t>
            </a:r>
            <a:r>
              <a:rPr lang="en-GB" dirty="0">
                <a:highlight>
                  <a:srgbClr val="FFFFFF"/>
                </a:highlight>
              </a:rPr>
              <a:t>en</a:t>
            </a:r>
            <a:r>
              <a:rPr lang="en-DE" dirty="0">
                <a:highlight>
                  <a:srgbClr val="FFFFFF"/>
                </a:highlight>
              </a:rPr>
              <a:t>c</a:t>
            </a:r>
            <a:r>
              <a:rPr lang="en-GB" dirty="0">
                <a:highlight>
                  <a:srgbClr val="FFFFFF"/>
                </a:highlight>
              </a:rPr>
              <a:t>i</a:t>
            </a:r>
            <a:r>
              <a:rPr lang="en-DE" dirty="0">
                <a:highlight>
                  <a:srgbClr val="FFFFFF"/>
                </a:highlight>
              </a:rPr>
              <a:t>e</a:t>
            </a:r>
            <a:r>
              <a:rPr lang="en-GB" dirty="0">
                <a:highlight>
                  <a:srgbClr val="FFFFFF"/>
                </a:highlight>
              </a:rPr>
              <a:t>s</a:t>
            </a:r>
            <a:r>
              <a:rPr lang="en-DE" dirty="0">
                <a:highlight>
                  <a:srgbClr val="FFFFFF"/>
                </a:highlight>
              </a:rPr>
              <a:t> </a:t>
            </a:r>
            <a:r>
              <a:rPr lang="en-GB" dirty="0">
                <a:highlight>
                  <a:srgbClr val="FFFFFF"/>
                </a:highlight>
              </a:rPr>
              <a:t>n</a:t>
            </a:r>
            <a:r>
              <a:rPr lang="en-DE" dirty="0">
                <a:highlight>
                  <a:srgbClr val="FFFFFF"/>
                </a:highlight>
              </a:rPr>
              <a:t>e</a:t>
            </a:r>
            <a:r>
              <a:rPr lang="en-GB" dirty="0">
                <a:highlight>
                  <a:srgbClr val="FFFFFF"/>
                </a:highlight>
              </a:rPr>
              <a:t>w</a:t>
            </a:r>
            <a:r>
              <a:rPr lang="en-DE" dirty="0">
                <a:highlight>
                  <a:srgbClr val="FFFFFF"/>
                </a:highlight>
              </a:rPr>
              <a:t>l</a:t>
            </a:r>
            <a:r>
              <a:rPr lang="en-GB" dirty="0">
                <a:highlight>
                  <a:srgbClr val="FFFFFF"/>
                </a:highlight>
              </a:rPr>
              <a:t>y</a:t>
            </a:r>
            <a:r>
              <a:rPr lang="en-DE" dirty="0">
                <a:highlight>
                  <a:srgbClr val="FFFFFF"/>
                </a:highlight>
              </a:rPr>
              <a:t> </a:t>
            </a:r>
            <a:r>
              <a:rPr lang="en-GB" dirty="0">
                <a:highlight>
                  <a:srgbClr val="FFFFFF"/>
                </a:highlight>
              </a:rPr>
              <a:t>i</a:t>
            </a:r>
            <a:r>
              <a:rPr lang="en-DE" dirty="0">
                <a:highlight>
                  <a:srgbClr val="FFFFFF"/>
                </a:highlight>
              </a:rPr>
              <a:t>n</a:t>
            </a:r>
            <a:r>
              <a:rPr lang="en-GB" dirty="0">
                <a:highlight>
                  <a:srgbClr val="FFFFFF"/>
                </a:highlight>
              </a:rPr>
              <a:t>t</a:t>
            </a:r>
            <a:r>
              <a:rPr lang="en-DE" dirty="0">
                <a:highlight>
                  <a:srgbClr val="FFFFFF"/>
                </a:highlight>
              </a:rPr>
              <a:t>r</a:t>
            </a:r>
            <a:r>
              <a:rPr lang="en-GB" dirty="0">
                <a:highlight>
                  <a:srgbClr val="FFFFFF"/>
                </a:highlight>
              </a:rPr>
              <a:t>o</a:t>
            </a:r>
            <a:r>
              <a:rPr lang="en-DE" dirty="0">
                <a:highlight>
                  <a:srgbClr val="FFFFFF"/>
                </a:highlight>
              </a:rPr>
              <a:t>d</a:t>
            </a:r>
            <a:r>
              <a:rPr lang="en-GB" dirty="0">
                <a:highlight>
                  <a:srgbClr val="FFFFFF"/>
                </a:highlight>
              </a:rPr>
              <a:t>u</a:t>
            </a:r>
            <a:r>
              <a:rPr lang="en-DE" dirty="0">
                <a:highlight>
                  <a:srgbClr val="FFFFFF"/>
                </a:highlight>
              </a:rPr>
              <a:t>c</a:t>
            </a:r>
            <a:r>
              <a:rPr lang="en-GB" dirty="0">
                <a:highlight>
                  <a:srgbClr val="FFFFFF"/>
                </a:highlight>
              </a:rPr>
              <a:t>e</a:t>
            </a:r>
            <a:r>
              <a:rPr lang="en-DE" dirty="0">
                <a:highlight>
                  <a:srgbClr val="FFFFFF"/>
                </a:highlight>
              </a:rPr>
              <a:t>d in </a:t>
            </a:r>
            <a:r>
              <a:rPr lang="en-GB" dirty="0">
                <a:highlight>
                  <a:srgbClr val="FFFFFF"/>
                </a:highlight>
              </a:rPr>
              <a:t>a</a:t>
            </a:r>
            <a:r>
              <a:rPr lang="en-DE" dirty="0">
                <a:highlight>
                  <a:srgbClr val="FFFFFF"/>
                </a:highlight>
              </a:rPr>
              <a:t> 3GPP specification should be reported  to the workplan manager </a:t>
            </a:r>
            <a:r>
              <a:rPr lang="en-GB" dirty="0">
                <a:highlight>
                  <a:srgbClr val="FFFFFF"/>
                </a:highlight>
              </a:rPr>
              <a:t>b</a:t>
            </a:r>
            <a:r>
              <a:rPr lang="en-DE" dirty="0">
                <a:highlight>
                  <a:srgbClr val="FFFFFF"/>
                </a:highlight>
              </a:rPr>
              <a:t>y </a:t>
            </a:r>
            <a:r>
              <a:rPr lang="en-GB" dirty="0">
                <a:highlight>
                  <a:srgbClr val="FFFFFF"/>
                </a:highlight>
              </a:rPr>
              <a:t>t</a:t>
            </a:r>
            <a:r>
              <a:rPr lang="en-DE" dirty="0">
                <a:highlight>
                  <a:srgbClr val="FFFFFF"/>
                </a:highlight>
              </a:rPr>
              <a:t>h</a:t>
            </a:r>
            <a:r>
              <a:rPr lang="en-GB" dirty="0">
                <a:highlight>
                  <a:srgbClr val="FFFFFF"/>
                </a:highlight>
              </a:rPr>
              <a:t>e</a:t>
            </a:r>
            <a:r>
              <a:rPr lang="en-DE" dirty="0">
                <a:highlight>
                  <a:srgbClr val="FFFFFF"/>
                </a:highlight>
              </a:rPr>
              <a:t>  3GPP WG chair</a:t>
            </a:r>
            <a:r>
              <a:rPr lang="en-GB" dirty="0">
                <a:highlight>
                  <a:srgbClr val="FFFFFF"/>
                </a:highlight>
              </a:rPr>
              <a:t>s</a:t>
            </a:r>
            <a:r>
              <a:rPr lang="en-DE" dirty="0">
                <a:highlight>
                  <a:srgbClr val="FFFFFF"/>
                </a:highlight>
              </a:rPr>
              <a:t>.</a:t>
            </a:r>
          </a:p>
          <a:p>
            <a:pPr lvl="1">
              <a:defRPr/>
            </a:pPr>
            <a:r>
              <a:rPr lang="en-DE" dirty="0">
                <a:highlight>
                  <a:srgbClr val="FFFFFF"/>
                </a:highlight>
              </a:rPr>
              <a:t>IETF Coordinator  will trace the progress of the IETF draf</a:t>
            </a:r>
            <a:r>
              <a:rPr lang="en-GB" dirty="0">
                <a:highlight>
                  <a:srgbClr val="FFFFFF"/>
                </a:highlight>
              </a:rPr>
              <a:t>t</a:t>
            </a:r>
            <a:endParaRPr lang="en-DE" dirty="0">
              <a:highlight>
                <a:srgbClr val="FFFFFF"/>
              </a:highlight>
            </a:endParaRPr>
          </a:p>
          <a:p>
            <a:pPr lvl="1">
              <a:defRPr/>
            </a:pPr>
            <a:r>
              <a:rPr lang="en-DE" dirty="0">
                <a:highlight>
                  <a:srgbClr val="FFFFFF"/>
                </a:highlight>
              </a:rPr>
              <a:t>The workplan man</a:t>
            </a:r>
            <a:r>
              <a:rPr lang="en-GB" dirty="0">
                <a:highlight>
                  <a:srgbClr val="FFFFFF"/>
                </a:highlight>
              </a:rPr>
              <a:t>a</a:t>
            </a:r>
            <a:r>
              <a:rPr lang="en-DE" dirty="0">
                <a:highlight>
                  <a:srgbClr val="FFFFFF"/>
                </a:highlight>
              </a:rPr>
              <a:t>ge</a:t>
            </a:r>
            <a:r>
              <a:rPr lang="en-GB" dirty="0">
                <a:highlight>
                  <a:srgbClr val="FFFFFF"/>
                </a:highlight>
              </a:rPr>
              <a:t>r</a:t>
            </a:r>
            <a:r>
              <a:rPr lang="en-DE" dirty="0">
                <a:highlight>
                  <a:srgbClr val="FFFFFF"/>
                </a:highlight>
              </a:rPr>
              <a:t> will add a line to the workplan for each IETF draft.</a:t>
            </a:r>
          </a:p>
          <a:p>
            <a:pPr lvl="1">
              <a:defRPr/>
            </a:pPr>
            <a:r>
              <a:rPr lang="en-DE" dirty="0">
                <a:highlight>
                  <a:srgbClr val="FFFFFF"/>
                </a:highlight>
              </a:rPr>
              <a:t>The workplan manager will mar</a:t>
            </a:r>
            <a:r>
              <a:rPr lang="en-GB" dirty="0">
                <a:highlight>
                  <a:srgbClr val="FFFFFF"/>
                </a:highlight>
              </a:rPr>
              <a:t>k</a:t>
            </a:r>
            <a:r>
              <a:rPr lang="en-DE" dirty="0">
                <a:highlight>
                  <a:srgbClr val="FFFFFF"/>
                </a:highlight>
              </a:rPr>
              <a:t> </a:t>
            </a:r>
            <a:r>
              <a:rPr lang="en-GB" dirty="0">
                <a:highlight>
                  <a:srgbClr val="FFFFFF"/>
                </a:highlight>
              </a:rPr>
              <a:t>t</a:t>
            </a:r>
            <a:r>
              <a:rPr lang="en-DE" dirty="0">
                <a:highlight>
                  <a:srgbClr val="FFFFFF"/>
                </a:highlight>
              </a:rPr>
              <a:t>h</a:t>
            </a:r>
            <a:r>
              <a:rPr lang="en-GB" dirty="0">
                <a:highlight>
                  <a:srgbClr val="FFFFFF"/>
                </a:highlight>
              </a:rPr>
              <a:t>e</a:t>
            </a:r>
            <a:r>
              <a:rPr lang="en-DE" dirty="0">
                <a:highlight>
                  <a:srgbClr val="FFFFFF"/>
                </a:highlight>
              </a:rPr>
              <a:t> </a:t>
            </a:r>
            <a:r>
              <a:rPr lang="en-GB" dirty="0">
                <a:highlight>
                  <a:srgbClr val="FFFFFF"/>
                </a:highlight>
              </a:rPr>
              <a:t>t</a:t>
            </a:r>
            <a:r>
              <a:rPr lang="en-DE" dirty="0">
                <a:highlight>
                  <a:srgbClr val="FFFFFF"/>
                </a:highlight>
              </a:rPr>
              <a:t>a</a:t>
            </a:r>
            <a:r>
              <a:rPr lang="en-GB" dirty="0">
                <a:highlight>
                  <a:srgbClr val="FFFFFF"/>
                </a:highlight>
              </a:rPr>
              <a:t>s</a:t>
            </a:r>
            <a:r>
              <a:rPr lang="en-DE" dirty="0">
                <a:highlight>
                  <a:srgbClr val="FFFFFF"/>
                </a:highlight>
              </a:rPr>
              <a:t>k </a:t>
            </a:r>
            <a:r>
              <a:rPr lang="en-GB" dirty="0">
                <a:highlight>
                  <a:srgbClr val="FFFFFF"/>
                </a:highlight>
              </a:rPr>
              <a:t>a</a:t>
            </a:r>
            <a:r>
              <a:rPr lang="en-DE" dirty="0">
                <a:highlight>
                  <a:srgbClr val="FFFFFF"/>
                </a:highlight>
              </a:rPr>
              <a:t>s </a:t>
            </a:r>
            <a:r>
              <a:rPr lang="en-GB" dirty="0">
                <a:highlight>
                  <a:srgbClr val="FFFFFF"/>
                </a:highlight>
              </a:rPr>
              <a:t>c</a:t>
            </a:r>
            <a:r>
              <a:rPr lang="en-DE" dirty="0">
                <a:highlight>
                  <a:srgbClr val="FFFFFF"/>
                </a:highlight>
              </a:rPr>
              <a:t>o</a:t>
            </a:r>
            <a:r>
              <a:rPr lang="en-GB" dirty="0">
                <a:highlight>
                  <a:srgbClr val="FFFFFF"/>
                </a:highlight>
              </a:rPr>
              <a:t>m</a:t>
            </a:r>
            <a:r>
              <a:rPr lang="en-DE" dirty="0">
                <a:highlight>
                  <a:srgbClr val="FFFFFF"/>
                </a:highlight>
              </a:rPr>
              <a:t>p</a:t>
            </a:r>
            <a:r>
              <a:rPr lang="en-GB" dirty="0">
                <a:highlight>
                  <a:srgbClr val="FFFFFF"/>
                </a:highlight>
              </a:rPr>
              <a:t>l</a:t>
            </a:r>
            <a:r>
              <a:rPr lang="en-DE" dirty="0">
                <a:highlight>
                  <a:srgbClr val="FFFFFF"/>
                </a:highlight>
              </a:rPr>
              <a:t>e</a:t>
            </a:r>
            <a:r>
              <a:rPr lang="en-GB" dirty="0">
                <a:highlight>
                  <a:srgbClr val="FFFFFF"/>
                </a:highlight>
              </a:rPr>
              <a:t>t</a:t>
            </a:r>
            <a:r>
              <a:rPr lang="en-DE" dirty="0">
                <a:highlight>
                  <a:srgbClr val="FFFFFF"/>
                </a:highlight>
              </a:rPr>
              <a:t>e</a:t>
            </a:r>
            <a:r>
              <a:rPr lang="en-GB" dirty="0">
                <a:highlight>
                  <a:srgbClr val="FFFFFF"/>
                </a:highlight>
              </a:rPr>
              <a:t>d</a:t>
            </a:r>
            <a:r>
              <a:rPr lang="en-DE" dirty="0">
                <a:highlight>
                  <a:srgbClr val="FFFFFF"/>
                </a:highlight>
              </a:rPr>
              <a:t> </a:t>
            </a:r>
            <a:r>
              <a:rPr lang="en-GB" dirty="0">
                <a:highlight>
                  <a:srgbClr val="FFFFFF"/>
                </a:highlight>
              </a:rPr>
              <a:t>o</a:t>
            </a:r>
            <a:r>
              <a:rPr lang="en-DE" dirty="0">
                <a:highlight>
                  <a:srgbClr val="FFFFFF"/>
                </a:highlight>
              </a:rPr>
              <a:t>n</a:t>
            </a:r>
            <a:r>
              <a:rPr lang="en-GB" dirty="0">
                <a:highlight>
                  <a:srgbClr val="FFFFFF"/>
                </a:highlight>
              </a:rPr>
              <a:t>c</a:t>
            </a:r>
            <a:r>
              <a:rPr lang="en-DE" dirty="0">
                <a:highlight>
                  <a:srgbClr val="FFFFFF"/>
                </a:highlight>
              </a:rPr>
              <a:t>e </a:t>
            </a:r>
            <a:r>
              <a:rPr lang="en-GB" dirty="0">
                <a:highlight>
                  <a:srgbClr val="FFFFFF"/>
                </a:highlight>
              </a:rPr>
              <a:t>t</a:t>
            </a:r>
            <a:r>
              <a:rPr lang="en-DE" dirty="0">
                <a:highlight>
                  <a:srgbClr val="FFFFFF"/>
                </a:highlight>
              </a:rPr>
              <a:t>h</a:t>
            </a:r>
            <a:r>
              <a:rPr lang="en-GB" dirty="0">
                <a:highlight>
                  <a:srgbClr val="FFFFFF"/>
                </a:highlight>
              </a:rPr>
              <a:t>e</a:t>
            </a:r>
            <a:r>
              <a:rPr lang="en-DE" dirty="0">
                <a:highlight>
                  <a:srgbClr val="FFFFFF"/>
                </a:highlight>
              </a:rPr>
              <a:t> IETF draft becomes an RFC and the RFC is referenced in the 3GPP TS</a:t>
            </a:r>
            <a:endParaRPr lang="en-US" dirty="0">
              <a:highlight>
                <a:srgbClr val="FFFF00"/>
              </a:highlight>
            </a:endParaRPr>
          </a:p>
          <a:p>
            <a:pPr lvl="1">
              <a:defRPr/>
            </a:pPr>
            <a:endParaRPr lang="en-DE" dirty="0">
              <a:highlight>
                <a:srgbClr val="FFFF00"/>
              </a:highlight>
            </a:endParaRPr>
          </a:p>
          <a:p>
            <a:pPr lvl="1">
              <a:defRPr/>
            </a:pPr>
            <a:endParaRPr lang="fr-FR" dirty="0"/>
          </a:p>
          <a:p>
            <a:pPr>
              <a:defRPr/>
            </a:pPr>
            <a:endParaRPr lang="fr-FR" dirty="0"/>
          </a:p>
          <a:p>
            <a:pPr>
              <a:defRPr/>
            </a:pPr>
            <a:endParaRPr lang="fr-FR" dirty="0"/>
          </a:p>
        </p:txBody>
      </p:sp>
    </p:spTree>
    <p:extLst>
      <p:ext uri="{BB962C8B-B14F-4D97-AF65-F5344CB8AC3E}">
        <p14:creationId xmlns:p14="http://schemas.microsoft.com/office/powerpoint/2010/main" val="3795073373"/>
      </p:ext>
    </p:extLst>
  </p:cSld>
  <p:clrMapOvr>
    <a:masterClrMapping/>
  </p:clrMapOvr>
  <p:transition>
    <p:wipe dir="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8" descr="webpage.jpg">
            <a:extLst>
              <a:ext uri="{FF2B5EF4-FFF2-40B4-BE49-F238E27FC236}">
                <a16:creationId xmlns:a16="http://schemas.microsoft.com/office/drawing/2014/main" id="{8EF07085-4001-495B-A16B-772403E15F6C}"/>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rot="10800000" flipH="1" flipV="1">
            <a:off x="3598863" y="2965450"/>
            <a:ext cx="4291012" cy="3421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771" name="Titre 6">
            <a:extLst>
              <a:ext uri="{FF2B5EF4-FFF2-40B4-BE49-F238E27FC236}">
                <a16:creationId xmlns:a16="http://schemas.microsoft.com/office/drawing/2014/main" id="{694AE628-5983-44F1-989F-A9CBC8EAFCF4}"/>
              </a:ext>
            </a:extLst>
          </p:cNvPr>
          <p:cNvSpPr>
            <a:spLocks noGrp="1"/>
          </p:cNvSpPr>
          <p:nvPr>
            <p:ph type="title"/>
          </p:nvPr>
        </p:nvSpPr>
        <p:spPr/>
        <p:txBody>
          <a:bodyPr/>
          <a:lstStyle/>
          <a:p>
            <a:r>
              <a:rPr lang="en-US" altLang="en-US" dirty="0"/>
              <a:t>Thank You!</a:t>
            </a:r>
          </a:p>
        </p:txBody>
      </p:sp>
      <p:pic>
        <p:nvPicPr>
          <p:cNvPr id="32772" name="Picture 2" descr="Photo of Charles Eckel">
            <a:extLst>
              <a:ext uri="{FF2B5EF4-FFF2-40B4-BE49-F238E27FC236}">
                <a16:creationId xmlns:a16="http://schemas.microsoft.com/office/drawing/2014/main" id="{2112BFDA-9226-4789-A940-0208AC95313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b="16544"/>
          <a:stretch>
            <a:fillRect/>
          </a:stretch>
        </p:blipFill>
        <p:spPr bwMode="auto">
          <a:xfrm>
            <a:off x="10544175" y="5341938"/>
            <a:ext cx="635000" cy="792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773" name="Content Placeholder 2">
            <a:extLst>
              <a:ext uri="{FF2B5EF4-FFF2-40B4-BE49-F238E27FC236}">
                <a16:creationId xmlns:a16="http://schemas.microsoft.com/office/drawing/2014/main" id="{170E5C19-B8F9-4723-896B-6A892AE720B2}"/>
              </a:ext>
            </a:extLst>
          </p:cNvPr>
          <p:cNvSpPr txBox="1">
            <a:spLocks/>
          </p:cNvSpPr>
          <p:nvPr/>
        </p:nvSpPr>
        <p:spPr bwMode="auto">
          <a:xfrm>
            <a:off x="8151813" y="5399088"/>
            <a:ext cx="3133725" cy="727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4"/>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fr-FR" altLang="en-US" sz="1400" dirty="0"/>
              <a:t>Charles Eckel</a:t>
            </a:r>
          </a:p>
          <a:p>
            <a:pPr>
              <a:lnSpc>
                <a:spcPct val="100000"/>
              </a:lnSpc>
              <a:spcBef>
                <a:spcPct val="0"/>
              </a:spcBef>
              <a:buFontTx/>
              <a:buNone/>
            </a:pPr>
            <a:r>
              <a:rPr lang="fr-FR" altLang="en-US" sz="1400" dirty="0"/>
              <a:t>IETF Liaison Manager to 3GPP</a:t>
            </a:r>
          </a:p>
          <a:p>
            <a:pPr>
              <a:lnSpc>
                <a:spcPct val="100000"/>
              </a:lnSpc>
              <a:spcBef>
                <a:spcPct val="0"/>
              </a:spcBef>
              <a:buFontTx/>
              <a:buNone/>
            </a:pPr>
            <a:r>
              <a:rPr lang="en-US" altLang="en-US" sz="1400" dirty="0"/>
              <a:t>eckelcu@cisco.com</a:t>
            </a:r>
            <a:endParaRPr lang="fr-FR" altLang="en-US" sz="1400" dirty="0"/>
          </a:p>
          <a:p>
            <a:pPr>
              <a:buFontTx/>
              <a:buNone/>
            </a:pPr>
            <a:endParaRPr lang="fr-FR" altLang="en-US" sz="1400" dirty="0"/>
          </a:p>
          <a:p>
            <a:pPr>
              <a:buFontTx/>
              <a:buNone/>
            </a:pPr>
            <a:endParaRPr lang="en-US" altLang="en-US" sz="1400" dirty="0"/>
          </a:p>
        </p:txBody>
      </p:sp>
      <p:pic>
        <p:nvPicPr>
          <p:cNvPr id="32774" name="Picture 7">
            <a:extLst>
              <a:ext uri="{FF2B5EF4-FFF2-40B4-BE49-F238E27FC236}">
                <a16:creationId xmlns:a16="http://schemas.microsoft.com/office/drawing/2014/main" id="{21B06772-0F54-4B53-9D9D-3806F32A9D3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09550" y="5341938"/>
            <a:ext cx="679450" cy="9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Rectangle 8">
            <a:extLst>
              <a:ext uri="{FF2B5EF4-FFF2-40B4-BE49-F238E27FC236}">
                <a16:creationId xmlns:a16="http://schemas.microsoft.com/office/drawing/2014/main" id="{41285257-864C-4C3C-A2FC-DEC9FF8B4720}"/>
              </a:ext>
            </a:extLst>
          </p:cNvPr>
          <p:cNvSpPr/>
          <p:nvPr/>
        </p:nvSpPr>
        <p:spPr>
          <a:xfrm>
            <a:off x="1012825" y="5341938"/>
            <a:ext cx="4291013" cy="954087"/>
          </a:xfrm>
          <a:prstGeom prst="rect">
            <a:avLst/>
          </a:prstGeom>
        </p:spPr>
        <p:txBody>
          <a:bodyPr>
            <a:spAutoFit/>
          </a:bodyPr>
          <a:lstStyle/>
          <a:p>
            <a:pPr>
              <a:defRPr/>
            </a:pPr>
            <a:r>
              <a:rPr lang="fr-FR" altLang="en-US" sz="1400" dirty="0">
                <a:latin typeface="+mn-lt"/>
              </a:rPr>
              <a:t>Peter Schmitt</a:t>
            </a:r>
          </a:p>
          <a:p>
            <a:pPr>
              <a:defRPr/>
            </a:pPr>
            <a:r>
              <a:rPr lang="fr-FR" altLang="en-US" sz="1400" dirty="0">
                <a:latin typeface="+mn-lt"/>
              </a:rPr>
              <a:t>TSG CT Chair</a:t>
            </a:r>
          </a:p>
          <a:p>
            <a:pPr>
              <a:defRPr/>
            </a:pPr>
            <a:r>
              <a:rPr lang="fr-FR" altLang="en-US" sz="1400" dirty="0">
                <a:latin typeface="+mn-lt"/>
              </a:rPr>
              <a:t>CCSA</a:t>
            </a:r>
          </a:p>
          <a:p>
            <a:pPr>
              <a:defRPr/>
            </a:pPr>
            <a:r>
              <a:rPr lang="en-US" altLang="en-US" sz="1400" dirty="0">
                <a:latin typeface="+mn-lt"/>
              </a:rPr>
              <a:t>peter.schmitt@huawei.com</a:t>
            </a:r>
            <a:endParaRPr lang="fr-FR" altLang="en-US" sz="1400" dirty="0">
              <a:latin typeface="+mn-lt"/>
            </a:endParaRPr>
          </a:p>
        </p:txBody>
      </p:sp>
    </p:spTree>
  </p:cSld>
  <p:clrMapOvr>
    <a:masterClrMapping/>
  </p:clrMapOvr>
  <p:transition>
    <p:wipe dir="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re 1">
            <a:extLst>
              <a:ext uri="{FF2B5EF4-FFF2-40B4-BE49-F238E27FC236}">
                <a16:creationId xmlns:a16="http://schemas.microsoft.com/office/drawing/2014/main" id="{7BD8F015-C4A5-4FB7-990F-F1934A580697}"/>
              </a:ext>
            </a:extLst>
          </p:cNvPr>
          <p:cNvSpPr>
            <a:spLocks noGrp="1"/>
          </p:cNvSpPr>
          <p:nvPr>
            <p:ph type="title"/>
          </p:nvPr>
        </p:nvSpPr>
        <p:spPr>
          <a:xfrm>
            <a:off x="838200" y="2384441"/>
            <a:ext cx="10515600" cy="2852737"/>
          </a:xfrm>
        </p:spPr>
        <p:txBody>
          <a:bodyPr/>
          <a:lstStyle/>
          <a:p>
            <a:r>
              <a:rPr lang="en-US" altLang="en-US" dirty="0"/>
              <a:t>Backup </a:t>
            </a:r>
            <a:br>
              <a:rPr lang="en-US" altLang="en-US" dirty="0"/>
            </a:br>
            <a:r>
              <a:rPr lang="en-US" altLang="en-US" dirty="0"/>
              <a:t>Referenced expired drafts</a:t>
            </a:r>
            <a:br>
              <a:rPr lang="en-US" altLang="en-US" dirty="0"/>
            </a:br>
            <a:r>
              <a:rPr lang="en-US" altLang="en-US" dirty="0"/>
              <a:t>which are out of track</a:t>
            </a:r>
          </a:p>
        </p:txBody>
      </p:sp>
    </p:spTree>
    <p:extLst>
      <p:ext uri="{BB962C8B-B14F-4D97-AF65-F5344CB8AC3E}">
        <p14:creationId xmlns:p14="http://schemas.microsoft.com/office/powerpoint/2010/main" val="1264116507"/>
      </p:ext>
    </p:extLst>
  </p:cSld>
  <p:clrMapOvr>
    <a:masterClrMapping/>
  </p:clrMapOvr>
  <p:transition>
    <p:wipe dir="r"/>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re 1">
            <a:extLst>
              <a:ext uri="{FF2B5EF4-FFF2-40B4-BE49-F238E27FC236}">
                <a16:creationId xmlns:a16="http://schemas.microsoft.com/office/drawing/2014/main" id="{3CD059C3-F713-44AC-82AE-3BC585513B0F}"/>
              </a:ext>
            </a:extLst>
          </p:cNvPr>
          <p:cNvSpPr>
            <a:spLocks noGrp="1"/>
          </p:cNvSpPr>
          <p:nvPr>
            <p:ph type="title"/>
          </p:nvPr>
        </p:nvSpPr>
        <p:spPr/>
        <p:txBody>
          <a:bodyPr/>
          <a:lstStyle/>
          <a:p>
            <a:r>
              <a:rPr lang="en-GB" altLang="en-US" dirty="0"/>
              <a:t>Referenced</a:t>
            </a:r>
            <a:r>
              <a:rPr lang="fr-FR" altLang="en-US" dirty="0"/>
              <a:t> </a:t>
            </a:r>
            <a:r>
              <a:rPr lang="en-GB" altLang="en-US" dirty="0"/>
              <a:t>Expired</a:t>
            </a:r>
            <a:r>
              <a:rPr lang="fr-FR" altLang="en-US" dirty="0"/>
              <a:t> drafts</a:t>
            </a:r>
            <a:r>
              <a:rPr lang="en-DE" altLang="en-US" dirty="0"/>
              <a:t> (1/</a:t>
            </a:r>
            <a:r>
              <a:rPr lang="en-US" altLang="en-US" dirty="0"/>
              <a:t>3</a:t>
            </a:r>
            <a:r>
              <a:rPr lang="en-DE" altLang="en-US" dirty="0"/>
              <a:t>)</a:t>
            </a:r>
            <a:endParaRPr lang="fr-FR" altLang="en-US" dirty="0"/>
          </a:p>
        </p:txBody>
      </p:sp>
      <p:sp>
        <p:nvSpPr>
          <p:cNvPr id="3" name="Espace réservé du contenu 2">
            <a:extLst>
              <a:ext uri="{FF2B5EF4-FFF2-40B4-BE49-F238E27FC236}">
                <a16:creationId xmlns:a16="http://schemas.microsoft.com/office/drawing/2014/main" id="{2B1F4ED6-9688-4425-86F0-765B5FF70CC2}"/>
              </a:ext>
            </a:extLst>
          </p:cNvPr>
          <p:cNvSpPr>
            <a:spLocks noGrp="1"/>
          </p:cNvSpPr>
          <p:nvPr>
            <p:ph idx="1"/>
          </p:nvPr>
        </p:nvSpPr>
        <p:spPr/>
        <p:txBody>
          <a:bodyPr/>
          <a:lstStyle/>
          <a:p>
            <a:pPr>
              <a:defRPr/>
            </a:pPr>
            <a:r>
              <a:rPr lang="en-US" dirty="0">
                <a:highlight>
                  <a:srgbClr val="FFFFFF"/>
                </a:highlight>
              </a:rPr>
              <a:t> </a:t>
            </a:r>
            <a:r>
              <a:rPr lang="en-US" altLang="en-US" dirty="0">
                <a:solidFill>
                  <a:srgbClr val="212529"/>
                </a:solidFill>
                <a:latin typeface="Inter"/>
                <a:hlinkClick r:id="rId2"/>
              </a:rPr>
              <a:t>draft-newton-json-content-rules-09</a:t>
            </a:r>
            <a:endParaRPr lang="en-US" dirty="0">
              <a:highlight>
                <a:srgbClr val="FFFFFF"/>
              </a:highlight>
            </a:endParaRPr>
          </a:p>
          <a:p>
            <a:pPr lvl="1">
              <a:defRPr/>
            </a:pPr>
            <a:r>
              <a:rPr lang="en-US" dirty="0">
                <a:highlight>
                  <a:srgbClr val="FFFFFF"/>
                </a:highlight>
              </a:rPr>
              <a:t>Title: </a:t>
            </a:r>
            <a:r>
              <a:rPr lang="en-GB" dirty="0">
                <a:highlight>
                  <a:srgbClr val="FFFFFF"/>
                </a:highlight>
              </a:rPr>
              <a:t>A Language for Rules Describing JSON Content</a:t>
            </a:r>
          </a:p>
          <a:p>
            <a:pPr lvl="1">
              <a:defRPr/>
            </a:pPr>
            <a:r>
              <a:rPr lang="en-US" dirty="0">
                <a:highlight>
                  <a:srgbClr val="FFFFFF"/>
                </a:highlight>
              </a:rPr>
              <a:t>Status: </a:t>
            </a:r>
            <a:r>
              <a:rPr lang="de-DE" dirty="0"/>
              <a:t>Last version published in 0</a:t>
            </a:r>
            <a:r>
              <a:rPr lang="en-DE" dirty="0"/>
              <a:t>9</a:t>
            </a:r>
            <a:r>
              <a:rPr lang="de-DE" dirty="0"/>
              <a:t>/20</a:t>
            </a:r>
            <a:r>
              <a:rPr lang="en-DE" dirty="0"/>
              <a:t>17</a:t>
            </a:r>
            <a:endParaRPr lang="en-US" dirty="0">
              <a:solidFill>
                <a:srgbClr val="FF0000"/>
              </a:solidFill>
            </a:endParaRPr>
          </a:p>
          <a:p>
            <a:pPr lvl="1">
              <a:defRPr/>
            </a:pPr>
            <a:r>
              <a:rPr lang="de-DE" dirty="0">
                <a:highlight>
                  <a:srgbClr val="FFFFFF"/>
                </a:highlight>
              </a:rPr>
              <a:t>Expired internet draft</a:t>
            </a:r>
            <a:r>
              <a:rPr lang="en-US" dirty="0">
                <a:highlight>
                  <a:srgbClr val="FFFFFF"/>
                </a:highlight>
              </a:rPr>
              <a:t>, </a:t>
            </a:r>
            <a:r>
              <a:rPr lang="en-DE" dirty="0">
                <a:highlight>
                  <a:srgbClr val="FFFFFF"/>
                </a:highlight>
              </a:rPr>
              <a:t>C</a:t>
            </a:r>
            <a:r>
              <a:rPr lang="en-GB" dirty="0">
                <a:highlight>
                  <a:srgbClr val="FFFFFF"/>
                </a:highlight>
              </a:rPr>
              <a:t>T</a:t>
            </a:r>
            <a:r>
              <a:rPr lang="en-DE" dirty="0">
                <a:highlight>
                  <a:srgbClr val="FFFFFF"/>
                </a:highlight>
              </a:rPr>
              <a:t>3</a:t>
            </a:r>
            <a:r>
              <a:rPr lang="en-US" dirty="0">
                <a:highlight>
                  <a:srgbClr val="FFFFFF"/>
                </a:highlight>
              </a:rPr>
              <a:t> referenced in </a:t>
            </a:r>
            <a:r>
              <a:rPr lang="en-DE" dirty="0">
                <a:highlight>
                  <a:srgbClr val="FFFFFF"/>
                </a:highlight>
              </a:rPr>
              <a:t>T</a:t>
            </a:r>
            <a:r>
              <a:rPr lang="en-GB" dirty="0">
                <a:highlight>
                  <a:srgbClr val="FFFFFF"/>
                </a:highlight>
              </a:rPr>
              <a:t>S</a:t>
            </a:r>
            <a:r>
              <a:rPr lang="en-DE" dirty="0">
                <a:highlight>
                  <a:srgbClr val="FFFFFF"/>
                </a:highlight>
              </a:rPr>
              <a:t> 29.155, 29.250, 29.251</a:t>
            </a:r>
          </a:p>
          <a:p>
            <a:pPr lvl="0"/>
            <a:r>
              <a:rPr lang="de-DE" u="sng" dirty="0">
                <a:hlinkClick r:id="rId3"/>
              </a:rPr>
              <a:t>draft-kelly-json-hal-11 (ietf.org)</a:t>
            </a:r>
            <a:r>
              <a:rPr lang="en-GB" dirty="0"/>
              <a:t> </a:t>
            </a:r>
          </a:p>
          <a:p>
            <a:pPr lvl="1"/>
            <a:r>
              <a:rPr lang="en-US" dirty="0"/>
              <a:t>Title: </a:t>
            </a:r>
            <a:r>
              <a:rPr lang="en-GB" dirty="0"/>
              <a:t>JSON Hypertext Application Language</a:t>
            </a:r>
          </a:p>
          <a:p>
            <a:pPr lvl="1"/>
            <a:r>
              <a:rPr lang="en-US" dirty="0"/>
              <a:t>Status: </a:t>
            </a:r>
            <a:r>
              <a:rPr lang="en-GB" dirty="0"/>
              <a:t>Last version published in 1</a:t>
            </a:r>
            <a:r>
              <a:rPr lang="en-DE" dirty="0"/>
              <a:t>1</a:t>
            </a:r>
            <a:r>
              <a:rPr lang="en-GB" dirty="0"/>
              <a:t>/20</a:t>
            </a:r>
            <a:r>
              <a:rPr lang="en-DE" dirty="0"/>
              <a:t>23</a:t>
            </a:r>
            <a:endParaRPr lang="en-GB" dirty="0"/>
          </a:p>
          <a:p>
            <a:pPr lvl="1"/>
            <a:r>
              <a:rPr lang="en-GB" dirty="0"/>
              <a:t>Expired internet draft</a:t>
            </a:r>
            <a:r>
              <a:rPr lang="en-US" dirty="0"/>
              <a:t>, </a:t>
            </a:r>
            <a:r>
              <a:rPr lang="en-DE" dirty="0"/>
              <a:t>C</a:t>
            </a:r>
            <a:r>
              <a:rPr lang="en-GB" dirty="0"/>
              <a:t>T</a:t>
            </a:r>
            <a:r>
              <a:rPr lang="en-DE" dirty="0"/>
              <a:t>4</a:t>
            </a:r>
            <a:r>
              <a:rPr lang="en-US" dirty="0"/>
              <a:t> referenced in </a:t>
            </a:r>
            <a:r>
              <a:rPr lang="en-DE" dirty="0"/>
              <a:t>T</a:t>
            </a:r>
            <a:r>
              <a:rPr lang="en-GB" dirty="0"/>
              <a:t>S</a:t>
            </a:r>
            <a:r>
              <a:rPr lang="en-DE" dirty="0"/>
              <a:t> 29.501</a:t>
            </a:r>
            <a:br>
              <a:rPr lang="en-DE" dirty="0"/>
            </a:br>
            <a:endParaRPr lang="en-US" dirty="0">
              <a:highlight>
                <a:srgbClr val="FFFF00"/>
              </a:highlight>
            </a:endParaRPr>
          </a:p>
          <a:p>
            <a:pPr>
              <a:defRPr/>
            </a:pPr>
            <a:endParaRPr lang="fr-FR" dirty="0"/>
          </a:p>
          <a:p>
            <a:pPr>
              <a:defRPr/>
            </a:pPr>
            <a:endParaRPr lang="fr-FR" dirty="0"/>
          </a:p>
        </p:txBody>
      </p:sp>
      <p:sp>
        <p:nvSpPr>
          <p:cNvPr id="2" name="Rectangle 1">
            <a:extLst>
              <a:ext uri="{FF2B5EF4-FFF2-40B4-BE49-F238E27FC236}">
                <a16:creationId xmlns:a16="http://schemas.microsoft.com/office/drawing/2014/main" id="{E8FE9545-D93B-4CE1-8367-E37C42A6F394}"/>
              </a:ext>
            </a:extLst>
          </p:cNvPr>
          <p:cNvSpPr>
            <a:spLocks noChangeArrowheads="1"/>
          </p:cNvSpPr>
          <p:nvPr/>
        </p:nvSpPr>
        <p:spPr bwMode="auto">
          <a:xfrm>
            <a:off x="0" y="-56093"/>
            <a:ext cx="184731" cy="569387"/>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600" b="0" i="0" u="none" strike="noStrike" cap="none" normalizeH="0" baseline="0" dirty="0">
              <a:ln>
                <a:noFill/>
              </a:ln>
              <a:solidFill>
                <a:srgbClr val="212529"/>
              </a:solidFill>
              <a:effectLst/>
              <a:latin typeface="Inter"/>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4" name="Rectangle 2">
            <a:extLst>
              <a:ext uri="{FF2B5EF4-FFF2-40B4-BE49-F238E27FC236}">
                <a16:creationId xmlns:a16="http://schemas.microsoft.com/office/drawing/2014/main" id="{6206DE9D-DBE2-4AB2-B802-003A4177CFA3}"/>
              </a:ext>
            </a:extLst>
          </p:cNvPr>
          <p:cNvSpPr>
            <a:spLocks noChangeArrowheads="1"/>
          </p:cNvSpPr>
          <p:nvPr/>
        </p:nvSpPr>
        <p:spPr bwMode="auto">
          <a:xfrm>
            <a:off x="0" y="-56093"/>
            <a:ext cx="184731" cy="569387"/>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600" b="0" i="0" u="none" strike="noStrike" cap="none" normalizeH="0" baseline="0" dirty="0">
              <a:ln>
                <a:noFill/>
              </a:ln>
              <a:solidFill>
                <a:srgbClr val="212529"/>
              </a:solidFill>
              <a:effectLst/>
              <a:latin typeface="Inter"/>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2738178522"/>
      </p:ext>
    </p:extLst>
  </p:cSld>
  <p:clrMapOvr>
    <a:masterClrMapping/>
  </p:clrMapOvr>
  <p:transition>
    <p:wipe dir="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E003CB1-C825-43FC-AB97-E8C8097E0059}"/>
              </a:ext>
            </a:extLst>
          </p:cNvPr>
          <p:cNvSpPr>
            <a:spLocks noGrp="1"/>
          </p:cNvSpPr>
          <p:nvPr>
            <p:ph type="title"/>
          </p:nvPr>
        </p:nvSpPr>
        <p:spPr/>
        <p:txBody>
          <a:bodyPr/>
          <a:lstStyle/>
          <a:p>
            <a:pPr>
              <a:defRPr/>
            </a:pPr>
            <a:r>
              <a:rPr lang="en-GB" altLang="en-US" dirty="0"/>
              <a:t>Referenced</a:t>
            </a:r>
            <a:r>
              <a:rPr lang="fr-FR" altLang="en-US" dirty="0"/>
              <a:t> </a:t>
            </a:r>
            <a:r>
              <a:rPr lang="en-GB" altLang="en-US" dirty="0"/>
              <a:t>Expired</a:t>
            </a:r>
            <a:r>
              <a:rPr lang="fr-FR" altLang="en-US" dirty="0"/>
              <a:t> drafts</a:t>
            </a:r>
            <a:r>
              <a:rPr lang="en-DE" altLang="en-US" dirty="0"/>
              <a:t> (</a:t>
            </a:r>
            <a:r>
              <a:rPr lang="en-US" altLang="en-US" dirty="0"/>
              <a:t>2</a:t>
            </a:r>
            <a:r>
              <a:rPr lang="en-DE" altLang="en-US" dirty="0"/>
              <a:t>/</a:t>
            </a:r>
            <a:r>
              <a:rPr lang="en-US" altLang="en-US" dirty="0"/>
              <a:t>3</a:t>
            </a:r>
            <a:r>
              <a:rPr lang="en-DE" altLang="en-US" dirty="0"/>
              <a:t>)</a:t>
            </a:r>
            <a:endParaRPr lang="en-US" dirty="0">
              <a:highlight>
                <a:srgbClr val="FFFFFF"/>
              </a:highlight>
            </a:endParaRPr>
          </a:p>
        </p:txBody>
      </p:sp>
      <p:sp>
        <p:nvSpPr>
          <p:cNvPr id="3" name="Espace réservé du contenu 2">
            <a:extLst>
              <a:ext uri="{FF2B5EF4-FFF2-40B4-BE49-F238E27FC236}">
                <a16:creationId xmlns:a16="http://schemas.microsoft.com/office/drawing/2014/main" id="{2B1F4ED6-9688-4425-86F0-765B5FF70CC2}"/>
              </a:ext>
            </a:extLst>
          </p:cNvPr>
          <p:cNvSpPr>
            <a:spLocks noGrp="1"/>
          </p:cNvSpPr>
          <p:nvPr>
            <p:ph idx="1"/>
          </p:nvPr>
        </p:nvSpPr>
        <p:spPr>
          <a:xfrm>
            <a:off x="591312" y="1862201"/>
            <a:ext cx="10515600" cy="4351338"/>
          </a:xfrm>
        </p:spPr>
        <p:txBody>
          <a:bodyPr/>
          <a:lstStyle/>
          <a:p>
            <a:pPr>
              <a:defRPr/>
            </a:pPr>
            <a:r>
              <a:rPr lang="en-US" altLang="en-US" dirty="0">
                <a:solidFill>
                  <a:srgbClr val="212529"/>
                </a:solidFill>
                <a:latin typeface="Inter"/>
                <a:hlinkClick r:id="rId2"/>
              </a:rPr>
              <a:t>draft-bhutton-json-schema-01</a:t>
            </a:r>
            <a:endParaRPr lang="en-US" dirty="0">
              <a:highlight>
                <a:srgbClr val="FFFFFF"/>
              </a:highlight>
            </a:endParaRPr>
          </a:p>
          <a:p>
            <a:pPr lvl="1">
              <a:defRPr/>
            </a:pPr>
            <a:r>
              <a:rPr lang="en-US" dirty="0">
                <a:highlight>
                  <a:srgbClr val="FFFFFF"/>
                </a:highlight>
              </a:rPr>
              <a:t>Title: </a:t>
            </a:r>
            <a:r>
              <a:rPr lang="en-GB" dirty="0">
                <a:highlight>
                  <a:srgbClr val="FFFFFF"/>
                </a:highlight>
              </a:rPr>
              <a:t>JSON Schema: A Media Type for Describing JSON Documents</a:t>
            </a:r>
          </a:p>
          <a:p>
            <a:pPr lvl="1">
              <a:defRPr/>
            </a:pPr>
            <a:r>
              <a:rPr lang="en-US" dirty="0">
                <a:highlight>
                  <a:srgbClr val="FFFFFF"/>
                </a:highlight>
              </a:rPr>
              <a:t>Status: </a:t>
            </a:r>
            <a:r>
              <a:rPr lang="de-DE" dirty="0"/>
              <a:t>Last version published in 06/2022</a:t>
            </a:r>
            <a:endParaRPr lang="en-US" dirty="0">
              <a:solidFill>
                <a:srgbClr val="FF0000"/>
              </a:solidFill>
            </a:endParaRPr>
          </a:p>
          <a:p>
            <a:pPr lvl="1">
              <a:defRPr/>
            </a:pPr>
            <a:r>
              <a:rPr lang="de-DE" dirty="0">
                <a:highlight>
                  <a:srgbClr val="FFFFFF"/>
                </a:highlight>
              </a:rPr>
              <a:t>Expired internet draft</a:t>
            </a:r>
            <a:r>
              <a:rPr lang="en-US" dirty="0">
                <a:highlight>
                  <a:srgbClr val="FFFFFF"/>
                </a:highlight>
              </a:rPr>
              <a:t>, </a:t>
            </a:r>
            <a:r>
              <a:rPr lang="en-DE" dirty="0">
                <a:highlight>
                  <a:srgbClr val="FFFFFF"/>
                </a:highlight>
              </a:rPr>
              <a:t>S</a:t>
            </a:r>
            <a:r>
              <a:rPr lang="en-GB" dirty="0">
                <a:highlight>
                  <a:srgbClr val="FFFFFF"/>
                </a:highlight>
              </a:rPr>
              <a:t>A</a:t>
            </a:r>
            <a:r>
              <a:rPr lang="en-DE" dirty="0">
                <a:highlight>
                  <a:srgbClr val="FFFFFF"/>
                </a:highlight>
              </a:rPr>
              <a:t>4 </a:t>
            </a:r>
            <a:r>
              <a:rPr lang="en-GB" dirty="0">
                <a:highlight>
                  <a:srgbClr val="FFFFFF"/>
                </a:highlight>
              </a:rPr>
              <a:t>a</a:t>
            </a:r>
            <a:r>
              <a:rPr lang="en-DE" dirty="0">
                <a:highlight>
                  <a:srgbClr val="FFFFFF"/>
                </a:highlight>
              </a:rPr>
              <a:t>n</a:t>
            </a:r>
            <a:r>
              <a:rPr lang="en-GB" dirty="0">
                <a:highlight>
                  <a:srgbClr val="FFFFFF"/>
                </a:highlight>
              </a:rPr>
              <a:t>d</a:t>
            </a:r>
            <a:r>
              <a:rPr lang="en-DE" dirty="0">
                <a:highlight>
                  <a:srgbClr val="FFFFFF"/>
                </a:highlight>
              </a:rPr>
              <a:t> </a:t>
            </a:r>
            <a:r>
              <a:rPr lang="en-US" dirty="0">
                <a:highlight>
                  <a:srgbClr val="FFFFFF"/>
                </a:highlight>
              </a:rPr>
              <a:t>SA</a:t>
            </a:r>
            <a:r>
              <a:rPr lang="en-DE" dirty="0">
                <a:highlight>
                  <a:srgbClr val="FFFFFF"/>
                </a:highlight>
              </a:rPr>
              <a:t>5</a:t>
            </a:r>
            <a:r>
              <a:rPr lang="en-US" dirty="0">
                <a:highlight>
                  <a:srgbClr val="FFFFFF"/>
                </a:highlight>
              </a:rPr>
              <a:t> referenced </a:t>
            </a:r>
            <a:r>
              <a:rPr lang="en-DE" dirty="0">
                <a:highlight>
                  <a:srgbClr val="FFFFFF"/>
                </a:highlight>
                <a:hlinkClick r:id="rId3"/>
              </a:rPr>
              <a:t>o</a:t>
            </a:r>
            <a:r>
              <a:rPr lang="en-GB" dirty="0">
                <a:highlight>
                  <a:srgbClr val="FFFFFF"/>
                </a:highlight>
                <a:hlinkClick r:id="rId3"/>
              </a:rPr>
              <a:t>l</a:t>
            </a:r>
            <a:r>
              <a:rPr lang="en-DE" dirty="0">
                <a:highlight>
                  <a:srgbClr val="FFFFFF"/>
                </a:highlight>
                <a:hlinkClick r:id="rId3"/>
              </a:rPr>
              <a:t>d</a:t>
            </a:r>
            <a:r>
              <a:rPr lang="en-GB" dirty="0">
                <a:highlight>
                  <a:srgbClr val="FFFFFF"/>
                </a:highlight>
                <a:hlinkClick r:id="rId3"/>
              </a:rPr>
              <a:t>e</a:t>
            </a:r>
            <a:r>
              <a:rPr lang="en-DE" dirty="0">
                <a:highlight>
                  <a:srgbClr val="FFFFFF"/>
                </a:highlight>
                <a:hlinkClick r:id="rId3"/>
              </a:rPr>
              <a:t>r </a:t>
            </a:r>
            <a:r>
              <a:rPr lang="en-GB" dirty="0">
                <a:highlight>
                  <a:srgbClr val="FFFFFF"/>
                </a:highlight>
                <a:hlinkClick r:id="rId3"/>
              </a:rPr>
              <a:t>v</a:t>
            </a:r>
            <a:r>
              <a:rPr lang="en-DE" dirty="0">
                <a:highlight>
                  <a:srgbClr val="FFFFFF"/>
                </a:highlight>
                <a:hlinkClick r:id="rId3"/>
              </a:rPr>
              <a:t>e</a:t>
            </a:r>
            <a:r>
              <a:rPr lang="en-GB" dirty="0">
                <a:highlight>
                  <a:srgbClr val="FFFFFF"/>
                </a:highlight>
                <a:hlinkClick r:id="rId3"/>
              </a:rPr>
              <a:t>r</a:t>
            </a:r>
            <a:r>
              <a:rPr lang="en-DE" dirty="0">
                <a:highlight>
                  <a:srgbClr val="FFFFFF"/>
                </a:highlight>
                <a:hlinkClick r:id="rId3"/>
              </a:rPr>
              <a:t>s</a:t>
            </a:r>
            <a:r>
              <a:rPr lang="en-GB" dirty="0">
                <a:highlight>
                  <a:srgbClr val="FFFFFF"/>
                </a:highlight>
                <a:hlinkClick r:id="rId3"/>
              </a:rPr>
              <a:t>i</a:t>
            </a:r>
            <a:r>
              <a:rPr lang="en-DE" dirty="0">
                <a:highlight>
                  <a:srgbClr val="FFFFFF"/>
                </a:highlight>
                <a:hlinkClick r:id="rId3"/>
              </a:rPr>
              <a:t>o</a:t>
            </a:r>
            <a:r>
              <a:rPr lang="en-GB" dirty="0">
                <a:highlight>
                  <a:srgbClr val="FFFFFF"/>
                </a:highlight>
                <a:hlinkClick r:id="rId3"/>
              </a:rPr>
              <a:t>n</a:t>
            </a:r>
            <a:r>
              <a:rPr lang="en-DE" dirty="0">
                <a:highlight>
                  <a:srgbClr val="FFFFFF"/>
                </a:highlight>
                <a:hlinkClick r:id="rId3"/>
              </a:rPr>
              <a:t>s </a:t>
            </a:r>
            <a:r>
              <a:rPr lang="en-US" dirty="0">
                <a:highlight>
                  <a:srgbClr val="FFFFFF"/>
                </a:highlight>
              </a:rPr>
              <a:t>in </a:t>
            </a:r>
            <a:r>
              <a:rPr lang="en-DE" dirty="0">
                <a:highlight>
                  <a:srgbClr val="FFFFFF"/>
                </a:highlight>
              </a:rPr>
              <a:t> </a:t>
            </a:r>
            <a:r>
              <a:rPr lang="en-GB" dirty="0">
                <a:highlight>
                  <a:srgbClr val="FFFFFF"/>
                </a:highlight>
              </a:rPr>
              <a:t>T</a:t>
            </a:r>
            <a:r>
              <a:rPr lang="en-DE" dirty="0">
                <a:highlight>
                  <a:srgbClr val="FFFFFF"/>
                </a:highlight>
              </a:rPr>
              <a:t>S 26.346, </a:t>
            </a:r>
            <a:r>
              <a:rPr lang="en-GB" dirty="0">
                <a:highlight>
                  <a:srgbClr val="FFFFFF"/>
                </a:highlight>
              </a:rPr>
              <a:t>T</a:t>
            </a:r>
            <a:r>
              <a:rPr lang="en-DE" dirty="0">
                <a:highlight>
                  <a:srgbClr val="FFFFFF"/>
                </a:highlight>
              </a:rPr>
              <a:t>S 26.348, T</a:t>
            </a:r>
            <a:r>
              <a:rPr lang="en-GB" dirty="0">
                <a:highlight>
                  <a:srgbClr val="FFFFFF"/>
                </a:highlight>
              </a:rPr>
              <a:t>S</a:t>
            </a:r>
            <a:r>
              <a:rPr lang="en-DE" dirty="0">
                <a:highlight>
                  <a:srgbClr val="FFFFFF"/>
                </a:highlight>
              </a:rPr>
              <a:t> 32.158 </a:t>
            </a:r>
            <a:r>
              <a:rPr lang="en-GB" dirty="0">
                <a:highlight>
                  <a:srgbClr val="FFFFFF"/>
                </a:highlight>
              </a:rPr>
              <a:t>a</a:t>
            </a:r>
            <a:r>
              <a:rPr lang="en-DE" dirty="0">
                <a:highlight>
                  <a:srgbClr val="FFFFFF"/>
                </a:highlight>
              </a:rPr>
              <a:t>nd TS 3</a:t>
            </a:r>
            <a:r>
              <a:rPr lang="en-US" dirty="0">
                <a:highlight>
                  <a:srgbClr val="FFFFFF"/>
                </a:highlight>
              </a:rPr>
              <a:t>2.</a:t>
            </a:r>
            <a:r>
              <a:rPr lang="en-DE" dirty="0">
                <a:highlight>
                  <a:srgbClr val="FFFFFF"/>
                </a:highlight>
              </a:rPr>
              <a:t>160</a:t>
            </a:r>
          </a:p>
          <a:p>
            <a:pPr>
              <a:defRPr/>
            </a:pPr>
            <a:r>
              <a:rPr lang="en-DE" sz="2000" dirty="0">
                <a:highlight>
                  <a:srgbClr val="FFFFFF"/>
                </a:highlight>
              </a:rPr>
              <a:t>Note: </a:t>
            </a:r>
            <a:r>
              <a:rPr lang="en-GB" sz="2000" dirty="0">
                <a:highlight>
                  <a:srgbClr val="FFFFFF"/>
                </a:highlight>
              </a:rPr>
              <a:t>T</a:t>
            </a:r>
            <a:r>
              <a:rPr lang="en-US" sz="2000" dirty="0">
                <a:highlight>
                  <a:srgbClr val="FFFFFF"/>
                </a:highlight>
              </a:rPr>
              <a:t>he JSON Schema TSC ( </a:t>
            </a:r>
            <a:r>
              <a:rPr lang="en-US" sz="2000" u="sng" dirty="0">
                <a:highlight>
                  <a:srgbClr val="FFFFFF"/>
                </a:highlight>
                <a:hlinkClick r:id="rId4"/>
              </a:rPr>
              <a:t>https://json-schema.org/slack</a:t>
            </a:r>
            <a:r>
              <a:rPr lang="en-DE" sz="2000" u="sng" dirty="0">
                <a:highlight>
                  <a:srgbClr val="FFFFFF"/>
                </a:highlight>
              </a:rPr>
              <a:t> )</a:t>
            </a:r>
            <a:r>
              <a:rPr lang="en-US" sz="2000" dirty="0">
                <a:highlight>
                  <a:srgbClr val="FFFFFF"/>
                </a:highlight>
              </a:rPr>
              <a:t>,it is open if a new draft will be provided to IETF.</a:t>
            </a:r>
            <a:br>
              <a:rPr lang="en-US" sz="2000" dirty="0">
                <a:highlight>
                  <a:srgbClr val="FFFFFF"/>
                </a:highlight>
              </a:rPr>
            </a:br>
            <a:r>
              <a:rPr lang="en-US" sz="2000" dirty="0">
                <a:highlight>
                  <a:srgbClr val="FFFFFF"/>
                </a:highlight>
              </a:rPr>
              <a:t>The latest versions of JSON Schema can be found here: </a:t>
            </a:r>
            <a:r>
              <a:rPr lang="en-US" sz="2000" u="sng" dirty="0">
                <a:highlight>
                  <a:srgbClr val="FFFFFF"/>
                </a:highlight>
                <a:hlinkClick r:id="rId5"/>
              </a:rPr>
              <a:t>https://json-schema.org/specification</a:t>
            </a:r>
            <a:br>
              <a:rPr lang="en-US" sz="2000" dirty="0">
                <a:highlight>
                  <a:srgbClr val="FFFFFF"/>
                </a:highlight>
              </a:rPr>
            </a:br>
            <a:r>
              <a:rPr lang="en-US" sz="2000" dirty="0">
                <a:highlight>
                  <a:srgbClr val="FFFFFF"/>
                </a:highlight>
              </a:rPr>
              <a:t>Copyrights do not allow  3GPP to reference. 3GPP need to reference the expired draft version on IETF server.</a:t>
            </a:r>
            <a:br>
              <a:rPr lang="en-US" sz="2000" dirty="0">
                <a:highlight>
                  <a:srgbClr val="FFFFFF"/>
                </a:highlight>
              </a:rPr>
            </a:br>
            <a:endParaRPr lang="en-US" sz="2000" dirty="0">
              <a:highlight>
                <a:srgbClr val="FFFFFF"/>
              </a:highlight>
            </a:endParaRPr>
          </a:p>
          <a:p>
            <a:pPr lvl="1">
              <a:defRPr/>
            </a:pPr>
            <a:endParaRPr lang="en-DE" dirty="0">
              <a:highlight>
                <a:srgbClr val="FFFF00"/>
              </a:highlight>
            </a:endParaRPr>
          </a:p>
          <a:p>
            <a:pPr lvl="1">
              <a:defRPr/>
            </a:pPr>
            <a:endParaRPr lang="fr-FR" dirty="0"/>
          </a:p>
          <a:p>
            <a:pPr>
              <a:defRPr/>
            </a:pPr>
            <a:endParaRPr lang="fr-FR" dirty="0"/>
          </a:p>
          <a:p>
            <a:pPr>
              <a:defRPr/>
            </a:pPr>
            <a:endParaRPr lang="fr-FR" dirty="0"/>
          </a:p>
        </p:txBody>
      </p:sp>
    </p:spTree>
    <p:extLst>
      <p:ext uri="{BB962C8B-B14F-4D97-AF65-F5344CB8AC3E}">
        <p14:creationId xmlns:p14="http://schemas.microsoft.com/office/powerpoint/2010/main" val="500993736"/>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re 2">
            <a:extLst>
              <a:ext uri="{FF2B5EF4-FFF2-40B4-BE49-F238E27FC236}">
                <a16:creationId xmlns:a16="http://schemas.microsoft.com/office/drawing/2014/main" id="{9AAFA776-F4D6-43B8-9E35-AA9115F2DA0D}"/>
              </a:ext>
            </a:extLst>
          </p:cNvPr>
          <p:cNvSpPr>
            <a:spLocks noGrp="1"/>
          </p:cNvSpPr>
          <p:nvPr>
            <p:ph type="title"/>
          </p:nvPr>
        </p:nvSpPr>
        <p:spPr/>
        <p:txBody>
          <a:bodyPr/>
          <a:lstStyle/>
          <a:p>
            <a:r>
              <a:rPr lang="fr-FR" altLang="en-US"/>
              <a:t>IETF-3GPP Coordination meeting</a:t>
            </a:r>
          </a:p>
        </p:txBody>
      </p:sp>
      <p:sp>
        <p:nvSpPr>
          <p:cNvPr id="8195" name="Espace réservé du contenu 3">
            <a:extLst>
              <a:ext uri="{FF2B5EF4-FFF2-40B4-BE49-F238E27FC236}">
                <a16:creationId xmlns:a16="http://schemas.microsoft.com/office/drawing/2014/main" id="{887412CA-73AA-48B9-B552-BD02B00C7FB4}"/>
              </a:ext>
            </a:extLst>
          </p:cNvPr>
          <p:cNvSpPr>
            <a:spLocks noGrp="1"/>
          </p:cNvSpPr>
          <p:nvPr>
            <p:ph idx="1"/>
          </p:nvPr>
        </p:nvSpPr>
        <p:spPr/>
        <p:txBody>
          <a:bodyPr/>
          <a:lstStyle/>
          <a:p>
            <a:r>
              <a:rPr lang="en-US" altLang="en-US" sz="2400" dirty="0">
                <a:highlight>
                  <a:srgbClr val="FFFFFF"/>
                </a:highlight>
              </a:rPr>
              <a:t>@IETF#1</a:t>
            </a:r>
            <a:r>
              <a:rPr lang="en-DE" altLang="en-US" sz="2400" dirty="0">
                <a:highlight>
                  <a:srgbClr val="FFFFFF"/>
                </a:highlight>
              </a:rPr>
              <a:t>2</a:t>
            </a:r>
            <a:r>
              <a:rPr lang="en-US" altLang="en-US" sz="2400" dirty="0">
                <a:highlight>
                  <a:srgbClr val="FFFFFF"/>
                </a:highlight>
              </a:rPr>
              <a:t>3 (</a:t>
            </a:r>
            <a:r>
              <a:rPr lang="en-US" altLang="en-US" sz="2400" dirty="0"/>
              <a:t>Madrid, Spain</a:t>
            </a:r>
            <a:r>
              <a:rPr lang="en-US" altLang="en-US" sz="2400" dirty="0">
                <a:highlight>
                  <a:srgbClr val="FFFFFF"/>
                </a:highlight>
              </a:rPr>
              <a:t>)</a:t>
            </a:r>
          </a:p>
          <a:p>
            <a:pPr lvl="1"/>
            <a:r>
              <a:rPr lang="en-US" altLang="en-US" sz="2000" dirty="0">
                <a:highlight>
                  <a:srgbClr val="FFFFFF"/>
                </a:highlight>
              </a:rPr>
              <a:t>2025, July 21</a:t>
            </a:r>
          </a:p>
          <a:p>
            <a:pPr lvl="1"/>
            <a:r>
              <a:rPr lang="en-US" altLang="en-US" sz="2000" dirty="0">
                <a:highlight>
                  <a:srgbClr val="FFFFFF"/>
                </a:highlight>
              </a:rPr>
              <a:t>Remote access was provided</a:t>
            </a:r>
            <a:endParaRPr lang="en-US" altLang="en-US" sz="2000" dirty="0"/>
          </a:p>
          <a:p>
            <a:r>
              <a:rPr lang="en-US" altLang="en-US" sz="2400" dirty="0"/>
              <a:t>@IETF#1</a:t>
            </a:r>
            <a:r>
              <a:rPr lang="en-DE" altLang="en-US" sz="2400" dirty="0"/>
              <a:t>2</a:t>
            </a:r>
            <a:r>
              <a:rPr lang="en-US" altLang="en-US" sz="2400" dirty="0"/>
              <a:t>4 (Montreal, Canada)</a:t>
            </a:r>
          </a:p>
          <a:p>
            <a:pPr lvl="1"/>
            <a:r>
              <a:rPr lang="en-GB" altLang="en-US" sz="2000" dirty="0"/>
              <a:t>P</a:t>
            </a:r>
            <a:r>
              <a:rPr lang="en-DE" altLang="en-US" sz="2000" dirty="0"/>
              <a:t>l</a:t>
            </a:r>
            <a:r>
              <a:rPr lang="en-GB" altLang="en-US" sz="2000" dirty="0"/>
              <a:t>an</a:t>
            </a:r>
            <a:r>
              <a:rPr lang="en-DE" altLang="en-US" sz="2000">
                <a:highlight>
                  <a:srgbClr val="FFFFFF"/>
                </a:highlight>
              </a:rPr>
              <a:t>n</a:t>
            </a:r>
            <a:r>
              <a:rPr lang="en-US" altLang="en-US" sz="2000" dirty="0">
                <a:highlight>
                  <a:srgbClr val="FFFFFF"/>
                </a:highlight>
              </a:rPr>
              <a:t>e</a:t>
            </a:r>
            <a:r>
              <a:rPr lang="en-DE" altLang="en-US" sz="2000">
                <a:highlight>
                  <a:srgbClr val="FFFFFF"/>
                </a:highlight>
              </a:rPr>
              <a:t>d </a:t>
            </a:r>
            <a:r>
              <a:rPr lang="en-US" altLang="en-US" sz="2000" dirty="0">
                <a:highlight>
                  <a:srgbClr val="FFFFFF"/>
                </a:highlight>
              </a:rPr>
              <a:t>for 2025, November 03</a:t>
            </a:r>
          </a:p>
          <a:p>
            <a:pPr lvl="1"/>
            <a:r>
              <a:rPr lang="en-US" altLang="en-US" sz="2000" dirty="0">
                <a:highlight>
                  <a:srgbClr val="FFFFFF"/>
                </a:highlight>
              </a:rPr>
              <a:t>Remote access will be provided</a:t>
            </a:r>
          </a:p>
          <a:p>
            <a:r>
              <a:rPr lang="en-SE" altLang="en-US" sz="2400"/>
              <a:t>@IETF#123 there were 7 side meetings on AI-specific topics, including AI agent protocols, networking for AI, and AI agent applications in 6G network.</a:t>
            </a:r>
          </a:p>
          <a:p>
            <a:pPr lvl="1"/>
            <a:r>
              <a:rPr lang="en-SE" altLang="en-US" sz="2000"/>
              <a:t>An IETF side meeting is an unofficial gathering held during an IETF meeting where participants gather to discuss topics relevant to IETF but outside the official agenda.</a:t>
            </a:r>
            <a:endParaRPr lang="fr-FR" altLang="en-US" sz="2000" dirty="0"/>
          </a:p>
        </p:txBody>
      </p:sp>
    </p:spTree>
  </p:cSld>
  <p:clrMapOvr>
    <a:masterClrMapping/>
  </p:clrMapOvr>
  <p:transition>
    <p:wipe dir="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E003CB1-C825-43FC-AB97-E8C8097E0059}"/>
              </a:ext>
            </a:extLst>
          </p:cNvPr>
          <p:cNvSpPr>
            <a:spLocks noGrp="1"/>
          </p:cNvSpPr>
          <p:nvPr>
            <p:ph type="title"/>
          </p:nvPr>
        </p:nvSpPr>
        <p:spPr/>
        <p:txBody>
          <a:bodyPr/>
          <a:lstStyle/>
          <a:p>
            <a:pPr>
              <a:defRPr/>
            </a:pPr>
            <a:r>
              <a:rPr lang="fr-FR" altLang="en-US" dirty="0" err="1"/>
              <a:t>Referenced</a:t>
            </a:r>
            <a:r>
              <a:rPr lang="fr-FR" altLang="en-US" dirty="0"/>
              <a:t> </a:t>
            </a:r>
            <a:r>
              <a:rPr lang="en-GB" altLang="en-US" dirty="0"/>
              <a:t>Expired</a:t>
            </a:r>
            <a:r>
              <a:rPr lang="fr-FR" altLang="en-US" dirty="0"/>
              <a:t> drafts</a:t>
            </a:r>
            <a:r>
              <a:rPr lang="en-DE" altLang="en-US" dirty="0"/>
              <a:t> (</a:t>
            </a:r>
            <a:r>
              <a:rPr lang="en-US" altLang="en-US" dirty="0"/>
              <a:t>3</a:t>
            </a:r>
            <a:r>
              <a:rPr lang="en-DE" altLang="en-US" dirty="0"/>
              <a:t>/</a:t>
            </a:r>
            <a:r>
              <a:rPr lang="en-US" altLang="en-US" dirty="0"/>
              <a:t>3</a:t>
            </a:r>
            <a:r>
              <a:rPr lang="en-DE" altLang="en-US" dirty="0"/>
              <a:t>)</a:t>
            </a:r>
            <a:endParaRPr lang="en-US" dirty="0">
              <a:highlight>
                <a:srgbClr val="FFFFFF"/>
              </a:highlight>
            </a:endParaRPr>
          </a:p>
        </p:txBody>
      </p:sp>
      <p:sp>
        <p:nvSpPr>
          <p:cNvPr id="3" name="Espace réservé du contenu 2">
            <a:extLst>
              <a:ext uri="{FF2B5EF4-FFF2-40B4-BE49-F238E27FC236}">
                <a16:creationId xmlns:a16="http://schemas.microsoft.com/office/drawing/2014/main" id="{2B1F4ED6-9688-4425-86F0-765B5FF70CC2}"/>
              </a:ext>
            </a:extLst>
          </p:cNvPr>
          <p:cNvSpPr>
            <a:spLocks noGrp="1"/>
          </p:cNvSpPr>
          <p:nvPr>
            <p:ph idx="1"/>
          </p:nvPr>
        </p:nvSpPr>
        <p:spPr>
          <a:xfrm>
            <a:off x="591312" y="1862201"/>
            <a:ext cx="10515600" cy="4351338"/>
          </a:xfrm>
        </p:spPr>
        <p:txBody>
          <a:bodyPr/>
          <a:lstStyle/>
          <a:p>
            <a:r>
              <a:rPr lang="en-US" u="sng" dirty="0">
                <a:hlinkClick r:id="rId2"/>
              </a:rPr>
              <a:t>draft-bhutton-json-schema-validation</a:t>
            </a:r>
            <a:endParaRPr lang="en-GB" dirty="0"/>
          </a:p>
          <a:p>
            <a:pPr lvl="1"/>
            <a:r>
              <a:rPr lang="en-US" dirty="0"/>
              <a:t>Title: JSON Schema Validation: A Vocabulary for Structural Validation of JSON</a:t>
            </a:r>
            <a:endParaRPr lang="en-GB" dirty="0"/>
          </a:p>
          <a:p>
            <a:pPr lvl="1"/>
            <a:r>
              <a:rPr lang="en-US" dirty="0"/>
              <a:t>Status: Last version published 06/2022</a:t>
            </a:r>
            <a:endParaRPr lang="en-GB" dirty="0"/>
          </a:p>
          <a:p>
            <a:pPr lvl="1"/>
            <a:r>
              <a:rPr lang="en-US" dirty="0"/>
              <a:t>Expired</a:t>
            </a:r>
            <a:r>
              <a:rPr lang="de-DE" dirty="0">
                <a:highlight>
                  <a:srgbClr val="FFFFFF"/>
                </a:highlight>
              </a:rPr>
              <a:t> internet draft, </a:t>
            </a:r>
            <a:r>
              <a:rPr lang="en-US" dirty="0"/>
              <a:t>SA4 referenced in </a:t>
            </a:r>
            <a:r>
              <a:rPr lang="en-DE" dirty="0"/>
              <a:t>T</a:t>
            </a:r>
            <a:r>
              <a:rPr lang="en-GB" dirty="0"/>
              <a:t>S</a:t>
            </a:r>
            <a:r>
              <a:rPr lang="en-DE" dirty="0"/>
              <a:t> 2</a:t>
            </a:r>
            <a:r>
              <a:rPr lang="en-US" dirty="0"/>
              <a:t>6</a:t>
            </a:r>
            <a:r>
              <a:rPr lang="en-DE" dirty="0"/>
              <a:t>.510 </a:t>
            </a:r>
            <a:r>
              <a:rPr lang="en-GB" dirty="0"/>
              <a:t>a</a:t>
            </a:r>
            <a:r>
              <a:rPr lang="en-DE" dirty="0"/>
              <a:t>n</a:t>
            </a:r>
            <a:r>
              <a:rPr lang="en-GB" dirty="0"/>
              <a:t>d</a:t>
            </a:r>
            <a:r>
              <a:rPr lang="en-DE" dirty="0"/>
              <a:t> </a:t>
            </a:r>
            <a:r>
              <a:rPr lang="en-US" dirty="0"/>
              <a:t>TS 26.512 </a:t>
            </a:r>
            <a:r>
              <a:rPr lang="en-DE" dirty="0"/>
              <a:t>, </a:t>
            </a:r>
            <a:r>
              <a:rPr lang="en-US" dirty="0">
                <a:highlight>
                  <a:srgbClr val="FFFFFF"/>
                </a:highlight>
              </a:rPr>
              <a:t>SA</a:t>
            </a:r>
            <a:r>
              <a:rPr lang="en-DE" dirty="0">
                <a:highlight>
                  <a:srgbClr val="FFFFFF"/>
                </a:highlight>
              </a:rPr>
              <a:t>5</a:t>
            </a:r>
            <a:r>
              <a:rPr lang="en-US" dirty="0">
                <a:highlight>
                  <a:srgbClr val="FFFFFF"/>
                </a:highlight>
              </a:rPr>
              <a:t> referenced </a:t>
            </a:r>
            <a:r>
              <a:rPr lang="en-DE" dirty="0">
                <a:highlight>
                  <a:srgbClr val="FFFFFF"/>
                </a:highlight>
                <a:hlinkClick r:id="rId3"/>
              </a:rPr>
              <a:t>o</a:t>
            </a:r>
            <a:r>
              <a:rPr lang="en-GB" dirty="0">
                <a:highlight>
                  <a:srgbClr val="FFFFFF"/>
                </a:highlight>
                <a:hlinkClick r:id="rId3"/>
              </a:rPr>
              <a:t>l</a:t>
            </a:r>
            <a:r>
              <a:rPr lang="en-DE" dirty="0">
                <a:highlight>
                  <a:srgbClr val="FFFFFF"/>
                </a:highlight>
                <a:hlinkClick r:id="rId3"/>
              </a:rPr>
              <a:t>d</a:t>
            </a:r>
            <a:r>
              <a:rPr lang="en-GB" dirty="0">
                <a:highlight>
                  <a:srgbClr val="FFFFFF"/>
                </a:highlight>
                <a:hlinkClick r:id="rId3"/>
              </a:rPr>
              <a:t>e</a:t>
            </a:r>
            <a:r>
              <a:rPr lang="en-DE" dirty="0">
                <a:highlight>
                  <a:srgbClr val="FFFFFF"/>
                </a:highlight>
                <a:hlinkClick r:id="rId3"/>
              </a:rPr>
              <a:t>r </a:t>
            </a:r>
            <a:r>
              <a:rPr lang="en-GB" dirty="0">
                <a:highlight>
                  <a:srgbClr val="FFFFFF"/>
                </a:highlight>
                <a:hlinkClick r:id="rId3"/>
              </a:rPr>
              <a:t>v</a:t>
            </a:r>
            <a:r>
              <a:rPr lang="en-DE" dirty="0">
                <a:highlight>
                  <a:srgbClr val="FFFFFF"/>
                </a:highlight>
                <a:hlinkClick r:id="rId3"/>
              </a:rPr>
              <a:t>e</a:t>
            </a:r>
            <a:r>
              <a:rPr lang="en-GB" dirty="0">
                <a:highlight>
                  <a:srgbClr val="FFFFFF"/>
                </a:highlight>
                <a:hlinkClick r:id="rId3"/>
              </a:rPr>
              <a:t>r</a:t>
            </a:r>
            <a:r>
              <a:rPr lang="en-DE" dirty="0">
                <a:highlight>
                  <a:srgbClr val="FFFFFF"/>
                </a:highlight>
                <a:hlinkClick r:id="rId3"/>
              </a:rPr>
              <a:t>s</a:t>
            </a:r>
            <a:r>
              <a:rPr lang="en-GB" dirty="0">
                <a:highlight>
                  <a:srgbClr val="FFFFFF"/>
                </a:highlight>
                <a:hlinkClick r:id="rId3"/>
              </a:rPr>
              <a:t>i</a:t>
            </a:r>
            <a:r>
              <a:rPr lang="en-DE" dirty="0">
                <a:highlight>
                  <a:srgbClr val="FFFFFF"/>
                </a:highlight>
                <a:hlinkClick r:id="rId3"/>
              </a:rPr>
              <a:t>o</a:t>
            </a:r>
            <a:r>
              <a:rPr lang="en-GB" dirty="0">
                <a:highlight>
                  <a:srgbClr val="FFFFFF"/>
                </a:highlight>
                <a:hlinkClick r:id="rId3"/>
              </a:rPr>
              <a:t>n</a:t>
            </a:r>
            <a:r>
              <a:rPr lang="en-DE" dirty="0">
                <a:highlight>
                  <a:srgbClr val="FFFFFF"/>
                </a:highlight>
                <a:hlinkClick r:id="rId3"/>
              </a:rPr>
              <a:t>s </a:t>
            </a:r>
            <a:r>
              <a:rPr lang="en-US" dirty="0">
                <a:highlight>
                  <a:srgbClr val="FFFFFF"/>
                </a:highlight>
              </a:rPr>
              <a:t>in </a:t>
            </a:r>
            <a:r>
              <a:rPr lang="en-DE" dirty="0">
                <a:highlight>
                  <a:srgbClr val="FFFFFF"/>
                </a:highlight>
              </a:rPr>
              <a:t>T</a:t>
            </a:r>
            <a:r>
              <a:rPr lang="en-GB" dirty="0">
                <a:highlight>
                  <a:srgbClr val="FFFFFF"/>
                </a:highlight>
              </a:rPr>
              <a:t>S</a:t>
            </a:r>
            <a:r>
              <a:rPr lang="en-DE" dirty="0">
                <a:highlight>
                  <a:srgbClr val="FFFFFF"/>
                </a:highlight>
              </a:rPr>
              <a:t> 32.158 </a:t>
            </a:r>
            <a:r>
              <a:rPr lang="en-GB" dirty="0">
                <a:highlight>
                  <a:srgbClr val="FFFFFF"/>
                </a:highlight>
              </a:rPr>
              <a:t>a</a:t>
            </a:r>
            <a:r>
              <a:rPr lang="en-DE" dirty="0">
                <a:highlight>
                  <a:srgbClr val="FFFFFF"/>
                </a:highlight>
              </a:rPr>
              <a:t>nd TS 3</a:t>
            </a:r>
            <a:r>
              <a:rPr lang="en-US" dirty="0">
                <a:highlight>
                  <a:srgbClr val="FFFFFF"/>
                </a:highlight>
              </a:rPr>
              <a:t>2.</a:t>
            </a:r>
            <a:r>
              <a:rPr lang="en-DE" dirty="0">
                <a:highlight>
                  <a:srgbClr val="FFFFFF"/>
                </a:highlight>
              </a:rPr>
              <a:t>160</a:t>
            </a:r>
            <a:endParaRPr lang="en-GB" dirty="0"/>
          </a:p>
          <a:p>
            <a:pPr>
              <a:defRPr/>
            </a:pPr>
            <a:r>
              <a:rPr lang="en-GB" dirty="0">
                <a:highlight>
                  <a:srgbClr val="FFFFFF"/>
                </a:highlight>
                <a:hlinkClick r:id="rId4"/>
              </a:rPr>
              <a:t>draft-handrews-json-schema-hyperschema</a:t>
            </a:r>
            <a:endParaRPr lang="en-DE" dirty="0">
              <a:highlight>
                <a:srgbClr val="FFFFFF"/>
              </a:highlight>
            </a:endParaRPr>
          </a:p>
          <a:p>
            <a:pPr lvl="1">
              <a:defRPr/>
            </a:pPr>
            <a:r>
              <a:rPr lang="en-US" dirty="0">
                <a:highlight>
                  <a:srgbClr val="FFFFFF"/>
                </a:highlight>
              </a:rPr>
              <a:t>Title: </a:t>
            </a:r>
            <a:r>
              <a:rPr lang="en-GB" dirty="0">
                <a:highlight>
                  <a:srgbClr val="FFFFFF"/>
                </a:highlight>
              </a:rPr>
              <a:t>JSON Hyper-Schema: A Vocabulary for Hypermedia Annotation of JSON</a:t>
            </a:r>
          </a:p>
          <a:p>
            <a:pPr lvl="1">
              <a:defRPr/>
            </a:pPr>
            <a:r>
              <a:rPr lang="en-US" dirty="0">
                <a:highlight>
                  <a:srgbClr val="FFFFFF"/>
                </a:highlight>
              </a:rPr>
              <a:t>Status: </a:t>
            </a:r>
            <a:r>
              <a:rPr lang="de-DE" dirty="0">
                <a:highlight>
                  <a:srgbClr val="FFFFFF"/>
                </a:highlight>
              </a:rPr>
              <a:t>Last version published in 0</a:t>
            </a:r>
            <a:r>
              <a:rPr lang="en-DE" dirty="0">
                <a:highlight>
                  <a:srgbClr val="FFFFFF"/>
                </a:highlight>
              </a:rPr>
              <a:t>9</a:t>
            </a:r>
            <a:r>
              <a:rPr lang="de-DE" dirty="0">
                <a:highlight>
                  <a:srgbClr val="FFFFFF"/>
                </a:highlight>
              </a:rPr>
              <a:t>/20</a:t>
            </a:r>
            <a:r>
              <a:rPr lang="en-DE" dirty="0">
                <a:highlight>
                  <a:srgbClr val="FFFFFF"/>
                </a:highlight>
              </a:rPr>
              <a:t>19</a:t>
            </a:r>
            <a:endParaRPr lang="en-US" dirty="0">
              <a:highlight>
                <a:srgbClr val="FFFFFF"/>
              </a:highlight>
            </a:endParaRPr>
          </a:p>
          <a:p>
            <a:pPr lvl="1">
              <a:defRPr/>
            </a:pPr>
            <a:r>
              <a:rPr lang="de-DE" dirty="0">
                <a:highlight>
                  <a:srgbClr val="FFFFFF"/>
                </a:highlight>
              </a:rPr>
              <a:t>Expired internet draft</a:t>
            </a:r>
            <a:r>
              <a:rPr lang="en-US" dirty="0">
                <a:highlight>
                  <a:srgbClr val="FFFFFF"/>
                </a:highlight>
              </a:rPr>
              <a:t>, SA</a:t>
            </a:r>
            <a:r>
              <a:rPr lang="en-DE" dirty="0">
                <a:highlight>
                  <a:srgbClr val="FFFFFF"/>
                </a:highlight>
              </a:rPr>
              <a:t>5</a:t>
            </a:r>
            <a:r>
              <a:rPr lang="en-US" dirty="0">
                <a:highlight>
                  <a:srgbClr val="FFFFFF"/>
                </a:highlight>
              </a:rPr>
              <a:t> referenced </a:t>
            </a:r>
            <a:r>
              <a:rPr lang="en-DE" dirty="0">
                <a:highlight>
                  <a:srgbClr val="FFFFFF"/>
                </a:highlight>
                <a:hlinkClick r:id="rId5"/>
              </a:rPr>
              <a:t>o</a:t>
            </a:r>
            <a:r>
              <a:rPr lang="en-GB" dirty="0">
                <a:highlight>
                  <a:srgbClr val="FFFFFF"/>
                </a:highlight>
                <a:hlinkClick r:id="rId5"/>
              </a:rPr>
              <a:t>l</a:t>
            </a:r>
            <a:r>
              <a:rPr lang="en-DE" dirty="0">
                <a:highlight>
                  <a:srgbClr val="FFFFFF"/>
                </a:highlight>
                <a:hlinkClick r:id="rId5"/>
              </a:rPr>
              <a:t>d</a:t>
            </a:r>
            <a:r>
              <a:rPr lang="en-GB" dirty="0">
                <a:highlight>
                  <a:srgbClr val="FFFFFF"/>
                </a:highlight>
                <a:hlinkClick r:id="rId5"/>
              </a:rPr>
              <a:t>e</a:t>
            </a:r>
            <a:r>
              <a:rPr lang="en-DE" dirty="0">
                <a:highlight>
                  <a:srgbClr val="FFFFFF"/>
                </a:highlight>
                <a:hlinkClick r:id="rId5"/>
              </a:rPr>
              <a:t>r </a:t>
            </a:r>
            <a:r>
              <a:rPr lang="en-GB" dirty="0">
                <a:highlight>
                  <a:srgbClr val="FFFFFF"/>
                </a:highlight>
                <a:hlinkClick r:id="rId5"/>
              </a:rPr>
              <a:t>v</a:t>
            </a:r>
            <a:r>
              <a:rPr lang="en-DE" dirty="0">
                <a:highlight>
                  <a:srgbClr val="FFFFFF"/>
                </a:highlight>
                <a:hlinkClick r:id="rId5"/>
              </a:rPr>
              <a:t>e</a:t>
            </a:r>
            <a:r>
              <a:rPr lang="en-GB" dirty="0">
                <a:highlight>
                  <a:srgbClr val="FFFFFF"/>
                </a:highlight>
                <a:hlinkClick r:id="rId5"/>
              </a:rPr>
              <a:t>r</a:t>
            </a:r>
            <a:r>
              <a:rPr lang="en-DE" dirty="0">
                <a:highlight>
                  <a:srgbClr val="FFFFFF"/>
                </a:highlight>
                <a:hlinkClick r:id="rId5"/>
              </a:rPr>
              <a:t>s</a:t>
            </a:r>
            <a:r>
              <a:rPr lang="en-GB" dirty="0">
                <a:highlight>
                  <a:srgbClr val="FFFFFF"/>
                </a:highlight>
                <a:hlinkClick r:id="rId5"/>
              </a:rPr>
              <a:t>i</a:t>
            </a:r>
            <a:r>
              <a:rPr lang="en-DE" dirty="0">
                <a:highlight>
                  <a:srgbClr val="FFFFFF"/>
                </a:highlight>
                <a:hlinkClick r:id="rId5"/>
              </a:rPr>
              <a:t>o</a:t>
            </a:r>
            <a:r>
              <a:rPr lang="en-GB" dirty="0">
                <a:highlight>
                  <a:srgbClr val="FFFFFF"/>
                </a:highlight>
                <a:hlinkClick r:id="rId5"/>
              </a:rPr>
              <a:t>n</a:t>
            </a:r>
            <a:r>
              <a:rPr lang="en-DE" dirty="0">
                <a:highlight>
                  <a:srgbClr val="FFFFFF"/>
                </a:highlight>
                <a:hlinkClick r:id="rId5"/>
              </a:rPr>
              <a:t>s </a:t>
            </a:r>
            <a:r>
              <a:rPr lang="en-US" dirty="0">
                <a:highlight>
                  <a:srgbClr val="FFFFFF"/>
                </a:highlight>
              </a:rPr>
              <a:t>in </a:t>
            </a:r>
            <a:r>
              <a:rPr lang="en-DE" dirty="0">
                <a:highlight>
                  <a:srgbClr val="FFFFFF"/>
                </a:highlight>
              </a:rPr>
              <a:t>T</a:t>
            </a:r>
            <a:r>
              <a:rPr lang="en-GB" dirty="0">
                <a:highlight>
                  <a:srgbClr val="FFFFFF"/>
                </a:highlight>
              </a:rPr>
              <a:t>S</a:t>
            </a:r>
            <a:r>
              <a:rPr lang="en-DE" dirty="0">
                <a:highlight>
                  <a:srgbClr val="FFFFFF"/>
                </a:highlight>
              </a:rPr>
              <a:t> 32.158 </a:t>
            </a:r>
            <a:r>
              <a:rPr lang="en-GB" dirty="0">
                <a:highlight>
                  <a:srgbClr val="FFFFFF"/>
                </a:highlight>
              </a:rPr>
              <a:t>a</a:t>
            </a:r>
            <a:r>
              <a:rPr lang="en-DE" dirty="0">
                <a:highlight>
                  <a:srgbClr val="FFFFFF"/>
                </a:highlight>
              </a:rPr>
              <a:t>nd TS 3</a:t>
            </a:r>
            <a:r>
              <a:rPr lang="en-US" dirty="0">
                <a:highlight>
                  <a:srgbClr val="FFFFFF"/>
                </a:highlight>
              </a:rPr>
              <a:t>2.</a:t>
            </a:r>
            <a:r>
              <a:rPr lang="en-DE" dirty="0">
                <a:highlight>
                  <a:srgbClr val="FFFFFF"/>
                </a:highlight>
              </a:rPr>
              <a:t>160</a:t>
            </a:r>
          </a:p>
          <a:p>
            <a:pPr marL="457200" lvl="1" indent="0">
              <a:buNone/>
              <a:defRPr/>
            </a:pPr>
            <a:r>
              <a:rPr lang="en-GB" dirty="0">
                <a:highlight>
                  <a:srgbClr val="FFFFFF"/>
                </a:highlight>
              </a:rPr>
              <a:t> </a:t>
            </a:r>
          </a:p>
          <a:p>
            <a:pPr lvl="1">
              <a:defRPr/>
            </a:pPr>
            <a:endParaRPr lang="en-DE" dirty="0">
              <a:highlight>
                <a:srgbClr val="FFFF00"/>
              </a:highlight>
            </a:endParaRPr>
          </a:p>
          <a:p>
            <a:pPr lvl="1">
              <a:defRPr/>
            </a:pPr>
            <a:endParaRPr lang="fr-FR" dirty="0"/>
          </a:p>
          <a:p>
            <a:pPr>
              <a:defRPr/>
            </a:pPr>
            <a:endParaRPr lang="fr-FR" dirty="0"/>
          </a:p>
          <a:p>
            <a:pPr>
              <a:defRPr/>
            </a:pPr>
            <a:endParaRPr lang="fr-FR" dirty="0"/>
          </a:p>
        </p:txBody>
      </p:sp>
    </p:spTree>
    <p:extLst>
      <p:ext uri="{BB962C8B-B14F-4D97-AF65-F5344CB8AC3E}">
        <p14:creationId xmlns:p14="http://schemas.microsoft.com/office/powerpoint/2010/main" val="1863904908"/>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re 1">
            <a:extLst>
              <a:ext uri="{FF2B5EF4-FFF2-40B4-BE49-F238E27FC236}">
                <a16:creationId xmlns:a16="http://schemas.microsoft.com/office/drawing/2014/main" id="{790B0860-58FF-43B5-895D-10038EB46515}"/>
              </a:ext>
            </a:extLst>
          </p:cNvPr>
          <p:cNvSpPr>
            <a:spLocks noGrp="1"/>
          </p:cNvSpPr>
          <p:nvPr>
            <p:ph type="title"/>
          </p:nvPr>
        </p:nvSpPr>
        <p:spPr/>
        <p:txBody>
          <a:bodyPr/>
          <a:lstStyle/>
          <a:p>
            <a:r>
              <a:rPr lang="en-US" altLang="en-US"/>
              <a:t>IETF - 3GPP IAB group</a:t>
            </a:r>
            <a:endParaRPr lang="fr-FR" altLang="en-US"/>
          </a:p>
        </p:txBody>
      </p:sp>
      <p:sp>
        <p:nvSpPr>
          <p:cNvPr id="9219" name="Espace réservé du contenu 2">
            <a:extLst>
              <a:ext uri="{FF2B5EF4-FFF2-40B4-BE49-F238E27FC236}">
                <a16:creationId xmlns:a16="http://schemas.microsoft.com/office/drawing/2014/main" id="{500F25DB-DFF7-415C-9FC5-6666E13AA0EB}"/>
              </a:ext>
            </a:extLst>
          </p:cNvPr>
          <p:cNvSpPr>
            <a:spLocks noGrp="1"/>
          </p:cNvSpPr>
          <p:nvPr>
            <p:ph idx="1"/>
          </p:nvPr>
        </p:nvSpPr>
        <p:spPr/>
        <p:txBody>
          <a:bodyPr/>
          <a:lstStyle/>
          <a:p>
            <a:r>
              <a:rPr lang="en-US" altLang="en-US" dirty="0"/>
              <a:t>Created in April 2023, similar to the IETF-IEEE IAB group</a:t>
            </a:r>
          </a:p>
          <a:p>
            <a:r>
              <a:rPr lang="en-US" altLang="en-US" dirty="0"/>
              <a:t>Group description</a:t>
            </a:r>
          </a:p>
          <a:p>
            <a:pPr lvl="1"/>
            <a:r>
              <a:rPr lang="en-US" altLang="en-US" sz="2000" dirty="0">
                <a:highlight>
                  <a:srgbClr val="FFFFFF"/>
                </a:highlight>
              </a:rPr>
              <a:t>Support coordination between IETF and 3GPP as documented in </a:t>
            </a:r>
            <a:r>
              <a:rPr lang="en-US" altLang="en-US" sz="2000" b="1" i="1" dirty="0">
                <a:solidFill>
                  <a:srgbClr val="FF0000"/>
                </a:solidFill>
                <a:highlight>
                  <a:srgbClr val="FFFFFF"/>
                </a:highlight>
              </a:rPr>
              <a:t>RFC 3113</a:t>
            </a:r>
            <a:r>
              <a:rPr lang="en-US" altLang="en-US" sz="2000" dirty="0">
                <a:highlight>
                  <a:srgbClr val="FFFFFF"/>
                </a:highlight>
              </a:rPr>
              <a:t>. </a:t>
            </a:r>
          </a:p>
          <a:p>
            <a:pPr lvl="1"/>
            <a:r>
              <a:rPr lang="en-US" altLang="en-US" sz="2000" dirty="0">
                <a:highlight>
                  <a:srgbClr val="FFFFFF"/>
                </a:highlight>
              </a:rPr>
              <a:t>Led jointly by the 3GPP and IETF liaison managers. </a:t>
            </a:r>
          </a:p>
          <a:p>
            <a:pPr lvl="1"/>
            <a:r>
              <a:rPr lang="en-US" altLang="en-US" sz="2000" dirty="0">
                <a:highlight>
                  <a:srgbClr val="FFFFFF"/>
                </a:highlight>
              </a:rPr>
              <a:t>No fixed membership but participation from relevant IETF Area Directors, IETF WG Chairs, 3GPP WG Chairs, and document authors/editors is encouraged.</a:t>
            </a:r>
          </a:p>
          <a:p>
            <a:pPr lvl="1"/>
            <a:r>
              <a:rPr lang="en-US" altLang="en-US" sz="2000" dirty="0">
                <a:highlight>
                  <a:srgbClr val="FFFFFF"/>
                </a:highlight>
              </a:rPr>
              <a:t>See: </a:t>
            </a:r>
            <a:r>
              <a:rPr lang="en-US" altLang="en-US" sz="2000" dirty="0">
                <a:highlight>
                  <a:srgbClr val="FFFFFF"/>
                </a:highlight>
                <a:hlinkClick r:id="rId2"/>
              </a:rPr>
              <a:t>https://datatracker.ietf.org/group/ietf3gpp/about/</a:t>
            </a:r>
            <a:r>
              <a:rPr lang="en-US" altLang="en-US" sz="2000" dirty="0">
                <a:highlight>
                  <a:srgbClr val="FFFFFF"/>
                </a:highlight>
              </a:rPr>
              <a:t> </a:t>
            </a:r>
          </a:p>
          <a:p>
            <a:r>
              <a:rPr lang="en-US" altLang="en-US" dirty="0">
                <a:highlight>
                  <a:srgbClr val="FFFFFF"/>
                </a:highlight>
              </a:rPr>
              <a:t>Action Points:</a:t>
            </a:r>
          </a:p>
          <a:p>
            <a:pPr lvl="1"/>
            <a:r>
              <a:rPr lang="en-US" altLang="en-US" sz="2000" dirty="0">
                <a:highlight>
                  <a:srgbClr val="FFFFFF"/>
                </a:highlight>
              </a:rPr>
              <a:t>Tutorial and technical deep dive (TDD) on 3GPP held at IETF 121</a:t>
            </a:r>
          </a:p>
          <a:p>
            <a:pPr lvl="1"/>
            <a:r>
              <a:rPr lang="en-US" altLang="en-US" sz="2000" dirty="0"/>
              <a:t>Update the dependency list tool or create a new one (with IETF support)</a:t>
            </a:r>
          </a:p>
          <a:p>
            <a:pPr lvl="1"/>
            <a:r>
              <a:rPr lang="en-US" altLang="en-US" sz="2000" dirty="0"/>
              <a:t>Ongoing update RFC 3113: "3GPP-IETF Standardization Collaboration" (2001)</a:t>
            </a:r>
            <a:br>
              <a:rPr lang="en-US" altLang="en-US" sz="2000" dirty="0"/>
            </a:br>
            <a:r>
              <a:rPr lang="en-US" altLang="en-US" sz="2000" dirty="0"/>
              <a:t>draft version at </a:t>
            </a:r>
            <a:r>
              <a:rPr lang="en-US" sz="2000" dirty="0">
                <a:hlinkClick r:id="rId3"/>
              </a:rPr>
              <a:t>https://datatracker.ietf.org/doc/draft-kes-rfc3113bis/</a:t>
            </a:r>
            <a:endParaRPr lang="en-US" sz="2000" dirty="0"/>
          </a:p>
          <a:p>
            <a:pPr lvl="1"/>
            <a:endParaRPr lang="en-US" altLang="en-US" dirty="0"/>
          </a:p>
          <a:p>
            <a:pPr lvl="1"/>
            <a:endParaRPr lang="en-US" altLang="en-US" dirty="0"/>
          </a:p>
          <a:p>
            <a:endParaRPr lang="fr-FR" altLang="en-US" dirty="0"/>
          </a:p>
        </p:txBody>
      </p:sp>
    </p:spTree>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re 1">
            <a:extLst>
              <a:ext uri="{FF2B5EF4-FFF2-40B4-BE49-F238E27FC236}">
                <a16:creationId xmlns:a16="http://schemas.microsoft.com/office/drawing/2014/main" id="{EF607D16-4FDE-442A-853D-4DEEF9FE8C26}"/>
              </a:ext>
            </a:extLst>
          </p:cNvPr>
          <p:cNvSpPr>
            <a:spLocks noGrp="1"/>
          </p:cNvSpPr>
          <p:nvPr>
            <p:ph type="title"/>
          </p:nvPr>
        </p:nvSpPr>
        <p:spPr/>
        <p:txBody>
          <a:bodyPr/>
          <a:lstStyle/>
          <a:p>
            <a:r>
              <a:rPr lang="en-US" altLang="en-US"/>
              <a:t>IETF-3GPP Liaison Statements</a:t>
            </a:r>
          </a:p>
        </p:txBody>
      </p:sp>
    </p:spTree>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01EB2CC-1B6D-ED41-7040-8DDD9E69D6A9}"/>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987BD0D2-55A5-89E1-146D-2B2B704D30EF}"/>
              </a:ext>
            </a:extLst>
          </p:cNvPr>
          <p:cNvSpPr>
            <a:spLocks noGrp="1"/>
          </p:cNvSpPr>
          <p:nvPr>
            <p:ph type="title"/>
          </p:nvPr>
        </p:nvSpPr>
        <p:spPr>
          <a:xfrm>
            <a:off x="838200" y="365125"/>
            <a:ext cx="10515600" cy="1325563"/>
          </a:xfrm>
        </p:spPr>
        <p:txBody>
          <a:bodyPr>
            <a:noAutofit/>
          </a:bodyPr>
          <a:lstStyle/>
          <a:p>
            <a:r>
              <a:rPr lang="en-US" dirty="0"/>
              <a:t>TEAS-&gt; </a:t>
            </a:r>
            <a:r>
              <a:rPr lang="en-GB" dirty="0"/>
              <a:t>SA2, SA3, SA5, RAN3</a:t>
            </a:r>
            <a:endParaRPr lang="en-US" dirty="0"/>
          </a:p>
        </p:txBody>
      </p:sp>
      <p:sp>
        <p:nvSpPr>
          <p:cNvPr id="3" name="Espace réservé du contenu 2">
            <a:extLst>
              <a:ext uri="{FF2B5EF4-FFF2-40B4-BE49-F238E27FC236}">
                <a16:creationId xmlns:a16="http://schemas.microsoft.com/office/drawing/2014/main" id="{F2C48074-0721-FA26-C387-0773CF984AFF}"/>
              </a:ext>
            </a:extLst>
          </p:cNvPr>
          <p:cNvSpPr>
            <a:spLocks noGrp="1"/>
          </p:cNvSpPr>
          <p:nvPr>
            <p:ph idx="1"/>
          </p:nvPr>
        </p:nvSpPr>
        <p:spPr>
          <a:xfrm>
            <a:off x="838200" y="1825625"/>
            <a:ext cx="10854690" cy="4351338"/>
          </a:xfrm>
        </p:spPr>
        <p:txBody>
          <a:bodyPr>
            <a:noAutofit/>
          </a:bodyPr>
          <a:lstStyle/>
          <a:p>
            <a:r>
              <a:rPr lang="en-GB" sz="2400" dirty="0"/>
              <a:t>LS on “</a:t>
            </a:r>
            <a:r>
              <a:rPr lang="en-GB" sz="2400" dirty="0">
                <a:hlinkClick r:id="rId2" action="ppaction://hlinkfile"/>
              </a:rPr>
              <a:t>IETF Network Slice Application in 3GPP 5G End-to-End Network Slice</a:t>
            </a:r>
            <a:r>
              <a:rPr lang="en-GB" sz="2400" dirty="0"/>
              <a:t>”</a:t>
            </a:r>
            <a:r>
              <a:rPr lang="en-US" sz="2400" dirty="0"/>
              <a:t>(2025/09/12)</a:t>
            </a:r>
          </a:p>
          <a:p>
            <a:pPr lvl="1"/>
            <a:r>
              <a:rPr lang="en-US" sz="2000" dirty="0"/>
              <a:t>For Action</a:t>
            </a:r>
          </a:p>
          <a:p>
            <a:pPr lvl="1"/>
            <a:r>
              <a:rPr lang="en-GB" sz="1800" dirty="0">
                <a:effectLst/>
                <a:latin typeface="Times New Roman" panose="02020603050405020304" pitchFamily="18" charset="0"/>
                <a:ea typeface="Times New Roman" panose="02020603050405020304" pitchFamily="18" charset="0"/>
              </a:rPr>
              <a:t>the </a:t>
            </a:r>
            <a:r>
              <a:rPr lang="en-GB" sz="1800" dirty="0">
                <a:effectLst/>
                <a:latin typeface="Times New Roman" panose="02020603050405020304" pitchFamily="18" charset="0"/>
                <a:ea typeface="Times New Roman" panose="02020603050405020304" pitchFamily="18" charset="0"/>
                <a:hlinkClick r:id="rId3"/>
              </a:rPr>
              <a:t>IETF TEAS WG </a:t>
            </a:r>
            <a:r>
              <a:rPr lang="en-GB" sz="1800" dirty="0">
                <a:effectLst/>
                <a:latin typeface="Times New Roman" panose="02020603050405020304" pitchFamily="18" charset="0"/>
                <a:ea typeface="Times New Roman" panose="02020603050405020304" pitchFamily="18" charset="0"/>
              </a:rPr>
              <a:t>would like to inform 3GPP about the progress of "</a:t>
            </a:r>
            <a:r>
              <a:rPr lang="en-GB" sz="1800" dirty="0">
                <a:effectLst/>
                <a:latin typeface="Times New Roman" panose="02020603050405020304" pitchFamily="18" charset="0"/>
                <a:ea typeface="Times New Roman" panose="02020603050405020304" pitchFamily="18" charset="0"/>
                <a:hlinkClick r:id="rId4"/>
              </a:rPr>
              <a:t>IETF Network Slice Application in 3GPP 5G End-to-End Network Slice</a:t>
            </a:r>
            <a:r>
              <a:rPr lang="en-GB" sz="1800" dirty="0">
                <a:effectLst/>
                <a:latin typeface="Times New Roman" panose="02020603050405020304" pitchFamily="18" charset="0"/>
                <a:ea typeface="Times New Roman" panose="02020603050405020304" pitchFamily="18" charset="0"/>
              </a:rPr>
              <a:t>" , an informational document that is almost ready for Working Group Last Call. This document describes the application of the IETF network slice framework in providing 5G end-to-end network slices, including network slice mapping in the management, control, and data planes</a:t>
            </a:r>
          </a:p>
          <a:p>
            <a:pPr lvl="1"/>
            <a:r>
              <a:rPr lang="en-GB" sz="1800" dirty="0">
                <a:effectLst/>
                <a:latin typeface="Times New Roman" panose="02020603050405020304" pitchFamily="18" charset="0"/>
                <a:ea typeface="Times New Roman" panose="02020603050405020304" pitchFamily="18" charset="0"/>
              </a:rPr>
              <a:t>The TEAS WG would like to request 3GPP to review the document and verify if the description of the 3GPP 5G End-to-End Network Slice is accurate, and if not, to kindly provide suggested clarifications.</a:t>
            </a:r>
            <a:endParaRPr lang="en-US" sz="2000" dirty="0"/>
          </a:p>
          <a:p>
            <a:r>
              <a:rPr lang="en-GB" sz="2400" dirty="0"/>
              <a:t>LS to be scheduled at next SA2, SA3, SA5, RAN3 Meeting</a:t>
            </a:r>
          </a:p>
          <a:p>
            <a:pPr>
              <a:buFont typeface="Arial" panose="020B0604020202020204" pitchFamily="34" charset="0"/>
              <a:buChar char="•"/>
            </a:pPr>
            <a:endParaRPr lang="en-GB" sz="2400" dirty="0"/>
          </a:p>
        </p:txBody>
      </p:sp>
    </p:spTree>
    <p:extLst>
      <p:ext uri="{BB962C8B-B14F-4D97-AF65-F5344CB8AC3E}">
        <p14:creationId xmlns:p14="http://schemas.microsoft.com/office/powerpoint/2010/main" val="291454043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64708C-8FA8-9BC1-39E9-85E97E7EE5BA}"/>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32008C7E-F840-8544-98DC-8A87ECEE3085}"/>
              </a:ext>
            </a:extLst>
          </p:cNvPr>
          <p:cNvSpPr>
            <a:spLocks noGrp="1"/>
          </p:cNvSpPr>
          <p:nvPr>
            <p:ph type="title"/>
          </p:nvPr>
        </p:nvSpPr>
        <p:spPr>
          <a:xfrm>
            <a:off x="838200" y="365125"/>
            <a:ext cx="9145772" cy="1325563"/>
          </a:xfrm>
        </p:spPr>
        <p:txBody>
          <a:bodyPr>
            <a:noAutofit/>
          </a:bodyPr>
          <a:lstStyle/>
          <a:p>
            <a:r>
              <a:rPr lang="en-US" sz="4000" dirty="0"/>
              <a:t>GREEN&gt; RAN1, RAN4, SA2, SA3, SA4, SA5, CT1, CT4</a:t>
            </a:r>
          </a:p>
        </p:txBody>
      </p:sp>
      <p:sp>
        <p:nvSpPr>
          <p:cNvPr id="3" name="Espace réservé du contenu 2">
            <a:extLst>
              <a:ext uri="{FF2B5EF4-FFF2-40B4-BE49-F238E27FC236}">
                <a16:creationId xmlns:a16="http://schemas.microsoft.com/office/drawing/2014/main" id="{355FE354-8643-F1AA-B324-63926504EB85}"/>
              </a:ext>
            </a:extLst>
          </p:cNvPr>
          <p:cNvSpPr>
            <a:spLocks noGrp="1"/>
          </p:cNvSpPr>
          <p:nvPr>
            <p:ph idx="1"/>
          </p:nvPr>
        </p:nvSpPr>
        <p:spPr>
          <a:xfrm>
            <a:off x="838200" y="1825625"/>
            <a:ext cx="10854690" cy="4351338"/>
          </a:xfrm>
        </p:spPr>
        <p:txBody>
          <a:bodyPr>
            <a:noAutofit/>
          </a:bodyPr>
          <a:lstStyle/>
          <a:p>
            <a:r>
              <a:rPr lang="en-US" sz="2400" dirty="0">
                <a:hlinkClick r:id="rId3"/>
              </a:rPr>
              <a:t>LS on the creation of the Getting Ready for Energy-Efficient Networking Working Group in the IETF</a:t>
            </a:r>
            <a:r>
              <a:rPr lang="en-US" sz="2400" dirty="0"/>
              <a:t> (2025/04/28)</a:t>
            </a:r>
          </a:p>
          <a:p>
            <a:pPr lvl="1"/>
            <a:r>
              <a:rPr lang="en-US" sz="2000" dirty="0"/>
              <a:t>For Information</a:t>
            </a:r>
          </a:p>
          <a:p>
            <a:pPr lvl="1"/>
            <a:r>
              <a:rPr lang="en-US" sz="2000" dirty="0"/>
              <a:t>We are glad to inform you that a new Working Group (WG) Getting Ready for Energy-Efficient Networking (GREEN), is created by the IETF. The WG held its first meeting in November 2024, in Dublin, during IETF 121. The GREEN WG is chartered to explore use cases, derive requirements, and provide solutions for identifying and characterizing energy efficiency metrics, methods related to energy consumption of network devices, and optimizing energy efficiency across the network.</a:t>
            </a:r>
          </a:p>
          <a:p>
            <a:r>
              <a:rPr lang="en-GB" sz="2400" dirty="0"/>
              <a:t>LS is on the agenda for the RAN1, </a:t>
            </a:r>
            <a:r>
              <a:rPr lang="en-GB" sz="2400" dirty="0">
                <a:solidFill>
                  <a:srgbClr val="FF0000"/>
                </a:solidFill>
              </a:rPr>
              <a:t>RAN4</a:t>
            </a:r>
            <a:r>
              <a:rPr lang="en-GB" sz="2400" dirty="0"/>
              <a:t>, SA2, SA3, SA4, SA5, CT1, CT4 in May</a:t>
            </a:r>
          </a:p>
          <a:p>
            <a:pPr lvl="1"/>
            <a:r>
              <a:rPr lang="en-GB" sz="2000" dirty="0">
                <a:solidFill>
                  <a:srgbClr val="FF0000"/>
                </a:solidFill>
              </a:rPr>
              <a:t>Noted in RAN4 in August</a:t>
            </a:r>
            <a:endParaRPr lang="en-GB" sz="2000" dirty="0"/>
          </a:p>
          <a:p>
            <a:pPr lvl="1"/>
            <a:r>
              <a:rPr lang="en-GB" sz="2000" dirty="0"/>
              <a:t>Noted in SA3. Interested in metrics and energy usage of various crypto algorithms.</a:t>
            </a:r>
          </a:p>
          <a:p>
            <a:pPr lvl="1"/>
            <a:r>
              <a:rPr lang="en-GB" sz="2000" dirty="0"/>
              <a:t>Noted in RAN1, SA2, SA4, SA5, CT1, CT4</a:t>
            </a:r>
          </a:p>
          <a:p>
            <a:pPr>
              <a:buFont typeface="Arial" panose="020B0604020202020204" pitchFamily="34" charset="0"/>
              <a:buChar char="•"/>
            </a:pPr>
            <a:endParaRPr lang="en-GB" sz="2400" dirty="0"/>
          </a:p>
        </p:txBody>
      </p:sp>
    </p:spTree>
    <p:extLst>
      <p:ext uri="{BB962C8B-B14F-4D97-AF65-F5344CB8AC3E}">
        <p14:creationId xmlns:p14="http://schemas.microsoft.com/office/powerpoint/2010/main" val="82402869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01EB2CC-1B6D-ED41-7040-8DDD9E69D6A9}"/>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987BD0D2-55A5-89E1-146D-2B2B704D30EF}"/>
              </a:ext>
            </a:extLst>
          </p:cNvPr>
          <p:cNvSpPr>
            <a:spLocks noGrp="1"/>
          </p:cNvSpPr>
          <p:nvPr>
            <p:ph type="title"/>
          </p:nvPr>
        </p:nvSpPr>
        <p:spPr>
          <a:xfrm>
            <a:off x="838200" y="365125"/>
            <a:ext cx="10515600" cy="1325563"/>
          </a:xfrm>
        </p:spPr>
        <p:txBody>
          <a:bodyPr>
            <a:noAutofit/>
          </a:bodyPr>
          <a:lstStyle/>
          <a:p>
            <a:r>
              <a:rPr lang="en-US" dirty="0"/>
              <a:t>6MAN-&gt; RAN2, SA2, CT1, CT3, CT4</a:t>
            </a:r>
          </a:p>
        </p:txBody>
      </p:sp>
      <p:sp>
        <p:nvSpPr>
          <p:cNvPr id="3" name="Espace réservé du contenu 2">
            <a:extLst>
              <a:ext uri="{FF2B5EF4-FFF2-40B4-BE49-F238E27FC236}">
                <a16:creationId xmlns:a16="http://schemas.microsoft.com/office/drawing/2014/main" id="{F2C48074-0721-FA26-C387-0773CF984AFF}"/>
              </a:ext>
            </a:extLst>
          </p:cNvPr>
          <p:cNvSpPr>
            <a:spLocks noGrp="1"/>
          </p:cNvSpPr>
          <p:nvPr>
            <p:ph idx="1"/>
          </p:nvPr>
        </p:nvSpPr>
        <p:spPr>
          <a:xfrm>
            <a:off x="838200" y="1825625"/>
            <a:ext cx="10854690" cy="4351338"/>
          </a:xfrm>
        </p:spPr>
        <p:txBody>
          <a:bodyPr>
            <a:noAutofit/>
          </a:bodyPr>
          <a:lstStyle/>
          <a:p>
            <a:r>
              <a:rPr lang="en-US" sz="2400" dirty="0">
                <a:hlinkClick r:id="rId2"/>
              </a:rPr>
              <a:t>LS on draft-ietf-6man-deprecate-router-alert, “Deprecation of the IPv6 Router Alert Option for New Protocols”</a:t>
            </a:r>
            <a:r>
              <a:rPr lang="en-US" sz="2400" dirty="0"/>
              <a:t> (2025/04/28)</a:t>
            </a:r>
          </a:p>
          <a:p>
            <a:pPr lvl="1"/>
            <a:r>
              <a:rPr lang="en-US" sz="2000" dirty="0"/>
              <a:t>For Information</a:t>
            </a:r>
          </a:p>
          <a:p>
            <a:pPr lvl="1"/>
            <a:r>
              <a:rPr lang="en-US" sz="2000" dirty="0"/>
              <a:t>The IETF is progressing a document that will deprecate the use of IPv6 Router Alert. Protocols that use the Router Alert Option may continue to do so, even in future versions.  However, new protocols that are standardized in the future must not use the Router Alert Option.</a:t>
            </a:r>
          </a:p>
          <a:p>
            <a:r>
              <a:rPr lang="en-GB" sz="2400" dirty="0"/>
              <a:t>LS is on the agenda for the RAN2, SA2, CT1, CT3, CT4 in May</a:t>
            </a:r>
            <a:endParaRPr lang="en-SE" sz="2400" dirty="0"/>
          </a:p>
          <a:p>
            <a:pPr lvl="1"/>
            <a:r>
              <a:rPr lang="en-GB" sz="2000" dirty="0"/>
              <a:t>Noted in SA2, CT1, CT3, CT4</a:t>
            </a:r>
          </a:p>
          <a:p>
            <a:pPr lvl="1"/>
            <a:r>
              <a:rPr lang="en-GB" sz="2000" dirty="0">
                <a:solidFill>
                  <a:srgbClr val="FF0000"/>
                </a:solidFill>
              </a:rPr>
              <a:t>Show</a:t>
            </a:r>
            <a:r>
              <a:rPr lang="en-SE" sz="2000" dirty="0">
                <a:solidFill>
                  <a:srgbClr val="FF0000"/>
                </a:solidFill>
              </a:rPr>
              <a:t>n</a:t>
            </a:r>
            <a:r>
              <a:rPr lang="en-GB" sz="2000" dirty="0">
                <a:solidFill>
                  <a:srgbClr val="FF0000"/>
                </a:solidFill>
              </a:rPr>
              <a:t> as ”Available” in RAN2</a:t>
            </a:r>
          </a:p>
          <a:p>
            <a:pPr>
              <a:buFont typeface="Arial" panose="020B0604020202020204" pitchFamily="34" charset="0"/>
              <a:buChar char="•"/>
            </a:pPr>
            <a:endParaRPr lang="en-GB" sz="2400" dirty="0"/>
          </a:p>
        </p:txBody>
      </p:sp>
    </p:spTree>
    <p:extLst>
      <p:ext uri="{BB962C8B-B14F-4D97-AF65-F5344CB8AC3E}">
        <p14:creationId xmlns:p14="http://schemas.microsoft.com/office/powerpoint/2010/main" val="323747701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61084</TotalTime>
  <Words>2707</Words>
  <Application>Microsoft Office PowerPoint</Application>
  <PresentationFormat>Widescreen</PresentationFormat>
  <Paragraphs>239</Paragraphs>
  <Slides>40</Slides>
  <Notes>1</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40</vt:i4>
      </vt:variant>
    </vt:vector>
  </HeadingPairs>
  <TitlesOfParts>
    <vt:vector size="48" baseType="lpstr">
      <vt:lpstr>Arial</vt:lpstr>
      <vt:lpstr>Arial </vt:lpstr>
      <vt:lpstr>Calibri</vt:lpstr>
      <vt:lpstr>Calibri Light</vt:lpstr>
      <vt:lpstr>Inter</vt:lpstr>
      <vt:lpstr>Times New Roman</vt:lpstr>
      <vt:lpstr>var(--bs-font-monospace)</vt:lpstr>
      <vt:lpstr>Office Theme</vt:lpstr>
      <vt:lpstr>PowerPoint Presentation</vt:lpstr>
      <vt:lpstr>Agenda </vt:lpstr>
      <vt:lpstr>3GPP-IETF Coordination</vt:lpstr>
      <vt:lpstr>IETF-3GPP Coordination meeting</vt:lpstr>
      <vt:lpstr>IETF - 3GPP IAB group</vt:lpstr>
      <vt:lpstr>IETF-3GPP Liaison Statements</vt:lpstr>
      <vt:lpstr>TEAS-&gt; SA2, SA3, SA5, RAN3</vt:lpstr>
      <vt:lpstr>GREEN&gt; RAN1, RAN4, SA2, SA3, SA4, SA5, CT1, CT4</vt:lpstr>
      <vt:lpstr>6MAN-&gt; RAN2, SA2, CT1, CT3, CT4</vt:lpstr>
      <vt:lpstr>SA5 -&gt; NETMOD</vt:lpstr>
      <vt:lpstr>SA3 and RAN3 -&gt; TSVWG</vt:lpstr>
      <vt:lpstr>Tracking requests to IANA</vt:lpstr>
      <vt:lpstr>IANA assignment request handling</vt:lpstr>
      <vt:lpstr>IETF Dependencies   </vt:lpstr>
      <vt:lpstr>New Published RFCs</vt:lpstr>
      <vt:lpstr>Published RFCs</vt:lpstr>
      <vt:lpstr>Published RFCs</vt:lpstr>
      <vt:lpstr>IETF reference updates</vt:lpstr>
      <vt:lpstr>Drafts in RFC Editor queue</vt:lpstr>
      <vt:lpstr>Drafts in RFC Editor queue</vt:lpstr>
      <vt:lpstr>Drafts in RFC Editor queue</vt:lpstr>
      <vt:lpstr>Drafts under IESG review</vt:lpstr>
      <vt:lpstr>Drafts under IESG review</vt:lpstr>
      <vt:lpstr>Active WG documents</vt:lpstr>
      <vt:lpstr>Active WG document</vt:lpstr>
      <vt:lpstr>Active WG document</vt:lpstr>
      <vt:lpstr>Active WG documents</vt:lpstr>
      <vt:lpstr>Expired drafts</vt:lpstr>
      <vt:lpstr>Expired drafts</vt:lpstr>
      <vt:lpstr>Obsoleted RFCs</vt:lpstr>
      <vt:lpstr>Obsoleted RFCs</vt:lpstr>
      <vt:lpstr>Individual submissions</vt:lpstr>
      <vt:lpstr>Individual submissions</vt:lpstr>
      <vt:lpstr>Any Other Business</vt:lpstr>
      <vt:lpstr>PowerPoint Presentation</vt:lpstr>
      <vt:lpstr>Thank You!</vt:lpstr>
      <vt:lpstr>Backup  Referenced expired drafts which are out of track</vt:lpstr>
      <vt:lpstr>Referenced Expired drafts (1/3)</vt:lpstr>
      <vt:lpstr>Referenced Expired drafts (2/3)</vt:lpstr>
      <vt:lpstr>Referenced Expired drafts (3/3)</vt:lpstr>
    </vt:vector>
  </TitlesOfParts>
  <Manager>Eckerl/Schmitt</Manager>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subject>IETF 3GPP Coordination</dc:subject>
  <dc:creator>Schmitt, Eckerl</dc:creator>
  <dc:description>© 3GPP 2018</dc:description>
  <cp:lastModifiedBy>Rapporteur</cp:lastModifiedBy>
  <cp:revision>1111</cp:revision>
  <dcterms:created xsi:type="dcterms:W3CDTF">2010-02-05T13:52:04Z</dcterms:created>
  <dcterms:modified xsi:type="dcterms:W3CDTF">2025-09-18T02:46:11Z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07222825-62ea-40f3-96b5-5375c07996e2_Enabled">
    <vt:lpwstr>true</vt:lpwstr>
  </property>
  <property fmtid="{D5CDD505-2E9C-101B-9397-08002B2CF9AE}" pid="3" name="MSIP_Label_07222825-62ea-40f3-96b5-5375c07996e2_SetDate">
    <vt:lpwstr>2021-12-10T08:58:09Z</vt:lpwstr>
  </property>
  <property fmtid="{D5CDD505-2E9C-101B-9397-08002B2CF9AE}" pid="4" name="MSIP_Label_07222825-62ea-40f3-96b5-5375c07996e2_Method">
    <vt:lpwstr>Privileged</vt:lpwstr>
  </property>
  <property fmtid="{D5CDD505-2E9C-101B-9397-08002B2CF9AE}" pid="5" name="MSIP_Label_07222825-62ea-40f3-96b5-5375c07996e2_Name">
    <vt:lpwstr>unrestricted_parent.2</vt:lpwstr>
  </property>
  <property fmtid="{D5CDD505-2E9C-101B-9397-08002B2CF9AE}" pid="6" name="MSIP_Label_07222825-62ea-40f3-96b5-5375c07996e2_SiteId">
    <vt:lpwstr>90c7a20a-f34b-40bf-bc48-b9253b6f5d20</vt:lpwstr>
  </property>
  <property fmtid="{D5CDD505-2E9C-101B-9397-08002B2CF9AE}" pid="7" name="MSIP_Label_07222825-62ea-40f3-96b5-5375c07996e2_ActionId">
    <vt:lpwstr>c3c14ad0-b0f0-48ce-b725-6e3feed24de0</vt:lpwstr>
  </property>
  <property fmtid="{D5CDD505-2E9C-101B-9397-08002B2CF9AE}" pid="8" name="MSIP_Label_07222825-62ea-40f3-96b5-5375c07996e2_ContentBits">
    <vt:lpwstr>0</vt:lpwstr>
  </property>
  <property fmtid="{D5CDD505-2E9C-101B-9397-08002B2CF9AE}" pid="9" name="_2015_ms_pID_725343">
    <vt:lpwstr>(3)sYmB2DvY0Hu1TBCformuPtGNeZOKKDktulvUiy5c0BEVU4gpepFiG9h54GXkN6tG+zVjgoZc
CTWQl/cnG4NmnflumF7gSpZfp2F7rUbC/TMJDz/jpY1JgmQXNOAq0wTGZQ9WFGerlKKND5m3
hWmW8m3uuydfzn5mg6UUMPEsYfHY2DJmwJA0wrxDEPeeH+guHEyrR/i1YUyfaOMfVhUYVeUK
mCOEqLiPOQVLQuv/fd</vt:lpwstr>
  </property>
  <property fmtid="{D5CDD505-2E9C-101B-9397-08002B2CF9AE}" pid="10" name="_2015_ms_pID_7253431">
    <vt:lpwstr>R/dqsGUsQ566gizH1SwZy6JKv9X+FF2ma3v1Mdv2qXmMAgv1yNXi5z
ugDi6aC4m9MvV6IERPQ6PZXArPi0f50Vh9b8hyaA3KWOICFv3b5VG9Ahujaew4ghOpk5UFVD
u2bCWv/OOCmjjoXnNspjO2/bfW0G/N0jLDZflfBca4InBXzer5JYSo9CSV+VPcrNvbM2DLaY
ehPRSRSfm5x2ZJDzFqn7n9dqE/R1F+0H7Viw</vt:lpwstr>
  </property>
  <property fmtid="{D5CDD505-2E9C-101B-9397-08002B2CF9AE}" pid="11" name="_2015_ms_pID_7253432">
    <vt:lpwstr>mLEFdnAY/+k2luxvxuz49Bs=</vt:lpwstr>
  </property>
  <property fmtid="{D5CDD505-2E9C-101B-9397-08002B2CF9AE}" pid="12" name="MSIP_Label_c8f49a32-fde3-48a5-9266-b5b0972a22dc_Enabled">
    <vt:lpwstr>true</vt:lpwstr>
  </property>
  <property fmtid="{D5CDD505-2E9C-101B-9397-08002B2CF9AE}" pid="13" name="MSIP_Label_c8f49a32-fde3-48a5-9266-b5b0972a22dc_SetDate">
    <vt:lpwstr>2024-06-10T15:42:59Z</vt:lpwstr>
  </property>
  <property fmtid="{D5CDD505-2E9C-101B-9397-08002B2CF9AE}" pid="14" name="MSIP_Label_c8f49a32-fde3-48a5-9266-b5b0972a22dc_Method">
    <vt:lpwstr>Standard</vt:lpwstr>
  </property>
  <property fmtid="{D5CDD505-2E9C-101B-9397-08002B2CF9AE}" pid="15" name="MSIP_Label_c8f49a32-fde3-48a5-9266-b5b0972a22dc_Name">
    <vt:lpwstr>Cisco Confidential</vt:lpwstr>
  </property>
  <property fmtid="{D5CDD505-2E9C-101B-9397-08002B2CF9AE}" pid="16" name="MSIP_Label_c8f49a32-fde3-48a5-9266-b5b0972a22dc_SiteId">
    <vt:lpwstr>5ae1af62-9505-4097-a69a-c1553ef7840e</vt:lpwstr>
  </property>
  <property fmtid="{D5CDD505-2E9C-101B-9397-08002B2CF9AE}" pid="17" name="MSIP_Label_c8f49a32-fde3-48a5-9266-b5b0972a22dc_ActionId">
    <vt:lpwstr>ca7a9843-aba7-4322-8e27-a64bfc413892</vt:lpwstr>
  </property>
  <property fmtid="{D5CDD505-2E9C-101B-9397-08002B2CF9AE}" pid="18" name="MSIP_Label_c8f49a32-fde3-48a5-9266-b5b0972a22dc_ContentBits">
    <vt:lpwstr>2</vt:lpwstr>
  </property>
  <property fmtid="{D5CDD505-2E9C-101B-9397-08002B2CF9AE}" pid="19" name="ClassificationContentMarkingFooterLocations">
    <vt:lpwstr>Office Theme:3</vt:lpwstr>
  </property>
  <property fmtid="{D5CDD505-2E9C-101B-9397-08002B2CF9AE}" pid="20" name="ClassificationContentMarkingFooterText">
    <vt:lpwstr>Cisco Confidential</vt:lpwstr>
  </property>
  <property fmtid="{D5CDD505-2E9C-101B-9397-08002B2CF9AE}" pid="21" name="_readonly">
    <vt:lpwstr/>
  </property>
  <property fmtid="{D5CDD505-2E9C-101B-9397-08002B2CF9AE}" pid="22" name="_change">
    <vt:lpwstr/>
  </property>
  <property fmtid="{D5CDD505-2E9C-101B-9397-08002B2CF9AE}" pid="23" name="_full-control">
    <vt:lpwstr/>
  </property>
  <property fmtid="{D5CDD505-2E9C-101B-9397-08002B2CF9AE}" pid="24" name="sflag">
    <vt:lpwstr>1722237879</vt:lpwstr>
  </property>
</Properties>
</file>