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  <p:sldMasterId id="2147484162" r:id="rId5"/>
  </p:sldMasterIdLst>
  <p:notesMasterIdLst>
    <p:notesMasterId r:id="rId29"/>
  </p:notesMasterIdLst>
  <p:handoutMasterIdLst>
    <p:handoutMasterId r:id="rId30"/>
  </p:handoutMasterIdLst>
  <p:sldIdLst>
    <p:sldId id="303" r:id="rId6"/>
    <p:sldId id="790" r:id="rId7"/>
    <p:sldId id="1161" r:id="rId8"/>
    <p:sldId id="1103" r:id="rId9"/>
    <p:sldId id="1154" r:id="rId10"/>
    <p:sldId id="1116" r:id="rId11"/>
    <p:sldId id="1162" r:id="rId12"/>
    <p:sldId id="1168" r:id="rId13"/>
    <p:sldId id="802" r:id="rId14"/>
    <p:sldId id="1144" r:id="rId15"/>
    <p:sldId id="1159" r:id="rId16"/>
    <p:sldId id="1152" r:id="rId17"/>
    <p:sldId id="1166" r:id="rId18"/>
    <p:sldId id="1167" r:id="rId19"/>
    <p:sldId id="1165" r:id="rId20"/>
    <p:sldId id="1169" r:id="rId21"/>
    <p:sldId id="1163" r:id="rId22"/>
    <p:sldId id="1164" r:id="rId23"/>
    <p:sldId id="1147" r:id="rId24"/>
    <p:sldId id="1146" r:id="rId25"/>
    <p:sldId id="1143" r:id="rId26"/>
    <p:sldId id="1148" r:id="rId27"/>
    <p:sldId id="760" r:id="rId28"/>
  </p:sldIdLst>
  <p:sldSz cx="9144000" cy="5143500" type="screen16x9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1pPr>
    <a:lvl2pPr marL="4556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2pPr>
    <a:lvl3pPr marL="9128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3pPr>
    <a:lvl4pPr marL="13700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4pPr>
    <a:lvl5pPr marL="18272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lain Sultan" initials="" lastIdx="5" clrIdx="0"/>
  <p:cmAuthor id="2" name="CR8439" initials="" lastIdx="1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CC00"/>
    <a:srgbClr val="4F81BD"/>
    <a:srgbClr val="509BB0"/>
    <a:srgbClr val="88C5D5"/>
    <a:srgbClr val="C9C9C9"/>
    <a:srgbClr val="00CC99"/>
    <a:srgbClr val="B17ED8"/>
    <a:srgbClr val="D6D6D6"/>
    <a:srgbClr val="31859C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887" autoAdjust="0"/>
    <p:restoredTop sz="91922"/>
  </p:normalViewPr>
  <p:slideViewPr>
    <p:cSldViewPr snapToGrid="0">
      <p:cViewPr varScale="1">
        <p:scale>
          <a:sx n="98" d="100"/>
          <a:sy n="98" d="100"/>
        </p:scale>
        <p:origin x="580" y="68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notesViewPr>
    <p:cSldViewPr snapToGrid="0">
      <p:cViewPr varScale="1">
        <p:scale>
          <a:sx n="60" d="100"/>
          <a:sy n="60" d="100"/>
        </p:scale>
        <p:origin x="3274" y="43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" Type="http://schemas.openxmlformats.org/officeDocument/2006/relationships/customXml" Target="../customXml/item3.xml"/><Relationship Id="rId21" Type="http://schemas.openxmlformats.org/officeDocument/2006/relationships/slide" Target="slides/slide16.xml"/><Relationship Id="rId34" Type="http://schemas.openxmlformats.org/officeDocument/2006/relationships/theme" Target="theme/theme1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presProps" Target="presProp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microsoft.com/office/2016/11/relationships/changesInfo" Target="changesInfos/changesInfo1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commentAuthors" Target="commentAuthor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handoutMaster" Target="handoutMasters/handoutMaster1.xml"/><Relationship Id="rId35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lain Sultan" userId="2b0808dc-3530-4760-ae57-56aa48186e32" providerId="ADAL" clId="{0FE662B1-7FEE-439B-BDF0-9024B5870A22}"/>
    <pc:docChg chg="modSld">
      <pc:chgData name="Alain Sultan" userId="2b0808dc-3530-4760-ae57-56aa48186e32" providerId="ADAL" clId="{0FE662B1-7FEE-439B-BDF0-9024B5870A22}" dt="2025-06-13T13:04:30.237" v="81" actId="20577"/>
      <pc:docMkLst>
        <pc:docMk/>
      </pc:docMkLst>
      <pc:sldChg chg="modSp mod">
        <pc:chgData name="Alain Sultan" userId="2b0808dc-3530-4760-ae57-56aa48186e32" providerId="ADAL" clId="{0FE662B1-7FEE-439B-BDF0-9024B5870A22}" dt="2025-06-13T13:02:13.283" v="38" actId="20577"/>
        <pc:sldMkLst>
          <pc:docMk/>
          <pc:sldMk cId="2541011766" sldId="1146"/>
        </pc:sldMkLst>
        <pc:spChg chg="mod">
          <ac:chgData name="Alain Sultan" userId="2b0808dc-3530-4760-ae57-56aa48186e32" providerId="ADAL" clId="{0FE662B1-7FEE-439B-BDF0-9024B5870A22}" dt="2025-06-13T13:02:13.283" v="38" actId="20577"/>
          <ac:spMkLst>
            <pc:docMk/>
            <pc:sldMk cId="2541011766" sldId="1146"/>
            <ac:spMk id="24579" creationId="{7F89FC49-8959-24F0-2549-554878284D2A}"/>
          </ac:spMkLst>
        </pc:spChg>
      </pc:sldChg>
      <pc:sldChg chg="modSp mod">
        <pc:chgData name="Alain Sultan" userId="2b0808dc-3530-4760-ae57-56aa48186e32" providerId="ADAL" clId="{0FE662B1-7FEE-439B-BDF0-9024B5870A22}" dt="2025-06-13T13:04:30.237" v="81" actId="20577"/>
        <pc:sldMkLst>
          <pc:docMk/>
          <pc:sldMk cId="849489989" sldId="1165"/>
        </pc:sldMkLst>
        <pc:spChg chg="mod">
          <ac:chgData name="Alain Sultan" userId="2b0808dc-3530-4760-ae57-56aa48186e32" providerId="ADAL" clId="{0FE662B1-7FEE-439B-BDF0-9024B5870A22}" dt="2025-06-13T13:04:30.237" v="81" actId="20577"/>
          <ac:spMkLst>
            <pc:docMk/>
            <pc:sldMk cId="849489989" sldId="1165"/>
            <ac:spMk id="15363" creationId="{D69648B8-22EC-1E6D-2532-7485CF9B9187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292FB501-DE4D-E071-6D46-8DF31098997D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C84AC782-BA11-B9A0-B637-688BC9BBCAC6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fld id="{C235AAC5-113A-4C1B-AE89-A6530659CDA1}" type="datetime1">
              <a:rPr lang="en-US" altLang="en-US"/>
              <a:pPr>
                <a:defRPr/>
              </a:pPr>
              <a:t>6/13/2025</a:t>
            </a:fld>
            <a:endParaRPr lang="en-US" altLang="en-US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29E80F06-0C60-93E3-428E-94079C96D0BA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6251959D-025B-6957-369E-4037E41ACCFA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27FDE249-6B02-421E-87D7-0CBD89216C8D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682DEA00-6AC0-04A2-AAA0-C8E4D18AF694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28942078-EC98-9BCD-29C0-122C68DEB71A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fld id="{602BBBC8-500B-4F6C-B096-0D33BC41F244}" type="datetime1">
              <a:rPr lang="en-US" altLang="en-US"/>
              <a:pPr>
                <a:defRPr/>
              </a:pPr>
              <a:t>6/13/2025</a:t>
            </a:fld>
            <a:endParaRPr lang="en-US" altLang="en-US"/>
          </a:p>
        </p:txBody>
      </p:sp>
      <p:sp>
        <p:nvSpPr>
          <p:cNvPr id="4100" name="Rectangle 4">
            <a:extLst>
              <a:ext uri="{FF2B5EF4-FFF2-40B4-BE49-F238E27FC236}">
                <a16:creationId xmlns:a16="http://schemas.microsoft.com/office/drawing/2014/main" id="{A8C06FAA-0BE7-99EA-0836-7D5DD7B1BA5B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ED2DFB4A-5E34-1A1E-C961-4F4273F119B4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AC4904E3-DCEF-E291-97CA-A59304074BBF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E64EB142-11DE-B1DD-E66B-E1711B029498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5EF39435-0647-4999-B5AE-626F6821A2E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ＭＳ Ｐゴシック" charset="0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5pPr>
    <a:lvl6pPr marL="2285740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888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036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184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>
            <a:extLst>
              <a:ext uri="{FF2B5EF4-FFF2-40B4-BE49-F238E27FC236}">
                <a16:creationId xmlns:a16="http://schemas.microsoft.com/office/drawing/2014/main" id="{84A0A4AD-05C5-CEC4-241D-FFF6AAC9268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6DCB4774-BEB5-46EF-9EAA-F623EE5CAAB6}" type="slidenum">
              <a:rPr lang="en-GB" altLang="en-US" smtClean="0"/>
              <a:pPr>
                <a:spcBef>
                  <a:spcPct val="0"/>
                </a:spcBef>
              </a:pPr>
              <a:t>1</a:t>
            </a:fld>
            <a:endParaRPr lang="en-GB" altLang="en-US"/>
          </a:p>
        </p:txBody>
      </p:sp>
      <p:sp>
        <p:nvSpPr>
          <p:cNvPr id="7171" name="Rectangle 2">
            <a:extLst>
              <a:ext uri="{FF2B5EF4-FFF2-40B4-BE49-F238E27FC236}">
                <a16:creationId xmlns:a16="http://schemas.microsoft.com/office/drawing/2014/main" id="{D82652EA-E0A4-BED7-1249-9EE5F0DF563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7172" name="Rectangle 3">
            <a:extLst>
              <a:ext uri="{FF2B5EF4-FFF2-40B4-BE49-F238E27FC236}">
                <a16:creationId xmlns:a16="http://schemas.microsoft.com/office/drawing/2014/main" id="{0F924C28-43F5-0E8E-7079-24228948619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>
            <a:extLst>
              <a:ext uri="{FF2B5EF4-FFF2-40B4-BE49-F238E27FC236}">
                <a16:creationId xmlns:a16="http://schemas.microsoft.com/office/drawing/2014/main" id="{2F66953A-34A0-1743-86B2-C6DFC7AE05B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63" y="0"/>
            <a:ext cx="3859212" cy="474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7852" y="2859161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148" indent="0" algn="ctr">
              <a:buNone/>
              <a:defRPr/>
            </a:lvl2pPr>
            <a:lvl3pPr marL="914296" indent="0" algn="ctr">
              <a:buNone/>
              <a:defRPr/>
            </a:lvl3pPr>
            <a:lvl4pPr marL="1371444" indent="0" algn="ctr">
              <a:buNone/>
              <a:defRPr/>
            </a:lvl4pPr>
            <a:lvl5pPr marL="1828592" indent="0" algn="ctr">
              <a:buNone/>
              <a:defRPr/>
            </a:lvl5pPr>
            <a:lvl6pPr marL="2285740" indent="0" algn="ctr">
              <a:buNone/>
              <a:defRPr/>
            </a:lvl6pPr>
            <a:lvl7pPr marL="2742888" indent="0" algn="ctr">
              <a:buNone/>
              <a:defRPr/>
            </a:lvl7pPr>
            <a:lvl8pPr marL="3200036" indent="0" algn="ctr">
              <a:buNone/>
              <a:defRPr/>
            </a:lvl8pPr>
            <a:lvl9pPr marL="3657184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31774425"/>
      </p:ext>
    </p:extLst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9C4ABA8B-F73F-F597-A67A-DCB83EA5AC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50895E-5F30-432B-83D4-A4D617353F21}" type="datetimeFigureOut">
              <a:rPr lang="en-GB"/>
              <a:pPr>
                <a:defRPr/>
              </a:pPr>
              <a:t>13/06/2025</a:t>
            </a:fld>
            <a:endParaRPr lang="en-GB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7382B1F7-7D6A-87CD-57B2-7989CCAA13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9829DFD5-BE0C-6EB5-EBB9-32E19716CB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C4C4BF-5180-4C02-B7DF-7E08CC25F066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0883301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43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79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650558B8-BCAA-7654-A4CB-FBA329888F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1449EC-F9AA-4AAD-99C7-A0E2AB0E4830}" type="datetimeFigureOut">
              <a:rPr lang="en-GB"/>
              <a:pPr>
                <a:defRPr/>
              </a:pPr>
              <a:t>13/06/2025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65C89118-CB53-A012-C0C2-54811D6728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EB93731B-345B-6DD9-096A-217A65AA9D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845015-38C5-4A6E-B528-0B9634958FD9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71117943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900"/>
            <a:ext cx="5486400" cy="6032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337A2977-0391-1947-62E9-D1079F67FC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52A8BD-04EB-4559-932D-F4E2AD4FE42A}" type="datetimeFigureOut">
              <a:rPr lang="en-GB"/>
              <a:pPr>
                <a:defRPr/>
              </a:pPr>
              <a:t>13/06/2025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0A899527-ED69-C35A-D6B6-B107487657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5A74911C-C76C-332F-F368-69483E0624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CB4ADC-447E-432E-A5A7-D52FE71FA63B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36604053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C64A249-5517-A7E8-C761-C16483EC51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E47915-2021-49E9-89BE-D7BFE8B90D23}" type="datetimeFigureOut">
              <a:rPr lang="en-GB"/>
              <a:pPr>
                <a:defRPr/>
              </a:pPr>
              <a:t>13/06/2025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9786CD7-3E85-EF64-3061-8064966177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DD4B152-B736-657F-7B1D-0360E51556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A4D260-1D22-4FFE-A4C2-CCBE2183D88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74383406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C56C226-86D8-5A86-DE84-8F46CE1712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224A25-DFC8-4596-A6B6-DEC7AAD990AB}" type="datetimeFigureOut">
              <a:rPr lang="en-GB"/>
              <a:pPr>
                <a:defRPr/>
              </a:pPr>
              <a:t>13/06/2025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5270419-F4A1-740C-1759-41ABBACE2D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BF98187-316B-5B77-8E2D-03D0A35FB9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28060C-6CD4-4905-A42B-4CF98275935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4679581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42861" indent="-342861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62747705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25265452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6686BC6-1838-9A97-844B-DFE0CD84D3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06B489-0713-4C24-BC0E-DE70304ED2C1}" type="datetimeFigureOut">
              <a:rPr lang="en-GB"/>
              <a:pPr>
                <a:defRPr/>
              </a:pPr>
              <a:t>13/06/2025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4F4EDCC-4FCF-D8C6-506A-CD1FA41807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BB03B64-83B7-7280-C821-81A15D2D0A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541EB5-8251-4D1E-A908-A1DEB180401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1286123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6AC959C-3B81-0716-6CA8-B2432C4398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BF8C90-22FB-4743-9E5C-408EE4C399BC}" type="datetimeFigureOut">
              <a:rPr lang="en-GB"/>
              <a:pPr>
                <a:defRPr/>
              </a:pPr>
              <a:t>13/06/2025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3BBF7D9-9A46-38A8-D7C9-B2E18BF794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1C2CC29-214D-6765-63F0-D69A56023A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2D7B01-7669-4B55-B357-E49AAD0AF375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909393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0223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79638"/>
            <a:ext cx="7772400" cy="112553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8EAD091-560C-4018-FE89-071EF7C901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867D4A-1F6F-459D-B9D8-56108EEC7565}" type="datetimeFigureOut">
              <a:rPr lang="en-GB"/>
              <a:pPr>
                <a:defRPr/>
              </a:pPr>
              <a:t>13/06/2025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D36D36E-C3A7-2188-8092-FC6D62CCE2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548FB49-028E-DF02-6B3F-EF2FB99132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C70C6-BF24-4531-916E-006EC4C77EA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7000958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4777F051-530A-BD00-9049-567F09C282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712A36-E924-4EEE-8A9F-787F93058195}" type="datetimeFigureOut">
              <a:rPr lang="en-GB"/>
              <a:pPr>
                <a:defRPr/>
              </a:pPr>
              <a:t>13/06/2025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F23E5050-6A47-5229-A6B0-DF226422F3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6D4DBD5C-795C-8F75-68FB-E4BEAE2683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573371-8148-43CB-9183-C814D3F1028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0612561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A86E7A17-38B2-C266-1CA4-176B4C783D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B58E60-6F33-4CED-9700-1BE5610252BA}" type="datetimeFigureOut">
              <a:rPr lang="en-GB"/>
              <a:pPr>
                <a:defRPr/>
              </a:pPr>
              <a:t>13/06/2025</a:t>
            </a:fld>
            <a:endParaRPr lang="en-GB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421FB4F1-B86E-CD47-A7E5-0396F710FE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7DC2A492-904F-1236-D9CE-4D12A8458F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8F4AF3-1E3E-47BC-8D1F-CC6F6E484A9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616808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D2C070AF-49FF-AC80-6E1B-3D783A8832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0D0030-8584-479E-AEB4-AA72CC20BED6}" type="datetimeFigureOut">
              <a:rPr lang="en-GB"/>
              <a:pPr>
                <a:defRPr/>
              </a:pPr>
              <a:t>13/06/2025</a:t>
            </a:fld>
            <a:endParaRPr lang="en-GB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1BC7BF9C-9F94-2692-594F-823FE6FF73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41D910F3-55A8-AC40-46BC-E010AB7932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2F8443-CA29-4815-9FA4-66811B4EE677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8377264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6ADF10D2-D822-5B35-3DE5-C37E3A840285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88950" y="171450"/>
            <a:ext cx="6827838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7553CD63-40C6-BE8B-B9D0-F6CDF3936E1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85775" y="1090613"/>
            <a:ext cx="8388350" cy="3622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030" name="Rectangle 15">
            <a:extLst>
              <a:ext uri="{FF2B5EF4-FFF2-40B4-BE49-F238E27FC236}">
                <a16:creationId xmlns:a16="http://schemas.microsoft.com/office/drawing/2014/main" id="{1EB92FE6-336F-7739-8FF0-3C257B88EB06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86225" y="2478088"/>
            <a:ext cx="974725" cy="246062"/>
          </a:xfrm>
          <a:prstGeom prst="rect">
            <a:avLst/>
          </a:prstGeom>
          <a:noFill/>
          <a:ln>
            <a:noFill/>
          </a:ln>
        </p:spPr>
        <p:txBody>
          <a:bodyPr wrap="none" lIns="91430" tIns="45715" rIns="91430" bIns="45715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pic>
        <p:nvPicPr>
          <p:cNvPr id="1029" name="Picture 10">
            <a:extLst>
              <a:ext uri="{FF2B5EF4-FFF2-40B4-BE49-F238E27FC236}">
                <a16:creationId xmlns:a16="http://schemas.microsoft.com/office/drawing/2014/main" id="{00201BCD-9158-65BD-02F8-251CF89925E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3963" y="230188"/>
            <a:ext cx="1187450" cy="690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3" name="Oval 11">
            <a:extLst>
              <a:ext uri="{FF2B5EF4-FFF2-40B4-BE49-F238E27FC236}">
                <a16:creationId xmlns:a16="http://schemas.microsoft.com/office/drawing/2014/main" id="{48C3E24C-8FED-F78E-D253-924AAA00592E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08975" y="4773613"/>
            <a:ext cx="609600" cy="314325"/>
          </a:xfrm>
          <a:prstGeom prst="ellipse">
            <a:avLst/>
          </a:prstGeom>
          <a:solidFill>
            <a:schemeClr val="bg1">
              <a:alpha val="50195"/>
            </a:schemeClr>
          </a:solidFill>
          <a:ln>
            <a:noFill/>
          </a:ln>
        </p:spPr>
        <p:txBody>
          <a:bodyPr lIns="91430" tIns="45715" rIns="91430" bIns="45715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defRPr/>
            </a:pPr>
            <a:fld id="{24193B4E-ECD9-49E2-8CF8-619F73D953CF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246" r:id="rId1"/>
    <p:sldLayoutId id="2147486233" r:id="rId2"/>
    <p:sldLayoutId id="2147486234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MS PGothic" panose="020B0600070205080204" pitchFamily="34" charset="-128"/>
          <a:cs typeface="ＭＳ Ｐゴシック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5pPr>
      <a:lvl6pPr marL="457148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296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444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592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1313" indent="-341313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MS PGothic" panose="020B0600070205080204" pitchFamily="34" charset="-128"/>
          <a:cs typeface="ＭＳ Ｐゴシック" charset="0"/>
        </a:defRPr>
      </a:lvl1pPr>
      <a:lvl2pPr marL="741363" indent="-284163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MS PGothic" panose="020B0600070205080204" pitchFamily="34" charset="-128"/>
        </a:defRPr>
      </a:lvl2pPr>
      <a:lvl3pPr marL="11414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3pPr>
      <a:lvl4pPr marL="15986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4pPr>
      <a:lvl5pPr marL="20558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  <a:ea typeface="MS PGothic" panose="020B0600070205080204" pitchFamily="34" charset="-128"/>
        </a:defRPr>
      </a:lvl5pPr>
      <a:lvl6pPr marL="2514314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462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8610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5758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4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2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8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3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4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>
            <a:extLst>
              <a:ext uri="{FF2B5EF4-FFF2-40B4-BE49-F238E27FC236}">
                <a16:creationId xmlns:a16="http://schemas.microsoft.com/office/drawing/2014/main" id="{17546D80-48EA-1165-98DB-15F7E0EA3800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2051" name="Text Placeholder 2">
            <a:extLst>
              <a:ext uri="{FF2B5EF4-FFF2-40B4-BE49-F238E27FC236}">
                <a16:creationId xmlns:a16="http://schemas.microsoft.com/office/drawing/2014/main" id="{1F32C568-746A-11ED-2033-E908924FDD2A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200150"/>
            <a:ext cx="8229600" cy="339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8D35AD2-E0CE-C9CB-AFD8-3FB36CE7446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fld id="{1E042D91-2537-45BF-9B5D-5194E9127711}" type="datetimeFigureOut">
              <a:rPr lang="en-GB"/>
              <a:pPr>
                <a:defRPr/>
              </a:pPr>
              <a:t>13/06/2025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B652A57-ACAB-6D38-89F6-BBF6A060BB5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495466D-B86D-933D-6656-796F542A1EE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F517E7F8-50DE-4F7B-8A69-6F910E4D44D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235" r:id="rId1"/>
    <p:sldLayoutId id="2147486236" r:id="rId2"/>
    <p:sldLayoutId id="2147486237" r:id="rId3"/>
    <p:sldLayoutId id="2147486238" r:id="rId4"/>
    <p:sldLayoutId id="2147486239" r:id="rId5"/>
    <p:sldLayoutId id="2147486240" r:id="rId6"/>
    <p:sldLayoutId id="2147486241" r:id="rId7"/>
    <p:sldLayoutId id="2147486242" r:id="rId8"/>
    <p:sldLayoutId id="2147486243" r:id="rId9"/>
    <p:sldLayoutId id="2147486244" r:id="rId10"/>
    <p:sldLayoutId id="2147486245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hyperlink" Target="https://ftp.3gpp.org/Information/WORK_PLAN" TargetMode="Externa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3gpp.org/ftp/Information/WI_Sheet/SP-250381.zip" TargetMode="External"/><Relationship Id="rId13" Type="http://schemas.openxmlformats.org/officeDocument/2006/relationships/hyperlink" Target="https://www.3gpp.org/ftp/Information/WI_Sheet/SP-250392.zip" TargetMode="External"/><Relationship Id="rId3" Type="http://schemas.openxmlformats.org/officeDocument/2006/relationships/hyperlink" Target="https://www.3gpp.org/ftp/Information/WI_Sheet/SP-250380.zip" TargetMode="External"/><Relationship Id="rId7" Type="http://schemas.openxmlformats.org/officeDocument/2006/relationships/hyperlink" Target="https://www.3gpp.org/ftp/Information/WI_Sheet/SP-250374.zip" TargetMode="External"/><Relationship Id="rId12" Type="http://schemas.openxmlformats.org/officeDocument/2006/relationships/hyperlink" Target="https://www.3gpp.org/ftp/Information/WI_Sheet/SP-250391.zip" TargetMode="External"/><Relationship Id="rId2" Type="http://schemas.openxmlformats.org/officeDocument/2006/relationships/hyperlink" Target="https://www.3gpp.org/ftp/Information/WI_Sheet/SP-250390.zip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3gpp.org/ftp/Information/WI_Sheet/SP-250588.zip" TargetMode="External"/><Relationship Id="rId11" Type="http://schemas.openxmlformats.org/officeDocument/2006/relationships/hyperlink" Target="https://www.3gpp.org/ftp/Information/WI_Sheet/SP-250389.zip" TargetMode="External"/><Relationship Id="rId5" Type="http://schemas.openxmlformats.org/officeDocument/2006/relationships/hyperlink" Target="https://www.3gpp.org/ftp/Information/WI_Sheet/SP-250384.zip" TargetMode="External"/><Relationship Id="rId10" Type="http://schemas.openxmlformats.org/officeDocument/2006/relationships/hyperlink" Target="https://www.3gpp.org/ftp/Information/WI_Sheet/SP-250383.zip" TargetMode="External"/><Relationship Id="rId4" Type="http://schemas.openxmlformats.org/officeDocument/2006/relationships/hyperlink" Target="https://www.3gpp.org/ftp/Information/WI_Sheet/SP-250379.zip" TargetMode="External"/><Relationship Id="rId9" Type="http://schemas.openxmlformats.org/officeDocument/2006/relationships/hyperlink" Target="https://www.3gpp.org/ftp/Information/WI_Sheet/SP-250382.zip" TargetMode="Externa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Information/WORK_PLAN" TargetMode="External"/><Relationship Id="rId2" Type="http://schemas.openxmlformats.org/officeDocument/2006/relationships/hyperlink" Target="mailto:LISTSERV@LIST.ETSI.ORG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3gpp.org/ftp/Information/WORK_PLAN/Description_Releases/" TargetMode="Externa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>
            <a:extLst>
              <a:ext uri="{FF2B5EF4-FFF2-40B4-BE49-F238E27FC236}">
                <a16:creationId xmlns:a16="http://schemas.microsoft.com/office/drawing/2014/main" id="{84855F26-489D-BEF7-060A-F875D3FBF6A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49133" y="1101050"/>
            <a:ext cx="6149975" cy="1428750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normAutofit/>
          </a:bodyPr>
          <a:lstStyle/>
          <a:p>
            <a:pPr algn="ctr">
              <a:defRPr/>
            </a:pPr>
            <a:r>
              <a:rPr lang="en-GB" sz="4000" b="1" kern="0" dirty="0">
                <a:solidFill>
                  <a:srgbClr val="FF0000"/>
                </a:solidFill>
                <a:latin typeface="+mj-lt"/>
                <a:ea typeface="ＭＳ Ｐゴシック" charset="0"/>
              </a:rPr>
              <a:t>3GPP Work Plan</a:t>
            </a:r>
          </a:p>
          <a:p>
            <a:pPr algn="ctr">
              <a:defRPr/>
            </a:pPr>
            <a:r>
              <a:rPr lang="en-GB" sz="3600" b="1" kern="0" dirty="0">
                <a:solidFill>
                  <a:srgbClr val="FF0000"/>
                </a:solidFill>
                <a:latin typeface="+mj-lt"/>
                <a:ea typeface="ＭＳ Ｐゴシック" charset="0"/>
              </a:rPr>
              <a:t>Review at Plenary #108</a:t>
            </a:r>
          </a:p>
          <a:p>
            <a:pPr algn="ctr">
              <a:defRPr/>
            </a:pPr>
            <a:endParaRPr lang="en-GB" sz="1600" kern="0" dirty="0">
              <a:effectLst>
                <a:outerShdw blurRad="38100" dist="38100" dir="2700000" algn="tl">
                  <a:srgbClr val="C0C0C0"/>
                </a:outerShdw>
              </a:effectLst>
              <a:latin typeface="+mj-lt"/>
              <a:ea typeface="ＭＳ Ｐゴシック" charset="0"/>
              <a:cs typeface="ＭＳ Ｐゴシック" charset="0"/>
            </a:endParaRPr>
          </a:p>
        </p:txBody>
      </p:sp>
      <p:sp>
        <p:nvSpPr>
          <p:cNvPr id="6147" name="Subtitle 6">
            <a:extLst>
              <a:ext uri="{FF2B5EF4-FFF2-40B4-BE49-F238E27FC236}">
                <a16:creationId xmlns:a16="http://schemas.microsoft.com/office/drawing/2014/main" id="{926DF14B-5213-7D16-82DF-45C25D8F4BCD}"/>
              </a:ext>
            </a:extLst>
          </p:cNvPr>
          <p:cNvSpPr>
            <a:spLocks noGrp="1"/>
          </p:cNvSpPr>
          <p:nvPr>
            <p:ph type="subTitle" idx="4294967295"/>
          </p:nvPr>
        </p:nvSpPr>
        <p:spPr>
          <a:xfrm>
            <a:off x="1339850" y="3817938"/>
            <a:ext cx="7643813" cy="1054100"/>
          </a:xfrm>
        </p:spPr>
        <p:txBody>
          <a:bodyPr/>
          <a:lstStyle/>
          <a:p>
            <a:pPr marL="0" indent="0">
              <a:lnSpc>
                <a:spcPct val="80000"/>
              </a:lnSpc>
              <a:buFontTx/>
              <a:buNone/>
            </a:pPr>
            <a:br>
              <a:rPr lang="en-GB" altLang="en-US" sz="1400" dirty="0">
                <a:latin typeface="Arial" panose="020B0604020202020204" pitchFamily="34" charset="0"/>
              </a:rPr>
            </a:br>
            <a:r>
              <a:rPr lang="en-GB" altLang="en-US" sz="1400" dirty="0">
                <a:latin typeface="Arial" panose="020B0604020202020204" pitchFamily="34" charset="0"/>
              </a:rPr>
              <a:t>Source: 		MCC / Work Plan Manager (A. Sultan)</a:t>
            </a:r>
          </a:p>
          <a:p>
            <a:pPr marL="0" indent="0">
              <a:lnSpc>
                <a:spcPct val="80000"/>
              </a:lnSpc>
              <a:buFontTx/>
              <a:buNone/>
            </a:pPr>
            <a:r>
              <a:rPr lang="en-GB" altLang="en-US" sz="1400" dirty="0">
                <a:latin typeface="Arial" panose="020B0604020202020204" pitchFamily="34" charset="0"/>
              </a:rPr>
              <a:t>Agenda item: 	Review of the Work Plan</a:t>
            </a:r>
          </a:p>
          <a:p>
            <a:pPr marL="0" indent="0">
              <a:lnSpc>
                <a:spcPct val="80000"/>
              </a:lnSpc>
              <a:buFontTx/>
              <a:buNone/>
            </a:pPr>
            <a:r>
              <a:rPr lang="en-GB" altLang="en-US" sz="1400" dirty="0">
                <a:latin typeface="Arial" panose="020B0604020202020204" pitchFamily="34" charset="0"/>
              </a:rPr>
              <a:t>Document for:	Information</a:t>
            </a:r>
          </a:p>
        </p:txBody>
      </p:sp>
      <p:sp>
        <p:nvSpPr>
          <p:cNvPr id="6148" name="Text Box 5">
            <a:extLst>
              <a:ext uri="{FF2B5EF4-FFF2-40B4-BE49-F238E27FC236}">
                <a16:creationId xmlns:a16="http://schemas.microsoft.com/office/drawing/2014/main" id="{FA3994A6-7195-0692-D702-83BDBF8639E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13000" y="2330451"/>
            <a:ext cx="6759271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900" i="1" dirty="0">
                <a:latin typeface="Arial" panose="020B0604020202020204" pitchFamily="34" charset="0"/>
              </a:rPr>
              <a:t>Review based on the latest available version of the Work Plan, available at: </a:t>
            </a:r>
            <a:r>
              <a:rPr lang="en-GB" altLang="en-US" sz="900" i="1" dirty="0">
                <a:latin typeface="Arial" panose="020B0604020202020204" pitchFamily="34" charset="0"/>
                <a:hlinkClick r:id="rId4"/>
              </a:rPr>
              <a:t>https://ftp.3gpp.org/Information/WORK_PLAN</a:t>
            </a:r>
            <a:endParaRPr lang="en-GB" altLang="en-US" sz="900" i="1" dirty="0">
              <a:latin typeface="Arial" panose="020B0604020202020204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endParaRPr lang="en-GB" altLang="en-US" sz="900" i="1" dirty="0">
              <a:latin typeface="Arial" panose="020B0604020202020204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GB" altLang="en-US" sz="900" i="1" dirty="0">
                <a:latin typeface="Arial" panose="020B0604020202020204" pitchFamily="34" charset="0"/>
              </a:rPr>
              <a:t>Includes: 	- the progress on all WIDs, as indicated in the WG Chairs’ reports (CT &amp; SA) and in the Status Report (RAN), 	- the new WIDs proposed by SA/CT WGs to this TSG (will be removed if not TSG-approved)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GB" altLang="en-US" sz="900" i="1" dirty="0">
                <a:latin typeface="Arial" panose="020B0604020202020204" pitchFamily="34" charset="0"/>
              </a:rPr>
              <a:t>	- RAN Report to SA (SP-250800), CT Report to SA (SP-250776)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GB" altLang="en-US" sz="900" i="1" dirty="0">
                <a:latin typeface="Arial" panose="020B0604020202020204" pitchFamily="34" charset="0"/>
              </a:rPr>
              <a:t>Does not include: - the company-proposed WIDs proposed/approved at this TSG, the revised WID/SID during this TSG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65BCC69-0BBB-FFFF-CA27-0C8171CACE9F}"/>
              </a:ext>
            </a:extLst>
          </p:cNvPr>
          <p:cNvSpPr txBox="1"/>
          <p:nvPr/>
        </p:nvSpPr>
        <p:spPr>
          <a:xfrm>
            <a:off x="1418449" y="3292779"/>
            <a:ext cx="5370512" cy="708025"/>
          </a:xfrm>
          <a:prstGeom prst="rect">
            <a:avLst/>
          </a:prstGeom>
          <a:noFill/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sz="800" i="1" dirty="0">
                <a:solidFill>
                  <a:srgbClr val="FF0000"/>
                </a:solidFill>
              </a:rPr>
              <a:t>Warnings : </a:t>
            </a:r>
          </a:p>
          <a:p>
            <a:pPr>
              <a:defRPr/>
            </a:pPr>
            <a:r>
              <a:rPr lang="en-GB" sz="800" i="1" dirty="0">
                <a:solidFill>
                  <a:srgbClr val="FF0000"/>
                </a:solidFill>
              </a:rPr>
              <a:t>- This review is a high-level view of the 3GPP progress. It is based on the 3GPP Work Plan, a continuously updated document. </a:t>
            </a:r>
          </a:p>
          <a:p>
            <a:pPr>
              <a:defRPr/>
            </a:pPr>
            <a:r>
              <a:rPr lang="en-GB" sz="800" i="1" dirty="0">
                <a:solidFill>
                  <a:srgbClr val="FF0000"/>
                </a:solidFill>
              </a:rPr>
              <a:t>Some misalignments might temporarily appear on some individual items. </a:t>
            </a:r>
          </a:p>
          <a:p>
            <a:pPr>
              <a:defRPr/>
            </a:pPr>
            <a:r>
              <a:rPr lang="en-GB" sz="800" i="1" dirty="0">
                <a:solidFill>
                  <a:srgbClr val="FF0000"/>
                </a:solidFill>
              </a:rPr>
              <a:t>- Some WG cannot progress because of reasons beyond their control (e.g. dependencies with other groups). </a:t>
            </a:r>
          </a:p>
          <a:p>
            <a:pPr>
              <a:defRPr/>
            </a:pPr>
            <a:r>
              <a:rPr lang="en-GB" sz="800" i="1" dirty="0">
                <a:solidFill>
                  <a:srgbClr val="FF0000"/>
                </a:solidFill>
              </a:rPr>
              <a:t>These slides shall not be used to judge the “efficiency” of whatever WG.</a:t>
            </a:r>
          </a:p>
        </p:txBody>
      </p:sp>
      <p:sp>
        <p:nvSpPr>
          <p:cNvPr id="6150" name="AutoShape 14">
            <a:extLst>
              <a:ext uri="{FF2B5EF4-FFF2-40B4-BE49-F238E27FC236}">
                <a16:creationId xmlns:a16="http://schemas.microsoft.com/office/drawing/2014/main" id="{9FE2EA07-2F46-97FA-2113-FFD61E02EC2E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37" y="4779963"/>
            <a:ext cx="8879753" cy="242887"/>
          </a:xfrm>
          <a:prstGeom prst="homePlate">
            <a:avLst>
              <a:gd name="adj" fmla="val 91718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5" rIns="91430" bIns="45715"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000">
              <a:latin typeface="Arial" panose="020B0604020202020204" pitchFamily="34" charset="0"/>
            </a:endParaRPr>
          </a:p>
        </p:txBody>
      </p:sp>
      <p:sp>
        <p:nvSpPr>
          <p:cNvPr id="6151" name="Rectangle 16">
            <a:extLst>
              <a:ext uri="{FF2B5EF4-FFF2-40B4-BE49-F238E27FC236}">
                <a16:creationId xmlns:a16="http://schemas.microsoft.com/office/drawing/2014/main" id="{1B78462D-99E9-3720-5CF1-5E79CAB60884}"/>
              </a:ext>
            </a:extLst>
          </p:cNvPr>
          <p:cNvSpPr>
            <a:spLocks noChangeArrowheads="1"/>
          </p:cNvSpPr>
          <p:nvPr/>
        </p:nvSpPr>
        <p:spPr bwMode="auto">
          <a:xfrm>
            <a:off x="8166389" y="4576475"/>
            <a:ext cx="824244" cy="215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5" rIns="91430" bIns="45715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800" dirty="0">
                <a:latin typeface="Arial" panose="020B0604020202020204" pitchFamily="34" charset="0"/>
              </a:rPr>
              <a:t>© </a:t>
            </a:r>
            <a:r>
              <a:rPr lang="en-GB" altLang="en-US" sz="800">
                <a:latin typeface="Arial" panose="020B0604020202020204" pitchFamily="34" charset="0"/>
              </a:rPr>
              <a:t>3GPP 2025</a:t>
            </a:r>
            <a:endParaRPr lang="en-GB" altLang="en-US" sz="800" dirty="0">
              <a:latin typeface="Arial" panose="020B0604020202020204" pitchFamily="34" charset="0"/>
            </a:endParaRPr>
          </a:p>
        </p:txBody>
      </p:sp>
      <p:sp>
        <p:nvSpPr>
          <p:cNvPr id="6" name="TextBox 8">
            <a:extLst>
              <a:ext uri="{FF2B5EF4-FFF2-40B4-BE49-F238E27FC236}">
                <a16:creationId xmlns:a16="http://schemas.microsoft.com/office/drawing/2014/main" id="{E7430CFF-B6A8-F0E3-5069-E233E8AE624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87" y="4773613"/>
            <a:ext cx="8699068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5" rIns="91430" bIns="45715"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1050" dirty="0">
                <a:solidFill>
                  <a:schemeClr val="bg1"/>
                </a:solidFill>
                <a:latin typeface="Arial" panose="020B0604020202020204" pitchFamily="34" charset="0"/>
              </a:rPr>
              <a:t>SP-250890 (rev of rev of SP-250713, RP-250840 , CP-251011 )</a:t>
            </a:r>
            <a:r>
              <a:rPr lang="en-GB" altLang="en-US" sz="800" dirty="0">
                <a:solidFill>
                  <a:schemeClr val="bg1"/>
                </a:solidFill>
                <a:latin typeface="Arial" panose="020B0604020202020204" pitchFamily="34" charset="0"/>
              </a:rPr>
              <a:t> 3GPP TSG#108, 9 -13 June 2025, Prague, Czech Republic</a:t>
            </a:r>
          </a:p>
        </p:txBody>
      </p:sp>
    </p:spTree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>
            <a:extLst>
              <a:ext uri="{FF2B5EF4-FFF2-40B4-BE49-F238E27FC236}">
                <a16:creationId xmlns:a16="http://schemas.microsoft.com/office/drawing/2014/main" id="{4FBF07BC-257A-B2A9-579E-D9174E7BD3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171450"/>
            <a:ext cx="6827838" cy="857250"/>
          </a:xfrm>
        </p:spPr>
        <p:txBody>
          <a:bodyPr/>
          <a:lstStyle/>
          <a:p>
            <a:r>
              <a:rPr lang="en-GB" altLang="en-US" dirty="0"/>
              <a:t>Release 20: introduction</a:t>
            </a:r>
          </a:p>
        </p:txBody>
      </p:sp>
      <p:sp>
        <p:nvSpPr>
          <p:cNvPr id="24579" name="Content Placeholder 5">
            <a:extLst>
              <a:ext uri="{FF2B5EF4-FFF2-40B4-BE49-F238E27FC236}">
                <a16:creationId xmlns:a16="http://schemas.microsoft.com/office/drawing/2014/main" id="{281449CA-9E3C-556A-038D-F10EE542CB1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0933" y="1454462"/>
            <a:ext cx="8873067" cy="3622675"/>
          </a:xfrm>
        </p:spPr>
        <p:txBody>
          <a:bodyPr/>
          <a:lstStyle/>
          <a:p>
            <a:r>
              <a:rPr lang="en-US" altLang="en-US" sz="1800" dirty="0"/>
              <a:t>Rel-20 has 2 components: “Rel-20_5GA” and “Rel-20_6G” (or “Rel-20_FS_6G”)</a:t>
            </a:r>
          </a:p>
          <a:p>
            <a:pPr lvl="1"/>
            <a:r>
              <a:rPr lang="en-US" altLang="en-US" sz="1400" dirty="0"/>
              <a:t>Rel-20_5GA covers 5GA studies and normative; </a:t>
            </a:r>
          </a:p>
          <a:p>
            <a:pPr lvl="1"/>
            <a:r>
              <a:rPr lang="en-US" altLang="en-US" sz="1400" dirty="0"/>
              <a:t>Rel-20_6G covers 6G studies only (6G normative in Rel-21)</a:t>
            </a:r>
          </a:p>
          <a:p>
            <a:pPr lvl="1"/>
            <a:r>
              <a:rPr lang="en-US" altLang="en-US" sz="1400" dirty="0"/>
              <a:t>Up to each TSG/WG how to split their time on each component (e.g. in SA1, it was initially at 50%-50%)</a:t>
            </a:r>
          </a:p>
          <a:p>
            <a:pPr lvl="3"/>
            <a:endParaRPr lang="en-GB" altLang="en-US" sz="1200" i="1" dirty="0"/>
          </a:p>
          <a:p>
            <a:pPr lvl="2"/>
            <a:endParaRPr lang="en-GB" altLang="en-US" sz="1400" dirty="0"/>
          </a:p>
        </p:txBody>
      </p:sp>
    </p:spTree>
    <p:extLst>
      <p:ext uri="{BB962C8B-B14F-4D97-AF65-F5344CB8AC3E}">
        <p14:creationId xmlns:p14="http://schemas.microsoft.com/office/powerpoint/2010/main" val="1893322574"/>
      </p:ext>
    </p:extLst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028992F-C49F-EE61-F694-80B07DDE08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0" name="Straight Connector 114">
            <a:extLst>
              <a:ext uri="{FF2B5EF4-FFF2-40B4-BE49-F238E27FC236}">
                <a16:creationId xmlns:a16="http://schemas.microsoft.com/office/drawing/2014/main" id="{F15672DF-A3AB-3988-49FA-718AB9547C1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791354" y="1077071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4" name="Straight Connector 114">
            <a:extLst>
              <a:ext uri="{FF2B5EF4-FFF2-40B4-BE49-F238E27FC236}">
                <a16:creationId xmlns:a16="http://schemas.microsoft.com/office/drawing/2014/main" id="{D777A93A-0494-CB81-BF07-6ED0D44FE2A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70414" y="1077071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074300E3-F476-EEBF-D35B-A1E8736C7C9D}"/>
              </a:ext>
            </a:extLst>
          </p:cNvPr>
          <p:cNvCxnSpPr>
            <a:cxnSpLocks/>
          </p:cNvCxnSpPr>
          <p:nvPr/>
        </p:nvCxnSpPr>
        <p:spPr bwMode="auto">
          <a:xfrm>
            <a:off x="435935" y="564953"/>
            <a:ext cx="2334358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6" name="Straight Connector 114">
            <a:extLst>
              <a:ext uri="{FF2B5EF4-FFF2-40B4-BE49-F238E27FC236}">
                <a16:creationId xmlns:a16="http://schemas.microsoft.com/office/drawing/2014/main" id="{C33B306E-5E8B-AC76-C303-4AC9B7802E6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992806" y="1048536"/>
            <a:ext cx="0" cy="3742153"/>
          </a:xfrm>
          <a:prstGeom prst="line">
            <a:avLst/>
          </a:prstGeom>
          <a:ln>
            <a:solidFill>
              <a:srgbClr val="C00000"/>
            </a:solidFill>
            <a:headEnd/>
            <a:tailEnd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9272" name="Straight Connector 114">
            <a:extLst>
              <a:ext uri="{FF2B5EF4-FFF2-40B4-BE49-F238E27FC236}">
                <a16:creationId xmlns:a16="http://schemas.microsoft.com/office/drawing/2014/main" id="{63507367-7C85-5DDA-8929-8D09E8B90A3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984830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id="{3B9E7960-6113-C4D1-ECEF-73196F0C03E0}"/>
              </a:ext>
            </a:extLst>
          </p:cNvPr>
          <p:cNvSpPr txBox="1"/>
          <p:nvPr/>
        </p:nvSpPr>
        <p:spPr>
          <a:xfrm>
            <a:off x="1333507" y="442716"/>
            <a:ext cx="498475" cy="24606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2024</a:t>
            </a: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BA5BB33D-59DC-8CD1-D095-4371152BEFFE}"/>
              </a:ext>
            </a:extLst>
          </p:cNvPr>
          <p:cNvGrpSpPr/>
          <p:nvPr/>
        </p:nvGrpSpPr>
        <p:grpSpPr>
          <a:xfrm>
            <a:off x="775588" y="708040"/>
            <a:ext cx="400050" cy="354013"/>
            <a:chOff x="996003" y="755453"/>
            <a:chExt cx="400050" cy="354013"/>
          </a:xfrm>
        </p:grpSpPr>
        <p:sp>
          <p:nvSpPr>
            <p:cNvPr id="17432" name="TextBox 86">
              <a:extLst>
                <a:ext uri="{FF2B5EF4-FFF2-40B4-BE49-F238E27FC236}">
                  <a16:creationId xmlns:a16="http://schemas.microsoft.com/office/drawing/2014/main" id="{988CC082-346E-34BD-676E-57B18118E76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96003" y="755453"/>
              <a:ext cx="388937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#103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48" name="TextBox 59">
              <a:extLst>
                <a:ext uri="{FF2B5EF4-FFF2-40B4-BE49-F238E27FC236}">
                  <a16:creationId xmlns:a16="http://schemas.microsoft.com/office/drawing/2014/main" id="{165C6395-ACED-7B3D-FC22-AC91FB3A142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18228" y="909441"/>
              <a:ext cx="3778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17489" name="Group 17488">
            <a:extLst>
              <a:ext uri="{FF2B5EF4-FFF2-40B4-BE49-F238E27FC236}">
                <a16:creationId xmlns:a16="http://schemas.microsoft.com/office/drawing/2014/main" id="{D08FB91D-770B-B580-B528-B623B4BC2A75}"/>
              </a:ext>
            </a:extLst>
          </p:cNvPr>
          <p:cNvGrpSpPr/>
          <p:nvPr/>
        </p:nvGrpSpPr>
        <p:grpSpPr>
          <a:xfrm>
            <a:off x="5630025" y="708040"/>
            <a:ext cx="403225" cy="354013"/>
            <a:chOff x="6320478" y="755453"/>
            <a:chExt cx="403225" cy="354013"/>
          </a:xfrm>
        </p:grpSpPr>
        <p:sp>
          <p:nvSpPr>
            <p:cNvPr id="17440" name="TextBox 86">
              <a:extLst>
                <a:ext uri="{FF2B5EF4-FFF2-40B4-BE49-F238E27FC236}">
                  <a16:creationId xmlns:a16="http://schemas.microsoft.com/office/drawing/2014/main" id="{6A931EFD-74D2-FC18-4BBF-502319A23C8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320478" y="755453"/>
              <a:ext cx="34290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#111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49" name="TextBox 60">
              <a:extLst>
                <a:ext uri="{FF2B5EF4-FFF2-40B4-BE49-F238E27FC236}">
                  <a16:creationId xmlns:a16="http://schemas.microsoft.com/office/drawing/2014/main" id="{11D523C6-2A70-26A7-1D99-1B54A6962C4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345878" y="909441"/>
              <a:ext cx="3778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043653F7-377D-9559-CA06-3E13217E3369}"/>
              </a:ext>
            </a:extLst>
          </p:cNvPr>
          <p:cNvGrpSpPr/>
          <p:nvPr/>
        </p:nvGrpSpPr>
        <p:grpSpPr>
          <a:xfrm>
            <a:off x="3191694" y="708040"/>
            <a:ext cx="390525" cy="354013"/>
            <a:chOff x="3678878" y="755453"/>
            <a:chExt cx="390525" cy="354013"/>
          </a:xfrm>
        </p:grpSpPr>
        <p:sp>
          <p:nvSpPr>
            <p:cNvPr id="17436" name="TextBox 86">
              <a:extLst>
                <a:ext uri="{FF2B5EF4-FFF2-40B4-BE49-F238E27FC236}">
                  <a16:creationId xmlns:a16="http://schemas.microsoft.com/office/drawing/2014/main" id="{58981BF9-119B-4A80-8B18-44F700DD457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78878" y="755453"/>
              <a:ext cx="3905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#107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0" name="TextBox 61">
              <a:extLst>
                <a:ext uri="{FF2B5EF4-FFF2-40B4-BE49-F238E27FC236}">
                  <a16:creationId xmlns:a16="http://schemas.microsoft.com/office/drawing/2014/main" id="{10B86475-D05A-F024-8D10-3834410937D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83640" y="909441"/>
              <a:ext cx="3778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CBEEB882-0873-17C9-668A-5BD3DDAC9943}"/>
              </a:ext>
            </a:extLst>
          </p:cNvPr>
          <p:cNvGrpSpPr/>
          <p:nvPr/>
        </p:nvGrpSpPr>
        <p:grpSpPr>
          <a:xfrm>
            <a:off x="1381202" y="708040"/>
            <a:ext cx="396875" cy="354013"/>
            <a:chOff x="1684978" y="755453"/>
            <a:chExt cx="396875" cy="354013"/>
          </a:xfrm>
        </p:grpSpPr>
        <p:sp>
          <p:nvSpPr>
            <p:cNvPr id="17433" name="TextBox 86">
              <a:extLst>
                <a:ext uri="{FF2B5EF4-FFF2-40B4-BE49-F238E27FC236}">
                  <a16:creationId xmlns:a16="http://schemas.microsoft.com/office/drawing/2014/main" id="{C103280A-1592-A747-3090-8C7DDE8D80F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684978" y="755453"/>
              <a:ext cx="3968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#104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1" name="TextBox 62">
              <a:extLst>
                <a:ext uri="{FF2B5EF4-FFF2-40B4-BE49-F238E27FC236}">
                  <a16:creationId xmlns:a16="http://schemas.microsoft.com/office/drawing/2014/main" id="{F552B731-B734-8036-32D1-B31A30D549F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05615" y="909441"/>
              <a:ext cx="3714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>
                  <a:latin typeface="Montserrat" panose="00000500000000000000" pitchFamily="2" charset="0"/>
                </a:rPr>
                <a:t>Jun.</a:t>
              </a:r>
            </a:p>
          </p:txBody>
        </p:sp>
      </p:grpSp>
      <p:grpSp>
        <p:nvGrpSpPr>
          <p:cNvPr id="17476" name="Group 17475">
            <a:extLst>
              <a:ext uri="{FF2B5EF4-FFF2-40B4-BE49-F238E27FC236}">
                <a16:creationId xmlns:a16="http://schemas.microsoft.com/office/drawing/2014/main" id="{42783D1B-5915-E686-B1DF-AC2941019424}"/>
              </a:ext>
            </a:extLst>
          </p:cNvPr>
          <p:cNvGrpSpPr/>
          <p:nvPr/>
        </p:nvGrpSpPr>
        <p:grpSpPr>
          <a:xfrm>
            <a:off x="3787783" y="708040"/>
            <a:ext cx="422275" cy="354013"/>
            <a:chOff x="4367853" y="755453"/>
            <a:chExt cx="422275" cy="354013"/>
          </a:xfrm>
        </p:grpSpPr>
        <p:sp>
          <p:nvSpPr>
            <p:cNvPr id="17437" name="TextBox 86">
              <a:extLst>
                <a:ext uri="{FF2B5EF4-FFF2-40B4-BE49-F238E27FC236}">
                  <a16:creationId xmlns:a16="http://schemas.microsoft.com/office/drawing/2014/main" id="{FEF09D13-9AE7-21AF-924D-235C465BCB1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367853" y="755453"/>
              <a:ext cx="3968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#108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2" name="TextBox 63">
              <a:extLst>
                <a:ext uri="{FF2B5EF4-FFF2-40B4-BE49-F238E27FC236}">
                  <a16:creationId xmlns:a16="http://schemas.microsoft.com/office/drawing/2014/main" id="{B7BB6509-4F48-4659-60CC-4CD60BF4B78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418653" y="909441"/>
              <a:ext cx="3714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Jun.</a:t>
              </a:r>
            </a:p>
          </p:txBody>
        </p:sp>
      </p:grpSp>
      <p:grpSp>
        <p:nvGrpSpPr>
          <p:cNvPr id="17494" name="Group 17493">
            <a:extLst>
              <a:ext uri="{FF2B5EF4-FFF2-40B4-BE49-F238E27FC236}">
                <a16:creationId xmlns:a16="http://schemas.microsoft.com/office/drawing/2014/main" id="{B967BDC6-86AB-7837-B13B-ABA3A2B01909}"/>
              </a:ext>
            </a:extLst>
          </p:cNvPr>
          <p:cNvGrpSpPr/>
          <p:nvPr/>
        </p:nvGrpSpPr>
        <p:grpSpPr>
          <a:xfrm>
            <a:off x="6238814" y="708040"/>
            <a:ext cx="407988" cy="354013"/>
            <a:chOff x="6884040" y="755453"/>
            <a:chExt cx="407988" cy="354013"/>
          </a:xfrm>
        </p:grpSpPr>
        <p:sp>
          <p:nvSpPr>
            <p:cNvPr id="17441" name="TextBox 86">
              <a:extLst>
                <a:ext uri="{FF2B5EF4-FFF2-40B4-BE49-F238E27FC236}">
                  <a16:creationId xmlns:a16="http://schemas.microsoft.com/office/drawing/2014/main" id="{00AF13A8-AEBE-A2D0-0350-B7A6452A466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884040" y="755453"/>
              <a:ext cx="363538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#112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3" name="TextBox 64">
              <a:extLst>
                <a:ext uri="{FF2B5EF4-FFF2-40B4-BE49-F238E27FC236}">
                  <a16:creationId xmlns:a16="http://schemas.microsoft.com/office/drawing/2014/main" id="{68398172-EC8D-5C71-9A9B-F20456E8A9B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920553" y="909441"/>
              <a:ext cx="3714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Jun.</a:t>
              </a:r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9C09B5BA-9CA0-3246-1446-5E993967CCDA}"/>
              </a:ext>
            </a:extLst>
          </p:cNvPr>
          <p:cNvGrpSpPr/>
          <p:nvPr/>
        </p:nvGrpSpPr>
        <p:grpSpPr>
          <a:xfrm>
            <a:off x="1983641" y="708040"/>
            <a:ext cx="390525" cy="354013"/>
            <a:chOff x="2464440" y="755453"/>
            <a:chExt cx="390525" cy="354013"/>
          </a:xfrm>
        </p:grpSpPr>
        <p:sp>
          <p:nvSpPr>
            <p:cNvPr id="17434" name="TextBox 86">
              <a:extLst>
                <a:ext uri="{FF2B5EF4-FFF2-40B4-BE49-F238E27FC236}">
                  <a16:creationId xmlns:a16="http://schemas.microsoft.com/office/drawing/2014/main" id="{4D4D40CF-F5F4-931C-680D-53F544AE870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64440" y="755453"/>
              <a:ext cx="3905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#105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4" name="TextBox 65">
              <a:extLst>
                <a:ext uri="{FF2B5EF4-FFF2-40B4-BE49-F238E27FC236}">
                  <a16:creationId xmlns:a16="http://schemas.microsoft.com/office/drawing/2014/main" id="{18CD9CF9-FC30-2A87-862D-F40F70B1542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80315" y="909441"/>
              <a:ext cx="37465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17477" name="Group 17476">
            <a:extLst>
              <a:ext uri="{FF2B5EF4-FFF2-40B4-BE49-F238E27FC236}">
                <a16:creationId xmlns:a16="http://schemas.microsoft.com/office/drawing/2014/main" id="{FA1DC7AC-7706-EA7D-0E2A-1F7AC3F2258D}"/>
              </a:ext>
            </a:extLst>
          </p:cNvPr>
          <p:cNvGrpSpPr/>
          <p:nvPr/>
        </p:nvGrpSpPr>
        <p:grpSpPr>
          <a:xfrm>
            <a:off x="4415622" y="708040"/>
            <a:ext cx="406400" cy="354013"/>
            <a:chOff x="5098103" y="755453"/>
            <a:chExt cx="406400" cy="354013"/>
          </a:xfrm>
        </p:grpSpPr>
        <p:sp>
          <p:nvSpPr>
            <p:cNvPr id="17438" name="TextBox 86">
              <a:extLst>
                <a:ext uri="{FF2B5EF4-FFF2-40B4-BE49-F238E27FC236}">
                  <a16:creationId xmlns:a16="http://schemas.microsoft.com/office/drawing/2014/main" id="{11FB991E-569C-E793-E8D8-9E228FDDF8C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98103" y="755453"/>
              <a:ext cx="39370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#109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5" name="TextBox 66">
              <a:extLst>
                <a:ext uri="{FF2B5EF4-FFF2-40B4-BE49-F238E27FC236}">
                  <a16:creationId xmlns:a16="http://schemas.microsoft.com/office/drawing/2014/main" id="{4B4B0B0E-28A4-0105-E66C-8A8333E6113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29853" y="909441"/>
              <a:ext cx="37465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5AC441D9-25AA-5353-8C62-E595297BE9B0}"/>
              </a:ext>
            </a:extLst>
          </p:cNvPr>
          <p:cNvGrpSpPr/>
          <p:nvPr/>
        </p:nvGrpSpPr>
        <p:grpSpPr>
          <a:xfrm>
            <a:off x="179499" y="708040"/>
            <a:ext cx="390525" cy="354013"/>
            <a:chOff x="314965" y="755453"/>
            <a:chExt cx="390525" cy="354013"/>
          </a:xfrm>
        </p:grpSpPr>
        <p:sp>
          <p:nvSpPr>
            <p:cNvPr id="17431" name="TextBox 86">
              <a:extLst>
                <a:ext uri="{FF2B5EF4-FFF2-40B4-BE49-F238E27FC236}">
                  <a16:creationId xmlns:a16="http://schemas.microsoft.com/office/drawing/2014/main" id="{4D677330-5A69-54E2-DED8-C11576419F8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14965" y="755453"/>
              <a:ext cx="3905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#102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17457" name="TextBox 69">
              <a:extLst>
                <a:ext uri="{FF2B5EF4-FFF2-40B4-BE49-F238E27FC236}">
                  <a16:creationId xmlns:a16="http://schemas.microsoft.com/office/drawing/2014/main" id="{5C00D17C-21B0-E262-9FB1-9FCEFFA608B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1315" y="90944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635396D1-395D-655F-8E73-A7129BF72176}"/>
              </a:ext>
            </a:extLst>
          </p:cNvPr>
          <p:cNvGrpSpPr/>
          <p:nvPr/>
        </p:nvGrpSpPr>
        <p:grpSpPr>
          <a:xfrm>
            <a:off x="2579730" y="708040"/>
            <a:ext cx="406400" cy="354013"/>
            <a:chOff x="2991490" y="755453"/>
            <a:chExt cx="406400" cy="354013"/>
          </a:xfrm>
        </p:grpSpPr>
        <p:sp>
          <p:nvSpPr>
            <p:cNvPr id="17435" name="TextBox 86">
              <a:extLst>
                <a:ext uri="{FF2B5EF4-FFF2-40B4-BE49-F238E27FC236}">
                  <a16:creationId xmlns:a16="http://schemas.microsoft.com/office/drawing/2014/main" id="{2ADC4CDE-F1A3-6E94-6512-72859838839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991490" y="755453"/>
              <a:ext cx="392113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#106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8" name="TextBox 70">
              <a:extLst>
                <a:ext uri="{FF2B5EF4-FFF2-40B4-BE49-F238E27FC236}">
                  <a16:creationId xmlns:a16="http://schemas.microsoft.com/office/drawing/2014/main" id="{01CE645F-8CED-7913-53C8-9468C2B0173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013715" y="90944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grpSp>
        <p:nvGrpSpPr>
          <p:cNvPr id="17481" name="Group 17480">
            <a:extLst>
              <a:ext uri="{FF2B5EF4-FFF2-40B4-BE49-F238E27FC236}">
                <a16:creationId xmlns:a16="http://schemas.microsoft.com/office/drawing/2014/main" id="{F75057D1-7761-0C3C-B95B-D7F0AFE0E076}"/>
              </a:ext>
            </a:extLst>
          </p:cNvPr>
          <p:cNvGrpSpPr/>
          <p:nvPr/>
        </p:nvGrpSpPr>
        <p:grpSpPr>
          <a:xfrm>
            <a:off x="5027586" y="708040"/>
            <a:ext cx="396875" cy="354013"/>
            <a:chOff x="5758503" y="755453"/>
            <a:chExt cx="396875" cy="354013"/>
          </a:xfrm>
        </p:grpSpPr>
        <p:sp>
          <p:nvSpPr>
            <p:cNvPr id="17439" name="TextBox 86">
              <a:extLst>
                <a:ext uri="{FF2B5EF4-FFF2-40B4-BE49-F238E27FC236}">
                  <a16:creationId xmlns:a16="http://schemas.microsoft.com/office/drawing/2014/main" id="{3428D37B-08D1-24DC-2032-8DD18AFD346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58503" y="755453"/>
              <a:ext cx="369887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#110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9" name="TextBox 71">
              <a:extLst>
                <a:ext uri="{FF2B5EF4-FFF2-40B4-BE49-F238E27FC236}">
                  <a16:creationId xmlns:a16="http://schemas.microsoft.com/office/drawing/2014/main" id="{B8CC51AC-4382-E7E2-EF4E-204594DAC3C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71203" y="90944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sp>
        <p:nvSpPr>
          <p:cNvPr id="17472" name="Rectangle 12">
            <a:extLst>
              <a:ext uri="{FF2B5EF4-FFF2-40B4-BE49-F238E27FC236}">
                <a16:creationId xmlns:a16="http://schemas.microsoft.com/office/drawing/2014/main" id="{6B99021C-6BD6-077A-8701-E3EDEA137C7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63064" y="4820183"/>
            <a:ext cx="869950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100" dirty="0">
                <a:solidFill>
                  <a:srgbClr val="C00000"/>
                </a:solidFill>
                <a:latin typeface="Montserrat" panose="00000500000000000000" pitchFamily="2" charset="0"/>
              </a:rPr>
              <a:t>Now</a:t>
            </a:r>
          </a:p>
        </p:txBody>
      </p:sp>
      <p:sp>
        <p:nvSpPr>
          <p:cNvPr id="17475" name="TextBox 67">
            <a:extLst>
              <a:ext uri="{FF2B5EF4-FFF2-40B4-BE49-F238E27FC236}">
                <a16:creationId xmlns:a16="http://schemas.microsoft.com/office/drawing/2014/main" id="{1F8F20E1-4E79-A367-379B-29EFCC3C6BD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0020" y="606228"/>
            <a:ext cx="4032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dirty="0">
                <a:latin typeface="Montserrat" panose="00000500000000000000" pitchFamily="2" charset="0"/>
              </a:rPr>
              <a:t>TSGs</a:t>
            </a:r>
          </a:p>
        </p:txBody>
      </p:sp>
      <p:sp>
        <p:nvSpPr>
          <p:cNvPr id="19" name="Chevron 60">
            <a:extLst>
              <a:ext uri="{FF2B5EF4-FFF2-40B4-BE49-F238E27FC236}">
                <a16:creationId xmlns:a16="http://schemas.microsoft.com/office/drawing/2014/main" id="{CB90EF0C-C64F-7152-CE75-085A8D07693F}"/>
              </a:ext>
            </a:extLst>
          </p:cNvPr>
          <p:cNvSpPr/>
          <p:nvPr/>
        </p:nvSpPr>
        <p:spPr bwMode="auto">
          <a:xfrm>
            <a:off x="74512" y="1632089"/>
            <a:ext cx="1557862" cy="221659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597123"/>
              <a:gd name="connsiteY0" fmla="*/ 0 h 222250"/>
              <a:gd name="connsiteX1" fmla="*/ 1467062 w 1597123"/>
              <a:gd name="connsiteY1" fmla="*/ 0 h 222250"/>
              <a:gd name="connsiteX2" fmla="*/ 1597123 w 1597123"/>
              <a:gd name="connsiteY2" fmla="*/ 117917 h 222250"/>
              <a:gd name="connsiteX3" fmla="*/ 1467062 w 1597123"/>
              <a:gd name="connsiteY3" fmla="*/ 222250 h 222250"/>
              <a:gd name="connsiteX4" fmla="*/ 0 w 1597123"/>
              <a:gd name="connsiteY4" fmla="*/ 222250 h 222250"/>
              <a:gd name="connsiteX5" fmla="*/ 26818 w 1597123"/>
              <a:gd name="connsiteY5" fmla="*/ 98155 h 222250"/>
              <a:gd name="connsiteX6" fmla="*/ 0 w 1597123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97123" h="222250">
                <a:moveTo>
                  <a:pt x="0" y="0"/>
                </a:moveTo>
                <a:lnTo>
                  <a:pt x="1467062" y="0"/>
                </a:lnTo>
                <a:lnTo>
                  <a:pt x="1597123" y="117917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SA1 5GA SID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definition</a:t>
            </a:r>
            <a:endParaRPr lang="fr-FR" sz="8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14" name="Chevron 60">
            <a:extLst>
              <a:ext uri="{FF2B5EF4-FFF2-40B4-BE49-F238E27FC236}">
                <a16:creationId xmlns:a16="http://schemas.microsoft.com/office/drawing/2014/main" id="{FDFC1886-9F10-D55D-DCEA-0E0CFBB851F9}"/>
              </a:ext>
            </a:extLst>
          </p:cNvPr>
          <p:cNvSpPr/>
          <p:nvPr/>
        </p:nvSpPr>
        <p:spPr bwMode="auto">
          <a:xfrm>
            <a:off x="3271526" y="1627690"/>
            <a:ext cx="731838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100%</a:t>
            </a:r>
          </a:p>
        </p:txBody>
      </p:sp>
      <p:sp>
        <p:nvSpPr>
          <p:cNvPr id="15" name="Chevron 60">
            <a:extLst>
              <a:ext uri="{FF2B5EF4-FFF2-40B4-BE49-F238E27FC236}">
                <a16:creationId xmlns:a16="http://schemas.microsoft.com/office/drawing/2014/main" id="{66943435-635F-E8CA-EEF6-6A85AF11A3EC}"/>
              </a:ext>
            </a:extLst>
          </p:cNvPr>
          <p:cNvSpPr/>
          <p:nvPr/>
        </p:nvSpPr>
        <p:spPr bwMode="auto">
          <a:xfrm>
            <a:off x="1544327" y="1631288"/>
            <a:ext cx="1869433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SA1 5GA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Studies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+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Norm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80%</a:t>
            </a:r>
          </a:p>
        </p:txBody>
      </p:sp>
      <p:sp>
        <p:nvSpPr>
          <p:cNvPr id="17479" name="Chevron 60">
            <a:extLst>
              <a:ext uri="{FF2B5EF4-FFF2-40B4-BE49-F238E27FC236}">
                <a16:creationId xmlns:a16="http://schemas.microsoft.com/office/drawing/2014/main" id="{E382B73F-88FF-5032-62B2-366A77A8E999}"/>
              </a:ext>
            </a:extLst>
          </p:cNvPr>
          <p:cNvSpPr/>
          <p:nvPr/>
        </p:nvSpPr>
        <p:spPr bwMode="auto">
          <a:xfrm>
            <a:off x="6293546" y="2101824"/>
            <a:ext cx="731838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100%</a:t>
            </a:r>
          </a:p>
        </p:txBody>
      </p:sp>
      <p:sp>
        <p:nvSpPr>
          <p:cNvPr id="17480" name="Chevron 60">
            <a:extLst>
              <a:ext uri="{FF2B5EF4-FFF2-40B4-BE49-F238E27FC236}">
                <a16:creationId xmlns:a16="http://schemas.microsoft.com/office/drawing/2014/main" id="{C7198510-45BD-C822-BE2D-F03B2E32F4E6}"/>
              </a:ext>
            </a:extLst>
          </p:cNvPr>
          <p:cNvSpPr/>
          <p:nvPr/>
        </p:nvSpPr>
        <p:spPr bwMode="auto">
          <a:xfrm>
            <a:off x="3962402" y="2103591"/>
            <a:ext cx="2438397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St. 2 (SA2, SA6, …) 5GA St.+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Norm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80%</a:t>
            </a:r>
          </a:p>
        </p:txBody>
      </p:sp>
      <p:sp>
        <p:nvSpPr>
          <p:cNvPr id="17484" name="Chevron 60">
            <a:extLst>
              <a:ext uri="{FF2B5EF4-FFF2-40B4-BE49-F238E27FC236}">
                <a16:creationId xmlns:a16="http://schemas.microsoft.com/office/drawing/2014/main" id="{8D60D298-7107-495C-44F4-2BBB0286BC85}"/>
              </a:ext>
            </a:extLst>
          </p:cNvPr>
          <p:cNvSpPr/>
          <p:nvPr/>
        </p:nvSpPr>
        <p:spPr bwMode="auto">
          <a:xfrm>
            <a:off x="5849566" y="3773900"/>
            <a:ext cx="2393581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3 5GA St +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Norm</a:t>
            </a:r>
            <a:endParaRPr lang="fr-FR" sz="9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grpSp>
        <p:nvGrpSpPr>
          <p:cNvPr id="32" name="Group 31">
            <a:extLst>
              <a:ext uri="{FF2B5EF4-FFF2-40B4-BE49-F238E27FC236}">
                <a16:creationId xmlns:a16="http://schemas.microsoft.com/office/drawing/2014/main" id="{E261DFA2-5EBE-0760-005F-090827A42373}"/>
              </a:ext>
            </a:extLst>
          </p:cNvPr>
          <p:cNvGrpSpPr/>
          <p:nvPr/>
        </p:nvGrpSpPr>
        <p:grpSpPr>
          <a:xfrm>
            <a:off x="6852366" y="697880"/>
            <a:ext cx="390850" cy="354013"/>
            <a:chOff x="7359013" y="745293"/>
            <a:chExt cx="390850" cy="354013"/>
          </a:xfrm>
        </p:grpSpPr>
        <p:sp>
          <p:nvSpPr>
            <p:cNvPr id="17490" name="TextBox 86">
              <a:extLst>
                <a:ext uri="{FF2B5EF4-FFF2-40B4-BE49-F238E27FC236}">
                  <a16:creationId xmlns:a16="http://schemas.microsoft.com/office/drawing/2014/main" id="{35BB9D75-F8E4-FE51-0578-EE1CE5798D0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359013" y="745293"/>
              <a:ext cx="362600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#113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17492" name="TextBox 66">
              <a:extLst>
                <a:ext uri="{FF2B5EF4-FFF2-40B4-BE49-F238E27FC236}">
                  <a16:creationId xmlns:a16="http://schemas.microsoft.com/office/drawing/2014/main" id="{52784947-6AA6-617B-CED1-6981515A19C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375213" y="899281"/>
              <a:ext cx="37465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id="{15523F22-A626-40BA-8A66-0EF7EE745E28}"/>
              </a:ext>
            </a:extLst>
          </p:cNvPr>
          <p:cNvGrpSpPr/>
          <p:nvPr/>
        </p:nvGrpSpPr>
        <p:grpSpPr>
          <a:xfrm>
            <a:off x="7448780" y="697880"/>
            <a:ext cx="384175" cy="354013"/>
            <a:chOff x="8016563" y="745293"/>
            <a:chExt cx="384175" cy="354013"/>
          </a:xfrm>
        </p:grpSpPr>
        <p:sp>
          <p:nvSpPr>
            <p:cNvPr id="17491" name="TextBox 86">
              <a:extLst>
                <a:ext uri="{FF2B5EF4-FFF2-40B4-BE49-F238E27FC236}">
                  <a16:creationId xmlns:a16="http://schemas.microsoft.com/office/drawing/2014/main" id="{DADF5BC1-A476-EB24-2179-C4E5EBE78D5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017046" y="745293"/>
              <a:ext cx="370614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#114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17493" name="TextBox 71">
              <a:extLst>
                <a:ext uri="{FF2B5EF4-FFF2-40B4-BE49-F238E27FC236}">
                  <a16:creationId xmlns:a16="http://schemas.microsoft.com/office/drawing/2014/main" id="{FF47688E-A86E-2353-7C06-DBC3A372063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016563" y="89928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sp>
        <p:nvSpPr>
          <p:cNvPr id="17497" name="TextBox 86">
            <a:extLst>
              <a:ext uri="{FF2B5EF4-FFF2-40B4-BE49-F238E27FC236}">
                <a16:creationId xmlns:a16="http://schemas.microsoft.com/office/drawing/2014/main" id="{5357307E-DFB7-4014-E67F-B234B2ED5CB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38519" y="711427"/>
            <a:ext cx="362600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 dirty="0">
                <a:latin typeface="Montserrat" panose="00000500000000000000" pitchFamily="2" charset="0"/>
              </a:rPr>
              <a:t>#115</a:t>
            </a:r>
            <a:endParaRPr lang="en-GB" altLang="en-US" sz="400" dirty="0">
              <a:latin typeface="Montserrat" panose="00000500000000000000" pitchFamily="2" charset="0"/>
            </a:endParaRPr>
          </a:p>
        </p:txBody>
      </p:sp>
      <p:sp>
        <p:nvSpPr>
          <p:cNvPr id="17498" name="TextBox 60">
            <a:extLst>
              <a:ext uri="{FF2B5EF4-FFF2-40B4-BE49-F238E27FC236}">
                <a16:creationId xmlns:a16="http://schemas.microsoft.com/office/drawing/2014/main" id="{7AF265C0-820D-2759-0403-8611A7BA1C4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73769" y="865415"/>
            <a:ext cx="3778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dirty="0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17502" name="TextBox 60">
            <a:extLst>
              <a:ext uri="{FF2B5EF4-FFF2-40B4-BE49-F238E27FC236}">
                <a16:creationId xmlns:a16="http://schemas.microsoft.com/office/drawing/2014/main" id="{C355434E-FF94-C598-923E-8C580DCE396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663930" y="848481"/>
            <a:ext cx="351378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dirty="0">
                <a:latin typeface="Montserrat" panose="00000500000000000000" pitchFamily="2" charset="0"/>
              </a:rPr>
              <a:t>Jun</a:t>
            </a:r>
          </a:p>
        </p:txBody>
      </p:sp>
      <p:sp>
        <p:nvSpPr>
          <p:cNvPr id="38" name="Chevron 60">
            <a:extLst>
              <a:ext uri="{FF2B5EF4-FFF2-40B4-BE49-F238E27FC236}">
                <a16:creationId xmlns:a16="http://schemas.microsoft.com/office/drawing/2014/main" id="{45312065-6CBD-33B4-1D64-1C5F55E68AA2}"/>
              </a:ext>
            </a:extLst>
          </p:cNvPr>
          <p:cNvSpPr/>
          <p:nvPr/>
        </p:nvSpPr>
        <p:spPr bwMode="auto">
          <a:xfrm>
            <a:off x="4050792" y="2969821"/>
            <a:ext cx="3562434" cy="219549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RAN1</a:t>
            </a:r>
          </a:p>
        </p:txBody>
      </p:sp>
      <p:sp>
        <p:nvSpPr>
          <p:cNvPr id="39" name="Chevron 60">
            <a:extLst>
              <a:ext uri="{FF2B5EF4-FFF2-40B4-BE49-F238E27FC236}">
                <a16:creationId xmlns:a16="http://schemas.microsoft.com/office/drawing/2014/main" id="{23AA6E87-D2AB-0497-606D-17BBDD9C183D}"/>
              </a:ext>
            </a:extLst>
          </p:cNvPr>
          <p:cNvSpPr/>
          <p:nvPr/>
        </p:nvSpPr>
        <p:spPr bwMode="auto">
          <a:xfrm>
            <a:off x="4608576" y="3379976"/>
            <a:ext cx="3634571" cy="209975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Completion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(RAN2/3/4core)</a:t>
            </a:r>
          </a:p>
        </p:txBody>
      </p:sp>
      <p:sp>
        <p:nvSpPr>
          <p:cNvPr id="41" name="TextBox 86">
            <a:extLst>
              <a:ext uri="{FF2B5EF4-FFF2-40B4-BE49-F238E27FC236}">
                <a16:creationId xmlns:a16="http://schemas.microsoft.com/office/drawing/2014/main" id="{E7CFFE9A-BA11-5507-66C4-463BFE813E9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616036" y="708040"/>
            <a:ext cx="365806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 dirty="0">
                <a:latin typeface="Montserrat" panose="00000500000000000000" pitchFamily="2" charset="0"/>
              </a:rPr>
              <a:t>#116</a:t>
            </a:r>
            <a:endParaRPr lang="en-GB" altLang="en-US" sz="400" dirty="0">
              <a:latin typeface="Montserrat" panose="00000500000000000000" pitchFamily="2" charset="0"/>
            </a:endParaRPr>
          </a:p>
        </p:txBody>
      </p:sp>
      <p:cxnSp>
        <p:nvCxnSpPr>
          <p:cNvPr id="46" name="Straight Connector 114">
            <a:extLst>
              <a:ext uri="{FF2B5EF4-FFF2-40B4-BE49-F238E27FC236}">
                <a16:creationId xmlns:a16="http://schemas.microsoft.com/office/drawing/2014/main" id="{651AFA73-F0D3-3C1E-F07B-8562524BC03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18611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49" name="Straight Connector 114">
            <a:extLst>
              <a:ext uri="{FF2B5EF4-FFF2-40B4-BE49-F238E27FC236}">
                <a16:creationId xmlns:a16="http://schemas.microsoft.com/office/drawing/2014/main" id="{E57E96D9-2BD0-D27A-86EA-0E49CF66F1B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001824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0" name="Straight Connector 114">
            <a:extLst>
              <a:ext uri="{FF2B5EF4-FFF2-40B4-BE49-F238E27FC236}">
                <a16:creationId xmlns:a16="http://schemas.microsoft.com/office/drawing/2014/main" id="{0B518462-35CA-01DF-E3DA-79CF4D1A67DB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60705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1" name="Straight Connector 114">
            <a:extLst>
              <a:ext uri="{FF2B5EF4-FFF2-40B4-BE49-F238E27FC236}">
                <a16:creationId xmlns:a16="http://schemas.microsoft.com/office/drawing/2014/main" id="{A3B6C350-D29D-A509-A057-DD254318F84D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81752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2" name="Straight Connector 114">
            <a:extLst>
              <a:ext uri="{FF2B5EF4-FFF2-40B4-BE49-F238E27FC236}">
                <a16:creationId xmlns:a16="http://schemas.microsoft.com/office/drawing/2014/main" id="{66E04F16-36C6-027F-9585-CF454FC4A2D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422764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3" name="Straight Connector 114">
            <a:extLst>
              <a:ext uri="{FF2B5EF4-FFF2-40B4-BE49-F238E27FC236}">
                <a16:creationId xmlns:a16="http://schemas.microsoft.com/office/drawing/2014/main" id="{DE683D18-B47F-D070-F845-F7E8B61125EA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02799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4" name="Straight Connector 114">
            <a:extLst>
              <a:ext uri="{FF2B5EF4-FFF2-40B4-BE49-F238E27FC236}">
                <a16:creationId xmlns:a16="http://schemas.microsoft.com/office/drawing/2014/main" id="{65ECC03C-392D-C70D-4A68-5DA2FD703EF7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23846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5" name="Straight Connector 114">
            <a:extLst>
              <a:ext uri="{FF2B5EF4-FFF2-40B4-BE49-F238E27FC236}">
                <a16:creationId xmlns:a16="http://schemas.microsoft.com/office/drawing/2014/main" id="{9C497097-315E-8A6D-769F-09FBCED69F5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84370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7" name="Straight Connector 114">
            <a:extLst>
              <a:ext uri="{FF2B5EF4-FFF2-40B4-BE49-F238E27FC236}">
                <a16:creationId xmlns:a16="http://schemas.microsoft.com/office/drawing/2014/main" id="{71746959-D045-E5B5-AFE7-E047AC2F1E3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212294" y="1077071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59" name="Straight Connector 114">
            <a:extLst>
              <a:ext uri="{FF2B5EF4-FFF2-40B4-BE49-F238E27FC236}">
                <a16:creationId xmlns:a16="http://schemas.microsoft.com/office/drawing/2014/main" id="{2C79B9F4-97F9-05EA-B005-992434CCBE58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633234" y="1077071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sp>
        <p:nvSpPr>
          <p:cNvPr id="63" name="Chevron 60">
            <a:extLst>
              <a:ext uri="{FF2B5EF4-FFF2-40B4-BE49-F238E27FC236}">
                <a16:creationId xmlns:a16="http://schemas.microsoft.com/office/drawing/2014/main" id="{5AB410C4-DC1B-63D4-AFC3-C2F711FCDC67}"/>
              </a:ext>
            </a:extLst>
          </p:cNvPr>
          <p:cNvSpPr/>
          <p:nvPr/>
        </p:nvSpPr>
        <p:spPr bwMode="auto">
          <a:xfrm>
            <a:off x="5107098" y="2627233"/>
            <a:ext cx="751835" cy="221659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689500"/>
              <a:gd name="connsiteY0" fmla="*/ 0 h 222250"/>
              <a:gd name="connsiteX1" fmla="*/ 1467062 w 1689500"/>
              <a:gd name="connsiteY1" fmla="*/ 0 h 222250"/>
              <a:gd name="connsiteX2" fmla="*/ 1689500 w 1689500"/>
              <a:gd name="connsiteY2" fmla="*/ 111126 h 222250"/>
              <a:gd name="connsiteX3" fmla="*/ 1467062 w 1689500"/>
              <a:gd name="connsiteY3" fmla="*/ 222250 h 222250"/>
              <a:gd name="connsiteX4" fmla="*/ 0 w 1689500"/>
              <a:gd name="connsiteY4" fmla="*/ 222250 h 222250"/>
              <a:gd name="connsiteX5" fmla="*/ 26818 w 1689500"/>
              <a:gd name="connsiteY5" fmla="*/ 98155 h 222250"/>
              <a:gd name="connsiteX6" fmla="*/ 0 w 1689500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89500" h="222250">
                <a:moveTo>
                  <a:pt x="0" y="0"/>
                </a:moveTo>
                <a:lnTo>
                  <a:pt x="1467062" y="0"/>
                </a:lnTo>
                <a:lnTo>
                  <a:pt x="1689500" y="111126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RAN4 C.def.</a:t>
            </a:r>
          </a:p>
        </p:txBody>
      </p:sp>
      <p:sp>
        <p:nvSpPr>
          <p:cNvPr id="9248" name="Chevron 60">
            <a:extLst>
              <a:ext uri="{FF2B5EF4-FFF2-40B4-BE49-F238E27FC236}">
                <a16:creationId xmlns:a16="http://schemas.microsoft.com/office/drawing/2014/main" id="{F94E59AC-70F6-5A8F-3EB3-2B4249484BEC}"/>
              </a:ext>
            </a:extLst>
          </p:cNvPr>
          <p:cNvSpPr/>
          <p:nvPr/>
        </p:nvSpPr>
        <p:spPr bwMode="auto">
          <a:xfrm>
            <a:off x="8155093" y="3366773"/>
            <a:ext cx="708871" cy="209970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7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RAN4 Perf</a:t>
            </a:r>
          </a:p>
        </p:txBody>
      </p:sp>
      <p:sp>
        <p:nvSpPr>
          <p:cNvPr id="62" name="Chevron 60">
            <a:extLst>
              <a:ext uri="{FF2B5EF4-FFF2-40B4-BE49-F238E27FC236}">
                <a16:creationId xmlns:a16="http://schemas.microsoft.com/office/drawing/2014/main" id="{0801A27C-E3C7-61B4-5E0A-B7DBCAE7D26C}"/>
              </a:ext>
            </a:extLst>
          </p:cNvPr>
          <p:cNvSpPr/>
          <p:nvPr/>
        </p:nvSpPr>
        <p:spPr bwMode="auto">
          <a:xfrm>
            <a:off x="4019978" y="2627112"/>
            <a:ext cx="1209035" cy="221659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601837"/>
              <a:gd name="connsiteY0" fmla="*/ 0 h 222250"/>
              <a:gd name="connsiteX1" fmla="*/ 1467062 w 1601837"/>
              <a:gd name="connsiteY1" fmla="*/ 0 h 222250"/>
              <a:gd name="connsiteX2" fmla="*/ 1601837 w 1601837"/>
              <a:gd name="connsiteY2" fmla="*/ 111126 h 222250"/>
              <a:gd name="connsiteX3" fmla="*/ 1467062 w 1601837"/>
              <a:gd name="connsiteY3" fmla="*/ 222250 h 222250"/>
              <a:gd name="connsiteX4" fmla="*/ 0 w 1601837"/>
              <a:gd name="connsiteY4" fmla="*/ 222250 h 222250"/>
              <a:gd name="connsiteX5" fmla="*/ 26818 w 1601837"/>
              <a:gd name="connsiteY5" fmla="*/ 98155 h 222250"/>
              <a:gd name="connsiteX6" fmla="*/ 0 w 1601837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01837" h="222250">
                <a:moveTo>
                  <a:pt x="0" y="0"/>
                </a:moveTo>
                <a:lnTo>
                  <a:pt x="1467062" y="0"/>
                </a:lnTo>
                <a:lnTo>
                  <a:pt x="1601837" y="111126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RP Content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cxnSp>
        <p:nvCxnSpPr>
          <p:cNvPr id="9258" name="Straight Connector 9257">
            <a:extLst>
              <a:ext uri="{FF2B5EF4-FFF2-40B4-BE49-F238E27FC236}">
                <a16:creationId xmlns:a16="http://schemas.microsoft.com/office/drawing/2014/main" id="{B3D2C5F5-C828-910F-2389-D3361E4D9E0A}"/>
              </a:ext>
            </a:extLst>
          </p:cNvPr>
          <p:cNvCxnSpPr>
            <a:cxnSpLocks/>
          </p:cNvCxnSpPr>
          <p:nvPr/>
        </p:nvCxnSpPr>
        <p:spPr bwMode="auto">
          <a:xfrm>
            <a:off x="2803208" y="561568"/>
            <a:ext cx="2334358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9259" name="TextBox 9258">
            <a:extLst>
              <a:ext uri="{FF2B5EF4-FFF2-40B4-BE49-F238E27FC236}">
                <a16:creationId xmlns:a16="http://schemas.microsoft.com/office/drawing/2014/main" id="{F81E3299-24A4-DF10-CECA-31D007D89477}"/>
              </a:ext>
            </a:extLst>
          </p:cNvPr>
          <p:cNvSpPr txBox="1"/>
          <p:nvPr/>
        </p:nvSpPr>
        <p:spPr>
          <a:xfrm>
            <a:off x="3700780" y="439331"/>
            <a:ext cx="486030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2025</a:t>
            </a:r>
          </a:p>
        </p:txBody>
      </p:sp>
      <p:cxnSp>
        <p:nvCxnSpPr>
          <p:cNvPr id="9260" name="Straight Connector 9259">
            <a:extLst>
              <a:ext uri="{FF2B5EF4-FFF2-40B4-BE49-F238E27FC236}">
                <a16:creationId xmlns:a16="http://schemas.microsoft.com/office/drawing/2014/main" id="{0C7B2277-0162-5EBE-D8FF-C790B09D2D58}"/>
              </a:ext>
            </a:extLst>
          </p:cNvPr>
          <p:cNvCxnSpPr>
            <a:cxnSpLocks/>
          </p:cNvCxnSpPr>
          <p:nvPr/>
        </p:nvCxnSpPr>
        <p:spPr bwMode="auto">
          <a:xfrm>
            <a:off x="5204351" y="564960"/>
            <a:ext cx="2334358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9261" name="TextBox 9260">
            <a:extLst>
              <a:ext uri="{FF2B5EF4-FFF2-40B4-BE49-F238E27FC236}">
                <a16:creationId xmlns:a16="http://schemas.microsoft.com/office/drawing/2014/main" id="{4FC19360-BDB4-2F9F-BCF6-7F93FDEE6550}"/>
              </a:ext>
            </a:extLst>
          </p:cNvPr>
          <p:cNvSpPr txBox="1"/>
          <p:nvPr/>
        </p:nvSpPr>
        <p:spPr>
          <a:xfrm>
            <a:off x="6101923" y="442723"/>
            <a:ext cx="492443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2026</a:t>
            </a:r>
          </a:p>
        </p:txBody>
      </p:sp>
      <p:cxnSp>
        <p:nvCxnSpPr>
          <p:cNvPr id="9262" name="Straight Connector 9261">
            <a:extLst>
              <a:ext uri="{FF2B5EF4-FFF2-40B4-BE49-F238E27FC236}">
                <a16:creationId xmlns:a16="http://schemas.microsoft.com/office/drawing/2014/main" id="{5BA0E2EC-7BB4-F154-F288-F7C6185809BE}"/>
              </a:ext>
            </a:extLst>
          </p:cNvPr>
          <p:cNvCxnSpPr>
            <a:cxnSpLocks/>
          </p:cNvCxnSpPr>
          <p:nvPr/>
        </p:nvCxnSpPr>
        <p:spPr bwMode="auto">
          <a:xfrm>
            <a:off x="7598720" y="554804"/>
            <a:ext cx="1491093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9263" name="TextBox 9262">
            <a:extLst>
              <a:ext uri="{FF2B5EF4-FFF2-40B4-BE49-F238E27FC236}">
                <a16:creationId xmlns:a16="http://schemas.microsoft.com/office/drawing/2014/main" id="{4B4B98A0-23F0-642A-193B-29EEB7C93F6F}"/>
              </a:ext>
            </a:extLst>
          </p:cNvPr>
          <p:cNvSpPr txBox="1"/>
          <p:nvPr/>
        </p:nvSpPr>
        <p:spPr>
          <a:xfrm>
            <a:off x="8164399" y="446114"/>
            <a:ext cx="489236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2027</a:t>
            </a:r>
          </a:p>
        </p:txBody>
      </p:sp>
      <p:sp>
        <p:nvSpPr>
          <p:cNvPr id="17483" name="Chevron 58">
            <a:extLst>
              <a:ext uri="{FF2B5EF4-FFF2-40B4-BE49-F238E27FC236}">
                <a16:creationId xmlns:a16="http://schemas.microsoft.com/office/drawing/2014/main" id="{26C68756-CB67-71B5-669C-291289081C71}"/>
              </a:ext>
            </a:extLst>
          </p:cNvPr>
          <p:cNvSpPr/>
          <p:nvPr/>
        </p:nvSpPr>
        <p:spPr bwMode="auto">
          <a:xfrm>
            <a:off x="8026401" y="3760918"/>
            <a:ext cx="853440" cy="243841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7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5GA ASN.1 &amp; Open APIs </a:t>
            </a:r>
          </a:p>
        </p:txBody>
      </p:sp>
      <p:sp>
        <p:nvSpPr>
          <p:cNvPr id="29" name="Thought Bubble: Cloud 28">
            <a:extLst>
              <a:ext uri="{FF2B5EF4-FFF2-40B4-BE49-F238E27FC236}">
                <a16:creationId xmlns:a16="http://schemas.microsoft.com/office/drawing/2014/main" id="{84BA872D-4877-CA1D-CFE0-1E1600F55F6C}"/>
              </a:ext>
            </a:extLst>
          </p:cNvPr>
          <p:cNvSpPr/>
          <p:nvPr/>
        </p:nvSpPr>
        <p:spPr bwMode="auto">
          <a:xfrm>
            <a:off x="4859723" y="3789667"/>
            <a:ext cx="903248" cy="250613"/>
          </a:xfrm>
          <a:prstGeom prst="cloudCallout">
            <a:avLst>
              <a:gd name="adj1" fmla="val -1577"/>
              <a:gd name="adj2" fmla="val 30526"/>
            </a:avLst>
          </a:prstGeom>
          <a:solidFill>
            <a:srgbClr val="C9C9C9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>
              <a:defRPr/>
            </a:pPr>
            <a:endParaRPr lang="fr-FR" sz="8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94C8F3AC-BBE8-BF02-3EB6-F73417D8036D}"/>
              </a:ext>
            </a:extLst>
          </p:cNvPr>
          <p:cNvSpPr txBox="1"/>
          <p:nvPr/>
        </p:nvSpPr>
        <p:spPr>
          <a:xfrm>
            <a:off x="4751350" y="3781704"/>
            <a:ext cx="1060025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fr-FR" sz="800" dirty="0">
                <a:solidFill>
                  <a:schemeClr val="dk1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St.3 SID </a:t>
            </a:r>
            <a:r>
              <a:rPr lang="fr-FR" sz="800" dirty="0" err="1">
                <a:solidFill>
                  <a:schemeClr val="dk1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800" dirty="0">
                <a:solidFill>
                  <a:schemeClr val="dk1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 TBD</a:t>
            </a:r>
          </a:p>
        </p:txBody>
      </p:sp>
      <p:sp>
        <p:nvSpPr>
          <p:cNvPr id="17473" name="Title 1">
            <a:extLst>
              <a:ext uri="{FF2B5EF4-FFF2-40B4-BE49-F238E27FC236}">
                <a16:creationId xmlns:a16="http://schemas.microsoft.com/office/drawing/2014/main" id="{C3AF14EE-D00F-FF88-D0EF-DCB82A375C54}"/>
              </a:ext>
            </a:extLst>
          </p:cNvPr>
          <p:cNvSpPr txBox="1">
            <a:spLocks/>
          </p:cNvSpPr>
          <p:nvPr/>
        </p:nvSpPr>
        <p:spPr bwMode="auto">
          <a:xfrm>
            <a:off x="855596" y="0"/>
            <a:ext cx="7142018" cy="388686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>
              <a:defRPr/>
            </a:pPr>
            <a:r>
              <a:rPr lang="en-GB" sz="2400" kern="0" dirty="0">
                <a:latin typeface="Montserrat" panose="00000500000000000000" pitchFamily="50" charset="0"/>
                <a:ea typeface="ＭＳ Ｐゴシック" charset="0"/>
                <a:cs typeface="ＭＳ Ｐゴシック" charset="0"/>
              </a:rPr>
              <a:t>Release 20 5GA timeline</a:t>
            </a:r>
            <a:endParaRPr lang="en-US" sz="2000" kern="0" dirty="0">
              <a:latin typeface="Montserrat" panose="00000500000000000000" pitchFamily="50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20" name="TextBox 1">
            <a:extLst>
              <a:ext uri="{FF2B5EF4-FFF2-40B4-BE49-F238E27FC236}">
                <a16:creationId xmlns:a16="http://schemas.microsoft.com/office/drawing/2014/main" id="{4CB78DA3-0D83-848C-AF8B-1C5122BE124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00152" y="87018"/>
            <a:ext cx="1363663" cy="169862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altLang="en-US" sz="500" b="1" dirty="0">
                <a:latin typeface="Montserrat" panose="00000500000000000000" pitchFamily="50" charset="0"/>
              </a:rPr>
              <a:t>Note</a:t>
            </a:r>
            <a:r>
              <a:rPr lang="en-GB" altLang="en-US" sz="500" dirty="0">
                <a:latin typeface="Montserrat" panose="00000500000000000000" pitchFamily="50" charset="0"/>
              </a:rPr>
              <a:t>: All starting dates are indicative</a:t>
            </a:r>
          </a:p>
        </p:txBody>
      </p:sp>
      <p:sp>
        <p:nvSpPr>
          <p:cNvPr id="17478" name="TextBox 1">
            <a:extLst>
              <a:ext uri="{FF2B5EF4-FFF2-40B4-BE49-F238E27FC236}">
                <a16:creationId xmlns:a16="http://schemas.microsoft.com/office/drawing/2014/main" id="{CF6A2905-F4DE-1498-E4D8-5E3F0140783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14057" y="2788623"/>
            <a:ext cx="1164115" cy="307777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en-GB" altLang="en-US" sz="700" b="1">
                <a:latin typeface="Montserrat" panose="00000500000000000000" pitchFamily="50" charset="0"/>
              </a:rPr>
              <a:t>Workshops </a:t>
            </a:r>
          </a:p>
          <a:p>
            <a:pPr algn="ctr">
              <a:defRPr/>
            </a:pPr>
            <a:r>
              <a:rPr lang="en-GB" altLang="en-US" sz="700" b="1">
                <a:latin typeface="Montserrat" panose="00000500000000000000" pitchFamily="50" charset="0"/>
              </a:rPr>
              <a:t>5GA RAN &amp; SA</a:t>
            </a:r>
            <a:endParaRPr lang="en-GB" altLang="en-US" sz="700" dirty="0">
              <a:latin typeface="Montserrat" panose="00000500000000000000" pitchFamily="50" charset="0"/>
            </a:endParaRPr>
          </a:p>
        </p:txBody>
      </p:sp>
      <p:cxnSp>
        <p:nvCxnSpPr>
          <p:cNvPr id="17482" name="Straight Connector 114">
            <a:extLst>
              <a:ext uri="{FF2B5EF4-FFF2-40B4-BE49-F238E27FC236}">
                <a16:creationId xmlns:a16="http://schemas.microsoft.com/office/drawing/2014/main" id="{FE549C61-795D-7123-C3AB-9DC2CF2C881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532492" y="94499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17488" name="Chevron 60">
            <a:extLst>
              <a:ext uri="{FF2B5EF4-FFF2-40B4-BE49-F238E27FC236}">
                <a16:creationId xmlns:a16="http://schemas.microsoft.com/office/drawing/2014/main" id="{765309B4-C20D-E3CA-BC5E-8C5C94A10B75}"/>
              </a:ext>
            </a:extLst>
          </p:cNvPr>
          <p:cNvSpPr/>
          <p:nvPr/>
        </p:nvSpPr>
        <p:spPr bwMode="auto">
          <a:xfrm>
            <a:off x="3109902" y="2624161"/>
            <a:ext cx="922255" cy="221659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597123"/>
              <a:gd name="connsiteY0" fmla="*/ 0 h 222250"/>
              <a:gd name="connsiteX1" fmla="*/ 1467062 w 1597123"/>
              <a:gd name="connsiteY1" fmla="*/ 0 h 222250"/>
              <a:gd name="connsiteX2" fmla="*/ 1597123 w 1597123"/>
              <a:gd name="connsiteY2" fmla="*/ 117917 h 222250"/>
              <a:gd name="connsiteX3" fmla="*/ 1467062 w 1597123"/>
              <a:gd name="connsiteY3" fmla="*/ 222250 h 222250"/>
              <a:gd name="connsiteX4" fmla="*/ 0 w 1597123"/>
              <a:gd name="connsiteY4" fmla="*/ 222250 h 222250"/>
              <a:gd name="connsiteX5" fmla="*/ 26818 w 1597123"/>
              <a:gd name="connsiteY5" fmla="*/ 98155 h 222250"/>
              <a:gd name="connsiteX6" fmla="*/ 0 w 1597123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97123" h="222250">
                <a:moveTo>
                  <a:pt x="0" y="0"/>
                </a:moveTo>
                <a:lnTo>
                  <a:pt x="1467062" y="0"/>
                </a:lnTo>
                <a:lnTo>
                  <a:pt x="1597123" y="117917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 WG SID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sp>
        <p:nvSpPr>
          <p:cNvPr id="3" name="Chevron 60">
            <a:extLst>
              <a:ext uri="{FF2B5EF4-FFF2-40B4-BE49-F238E27FC236}">
                <a16:creationId xmlns:a16="http://schemas.microsoft.com/office/drawing/2014/main" id="{1D3D89B8-10CC-C600-4FF8-5B710925B907}"/>
              </a:ext>
            </a:extLst>
          </p:cNvPr>
          <p:cNvSpPr/>
          <p:nvPr/>
        </p:nvSpPr>
        <p:spPr bwMode="auto">
          <a:xfrm>
            <a:off x="3130684" y="2118470"/>
            <a:ext cx="922255" cy="221659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597123"/>
              <a:gd name="connsiteY0" fmla="*/ 0 h 222250"/>
              <a:gd name="connsiteX1" fmla="*/ 1467062 w 1597123"/>
              <a:gd name="connsiteY1" fmla="*/ 0 h 222250"/>
              <a:gd name="connsiteX2" fmla="*/ 1597123 w 1597123"/>
              <a:gd name="connsiteY2" fmla="*/ 117917 h 222250"/>
              <a:gd name="connsiteX3" fmla="*/ 1467062 w 1597123"/>
              <a:gd name="connsiteY3" fmla="*/ 222250 h 222250"/>
              <a:gd name="connsiteX4" fmla="*/ 0 w 1597123"/>
              <a:gd name="connsiteY4" fmla="*/ 222250 h 222250"/>
              <a:gd name="connsiteX5" fmla="*/ 26818 w 1597123"/>
              <a:gd name="connsiteY5" fmla="*/ 98155 h 222250"/>
              <a:gd name="connsiteX6" fmla="*/ 0 w 1597123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97123" h="222250">
                <a:moveTo>
                  <a:pt x="0" y="0"/>
                </a:moveTo>
                <a:lnTo>
                  <a:pt x="1467062" y="0"/>
                </a:lnTo>
                <a:lnTo>
                  <a:pt x="1597123" y="117917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St.2 SID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sp>
        <p:nvSpPr>
          <p:cNvPr id="5" name="Diamond 4">
            <a:extLst>
              <a:ext uri="{FF2B5EF4-FFF2-40B4-BE49-F238E27FC236}">
                <a16:creationId xmlns:a16="http://schemas.microsoft.com/office/drawing/2014/main" id="{8FE051C0-2980-E985-6597-88FCBCF0929F}"/>
              </a:ext>
            </a:extLst>
          </p:cNvPr>
          <p:cNvSpPr/>
          <p:nvPr/>
        </p:nvSpPr>
        <p:spPr bwMode="auto">
          <a:xfrm>
            <a:off x="2568633" y="2310938"/>
            <a:ext cx="407324" cy="440574"/>
          </a:xfrm>
          <a:prstGeom prst="diamond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cxnSp>
        <p:nvCxnSpPr>
          <p:cNvPr id="7" name="Straight Connector 114">
            <a:extLst>
              <a:ext uri="{FF2B5EF4-FFF2-40B4-BE49-F238E27FC236}">
                <a16:creationId xmlns:a16="http://schemas.microsoft.com/office/drawing/2014/main" id="{2A413990-7B6F-5FC0-02A3-545705497B6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39658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9" name="Star: 5 Points 8">
            <a:extLst>
              <a:ext uri="{FF2B5EF4-FFF2-40B4-BE49-F238E27FC236}">
                <a16:creationId xmlns:a16="http://schemas.microsoft.com/office/drawing/2014/main" id="{E8814C72-6F70-21E5-FBDB-17542F4D670E}"/>
              </a:ext>
            </a:extLst>
          </p:cNvPr>
          <p:cNvSpPr/>
          <p:nvPr/>
        </p:nvSpPr>
        <p:spPr bwMode="auto">
          <a:xfrm>
            <a:off x="3830634" y="1539869"/>
            <a:ext cx="339301" cy="321838"/>
          </a:xfrm>
          <a:prstGeom prst="star5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10" name="Star: 5 Points 9">
            <a:extLst>
              <a:ext uri="{FF2B5EF4-FFF2-40B4-BE49-F238E27FC236}">
                <a16:creationId xmlns:a16="http://schemas.microsoft.com/office/drawing/2014/main" id="{3056BDEB-13A7-5E3D-C605-9956E7D65101}"/>
              </a:ext>
            </a:extLst>
          </p:cNvPr>
          <p:cNvSpPr/>
          <p:nvPr/>
        </p:nvSpPr>
        <p:spPr bwMode="auto">
          <a:xfrm>
            <a:off x="3867681" y="2048332"/>
            <a:ext cx="339301" cy="321838"/>
          </a:xfrm>
          <a:prstGeom prst="star5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11" name="Star: 5 Points 10">
            <a:extLst>
              <a:ext uri="{FF2B5EF4-FFF2-40B4-BE49-F238E27FC236}">
                <a16:creationId xmlns:a16="http://schemas.microsoft.com/office/drawing/2014/main" id="{809DC03C-A20E-82CC-AA01-985C215B534D}"/>
              </a:ext>
            </a:extLst>
          </p:cNvPr>
          <p:cNvSpPr/>
          <p:nvPr/>
        </p:nvSpPr>
        <p:spPr bwMode="auto">
          <a:xfrm>
            <a:off x="3815455" y="2531225"/>
            <a:ext cx="339301" cy="321838"/>
          </a:xfrm>
          <a:prstGeom prst="star5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solidFill>
                <a:srgbClr val="FF0000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20552430"/>
      </p:ext>
    </p:extLst>
  </p:cSld>
  <p:clrMapOvr>
    <a:masterClrMapping/>
  </p:clrMapOvr>
  <p:transition spd="slow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BD4EE25-2D3C-2A72-5D33-AA4109E21D8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>
            <a:extLst>
              <a:ext uri="{FF2B5EF4-FFF2-40B4-BE49-F238E27FC236}">
                <a16:creationId xmlns:a16="http://schemas.microsoft.com/office/drawing/2014/main" id="{948E5BEC-87EA-BAB3-7284-FF6D34364B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15875"/>
            <a:ext cx="6827838" cy="547688"/>
          </a:xfrm>
        </p:spPr>
        <p:txBody>
          <a:bodyPr/>
          <a:lstStyle/>
          <a:p>
            <a:r>
              <a:rPr lang="en-GB" altLang="en-US" dirty="0"/>
              <a:t>Release 20 5GA progress overview (1/5)</a:t>
            </a:r>
          </a:p>
        </p:txBody>
      </p:sp>
      <p:sp>
        <p:nvSpPr>
          <p:cNvPr id="15363" name="Content Placeholder 5">
            <a:extLst>
              <a:ext uri="{FF2B5EF4-FFF2-40B4-BE49-F238E27FC236}">
                <a16:creationId xmlns:a16="http://schemas.microsoft.com/office/drawing/2014/main" id="{327648EE-823A-8480-AF69-241EEC3DE6E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58477" y="691767"/>
            <a:ext cx="8605837" cy="3575895"/>
          </a:xfrm>
        </p:spPr>
        <p:txBody>
          <a:bodyPr/>
          <a:lstStyle/>
          <a:p>
            <a:pPr marL="341313" indent="-341313">
              <a:defRPr/>
            </a:pPr>
            <a:r>
              <a:rPr lang="en-US" altLang="en-US" sz="2000" dirty="0"/>
              <a:t>Stage 1: </a:t>
            </a:r>
          </a:p>
          <a:p>
            <a:pPr marL="739815" lvl="1" indent="-341313">
              <a:defRPr/>
            </a:pPr>
            <a:r>
              <a:rPr lang="en-US" altLang="en-US" sz="1600" dirty="0"/>
              <a:t>Target: Deadline for Stage 1 is now (both for Studies and Normative)</a:t>
            </a:r>
          </a:p>
          <a:p>
            <a:pPr marL="739815" lvl="1" indent="-341313">
              <a:defRPr/>
            </a:pPr>
            <a:r>
              <a:rPr lang="en-US" altLang="en-US" sz="1600" dirty="0"/>
              <a:t>Actual progress: All completed (studies and normative) except:</a:t>
            </a:r>
          </a:p>
          <a:p>
            <a:pPr marL="1139865" lvl="2" indent="-341313">
              <a:defRPr/>
            </a:pPr>
            <a:r>
              <a:rPr lang="en-US" altLang="en-US" sz="1200" dirty="0"/>
              <a:t>FRMCS_Ph6-REQ: 10%, exception requested until September</a:t>
            </a:r>
          </a:p>
          <a:p>
            <a:pPr marL="739815" lvl="1" indent="-341313">
              <a:defRPr/>
            </a:pPr>
            <a:r>
              <a:rPr lang="en-US" altLang="en-US" sz="1600" b="1" dirty="0"/>
              <a:t>Stage 1 is now frozen, with one exception granted</a:t>
            </a:r>
          </a:p>
          <a:p>
            <a:pPr marL="1139865" lvl="2" indent="-341313">
              <a:defRPr/>
            </a:pPr>
            <a:endParaRPr lang="en-US" altLang="en-US" sz="2000" dirty="0"/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613DB776-F5FF-27A3-C1E5-00373D192F7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678826"/>
              </p:ext>
            </p:extLst>
          </p:nvPr>
        </p:nvGraphicFramePr>
        <p:xfrm>
          <a:off x="961142" y="2261737"/>
          <a:ext cx="7221715" cy="2690743"/>
        </p:xfrm>
        <a:graphic>
          <a:graphicData uri="http://schemas.openxmlformats.org/drawingml/2006/table">
            <a:tbl>
              <a:tblPr/>
              <a:tblGrid>
                <a:gridCol w="529521">
                  <a:extLst>
                    <a:ext uri="{9D8B030D-6E8A-4147-A177-3AD203B41FA5}">
                      <a16:colId xmlns:a16="http://schemas.microsoft.com/office/drawing/2014/main" val="2981679710"/>
                    </a:ext>
                  </a:extLst>
                </a:gridCol>
                <a:gridCol w="4894908">
                  <a:extLst>
                    <a:ext uri="{9D8B030D-6E8A-4147-A177-3AD203B41FA5}">
                      <a16:colId xmlns:a16="http://schemas.microsoft.com/office/drawing/2014/main" val="4091182336"/>
                    </a:ext>
                  </a:extLst>
                </a:gridCol>
                <a:gridCol w="1072688">
                  <a:extLst>
                    <a:ext uri="{9D8B030D-6E8A-4147-A177-3AD203B41FA5}">
                      <a16:colId xmlns:a16="http://schemas.microsoft.com/office/drawing/2014/main" val="3568581963"/>
                    </a:ext>
                  </a:extLst>
                </a:gridCol>
                <a:gridCol w="724598">
                  <a:extLst>
                    <a:ext uri="{9D8B030D-6E8A-4147-A177-3AD203B41FA5}">
                      <a16:colId xmlns:a16="http://schemas.microsoft.com/office/drawing/2014/main" val="90580624"/>
                    </a:ext>
                  </a:extLst>
                </a:gridCol>
              </a:tblGrid>
              <a:tr h="142175"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1030042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Study on satellite access - Phase 4 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FS_5GSAT_Ph4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00FF00"/>
                          </a:highlight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48995175"/>
                  </a:ext>
                </a:extLst>
              </a:tr>
              <a:tr h="142175"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1060071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Stage 1 for Satellite access - Phase 4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5GSAT_Ph4-REQ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00FF00"/>
                          </a:highlight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90741526"/>
                  </a:ext>
                </a:extLst>
              </a:tr>
              <a:tr h="142175"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1050105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Indirect Network Sharing on Satellite Access Network 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INS_SAT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00FF00"/>
                          </a:highlight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89775714"/>
                  </a:ext>
                </a:extLst>
              </a:tr>
              <a:tr h="142175"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1060072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MPS support in 3GPP system with satellite 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MPS_Sat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00FF00"/>
                          </a:highlight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50337304"/>
                  </a:ext>
                </a:extLst>
              </a:tr>
              <a:tr h="142175"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1030044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1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Study on Energy Efficiency as Service Criteria Phase 2 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FS_EnergyServ_Ph2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00FF00"/>
                          </a:highlight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12459549"/>
                  </a:ext>
                </a:extLst>
              </a:tr>
              <a:tr h="142175"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1070051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Stage 1 for Energy Efficiency as Service Criteria Phase 2 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EnergyServ_Ph2-REQ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00FF00"/>
                          </a:highlight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72511669"/>
                  </a:ext>
                </a:extLst>
              </a:tr>
              <a:tr h="142175"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1050106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Stage 1 for Indirect Network Sharing Phase 2 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NetShare_Ph2-REQ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00FF00"/>
                          </a:highlight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5752744"/>
                  </a:ext>
                </a:extLst>
              </a:tr>
              <a:tr h="142175"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1030043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Study on FRMCS Phase 6 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FS_FRMCS_Ph6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00FF00"/>
                          </a:highlight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62517706"/>
                  </a:ext>
                </a:extLst>
              </a:tr>
              <a:tr h="142175"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1070054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Stage 1 for FRMCS Phase 6 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FRMCS_Ph6-REQ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</a:rPr>
                        <a:t>10%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98904126"/>
                  </a:ext>
                </a:extLst>
              </a:tr>
              <a:tr h="142175"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1070052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Stage 1 of Phase 2 of SMS to Emergency Centre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SMS2EC_Ph2-REQ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00FF00"/>
                          </a:highlight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30859338"/>
                  </a:ext>
                </a:extLst>
              </a:tr>
              <a:tr h="142175"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1060070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Vehicle-Mounted Relays Phase3 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VMR_Ph3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00FF00"/>
                          </a:highlight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72589539"/>
                  </a:ext>
                </a:extLst>
              </a:tr>
              <a:tr h="142175"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1050107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Resident Phase 2 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Resident_Ph2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00FF00"/>
                          </a:highlight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9017595"/>
                  </a:ext>
                </a:extLst>
              </a:tr>
              <a:tr h="142175"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1080047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CPAS specific requirement 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CPAS-REQ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00FF00"/>
                          </a:highlight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20977471"/>
                  </a:ext>
                </a:extLst>
              </a:tr>
              <a:tr h="142175"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1070053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Stage 1 for Ambient listening enhancements including pause and resume in MCS 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ALPR-REQ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00FF00"/>
                          </a:highlight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44932903"/>
                  </a:ext>
                </a:extLst>
              </a:tr>
              <a:tr h="142175"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1050108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Combined QoS configuration and monitoring 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CombQoS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00FF00"/>
                          </a:highlight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98927867"/>
                  </a:ext>
                </a:extLst>
              </a:tr>
              <a:tr h="142175"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1050109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Legacy Residential Gateway Supporting 5G LAN-type Service 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LegacyRG_5GLAN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00FF00"/>
                          </a:highlight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85826513"/>
                  </a:ext>
                </a:extLst>
              </a:tr>
              <a:tr h="142175"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1050111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Exposure for Virtual Network information and capability 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VNExposure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00FF00"/>
                          </a:highlight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3615026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98809958"/>
      </p:ext>
    </p:extLst>
  </p:cSld>
  <p:clrMapOvr>
    <a:masterClrMapping/>
  </p:clrMapOvr>
  <p:transition spd="slow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BD4EE25-2D3C-2A72-5D33-AA4109E21D8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>
            <a:extLst>
              <a:ext uri="{FF2B5EF4-FFF2-40B4-BE49-F238E27FC236}">
                <a16:creationId xmlns:a16="http://schemas.microsoft.com/office/drawing/2014/main" id="{948E5BEC-87EA-BAB3-7284-FF6D34364B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15875"/>
            <a:ext cx="6827838" cy="547688"/>
          </a:xfrm>
        </p:spPr>
        <p:txBody>
          <a:bodyPr/>
          <a:lstStyle/>
          <a:p>
            <a:r>
              <a:rPr lang="en-GB" altLang="en-US" dirty="0"/>
              <a:t>Release 20 5GA progress overview (2/5)</a:t>
            </a:r>
          </a:p>
        </p:txBody>
      </p:sp>
      <p:sp>
        <p:nvSpPr>
          <p:cNvPr id="15363" name="Content Placeholder 5">
            <a:extLst>
              <a:ext uri="{FF2B5EF4-FFF2-40B4-BE49-F238E27FC236}">
                <a16:creationId xmlns:a16="http://schemas.microsoft.com/office/drawing/2014/main" id="{327648EE-823A-8480-AF69-241EEC3DE6E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58477" y="691767"/>
            <a:ext cx="8605837" cy="3575895"/>
          </a:xfrm>
        </p:spPr>
        <p:txBody>
          <a:bodyPr/>
          <a:lstStyle/>
          <a:p>
            <a:pPr marL="341313" indent="-341313">
              <a:defRPr/>
            </a:pPr>
            <a:r>
              <a:rPr lang="en-US" altLang="en-US" sz="2000" dirty="0"/>
              <a:t>Stage 2: </a:t>
            </a:r>
          </a:p>
          <a:p>
            <a:pPr marL="739815" lvl="1" indent="-341313">
              <a:defRPr/>
            </a:pPr>
            <a:r>
              <a:rPr lang="en-US" altLang="en-US" sz="1600" dirty="0">
                <a:highlight>
                  <a:srgbClr val="00FF00"/>
                </a:highlight>
              </a:rPr>
              <a:t>Remaining SA2 5GA SIDs approved at SA#108, as per schedule</a:t>
            </a:r>
          </a:p>
          <a:p>
            <a:pPr marL="739815" lvl="1" indent="-341313">
              <a:defRPr/>
            </a:pPr>
            <a:r>
              <a:rPr lang="en-US" altLang="en-US" sz="1600" dirty="0"/>
              <a:t>SA2 studies (UIDs in the </a:t>
            </a:r>
            <a:r>
              <a:rPr lang="en-US" altLang="en-US" sz="1600" dirty="0">
                <a:highlight>
                  <a:srgbClr val="FFFF00"/>
                </a:highlight>
              </a:rPr>
              <a:t>108series</a:t>
            </a:r>
            <a:r>
              <a:rPr lang="en-US" altLang="en-US" sz="1600" dirty="0"/>
              <a:t> were approved at SA#108):</a:t>
            </a:r>
          </a:p>
          <a:p>
            <a:pPr marL="739815" lvl="1" indent="-341313">
              <a:defRPr/>
            </a:pPr>
            <a:endParaRPr lang="en-US" altLang="en-US" sz="1600" dirty="0"/>
          </a:p>
          <a:p>
            <a:pPr marL="739815" lvl="1" indent="-341313">
              <a:defRPr/>
            </a:pPr>
            <a:endParaRPr lang="en-US" altLang="en-US" sz="1600" dirty="0"/>
          </a:p>
          <a:p>
            <a:pPr marL="739815" lvl="1" indent="-341313">
              <a:defRPr/>
            </a:pPr>
            <a:endParaRPr lang="en-US" altLang="en-US" sz="1600" dirty="0"/>
          </a:p>
          <a:p>
            <a:pPr marL="739815" lvl="1" indent="-341313">
              <a:defRPr/>
            </a:pPr>
            <a:endParaRPr lang="en-US" altLang="en-US" sz="1600" dirty="0"/>
          </a:p>
          <a:p>
            <a:pPr marL="739815" lvl="1" indent="-341313">
              <a:defRPr/>
            </a:pPr>
            <a:endParaRPr lang="en-US" altLang="en-US" sz="1600" dirty="0"/>
          </a:p>
          <a:p>
            <a:pPr marL="739815" lvl="1" indent="-341313">
              <a:defRPr/>
            </a:pPr>
            <a:endParaRPr lang="en-US" altLang="en-US" sz="1600" dirty="0"/>
          </a:p>
          <a:p>
            <a:pPr marL="739815" lvl="1" indent="-341313">
              <a:defRPr/>
            </a:pPr>
            <a:r>
              <a:rPr lang="en-US" altLang="en-US" sz="1600" dirty="0"/>
              <a:t>Current SA2 normative (UIDs in the </a:t>
            </a:r>
            <a:r>
              <a:rPr lang="en-US" altLang="en-US" sz="1600" dirty="0">
                <a:highlight>
                  <a:srgbClr val="FFFF00"/>
                </a:highlight>
              </a:rPr>
              <a:t>108series</a:t>
            </a:r>
            <a:r>
              <a:rPr lang="en-US" altLang="en-US" sz="1600" dirty="0"/>
              <a:t> were approved at SA#108):</a:t>
            </a:r>
          </a:p>
          <a:p>
            <a:pPr marL="739815" lvl="1" indent="-341313">
              <a:defRPr/>
            </a:pPr>
            <a:endParaRPr lang="en-US" altLang="en-US" sz="1600" dirty="0"/>
          </a:p>
          <a:p>
            <a:pPr marL="739815" lvl="1" indent="-341313">
              <a:defRPr/>
            </a:pPr>
            <a:endParaRPr lang="en-US" altLang="en-US" sz="1600" dirty="0"/>
          </a:p>
          <a:p>
            <a:pPr marL="739815" lvl="1" indent="-341313">
              <a:defRPr/>
            </a:pPr>
            <a:r>
              <a:rPr lang="en-US" altLang="en-US" sz="1600" dirty="0"/>
              <a:t>Note that some acronyms/names might have slightly changed during the approval process</a:t>
            </a:r>
          </a:p>
          <a:p>
            <a:pPr marL="739815" lvl="1" indent="-341313">
              <a:defRPr/>
            </a:pPr>
            <a:r>
              <a:rPr lang="en-US" altLang="en-US" sz="1600" dirty="0"/>
              <a:t>See also SA/SA2 chair’s doc SP-250832 on “</a:t>
            </a:r>
            <a:r>
              <a:rPr lang="en-GB" sz="1600" dirty="0"/>
              <a:t>SA2 Rel-20 5GAanced Prioritization table”</a:t>
            </a:r>
            <a:endParaRPr lang="en-US" altLang="en-US" sz="1600" dirty="0"/>
          </a:p>
          <a:p>
            <a:pPr marL="739815" lvl="1" indent="-341313">
              <a:defRPr/>
            </a:pPr>
            <a:endParaRPr lang="en-US" altLang="en-US" sz="1600" dirty="0"/>
          </a:p>
          <a:p>
            <a:pPr marL="739815" lvl="1" indent="-341313">
              <a:defRPr/>
            </a:pPr>
            <a:endParaRPr lang="en-US" altLang="en-US" sz="1600" dirty="0"/>
          </a:p>
          <a:p>
            <a:pPr marL="739815" lvl="1" indent="-341313">
              <a:defRPr/>
            </a:pPr>
            <a:endParaRPr lang="en-US" altLang="en-US" sz="1600" dirty="0"/>
          </a:p>
          <a:p>
            <a:pPr marL="739815" lvl="1" indent="-341313">
              <a:defRPr/>
            </a:pPr>
            <a:endParaRPr lang="en-US" altLang="en-US" sz="1600" dirty="0"/>
          </a:p>
          <a:p>
            <a:pPr marL="739815" lvl="1" indent="-341313">
              <a:defRPr/>
            </a:pPr>
            <a:endParaRPr lang="en-US" altLang="en-US" sz="1600" dirty="0"/>
          </a:p>
          <a:p>
            <a:pPr marL="739815" lvl="1" indent="-341313">
              <a:defRPr/>
            </a:pPr>
            <a:endParaRPr lang="en-US" altLang="en-US" sz="1100" dirty="0"/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934CF1C0-EA9D-CC41-E302-2B0A306641A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15765000"/>
              </p:ext>
            </p:extLst>
          </p:nvPr>
        </p:nvGraphicFramePr>
        <p:xfrm>
          <a:off x="765243" y="1675477"/>
          <a:ext cx="7892374" cy="1416459"/>
        </p:xfrm>
        <a:graphic>
          <a:graphicData uri="http://schemas.openxmlformats.org/drawingml/2006/table">
            <a:tbl>
              <a:tblPr/>
              <a:tblGrid>
                <a:gridCol w="627942">
                  <a:extLst>
                    <a:ext uri="{9D8B030D-6E8A-4147-A177-3AD203B41FA5}">
                      <a16:colId xmlns:a16="http://schemas.microsoft.com/office/drawing/2014/main" val="663766632"/>
                    </a:ext>
                  </a:extLst>
                </a:gridCol>
                <a:gridCol w="5368292">
                  <a:extLst>
                    <a:ext uri="{9D8B030D-6E8A-4147-A177-3AD203B41FA5}">
                      <a16:colId xmlns:a16="http://schemas.microsoft.com/office/drawing/2014/main" val="758719805"/>
                    </a:ext>
                  </a:extLst>
                </a:gridCol>
                <a:gridCol w="1442183">
                  <a:extLst>
                    <a:ext uri="{9D8B030D-6E8A-4147-A177-3AD203B41FA5}">
                      <a16:colId xmlns:a16="http://schemas.microsoft.com/office/drawing/2014/main" val="1583645456"/>
                    </a:ext>
                  </a:extLst>
                </a:gridCol>
                <a:gridCol w="453957">
                  <a:extLst>
                    <a:ext uri="{9D8B030D-6E8A-4147-A177-3AD203B41FA5}">
                      <a16:colId xmlns:a16="http://schemas.microsoft.com/office/drawing/2014/main" val="648104837"/>
                    </a:ext>
                  </a:extLst>
                </a:gridCol>
              </a:tblGrid>
              <a:tr h="186724"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 dirty="0" err="1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</a:rPr>
                        <a:t>Unique_ID</a:t>
                      </a:r>
                      <a:endParaRPr lang="en-GB" sz="900" b="0" i="0" u="none" strike="noStrike" dirty="0">
                        <a:solidFill>
                          <a:srgbClr val="363636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 dirty="0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</a:rPr>
                        <a:t>Name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</a:rPr>
                        <a:t>Acronym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</a:rPr>
                        <a:t>%Complete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74388725"/>
                  </a:ext>
                </a:extLst>
              </a:tr>
              <a:tr h="142175"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1070011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Study on Integration of satellite components in the 5G architecture Phase 4 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FS_5GSAT_Ph4_ARC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0%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69157831"/>
                  </a:ext>
                </a:extLst>
              </a:tr>
              <a:tr h="142175"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1070058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Study on Energy Efficiency and Energy Saving Phase2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FS_EnergySys_Ph2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0%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78113619"/>
                  </a:ext>
                </a:extLst>
              </a:tr>
              <a:tr h="142175"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</a:rPr>
                        <a:t>1080062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Study on [phase 2 of] Short Message Service to Emergency Response Centre 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FS_SMS2EC_Ph2_ARC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0%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99373362"/>
                  </a:ext>
                </a:extLst>
              </a:tr>
              <a:tr h="142175"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</a:rPr>
                        <a:t>1080060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Study on system architecture for Phase 3 of NG RTC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FS_NG_RTC_Ph3_ARC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0%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84119199"/>
                  </a:ext>
                </a:extLst>
              </a:tr>
              <a:tr h="142175"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</a:rPr>
                        <a:t>1080061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Study on MPS Enhancements for IoT 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FS_MPS_IOT_ARC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0%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65888696"/>
                  </a:ext>
                </a:extLst>
              </a:tr>
              <a:tr h="142175"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</a:rPr>
                        <a:t>1080063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Study on Architecture support of Ambient power-enabled Internet of Things - Phase 2 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FS_AmbientIoT_Ph2_ARC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0%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00981007"/>
                  </a:ext>
                </a:extLst>
              </a:tr>
              <a:tr h="142175"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1070013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Study on Core Network Enhanced Support for Artificial Intelligence (AI) / Machine Learning (ML) Phase 2 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FS_AIML_CN_Ph2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0%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1780826"/>
                  </a:ext>
                </a:extLst>
              </a:tr>
              <a:tr h="142175"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1070012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Study on Stage 2 for Integrated Sensing and Communication 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FS_Sensing_ARC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0%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27622457"/>
                  </a:ext>
                </a:extLst>
              </a:tr>
            </a:tbl>
          </a:graphicData>
        </a:graphic>
      </p:graphicFrame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C3C4540C-E477-40D6-8E97-C06D77AE3D3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43861589"/>
              </p:ext>
            </p:extLst>
          </p:nvPr>
        </p:nvGraphicFramePr>
        <p:xfrm>
          <a:off x="765243" y="3822282"/>
          <a:ext cx="7892375" cy="314278"/>
        </p:xfrm>
        <a:graphic>
          <a:graphicData uri="http://schemas.openxmlformats.org/drawingml/2006/table">
            <a:tbl>
              <a:tblPr/>
              <a:tblGrid>
                <a:gridCol w="627942">
                  <a:extLst>
                    <a:ext uri="{9D8B030D-6E8A-4147-A177-3AD203B41FA5}">
                      <a16:colId xmlns:a16="http://schemas.microsoft.com/office/drawing/2014/main" val="3472497721"/>
                    </a:ext>
                  </a:extLst>
                </a:gridCol>
                <a:gridCol w="5368293">
                  <a:extLst>
                    <a:ext uri="{9D8B030D-6E8A-4147-A177-3AD203B41FA5}">
                      <a16:colId xmlns:a16="http://schemas.microsoft.com/office/drawing/2014/main" val="1349507927"/>
                    </a:ext>
                  </a:extLst>
                </a:gridCol>
                <a:gridCol w="1342073">
                  <a:extLst>
                    <a:ext uri="{9D8B030D-6E8A-4147-A177-3AD203B41FA5}">
                      <a16:colId xmlns:a16="http://schemas.microsoft.com/office/drawing/2014/main" val="1905475325"/>
                    </a:ext>
                  </a:extLst>
                </a:gridCol>
                <a:gridCol w="554067">
                  <a:extLst>
                    <a:ext uri="{9D8B030D-6E8A-4147-A177-3AD203B41FA5}">
                      <a16:colId xmlns:a16="http://schemas.microsoft.com/office/drawing/2014/main" val="1188248028"/>
                    </a:ext>
                  </a:extLst>
                </a:gridCol>
              </a:tblGrid>
              <a:tr h="142175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</a:rPr>
                        <a:t>1080059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Stage 2 for Indirect Network Sharing Phase2 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NetShare_Ph2-ARC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0%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18435537"/>
                  </a:ext>
                </a:extLst>
              </a:tr>
              <a:tr h="142175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</a:rPr>
                        <a:t>1080058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5G ProSe Phase 4 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ProSe_Ph4-ARC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0%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6124678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40092409"/>
      </p:ext>
    </p:extLst>
  </p:cSld>
  <p:clrMapOvr>
    <a:masterClrMapping/>
  </p:clrMapOvr>
  <p:transition spd="slow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BD4EE25-2D3C-2A72-5D33-AA4109E21D8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>
            <a:extLst>
              <a:ext uri="{FF2B5EF4-FFF2-40B4-BE49-F238E27FC236}">
                <a16:creationId xmlns:a16="http://schemas.microsoft.com/office/drawing/2014/main" id="{948E5BEC-87EA-BAB3-7284-FF6D34364B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15875"/>
            <a:ext cx="6827838" cy="547688"/>
          </a:xfrm>
        </p:spPr>
        <p:txBody>
          <a:bodyPr/>
          <a:lstStyle/>
          <a:p>
            <a:r>
              <a:rPr lang="en-GB" altLang="en-US" dirty="0"/>
              <a:t>Release 20 5GA progress overview (3/5)</a:t>
            </a:r>
          </a:p>
        </p:txBody>
      </p:sp>
      <p:sp>
        <p:nvSpPr>
          <p:cNvPr id="15363" name="Content Placeholder 5">
            <a:extLst>
              <a:ext uri="{FF2B5EF4-FFF2-40B4-BE49-F238E27FC236}">
                <a16:creationId xmlns:a16="http://schemas.microsoft.com/office/drawing/2014/main" id="{327648EE-823A-8480-AF69-241EEC3DE6E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58477" y="691767"/>
            <a:ext cx="8605837" cy="3575895"/>
          </a:xfrm>
        </p:spPr>
        <p:txBody>
          <a:bodyPr/>
          <a:lstStyle/>
          <a:p>
            <a:pPr marL="341313" indent="-341313">
              <a:defRPr/>
            </a:pPr>
            <a:r>
              <a:rPr lang="en-US" altLang="en-US" sz="2000" dirty="0"/>
              <a:t>Stage 2 (cont’d): </a:t>
            </a:r>
          </a:p>
          <a:p>
            <a:pPr marL="739815" lvl="1" indent="-341313">
              <a:defRPr/>
            </a:pPr>
            <a:r>
              <a:rPr lang="en-US" altLang="en-US" sz="1600" dirty="0"/>
              <a:t>Current SA6 items (UIDs in the </a:t>
            </a:r>
            <a:r>
              <a:rPr lang="en-US" altLang="en-US" sz="1600" dirty="0">
                <a:highlight>
                  <a:srgbClr val="FFFF00"/>
                </a:highlight>
              </a:rPr>
              <a:t>108series</a:t>
            </a:r>
            <a:r>
              <a:rPr lang="en-US" altLang="en-US" sz="1600" dirty="0"/>
              <a:t> were approved at SA#108):</a:t>
            </a:r>
          </a:p>
          <a:p>
            <a:pPr marL="739815" lvl="1" indent="-341313">
              <a:defRPr/>
            </a:pPr>
            <a:endParaRPr lang="en-US" altLang="en-US" sz="1600" dirty="0"/>
          </a:p>
          <a:p>
            <a:pPr marL="739815" lvl="1" indent="-341313">
              <a:defRPr/>
            </a:pPr>
            <a:endParaRPr lang="en-US" altLang="en-US" sz="1100" dirty="0"/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33EF2F4-D535-3E61-CEB5-8C2D604AFD9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08197721"/>
              </p:ext>
            </p:extLst>
          </p:nvPr>
        </p:nvGraphicFramePr>
        <p:xfrm>
          <a:off x="485775" y="1353583"/>
          <a:ext cx="8388350" cy="3096734"/>
        </p:xfrm>
        <a:graphic>
          <a:graphicData uri="http://schemas.openxmlformats.org/drawingml/2006/table">
            <a:tbl>
              <a:tblPr/>
              <a:tblGrid>
                <a:gridCol w="554153">
                  <a:extLst>
                    <a:ext uri="{9D8B030D-6E8A-4147-A177-3AD203B41FA5}">
                      <a16:colId xmlns:a16="http://schemas.microsoft.com/office/drawing/2014/main" val="3795340419"/>
                    </a:ext>
                  </a:extLst>
                </a:gridCol>
                <a:gridCol w="4737462">
                  <a:extLst>
                    <a:ext uri="{9D8B030D-6E8A-4147-A177-3AD203B41FA5}">
                      <a16:colId xmlns:a16="http://schemas.microsoft.com/office/drawing/2014/main" val="4193584940"/>
                    </a:ext>
                  </a:extLst>
                </a:gridCol>
                <a:gridCol w="1184365">
                  <a:extLst>
                    <a:ext uri="{9D8B030D-6E8A-4147-A177-3AD203B41FA5}">
                      <a16:colId xmlns:a16="http://schemas.microsoft.com/office/drawing/2014/main" val="2663503107"/>
                    </a:ext>
                  </a:extLst>
                </a:gridCol>
                <a:gridCol w="641079">
                  <a:extLst>
                    <a:ext uri="{9D8B030D-6E8A-4147-A177-3AD203B41FA5}">
                      <a16:colId xmlns:a16="http://schemas.microsoft.com/office/drawing/2014/main" val="4179869940"/>
                    </a:ext>
                  </a:extLst>
                </a:gridCol>
                <a:gridCol w="488958">
                  <a:extLst>
                    <a:ext uri="{9D8B030D-6E8A-4147-A177-3AD203B41FA5}">
                      <a16:colId xmlns:a16="http://schemas.microsoft.com/office/drawing/2014/main" val="3393863741"/>
                    </a:ext>
                  </a:extLst>
                </a:gridCol>
                <a:gridCol w="782333">
                  <a:extLst>
                    <a:ext uri="{9D8B030D-6E8A-4147-A177-3AD203B41FA5}">
                      <a16:colId xmlns:a16="http://schemas.microsoft.com/office/drawing/2014/main" val="2358170426"/>
                    </a:ext>
                  </a:extLst>
                </a:gridCol>
              </a:tblGrid>
              <a:tr h="162986"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</a:rPr>
                        <a:t>Unique_ID</a:t>
                      </a:r>
                    </a:p>
                  </a:txBody>
                  <a:tcPr marL="5433" marR="5433" marT="5433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</a:rPr>
                        <a:t>Name</a:t>
                      </a:r>
                    </a:p>
                  </a:txBody>
                  <a:tcPr marL="5433" marR="5433" marT="5433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</a:rPr>
                        <a:t>Acronym</a:t>
                      </a:r>
                    </a:p>
                  </a:txBody>
                  <a:tcPr marL="5433" marR="5433" marT="5433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</a:rPr>
                        <a:t>Finish</a:t>
                      </a:r>
                    </a:p>
                  </a:txBody>
                  <a:tcPr marL="5433" marR="5433" marT="5433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</a:rPr>
                        <a:t>%Complete</a:t>
                      </a:r>
                    </a:p>
                  </a:txBody>
                  <a:tcPr marL="5433" marR="5433" marT="5433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</a:rPr>
                        <a:t>Hyperlink</a:t>
                      </a:r>
                    </a:p>
                  </a:txBody>
                  <a:tcPr marL="5433" marR="5433" marT="5433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4312373"/>
                  </a:ext>
                </a:extLst>
              </a:tr>
              <a:tr h="162986"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</a:rPr>
                        <a:t>1080027</a:t>
                      </a:r>
                    </a:p>
                  </a:txBody>
                  <a:tcPr marL="5433" marR="5433" marT="5433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Study on Phase 4 to application enablement for satellite access enabled 5G services </a:t>
                      </a:r>
                    </a:p>
                  </a:txBody>
                  <a:tcPr marL="5433" marR="5433" marT="5433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FS_5GSAT_Ph4_APP</a:t>
                      </a:r>
                    </a:p>
                  </a:txBody>
                  <a:tcPr marL="5433" marR="5433" marT="5433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Tue 03/03/26</a:t>
                      </a:r>
                    </a:p>
                  </a:txBody>
                  <a:tcPr marL="5433" marR="5433" marT="5433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0%</a:t>
                      </a:r>
                    </a:p>
                  </a:txBody>
                  <a:tcPr marL="5433" marR="5433" marT="5433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</a:rPr>
                        <a:t>SP-250874</a:t>
                      </a:r>
                    </a:p>
                  </a:txBody>
                  <a:tcPr marL="5433" marR="5433" marT="5433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16459342"/>
                  </a:ext>
                </a:extLst>
              </a:tr>
              <a:tr h="162986"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</a:rPr>
                        <a:t>1080024</a:t>
                      </a:r>
                    </a:p>
                  </a:txBody>
                  <a:tcPr marL="5433" marR="5433" marT="5433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Study on Application Enablement to support Energy Saving [Phase 2?]</a:t>
                      </a:r>
                    </a:p>
                  </a:txBody>
                  <a:tcPr marL="5433" marR="5433" marT="5433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FS_EnergySys_APP</a:t>
                      </a:r>
                    </a:p>
                  </a:txBody>
                  <a:tcPr marL="5433" marR="5433" marT="5433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Tue 03/03/26</a:t>
                      </a:r>
                    </a:p>
                  </a:txBody>
                  <a:tcPr marL="5433" marR="5433" marT="5433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0%</a:t>
                      </a:r>
                    </a:p>
                  </a:txBody>
                  <a:tcPr marL="5433" marR="5433" marT="5433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</a:rPr>
                        <a:t>SP-250871</a:t>
                      </a:r>
                    </a:p>
                  </a:txBody>
                  <a:tcPr marL="5433" marR="5433" marT="5433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4398385"/>
                  </a:ext>
                </a:extLst>
              </a:tr>
              <a:tr h="162986"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1070031</a:t>
                      </a:r>
                    </a:p>
                  </a:txBody>
                  <a:tcPr marL="5433" marR="5433" marT="5433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Stage 2 for FRMCS Phase 6 </a:t>
                      </a:r>
                    </a:p>
                  </a:txBody>
                  <a:tcPr marL="5433" marR="5433" marT="5433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FRMCS_Ph6-MC</a:t>
                      </a:r>
                    </a:p>
                  </a:txBody>
                  <a:tcPr marL="5433" marR="5433" marT="5433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Sat 06/06/26</a:t>
                      </a:r>
                    </a:p>
                  </a:txBody>
                  <a:tcPr marL="5433" marR="5433" marT="5433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35%</a:t>
                      </a:r>
                    </a:p>
                  </a:txBody>
                  <a:tcPr marL="5433" marR="5433" marT="5433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sng" strike="noStrike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2"/>
                        </a:rPr>
                        <a:t>SP-250390</a:t>
                      </a:r>
                      <a:endParaRPr lang="en-GB" sz="900" b="0" i="0" u="sng" strike="noStrike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33" marR="5433" marT="5433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21717789"/>
                  </a:ext>
                </a:extLst>
              </a:tr>
              <a:tr h="162986"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1070025</a:t>
                      </a:r>
                    </a:p>
                  </a:txBody>
                  <a:tcPr marL="5433" marR="5433" marT="5433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1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Study on Logging and recording of mission critical services, Phase 2 </a:t>
                      </a:r>
                    </a:p>
                  </a:txBody>
                  <a:tcPr marL="5433" marR="5433" marT="5433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FS_MCLOG_Ph2</a:t>
                      </a:r>
                    </a:p>
                  </a:txBody>
                  <a:tcPr marL="5433" marR="5433" marT="5433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Tue 03/03/26</a:t>
                      </a:r>
                    </a:p>
                  </a:txBody>
                  <a:tcPr marL="5433" marR="5433" marT="5433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10%</a:t>
                      </a:r>
                    </a:p>
                  </a:txBody>
                  <a:tcPr marL="5433" marR="5433" marT="5433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sng" strike="noStrike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3"/>
                        </a:rPr>
                        <a:t>SP-250380</a:t>
                      </a:r>
                      <a:endParaRPr lang="en-GB" sz="900" b="0" i="0" u="sng" strike="noStrike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33" marR="5433" marT="5433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38740791"/>
                  </a:ext>
                </a:extLst>
              </a:tr>
              <a:tr h="162986"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1070024</a:t>
                      </a:r>
                    </a:p>
                  </a:txBody>
                  <a:tcPr marL="5433" marR="5433" marT="5433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1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Study on Discreet listening and monitoring of mission critical services, Phase 2 </a:t>
                      </a:r>
                    </a:p>
                  </a:txBody>
                  <a:tcPr marL="5433" marR="5433" marT="5433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FS_MCDISC_Ph2</a:t>
                      </a:r>
                    </a:p>
                  </a:txBody>
                  <a:tcPr marL="5433" marR="5433" marT="5433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Tue 03/03/26</a:t>
                      </a:r>
                    </a:p>
                  </a:txBody>
                  <a:tcPr marL="5433" marR="5433" marT="5433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10%</a:t>
                      </a:r>
                    </a:p>
                  </a:txBody>
                  <a:tcPr marL="5433" marR="5433" marT="5433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sng" strike="noStrike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4"/>
                        </a:rPr>
                        <a:t>SP-250379</a:t>
                      </a:r>
                      <a:endParaRPr lang="en-GB" sz="900" b="0" i="0" u="sng" strike="noStrike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33" marR="5433" marT="5433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35141150"/>
                  </a:ext>
                </a:extLst>
              </a:tr>
              <a:tr h="162986"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1070029</a:t>
                      </a:r>
                    </a:p>
                  </a:txBody>
                  <a:tcPr marL="5433" marR="5433" marT="5433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1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Study on Stage 2 for AI/ML service Phase 2 </a:t>
                      </a:r>
                    </a:p>
                  </a:txBody>
                  <a:tcPr marL="5433" marR="5433" marT="5433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FS_AIML_App_Ph2</a:t>
                      </a:r>
                    </a:p>
                  </a:txBody>
                  <a:tcPr marL="5433" marR="5433" marT="5433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Fri 12/12/25</a:t>
                      </a:r>
                    </a:p>
                  </a:txBody>
                  <a:tcPr marL="5433" marR="5433" marT="5433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40%</a:t>
                      </a:r>
                    </a:p>
                  </a:txBody>
                  <a:tcPr marL="5433" marR="5433" marT="5433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sng" strike="noStrike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5"/>
                        </a:rPr>
                        <a:t>SP-250384</a:t>
                      </a:r>
                      <a:endParaRPr lang="en-GB" sz="900" b="0" i="0" u="sng" strike="noStrike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33" marR="5433" marT="5433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83718201"/>
                  </a:ext>
                </a:extLst>
              </a:tr>
              <a:tr h="162986"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</a:rPr>
                        <a:t>1080029</a:t>
                      </a:r>
                    </a:p>
                  </a:txBody>
                  <a:tcPr marL="5433" marR="5433" marT="5433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Guidelines for 3GPP Application Enablement usage </a:t>
                      </a:r>
                    </a:p>
                  </a:txBody>
                  <a:tcPr marL="5433" marR="5433" marT="5433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AppEnable_EXT</a:t>
                      </a:r>
                    </a:p>
                  </a:txBody>
                  <a:tcPr marL="5433" marR="5433" marT="5433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Tue 03/03/26</a:t>
                      </a:r>
                    </a:p>
                  </a:txBody>
                  <a:tcPr marL="5433" marR="5433" marT="5433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0%</a:t>
                      </a:r>
                    </a:p>
                  </a:txBody>
                  <a:tcPr marL="5433" marR="5433" marT="5433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6"/>
                        </a:rPr>
                        <a:t>SP-250588</a:t>
                      </a:r>
                      <a:endParaRPr lang="en-GB" sz="9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33" marR="5433" marT="5433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35697645"/>
                  </a:ext>
                </a:extLst>
              </a:tr>
              <a:tr h="162986"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</a:rPr>
                        <a:t>1080026</a:t>
                      </a:r>
                    </a:p>
                  </a:txBody>
                  <a:tcPr marL="5433" marR="5433" marT="5433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Study of CAPIF Phase 4 </a:t>
                      </a:r>
                    </a:p>
                  </a:txBody>
                  <a:tcPr marL="5433" marR="5433" marT="5433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FS_CAPIF_Ph4</a:t>
                      </a:r>
                    </a:p>
                  </a:txBody>
                  <a:tcPr marL="5433" marR="5433" marT="5433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Tue 03/03/26</a:t>
                      </a:r>
                    </a:p>
                  </a:txBody>
                  <a:tcPr marL="5433" marR="5433" marT="5433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0%</a:t>
                      </a:r>
                    </a:p>
                  </a:txBody>
                  <a:tcPr marL="5433" marR="5433" marT="5433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</a:rPr>
                        <a:t>SP-250873</a:t>
                      </a:r>
                    </a:p>
                  </a:txBody>
                  <a:tcPr marL="5433" marR="5433" marT="5433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94402614"/>
                  </a:ext>
                </a:extLst>
              </a:tr>
              <a:tr h="162986"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</a:rPr>
                        <a:t>1080025</a:t>
                      </a:r>
                    </a:p>
                  </a:txBody>
                  <a:tcPr marL="5433" marR="5433" marT="5433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Study on Application user consent </a:t>
                      </a:r>
                    </a:p>
                  </a:txBody>
                  <a:tcPr marL="5433" marR="5433" marT="5433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FS_APCOT</a:t>
                      </a:r>
                    </a:p>
                  </a:txBody>
                  <a:tcPr marL="5433" marR="5433" marT="5433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Tue 03/03/26</a:t>
                      </a:r>
                    </a:p>
                  </a:txBody>
                  <a:tcPr marL="5433" marR="5433" marT="5433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0%</a:t>
                      </a:r>
                    </a:p>
                  </a:txBody>
                  <a:tcPr marL="5433" marR="5433" marT="5433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</a:rPr>
                        <a:t>SP-250872</a:t>
                      </a:r>
                    </a:p>
                  </a:txBody>
                  <a:tcPr marL="5433" marR="5433" marT="5433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78717594"/>
                  </a:ext>
                </a:extLst>
              </a:tr>
              <a:tr h="162986"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</a:rPr>
                        <a:t>1080023</a:t>
                      </a:r>
                    </a:p>
                  </a:txBody>
                  <a:tcPr marL="5433" marR="5433" marT="5433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Study on application enablement for Ambient IoT [Phase 2? ] services </a:t>
                      </a:r>
                    </a:p>
                  </a:txBody>
                  <a:tcPr marL="5433" marR="5433" marT="5433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FS_AmbientIoT_APP</a:t>
                      </a:r>
                    </a:p>
                  </a:txBody>
                  <a:tcPr marL="5433" marR="5433" marT="5433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Tue 03/03/26</a:t>
                      </a:r>
                    </a:p>
                  </a:txBody>
                  <a:tcPr marL="5433" marR="5433" marT="5433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0%</a:t>
                      </a:r>
                    </a:p>
                  </a:txBody>
                  <a:tcPr marL="5433" marR="5433" marT="5433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</a:rPr>
                        <a:t>SP-250870</a:t>
                      </a:r>
                    </a:p>
                  </a:txBody>
                  <a:tcPr marL="5433" marR="5433" marT="5433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79883508"/>
                  </a:ext>
                </a:extLst>
              </a:tr>
              <a:tr h="162986"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1050034</a:t>
                      </a:r>
                    </a:p>
                  </a:txBody>
                  <a:tcPr marL="5433" marR="5433" marT="5433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1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Study on Service Enabler Architecture Layer (SEAL) Phase 4</a:t>
                      </a:r>
                    </a:p>
                  </a:txBody>
                  <a:tcPr marL="5433" marR="5433" marT="5433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FS_SEAL_Ph4</a:t>
                      </a:r>
                    </a:p>
                  </a:txBody>
                  <a:tcPr marL="5433" marR="5433" marT="5433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Fri 12/12/25</a:t>
                      </a:r>
                    </a:p>
                  </a:txBody>
                  <a:tcPr marL="5433" marR="5433" marT="5433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75%</a:t>
                      </a:r>
                    </a:p>
                  </a:txBody>
                  <a:tcPr marL="5433" marR="5433" marT="5433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sng" strike="noStrike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7"/>
                        </a:rPr>
                        <a:t>SP-250374</a:t>
                      </a:r>
                      <a:endParaRPr lang="en-GB" sz="900" b="0" i="0" u="sng" strike="noStrike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33" marR="5433" marT="5433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23489096"/>
                  </a:ext>
                </a:extLst>
              </a:tr>
              <a:tr h="162986"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1070026</a:t>
                      </a:r>
                    </a:p>
                  </a:txBody>
                  <a:tcPr marL="5433" marR="5433" marT="5433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1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Study on Application enabler for XR Services Phase 3 </a:t>
                      </a:r>
                    </a:p>
                  </a:txBody>
                  <a:tcPr marL="5433" marR="5433" marT="5433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FS_XRM_Ph3_APP</a:t>
                      </a:r>
                    </a:p>
                  </a:txBody>
                  <a:tcPr marL="5433" marR="5433" marT="5433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Fri 12/12/25</a:t>
                      </a:r>
                    </a:p>
                  </a:txBody>
                  <a:tcPr marL="5433" marR="5433" marT="5433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35%</a:t>
                      </a:r>
                    </a:p>
                  </a:txBody>
                  <a:tcPr marL="5433" marR="5433" marT="5433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sng" strike="noStrike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8"/>
                        </a:rPr>
                        <a:t>SP-250381</a:t>
                      </a:r>
                      <a:endParaRPr lang="en-GB" sz="900" b="0" i="0" u="sng" strike="noStrike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33" marR="5433" marT="5433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46262962"/>
                  </a:ext>
                </a:extLst>
              </a:tr>
              <a:tr h="162986"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1070027</a:t>
                      </a:r>
                    </a:p>
                  </a:txBody>
                  <a:tcPr marL="5433" marR="5433" marT="5433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1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Study on SEAL data delivery Phase 3 </a:t>
                      </a:r>
                    </a:p>
                  </a:txBody>
                  <a:tcPr marL="5433" marR="5433" marT="5433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FS_SEALDD_Ph3</a:t>
                      </a:r>
                    </a:p>
                  </a:txBody>
                  <a:tcPr marL="5433" marR="5433" marT="5433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Fri 12/12/25</a:t>
                      </a:r>
                    </a:p>
                  </a:txBody>
                  <a:tcPr marL="5433" marR="5433" marT="5433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30%</a:t>
                      </a:r>
                    </a:p>
                  </a:txBody>
                  <a:tcPr marL="5433" marR="5433" marT="5433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sng" strike="noStrike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9"/>
                        </a:rPr>
                        <a:t>SP-250382</a:t>
                      </a:r>
                      <a:endParaRPr lang="en-GB" sz="900" b="0" i="0" u="sng" strike="noStrike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33" marR="5433" marT="5433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04383476"/>
                  </a:ext>
                </a:extLst>
              </a:tr>
              <a:tr h="162986"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1070028</a:t>
                      </a:r>
                    </a:p>
                  </a:txBody>
                  <a:tcPr marL="5433" marR="5433" marT="5433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1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Study on Stage 2 for MMTel Phase 2 </a:t>
                      </a:r>
                    </a:p>
                  </a:txBody>
                  <a:tcPr marL="5433" marR="5433" marT="5433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FS_MMTel_Ph2_APP</a:t>
                      </a:r>
                    </a:p>
                  </a:txBody>
                  <a:tcPr marL="5433" marR="5433" marT="5433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Tue 03/03/26</a:t>
                      </a:r>
                    </a:p>
                  </a:txBody>
                  <a:tcPr marL="5433" marR="5433" marT="5433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30%</a:t>
                      </a:r>
                    </a:p>
                  </a:txBody>
                  <a:tcPr marL="5433" marR="5433" marT="5433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sng" strike="noStrike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10"/>
                        </a:rPr>
                        <a:t>SP-250383</a:t>
                      </a:r>
                      <a:endParaRPr lang="en-GB" sz="900" b="0" i="0" u="sng" strike="noStrike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33" marR="5433" marT="5433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21661685"/>
                  </a:ext>
                </a:extLst>
              </a:tr>
              <a:tr h="162986"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1070030</a:t>
                      </a:r>
                    </a:p>
                  </a:txBody>
                  <a:tcPr marL="5433" marR="5433" marT="5433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Stage 2 for Mission Critical Services for UE-to-UE and UE-to-Network over multi-hop relay </a:t>
                      </a:r>
                    </a:p>
                  </a:txBody>
                  <a:tcPr marL="5433" marR="5433" marT="5433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MultiHop-MC</a:t>
                      </a:r>
                    </a:p>
                  </a:txBody>
                  <a:tcPr marL="5433" marR="5433" marT="5433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Tue 03/03/26</a:t>
                      </a:r>
                    </a:p>
                  </a:txBody>
                  <a:tcPr marL="5433" marR="5433" marT="5433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0%</a:t>
                      </a:r>
                    </a:p>
                  </a:txBody>
                  <a:tcPr marL="5433" marR="5433" marT="5433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11"/>
                        </a:rPr>
                        <a:t>SP-250389</a:t>
                      </a:r>
                      <a:endParaRPr lang="en-GB" sz="9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33" marR="5433" marT="5433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06654008"/>
                  </a:ext>
                </a:extLst>
              </a:tr>
              <a:tr h="162986"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1070032</a:t>
                      </a:r>
                    </a:p>
                  </a:txBody>
                  <a:tcPr marL="5433" marR="5433" marT="5433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Stage 2 for Enhanced Mission Critical Services Architecture Phase 2 </a:t>
                      </a:r>
                    </a:p>
                  </a:txBody>
                  <a:tcPr marL="5433" marR="5433" marT="5433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enhMC_Ph2-MC</a:t>
                      </a:r>
                    </a:p>
                  </a:txBody>
                  <a:tcPr marL="5433" marR="5433" marT="5433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Sat 06/06/26</a:t>
                      </a:r>
                    </a:p>
                  </a:txBody>
                  <a:tcPr marL="5433" marR="5433" marT="5433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15%</a:t>
                      </a:r>
                    </a:p>
                  </a:txBody>
                  <a:tcPr marL="5433" marR="5433" marT="5433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sng" strike="noStrike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12"/>
                        </a:rPr>
                        <a:t>SP-250391</a:t>
                      </a:r>
                      <a:endParaRPr lang="en-GB" sz="900" b="0" i="0" u="sng" strike="noStrike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33" marR="5433" marT="5433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96326295"/>
                  </a:ext>
                </a:extLst>
              </a:tr>
              <a:tr h="162986"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1070033</a:t>
                      </a:r>
                    </a:p>
                  </a:txBody>
                  <a:tcPr marL="5433" marR="5433" marT="5433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Stage 2 for mobile metaverse services Phase 2 </a:t>
                      </a:r>
                    </a:p>
                  </a:txBody>
                  <a:tcPr marL="5433" marR="5433" marT="5433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Metaverse_Ph2-APP</a:t>
                      </a:r>
                    </a:p>
                  </a:txBody>
                  <a:tcPr marL="5433" marR="5433" marT="5433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Fri 12/12/25</a:t>
                      </a:r>
                    </a:p>
                  </a:txBody>
                  <a:tcPr marL="5433" marR="5433" marT="5433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45%</a:t>
                      </a:r>
                    </a:p>
                  </a:txBody>
                  <a:tcPr marL="5433" marR="5433" marT="5433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sng" strike="noStrike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13"/>
                        </a:rPr>
                        <a:t>SP-250392</a:t>
                      </a:r>
                      <a:endParaRPr lang="en-GB" sz="900" b="0" i="0" u="sng" strike="noStrike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33" marR="5433" marT="5433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95800322"/>
                  </a:ext>
                </a:extLst>
              </a:tr>
              <a:tr h="162986"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</a:rPr>
                        <a:t>1080028</a:t>
                      </a:r>
                    </a:p>
                  </a:txBody>
                  <a:tcPr marL="5433" marR="5433" marT="5433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Study on use of Sensing results for Vertical Applications </a:t>
                      </a:r>
                    </a:p>
                  </a:txBody>
                  <a:tcPr marL="5433" marR="5433" marT="5433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FS_Sensing_APP</a:t>
                      </a:r>
                      <a:endParaRPr lang="en-GB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33" marR="5433" marT="5433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Tue 03/03/26</a:t>
                      </a:r>
                    </a:p>
                  </a:txBody>
                  <a:tcPr marL="5433" marR="5433" marT="5433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0%</a:t>
                      </a:r>
                    </a:p>
                  </a:txBody>
                  <a:tcPr marL="5433" marR="5433" marT="5433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</a:rPr>
                        <a:t>SP-250875</a:t>
                      </a:r>
                    </a:p>
                  </a:txBody>
                  <a:tcPr marL="5433" marR="5433" marT="5433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9538895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93867011"/>
      </p:ext>
    </p:extLst>
  </p:cSld>
  <p:clrMapOvr>
    <a:masterClrMapping/>
  </p:clrMapOvr>
  <p:transition spd="slow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23A8EA-3CCC-1F6F-E1B7-530AFF73CC9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>
            <a:extLst>
              <a:ext uri="{FF2B5EF4-FFF2-40B4-BE49-F238E27FC236}">
                <a16:creationId xmlns:a16="http://schemas.microsoft.com/office/drawing/2014/main" id="{6E4EEDF6-67AC-6D48-9ECA-2253DC9D57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15875"/>
            <a:ext cx="6827838" cy="547688"/>
          </a:xfrm>
        </p:spPr>
        <p:txBody>
          <a:bodyPr/>
          <a:lstStyle/>
          <a:p>
            <a:r>
              <a:rPr lang="en-GB" altLang="en-US" dirty="0"/>
              <a:t>Release 20 5GA progress overview (4/5)</a:t>
            </a:r>
          </a:p>
        </p:txBody>
      </p:sp>
      <p:sp>
        <p:nvSpPr>
          <p:cNvPr id="15363" name="Content Placeholder 5">
            <a:extLst>
              <a:ext uri="{FF2B5EF4-FFF2-40B4-BE49-F238E27FC236}">
                <a16:creationId xmlns:a16="http://schemas.microsoft.com/office/drawing/2014/main" id="{D69648B8-22EC-1E6D-2532-7485CF9B91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7200" y="563563"/>
            <a:ext cx="8605837" cy="3575895"/>
          </a:xfrm>
        </p:spPr>
        <p:txBody>
          <a:bodyPr/>
          <a:lstStyle/>
          <a:p>
            <a:pPr marL="341273" indent="-341313">
              <a:defRPr/>
            </a:pPr>
            <a:r>
              <a:rPr lang="en-US" altLang="en-US" sz="2000" dirty="0"/>
              <a:t>RAN: </a:t>
            </a:r>
            <a:r>
              <a:rPr lang="en-US" altLang="en-US" sz="2000" dirty="0">
                <a:highlight>
                  <a:srgbClr val="00FF00"/>
                </a:highlight>
              </a:rPr>
              <a:t>RAN WG SIDs/WIDs approved at RAN#108, as per schedule</a:t>
            </a:r>
          </a:p>
          <a:p>
            <a:pPr marL="739775" lvl="1" indent="-341313">
              <a:defRPr/>
            </a:pPr>
            <a:r>
              <a:rPr lang="en-US" altLang="en-US" sz="1600" dirty="0"/>
              <a:t>5GA RAN1-led WIDs:</a:t>
            </a:r>
          </a:p>
          <a:p>
            <a:pPr lvl="2" defTabSz="1085850"/>
            <a:r>
              <a:rPr lang="en-US" sz="1200" dirty="0"/>
              <a:t>AI/ML for NR air interface enhancements 	</a:t>
            </a:r>
          </a:p>
          <a:p>
            <a:pPr lvl="2" defTabSz="1085850"/>
            <a:r>
              <a:rPr lang="en-US" sz="1200" dirty="0"/>
              <a:t>NR MIMO Phase 6		</a:t>
            </a:r>
          </a:p>
          <a:p>
            <a:pPr lvl="2" defTabSz="1085850"/>
            <a:r>
              <a:rPr lang="en-US" sz="1200" dirty="0"/>
              <a:t>NR coverage enhancements Phase 3	</a:t>
            </a:r>
          </a:p>
          <a:p>
            <a:pPr lvl="2" defTabSz="1085850"/>
            <a:r>
              <a:rPr lang="en-US" sz="1200" dirty="0"/>
              <a:t>Ambient IoT (study in RP-251884, </a:t>
            </a:r>
            <a:r>
              <a:rPr lang="en-US" sz="1200"/>
              <a:t>normative in RP-251885</a:t>
            </a:r>
            <a:r>
              <a:rPr lang="en-US" sz="1200" dirty="0"/>
              <a:t>)</a:t>
            </a:r>
            <a:endParaRPr lang="en-US" altLang="en-US" sz="1200" dirty="0"/>
          </a:p>
          <a:p>
            <a:pPr lvl="2" defTabSz="1085850"/>
            <a:r>
              <a:rPr lang="en-US" sz="1200" dirty="0"/>
              <a:t>Study on GNSS resilient NR-NTN operation</a:t>
            </a:r>
          </a:p>
          <a:p>
            <a:pPr lvl="2" defTabSz="1085850"/>
            <a:r>
              <a:rPr lang="en-US" sz="1200" dirty="0"/>
              <a:t>Study on Integrated Sensing And Communication (ISAC) for NR</a:t>
            </a:r>
          </a:p>
          <a:p>
            <a:pPr lvl="1" defTabSz="1085850"/>
            <a:r>
              <a:rPr lang="en-US" altLang="en-US" sz="1600" dirty="0"/>
              <a:t>5GA RAN2-led WIDs:</a:t>
            </a:r>
          </a:p>
          <a:p>
            <a:pPr lvl="2" defTabSz="1085850"/>
            <a:r>
              <a:rPr lang="en-US" sz="1200" dirty="0"/>
              <a:t>Artificial Intelligence (AI)/Machine Learning (ML) for mobility in NR</a:t>
            </a:r>
          </a:p>
          <a:p>
            <a:pPr lvl="2" defTabSz="1085850"/>
            <a:r>
              <a:rPr lang="en-US" sz="1200" dirty="0"/>
              <a:t>Non-Terrestrial Networks (NTN) for Internet of Things (IoT) Phase 4</a:t>
            </a:r>
          </a:p>
          <a:p>
            <a:pPr lvl="2" defTabSz="1085850"/>
            <a:r>
              <a:rPr lang="en-US" sz="1200" dirty="0"/>
              <a:t>NR mobility enhancements Phase 5	</a:t>
            </a:r>
          </a:p>
          <a:p>
            <a:pPr lvl="2" defTabSz="1085850"/>
            <a:r>
              <a:rPr lang="en-US" sz="1200" dirty="0"/>
              <a:t>XR (</a:t>
            </a:r>
            <a:r>
              <a:rPr lang="en-US" sz="1200" dirty="0" err="1"/>
              <a:t>eXtended</a:t>
            </a:r>
            <a:r>
              <a:rPr lang="en-US" sz="1200" dirty="0"/>
              <a:t> Reality) for NR Phase 4	</a:t>
            </a:r>
          </a:p>
          <a:p>
            <a:pPr lvl="2" defTabSz="1085850"/>
            <a:r>
              <a:rPr lang="en-US" sz="1200" dirty="0"/>
              <a:t>E-UTRA TN to NR NTN handover enhancements</a:t>
            </a:r>
          </a:p>
          <a:p>
            <a:pPr lvl="1" defTabSz="1085850"/>
            <a:r>
              <a:rPr lang="en-US" altLang="en-US" sz="1600" dirty="0"/>
              <a:t>5GA RAN3-led WIDs:</a:t>
            </a:r>
          </a:p>
          <a:p>
            <a:pPr lvl="2" defTabSz="1085850"/>
            <a:r>
              <a:rPr lang="en-US" sz="1200" dirty="0"/>
              <a:t>Study on Artificial Intelligence (AI)/Machine Learning (ML) for NG-RAN Phase 3</a:t>
            </a:r>
          </a:p>
          <a:p>
            <a:pPr lvl="2" defTabSz="1085850"/>
            <a:r>
              <a:rPr lang="en-US" sz="1200" dirty="0"/>
              <a:t>Data collection for SON /MDT in NR Phase 5</a:t>
            </a:r>
          </a:p>
          <a:p>
            <a:pPr marL="341273" indent="-341313">
              <a:defRPr/>
            </a:pPr>
            <a:r>
              <a:rPr lang="en-US" altLang="en-US" sz="2000" dirty="0"/>
              <a:t>RAN4 WIDs approval to be finalized at RAN#109</a:t>
            </a:r>
          </a:p>
        </p:txBody>
      </p:sp>
    </p:spTree>
    <p:extLst>
      <p:ext uri="{BB962C8B-B14F-4D97-AF65-F5344CB8AC3E}">
        <p14:creationId xmlns:p14="http://schemas.microsoft.com/office/powerpoint/2010/main" val="849489989"/>
      </p:ext>
    </p:extLst>
  </p:cSld>
  <p:clrMapOvr>
    <a:masterClrMapping/>
  </p:clrMapOvr>
  <p:transition spd="slow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280CDD-470E-2C01-50EC-87ABBE16E0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65966" y="74174"/>
            <a:ext cx="8744153" cy="503000"/>
          </a:xfrm>
          <a:solidFill>
            <a:schemeClr val="bg1"/>
          </a:solidFill>
        </p:spPr>
        <p:txBody>
          <a:bodyPr/>
          <a:lstStyle/>
          <a:p>
            <a:r>
              <a:rPr lang="en-GB" altLang="en-US" dirty="0"/>
              <a:t>Release 20 5GA progress overview (5/5)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DB2143-6F6E-65BD-5929-EC59ED13E15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2183" y="1121923"/>
            <a:ext cx="8388350" cy="3311390"/>
          </a:xfrm>
        </p:spPr>
        <p:txBody>
          <a:bodyPr/>
          <a:lstStyle/>
          <a:p>
            <a:r>
              <a:rPr lang="en-GB" sz="1800" dirty="0"/>
              <a:t>Rel-20 5GA SA3/4/5 activities:</a:t>
            </a:r>
          </a:p>
          <a:p>
            <a:pPr lvl="1"/>
            <a:r>
              <a:rPr lang="en-GB" sz="1400" dirty="0"/>
              <a:t>Approved: New SID on Modernization of Specification Format and Procedures for 6G (SP-250802)</a:t>
            </a:r>
          </a:p>
          <a:p>
            <a:pPr lvl="1"/>
            <a:r>
              <a:rPr lang="en-GB" sz="1400" dirty="0"/>
              <a:t>Number of WIDs/SIDs submitted by SA3/4/5 WGs approved at SA#108</a:t>
            </a:r>
          </a:p>
          <a:p>
            <a:pPr marL="341273" indent="-341313">
              <a:defRPr/>
            </a:pPr>
            <a:r>
              <a:rPr lang="en-US" altLang="en-US" sz="1800" dirty="0"/>
              <a:t>Stage 3 and CT: not started</a:t>
            </a:r>
          </a:p>
          <a:p>
            <a:pPr lvl="2"/>
            <a:endParaRPr lang="en-GB" sz="1000" dirty="0"/>
          </a:p>
        </p:txBody>
      </p:sp>
    </p:spTree>
    <p:extLst>
      <p:ext uri="{BB962C8B-B14F-4D97-AF65-F5344CB8AC3E}">
        <p14:creationId xmlns:p14="http://schemas.microsoft.com/office/powerpoint/2010/main" val="138627087"/>
      </p:ext>
    </p:extLst>
  </p:cSld>
  <p:clrMapOvr>
    <a:masterClrMapping/>
  </p:clrMapOvr>
  <p:transition spd="slow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028992F-C49F-EE61-F694-80B07DDE08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7" name="Straight Connector 114">
            <a:extLst>
              <a:ext uri="{FF2B5EF4-FFF2-40B4-BE49-F238E27FC236}">
                <a16:creationId xmlns:a16="http://schemas.microsoft.com/office/drawing/2014/main" id="{71746959-D045-E5B5-AFE7-E047AC2F1E3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212294" y="1077071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60" name="Straight Connector 114">
            <a:extLst>
              <a:ext uri="{FF2B5EF4-FFF2-40B4-BE49-F238E27FC236}">
                <a16:creationId xmlns:a16="http://schemas.microsoft.com/office/drawing/2014/main" id="{F15672DF-A3AB-3988-49FA-718AB9547C1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791354" y="1077071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4" name="Straight Connector 114">
            <a:extLst>
              <a:ext uri="{FF2B5EF4-FFF2-40B4-BE49-F238E27FC236}">
                <a16:creationId xmlns:a16="http://schemas.microsoft.com/office/drawing/2014/main" id="{D777A93A-0494-CB81-BF07-6ED0D44FE2A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70414" y="1077071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074300E3-F476-EEBF-D35B-A1E8736C7C9D}"/>
              </a:ext>
            </a:extLst>
          </p:cNvPr>
          <p:cNvCxnSpPr>
            <a:cxnSpLocks/>
          </p:cNvCxnSpPr>
          <p:nvPr/>
        </p:nvCxnSpPr>
        <p:spPr bwMode="auto">
          <a:xfrm>
            <a:off x="435935" y="564953"/>
            <a:ext cx="2334358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6" name="Straight Connector 114">
            <a:extLst>
              <a:ext uri="{FF2B5EF4-FFF2-40B4-BE49-F238E27FC236}">
                <a16:creationId xmlns:a16="http://schemas.microsoft.com/office/drawing/2014/main" id="{C33B306E-5E8B-AC76-C303-4AC9B7802E6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994826" y="983240"/>
            <a:ext cx="0" cy="3742153"/>
          </a:xfrm>
          <a:prstGeom prst="line">
            <a:avLst/>
          </a:prstGeom>
          <a:ln>
            <a:solidFill>
              <a:srgbClr val="C00000"/>
            </a:solidFill>
            <a:headEnd/>
            <a:tailEnd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9272" name="Straight Connector 114">
            <a:extLst>
              <a:ext uri="{FF2B5EF4-FFF2-40B4-BE49-F238E27FC236}">
                <a16:creationId xmlns:a16="http://schemas.microsoft.com/office/drawing/2014/main" id="{63507367-7C85-5DDA-8929-8D09E8B90A3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984830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id="{3B9E7960-6113-C4D1-ECEF-73196F0C03E0}"/>
              </a:ext>
            </a:extLst>
          </p:cNvPr>
          <p:cNvSpPr txBox="1"/>
          <p:nvPr/>
        </p:nvSpPr>
        <p:spPr>
          <a:xfrm>
            <a:off x="1333507" y="442716"/>
            <a:ext cx="498475" cy="24606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2024</a:t>
            </a: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BA5BB33D-59DC-8CD1-D095-4371152BEFFE}"/>
              </a:ext>
            </a:extLst>
          </p:cNvPr>
          <p:cNvGrpSpPr/>
          <p:nvPr/>
        </p:nvGrpSpPr>
        <p:grpSpPr>
          <a:xfrm>
            <a:off x="775588" y="708040"/>
            <a:ext cx="400050" cy="354013"/>
            <a:chOff x="996003" y="755453"/>
            <a:chExt cx="400050" cy="354013"/>
          </a:xfrm>
        </p:grpSpPr>
        <p:sp>
          <p:nvSpPr>
            <p:cNvPr id="17432" name="TextBox 86">
              <a:extLst>
                <a:ext uri="{FF2B5EF4-FFF2-40B4-BE49-F238E27FC236}">
                  <a16:creationId xmlns:a16="http://schemas.microsoft.com/office/drawing/2014/main" id="{988CC082-346E-34BD-676E-57B18118E76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96003" y="755453"/>
              <a:ext cx="388937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#103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48" name="TextBox 59">
              <a:extLst>
                <a:ext uri="{FF2B5EF4-FFF2-40B4-BE49-F238E27FC236}">
                  <a16:creationId xmlns:a16="http://schemas.microsoft.com/office/drawing/2014/main" id="{165C6395-ACED-7B3D-FC22-AC91FB3A142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18228" y="909441"/>
              <a:ext cx="3778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17489" name="Group 17488">
            <a:extLst>
              <a:ext uri="{FF2B5EF4-FFF2-40B4-BE49-F238E27FC236}">
                <a16:creationId xmlns:a16="http://schemas.microsoft.com/office/drawing/2014/main" id="{D08FB91D-770B-B580-B528-B623B4BC2A75}"/>
              </a:ext>
            </a:extLst>
          </p:cNvPr>
          <p:cNvGrpSpPr/>
          <p:nvPr/>
        </p:nvGrpSpPr>
        <p:grpSpPr>
          <a:xfrm>
            <a:off x="5630025" y="708040"/>
            <a:ext cx="403225" cy="354013"/>
            <a:chOff x="6320478" y="755453"/>
            <a:chExt cx="403225" cy="354013"/>
          </a:xfrm>
        </p:grpSpPr>
        <p:sp>
          <p:nvSpPr>
            <p:cNvPr id="17440" name="TextBox 86">
              <a:extLst>
                <a:ext uri="{FF2B5EF4-FFF2-40B4-BE49-F238E27FC236}">
                  <a16:creationId xmlns:a16="http://schemas.microsoft.com/office/drawing/2014/main" id="{6A931EFD-74D2-FC18-4BBF-502319A23C8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320478" y="755453"/>
              <a:ext cx="34290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#111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49" name="TextBox 60">
              <a:extLst>
                <a:ext uri="{FF2B5EF4-FFF2-40B4-BE49-F238E27FC236}">
                  <a16:creationId xmlns:a16="http://schemas.microsoft.com/office/drawing/2014/main" id="{11D523C6-2A70-26A7-1D99-1B54A6962C4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345878" y="909441"/>
              <a:ext cx="3778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043653F7-377D-9559-CA06-3E13217E3369}"/>
              </a:ext>
            </a:extLst>
          </p:cNvPr>
          <p:cNvGrpSpPr/>
          <p:nvPr/>
        </p:nvGrpSpPr>
        <p:grpSpPr>
          <a:xfrm>
            <a:off x="3191694" y="708040"/>
            <a:ext cx="390525" cy="354013"/>
            <a:chOff x="3678878" y="755453"/>
            <a:chExt cx="390525" cy="354013"/>
          </a:xfrm>
        </p:grpSpPr>
        <p:sp>
          <p:nvSpPr>
            <p:cNvPr id="17436" name="TextBox 86">
              <a:extLst>
                <a:ext uri="{FF2B5EF4-FFF2-40B4-BE49-F238E27FC236}">
                  <a16:creationId xmlns:a16="http://schemas.microsoft.com/office/drawing/2014/main" id="{58981BF9-119B-4A80-8B18-44F700DD457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78878" y="755453"/>
              <a:ext cx="3905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#107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0" name="TextBox 61">
              <a:extLst>
                <a:ext uri="{FF2B5EF4-FFF2-40B4-BE49-F238E27FC236}">
                  <a16:creationId xmlns:a16="http://schemas.microsoft.com/office/drawing/2014/main" id="{10B86475-D05A-F024-8D10-3834410937D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83640" y="909441"/>
              <a:ext cx="3778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CBEEB882-0873-17C9-668A-5BD3DDAC9943}"/>
              </a:ext>
            </a:extLst>
          </p:cNvPr>
          <p:cNvGrpSpPr/>
          <p:nvPr/>
        </p:nvGrpSpPr>
        <p:grpSpPr>
          <a:xfrm>
            <a:off x="1381202" y="708040"/>
            <a:ext cx="396875" cy="354013"/>
            <a:chOff x="1684978" y="755453"/>
            <a:chExt cx="396875" cy="354013"/>
          </a:xfrm>
        </p:grpSpPr>
        <p:sp>
          <p:nvSpPr>
            <p:cNvPr id="17433" name="TextBox 86">
              <a:extLst>
                <a:ext uri="{FF2B5EF4-FFF2-40B4-BE49-F238E27FC236}">
                  <a16:creationId xmlns:a16="http://schemas.microsoft.com/office/drawing/2014/main" id="{C103280A-1592-A747-3090-8C7DDE8D80F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684978" y="755453"/>
              <a:ext cx="3968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#104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1" name="TextBox 62">
              <a:extLst>
                <a:ext uri="{FF2B5EF4-FFF2-40B4-BE49-F238E27FC236}">
                  <a16:creationId xmlns:a16="http://schemas.microsoft.com/office/drawing/2014/main" id="{F552B731-B734-8036-32D1-B31A30D549F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05615" y="909441"/>
              <a:ext cx="3714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>
                  <a:latin typeface="Montserrat" panose="00000500000000000000" pitchFamily="2" charset="0"/>
                </a:rPr>
                <a:t>Jun.</a:t>
              </a:r>
            </a:p>
          </p:txBody>
        </p:sp>
      </p:grpSp>
      <p:grpSp>
        <p:nvGrpSpPr>
          <p:cNvPr id="17476" name="Group 17475">
            <a:extLst>
              <a:ext uri="{FF2B5EF4-FFF2-40B4-BE49-F238E27FC236}">
                <a16:creationId xmlns:a16="http://schemas.microsoft.com/office/drawing/2014/main" id="{42783D1B-5915-E686-B1DF-AC2941019424}"/>
              </a:ext>
            </a:extLst>
          </p:cNvPr>
          <p:cNvGrpSpPr/>
          <p:nvPr/>
        </p:nvGrpSpPr>
        <p:grpSpPr>
          <a:xfrm>
            <a:off x="3787783" y="708040"/>
            <a:ext cx="422275" cy="354013"/>
            <a:chOff x="4367853" y="755453"/>
            <a:chExt cx="422275" cy="354013"/>
          </a:xfrm>
        </p:grpSpPr>
        <p:sp>
          <p:nvSpPr>
            <p:cNvPr id="17437" name="TextBox 86">
              <a:extLst>
                <a:ext uri="{FF2B5EF4-FFF2-40B4-BE49-F238E27FC236}">
                  <a16:creationId xmlns:a16="http://schemas.microsoft.com/office/drawing/2014/main" id="{FEF09D13-9AE7-21AF-924D-235C465BCB1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367853" y="755453"/>
              <a:ext cx="3968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#108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2" name="TextBox 63">
              <a:extLst>
                <a:ext uri="{FF2B5EF4-FFF2-40B4-BE49-F238E27FC236}">
                  <a16:creationId xmlns:a16="http://schemas.microsoft.com/office/drawing/2014/main" id="{B7BB6509-4F48-4659-60CC-4CD60BF4B78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418653" y="909441"/>
              <a:ext cx="3714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Jun.</a:t>
              </a:r>
            </a:p>
          </p:txBody>
        </p:sp>
      </p:grpSp>
      <p:grpSp>
        <p:nvGrpSpPr>
          <p:cNvPr id="17494" name="Group 17493">
            <a:extLst>
              <a:ext uri="{FF2B5EF4-FFF2-40B4-BE49-F238E27FC236}">
                <a16:creationId xmlns:a16="http://schemas.microsoft.com/office/drawing/2014/main" id="{B967BDC6-86AB-7837-B13B-ABA3A2B01909}"/>
              </a:ext>
            </a:extLst>
          </p:cNvPr>
          <p:cNvGrpSpPr/>
          <p:nvPr/>
        </p:nvGrpSpPr>
        <p:grpSpPr>
          <a:xfrm>
            <a:off x="6238814" y="708040"/>
            <a:ext cx="407988" cy="354013"/>
            <a:chOff x="6884040" y="755453"/>
            <a:chExt cx="407988" cy="354013"/>
          </a:xfrm>
        </p:grpSpPr>
        <p:sp>
          <p:nvSpPr>
            <p:cNvPr id="17441" name="TextBox 86">
              <a:extLst>
                <a:ext uri="{FF2B5EF4-FFF2-40B4-BE49-F238E27FC236}">
                  <a16:creationId xmlns:a16="http://schemas.microsoft.com/office/drawing/2014/main" id="{00AF13A8-AEBE-A2D0-0350-B7A6452A466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884040" y="755453"/>
              <a:ext cx="363538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#112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3" name="TextBox 64">
              <a:extLst>
                <a:ext uri="{FF2B5EF4-FFF2-40B4-BE49-F238E27FC236}">
                  <a16:creationId xmlns:a16="http://schemas.microsoft.com/office/drawing/2014/main" id="{68398172-EC8D-5C71-9A9B-F20456E8A9B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920553" y="909441"/>
              <a:ext cx="3714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Jun.</a:t>
              </a:r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9C09B5BA-9CA0-3246-1446-5E993967CCDA}"/>
              </a:ext>
            </a:extLst>
          </p:cNvPr>
          <p:cNvGrpSpPr/>
          <p:nvPr/>
        </p:nvGrpSpPr>
        <p:grpSpPr>
          <a:xfrm>
            <a:off x="1983641" y="708040"/>
            <a:ext cx="390525" cy="354013"/>
            <a:chOff x="2464440" y="755453"/>
            <a:chExt cx="390525" cy="354013"/>
          </a:xfrm>
        </p:grpSpPr>
        <p:sp>
          <p:nvSpPr>
            <p:cNvPr id="17434" name="TextBox 86">
              <a:extLst>
                <a:ext uri="{FF2B5EF4-FFF2-40B4-BE49-F238E27FC236}">
                  <a16:creationId xmlns:a16="http://schemas.microsoft.com/office/drawing/2014/main" id="{4D4D40CF-F5F4-931C-680D-53F544AE870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64440" y="755453"/>
              <a:ext cx="3905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#105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4" name="TextBox 65">
              <a:extLst>
                <a:ext uri="{FF2B5EF4-FFF2-40B4-BE49-F238E27FC236}">
                  <a16:creationId xmlns:a16="http://schemas.microsoft.com/office/drawing/2014/main" id="{18CD9CF9-FC30-2A87-862D-F40F70B1542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80315" y="909441"/>
              <a:ext cx="37465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17477" name="Group 17476">
            <a:extLst>
              <a:ext uri="{FF2B5EF4-FFF2-40B4-BE49-F238E27FC236}">
                <a16:creationId xmlns:a16="http://schemas.microsoft.com/office/drawing/2014/main" id="{FA1DC7AC-7706-EA7D-0E2A-1F7AC3F2258D}"/>
              </a:ext>
            </a:extLst>
          </p:cNvPr>
          <p:cNvGrpSpPr/>
          <p:nvPr/>
        </p:nvGrpSpPr>
        <p:grpSpPr>
          <a:xfrm>
            <a:off x="4415622" y="708040"/>
            <a:ext cx="406400" cy="354013"/>
            <a:chOff x="5098103" y="755453"/>
            <a:chExt cx="406400" cy="354013"/>
          </a:xfrm>
        </p:grpSpPr>
        <p:sp>
          <p:nvSpPr>
            <p:cNvPr id="17438" name="TextBox 86">
              <a:extLst>
                <a:ext uri="{FF2B5EF4-FFF2-40B4-BE49-F238E27FC236}">
                  <a16:creationId xmlns:a16="http://schemas.microsoft.com/office/drawing/2014/main" id="{11FB991E-569C-E793-E8D8-9E228FDDF8C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98103" y="755453"/>
              <a:ext cx="39370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#109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5" name="TextBox 66">
              <a:extLst>
                <a:ext uri="{FF2B5EF4-FFF2-40B4-BE49-F238E27FC236}">
                  <a16:creationId xmlns:a16="http://schemas.microsoft.com/office/drawing/2014/main" id="{4B4B0B0E-28A4-0105-E66C-8A8333E6113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29853" y="909441"/>
              <a:ext cx="37465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5AC441D9-25AA-5353-8C62-E595297BE9B0}"/>
              </a:ext>
            </a:extLst>
          </p:cNvPr>
          <p:cNvGrpSpPr/>
          <p:nvPr/>
        </p:nvGrpSpPr>
        <p:grpSpPr>
          <a:xfrm>
            <a:off x="179499" y="708040"/>
            <a:ext cx="390525" cy="354013"/>
            <a:chOff x="314965" y="755453"/>
            <a:chExt cx="390525" cy="354013"/>
          </a:xfrm>
        </p:grpSpPr>
        <p:sp>
          <p:nvSpPr>
            <p:cNvPr id="17431" name="TextBox 86">
              <a:extLst>
                <a:ext uri="{FF2B5EF4-FFF2-40B4-BE49-F238E27FC236}">
                  <a16:creationId xmlns:a16="http://schemas.microsoft.com/office/drawing/2014/main" id="{4D677330-5A69-54E2-DED8-C11576419F8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14965" y="755453"/>
              <a:ext cx="3905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#102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17457" name="TextBox 69">
              <a:extLst>
                <a:ext uri="{FF2B5EF4-FFF2-40B4-BE49-F238E27FC236}">
                  <a16:creationId xmlns:a16="http://schemas.microsoft.com/office/drawing/2014/main" id="{5C00D17C-21B0-E262-9FB1-9FCEFFA608B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1315" y="90944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635396D1-395D-655F-8E73-A7129BF72176}"/>
              </a:ext>
            </a:extLst>
          </p:cNvPr>
          <p:cNvGrpSpPr/>
          <p:nvPr/>
        </p:nvGrpSpPr>
        <p:grpSpPr>
          <a:xfrm>
            <a:off x="2579730" y="708040"/>
            <a:ext cx="406400" cy="354013"/>
            <a:chOff x="2991490" y="755453"/>
            <a:chExt cx="406400" cy="354013"/>
          </a:xfrm>
        </p:grpSpPr>
        <p:sp>
          <p:nvSpPr>
            <p:cNvPr id="17435" name="TextBox 86">
              <a:extLst>
                <a:ext uri="{FF2B5EF4-FFF2-40B4-BE49-F238E27FC236}">
                  <a16:creationId xmlns:a16="http://schemas.microsoft.com/office/drawing/2014/main" id="{2ADC4CDE-F1A3-6E94-6512-72859838839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991490" y="755453"/>
              <a:ext cx="392113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#106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8" name="TextBox 70">
              <a:extLst>
                <a:ext uri="{FF2B5EF4-FFF2-40B4-BE49-F238E27FC236}">
                  <a16:creationId xmlns:a16="http://schemas.microsoft.com/office/drawing/2014/main" id="{01CE645F-8CED-7913-53C8-9468C2B0173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013715" y="90944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grpSp>
        <p:nvGrpSpPr>
          <p:cNvPr id="17481" name="Group 17480">
            <a:extLst>
              <a:ext uri="{FF2B5EF4-FFF2-40B4-BE49-F238E27FC236}">
                <a16:creationId xmlns:a16="http://schemas.microsoft.com/office/drawing/2014/main" id="{F75057D1-7761-0C3C-B95B-D7F0AFE0E076}"/>
              </a:ext>
            </a:extLst>
          </p:cNvPr>
          <p:cNvGrpSpPr/>
          <p:nvPr/>
        </p:nvGrpSpPr>
        <p:grpSpPr>
          <a:xfrm>
            <a:off x="5027586" y="708040"/>
            <a:ext cx="396875" cy="354013"/>
            <a:chOff x="5758503" y="755453"/>
            <a:chExt cx="396875" cy="354013"/>
          </a:xfrm>
        </p:grpSpPr>
        <p:sp>
          <p:nvSpPr>
            <p:cNvPr id="17439" name="TextBox 86">
              <a:extLst>
                <a:ext uri="{FF2B5EF4-FFF2-40B4-BE49-F238E27FC236}">
                  <a16:creationId xmlns:a16="http://schemas.microsoft.com/office/drawing/2014/main" id="{3428D37B-08D1-24DC-2032-8DD18AFD346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58503" y="755453"/>
              <a:ext cx="369887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#110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9" name="TextBox 71">
              <a:extLst>
                <a:ext uri="{FF2B5EF4-FFF2-40B4-BE49-F238E27FC236}">
                  <a16:creationId xmlns:a16="http://schemas.microsoft.com/office/drawing/2014/main" id="{B8CC51AC-4382-E7E2-EF4E-204594DAC3C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71203" y="90944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sp>
        <p:nvSpPr>
          <p:cNvPr id="17472" name="Rectangle 12">
            <a:extLst>
              <a:ext uri="{FF2B5EF4-FFF2-40B4-BE49-F238E27FC236}">
                <a16:creationId xmlns:a16="http://schemas.microsoft.com/office/drawing/2014/main" id="{6B99021C-6BD6-077A-8701-E3EDEA137C7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34046" y="4827296"/>
            <a:ext cx="869950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100" dirty="0">
                <a:solidFill>
                  <a:srgbClr val="C00000"/>
                </a:solidFill>
                <a:latin typeface="Montserrat" panose="00000500000000000000" pitchFamily="2" charset="0"/>
              </a:rPr>
              <a:t>Now</a:t>
            </a:r>
          </a:p>
        </p:txBody>
      </p:sp>
      <p:sp>
        <p:nvSpPr>
          <p:cNvPr id="17475" name="TextBox 67">
            <a:extLst>
              <a:ext uri="{FF2B5EF4-FFF2-40B4-BE49-F238E27FC236}">
                <a16:creationId xmlns:a16="http://schemas.microsoft.com/office/drawing/2014/main" id="{1F8F20E1-4E79-A367-379B-29EFCC3C6BD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0020" y="606228"/>
            <a:ext cx="4032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dirty="0">
                <a:latin typeface="Montserrat" panose="00000500000000000000" pitchFamily="2" charset="0"/>
              </a:rPr>
              <a:t>TSGs</a:t>
            </a:r>
          </a:p>
        </p:txBody>
      </p:sp>
      <p:sp>
        <p:nvSpPr>
          <p:cNvPr id="30" name="TextBox 1">
            <a:extLst>
              <a:ext uri="{FF2B5EF4-FFF2-40B4-BE49-F238E27FC236}">
                <a16:creationId xmlns:a16="http://schemas.microsoft.com/office/drawing/2014/main" id="{944B49F7-1C1D-DBCA-2AE8-96E10206376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23803" y="2417398"/>
            <a:ext cx="1079604" cy="200055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Workshop 6G TSGs</a:t>
            </a:r>
            <a:endParaRPr lang="en-GB" altLang="en-US" sz="700" dirty="0">
              <a:latin typeface="Montserrat" panose="00000500000000000000" pitchFamily="50" charset="0"/>
            </a:endParaRPr>
          </a:p>
        </p:txBody>
      </p:sp>
      <p:sp>
        <p:nvSpPr>
          <p:cNvPr id="17485" name="Chevron 60">
            <a:extLst>
              <a:ext uri="{FF2B5EF4-FFF2-40B4-BE49-F238E27FC236}">
                <a16:creationId xmlns:a16="http://schemas.microsoft.com/office/drawing/2014/main" id="{FB1E3A0C-0C94-56B1-9E8E-15BB970781E4}"/>
              </a:ext>
            </a:extLst>
          </p:cNvPr>
          <p:cNvSpPr/>
          <p:nvPr/>
        </p:nvSpPr>
        <p:spPr bwMode="auto">
          <a:xfrm>
            <a:off x="4738255" y="4384963"/>
            <a:ext cx="1120678" cy="183439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625034"/>
              <a:gd name="connsiteY0" fmla="*/ 0 h 222250"/>
              <a:gd name="connsiteX1" fmla="*/ 1467062 w 1625034"/>
              <a:gd name="connsiteY1" fmla="*/ 0 h 222250"/>
              <a:gd name="connsiteX2" fmla="*/ 1625034 w 1625034"/>
              <a:gd name="connsiteY2" fmla="*/ 104677 h 222250"/>
              <a:gd name="connsiteX3" fmla="*/ 1467062 w 1625034"/>
              <a:gd name="connsiteY3" fmla="*/ 222250 h 222250"/>
              <a:gd name="connsiteX4" fmla="*/ 0 w 1625034"/>
              <a:gd name="connsiteY4" fmla="*/ 222250 h 222250"/>
              <a:gd name="connsiteX5" fmla="*/ 26818 w 1625034"/>
              <a:gd name="connsiteY5" fmla="*/ 98155 h 222250"/>
              <a:gd name="connsiteX6" fmla="*/ 0 w 1625034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25034" h="222250">
                <a:moveTo>
                  <a:pt x="0" y="0"/>
                </a:moveTo>
                <a:lnTo>
                  <a:pt x="1467062" y="0"/>
                </a:lnTo>
                <a:lnTo>
                  <a:pt x="1625034" y="104677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lin ang="10800000" scaled="1"/>
            <a:tileRect/>
          </a:gradFill>
          <a:ln>
            <a:solidFill>
              <a:schemeClr val="tx1"/>
            </a:solidFill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CT &amp; </a:t>
            </a:r>
            <a:r>
              <a:rPr lang="fr-FR" sz="80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St. 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3 6G SID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grpSp>
        <p:nvGrpSpPr>
          <p:cNvPr id="32" name="Group 31">
            <a:extLst>
              <a:ext uri="{FF2B5EF4-FFF2-40B4-BE49-F238E27FC236}">
                <a16:creationId xmlns:a16="http://schemas.microsoft.com/office/drawing/2014/main" id="{E261DFA2-5EBE-0760-005F-090827A42373}"/>
              </a:ext>
            </a:extLst>
          </p:cNvPr>
          <p:cNvGrpSpPr/>
          <p:nvPr/>
        </p:nvGrpSpPr>
        <p:grpSpPr>
          <a:xfrm>
            <a:off x="6852366" y="697880"/>
            <a:ext cx="390850" cy="354013"/>
            <a:chOff x="7359013" y="745293"/>
            <a:chExt cx="390850" cy="354013"/>
          </a:xfrm>
        </p:grpSpPr>
        <p:sp>
          <p:nvSpPr>
            <p:cNvPr id="17490" name="TextBox 86">
              <a:extLst>
                <a:ext uri="{FF2B5EF4-FFF2-40B4-BE49-F238E27FC236}">
                  <a16:creationId xmlns:a16="http://schemas.microsoft.com/office/drawing/2014/main" id="{35BB9D75-F8E4-FE51-0578-EE1CE5798D0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359013" y="745293"/>
              <a:ext cx="362600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#113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17492" name="TextBox 66">
              <a:extLst>
                <a:ext uri="{FF2B5EF4-FFF2-40B4-BE49-F238E27FC236}">
                  <a16:creationId xmlns:a16="http://schemas.microsoft.com/office/drawing/2014/main" id="{52784947-6AA6-617B-CED1-6981515A19C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375213" y="899281"/>
              <a:ext cx="37465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id="{15523F22-A626-40BA-8A66-0EF7EE745E28}"/>
              </a:ext>
            </a:extLst>
          </p:cNvPr>
          <p:cNvGrpSpPr/>
          <p:nvPr/>
        </p:nvGrpSpPr>
        <p:grpSpPr>
          <a:xfrm>
            <a:off x="7448780" y="697880"/>
            <a:ext cx="384175" cy="354013"/>
            <a:chOff x="8016563" y="745293"/>
            <a:chExt cx="384175" cy="354013"/>
          </a:xfrm>
        </p:grpSpPr>
        <p:sp>
          <p:nvSpPr>
            <p:cNvPr id="17491" name="TextBox 86">
              <a:extLst>
                <a:ext uri="{FF2B5EF4-FFF2-40B4-BE49-F238E27FC236}">
                  <a16:creationId xmlns:a16="http://schemas.microsoft.com/office/drawing/2014/main" id="{DADF5BC1-A476-EB24-2179-C4E5EBE78D5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017046" y="745293"/>
              <a:ext cx="370614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#114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17493" name="TextBox 71">
              <a:extLst>
                <a:ext uri="{FF2B5EF4-FFF2-40B4-BE49-F238E27FC236}">
                  <a16:creationId xmlns:a16="http://schemas.microsoft.com/office/drawing/2014/main" id="{FF47688E-A86E-2353-7C06-DBC3A372063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016563" y="89928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sp>
        <p:nvSpPr>
          <p:cNvPr id="17497" name="TextBox 86">
            <a:extLst>
              <a:ext uri="{FF2B5EF4-FFF2-40B4-BE49-F238E27FC236}">
                <a16:creationId xmlns:a16="http://schemas.microsoft.com/office/drawing/2014/main" id="{5357307E-DFB7-4014-E67F-B234B2ED5CB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38519" y="711427"/>
            <a:ext cx="362600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 dirty="0">
                <a:latin typeface="Montserrat" panose="00000500000000000000" pitchFamily="2" charset="0"/>
              </a:rPr>
              <a:t>#115</a:t>
            </a:r>
            <a:endParaRPr lang="en-GB" altLang="en-US" sz="400" dirty="0">
              <a:latin typeface="Montserrat" panose="00000500000000000000" pitchFamily="2" charset="0"/>
            </a:endParaRPr>
          </a:p>
        </p:txBody>
      </p:sp>
      <p:sp>
        <p:nvSpPr>
          <p:cNvPr id="17498" name="TextBox 60">
            <a:extLst>
              <a:ext uri="{FF2B5EF4-FFF2-40B4-BE49-F238E27FC236}">
                <a16:creationId xmlns:a16="http://schemas.microsoft.com/office/drawing/2014/main" id="{7AF265C0-820D-2759-0403-8611A7BA1C4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73769" y="865415"/>
            <a:ext cx="3778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dirty="0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17502" name="TextBox 60">
            <a:extLst>
              <a:ext uri="{FF2B5EF4-FFF2-40B4-BE49-F238E27FC236}">
                <a16:creationId xmlns:a16="http://schemas.microsoft.com/office/drawing/2014/main" id="{C355434E-FF94-C598-923E-8C580DCE396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663930" y="848481"/>
            <a:ext cx="351378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dirty="0">
                <a:latin typeface="Montserrat" panose="00000500000000000000" pitchFamily="2" charset="0"/>
              </a:rPr>
              <a:t>Jun</a:t>
            </a:r>
          </a:p>
        </p:txBody>
      </p:sp>
      <p:sp>
        <p:nvSpPr>
          <p:cNvPr id="28" name="TextBox 1">
            <a:extLst>
              <a:ext uri="{FF2B5EF4-FFF2-40B4-BE49-F238E27FC236}">
                <a16:creationId xmlns:a16="http://schemas.microsoft.com/office/drawing/2014/main" id="{350EBDED-2AAF-158F-80CB-DEAAEA111AC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3765" y="1643824"/>
            <a:ext cx="1149037" cy="307777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en-GB" altLang="en-US" sz="700" b="1">
                <a:latin typeface="Montserrat" panose="00000500000000000000" pitchFamily="50" charset="0"/>
              </a:rPr>
              <a:t>Workshop SA1 on IMT-2030 </a:t>
            </a:r>
            <a:r>
              <a:rPr lang="en-GB" altLang="en-US" sz="700" b="1" dirty="0">
                <a:latin typeface="Montserrat" panose="00000500000000000000" pitchFamily="50" charset="0"/>
              </a:rPr>
              <a:t>use cases</a:t>
            </a:r>
            <a:endParaRPr lang="en-GB" altLang="en-US" sz="700" dirty="0">
              <a:latin typeface="Montserrat" panose="00000500000000000000" pitchFamily="50" charset="0"/>
            </a:endParaRPr>
          </a:p>
        </p:txBody>
      </p:sp>
      <p:sp>
        <p:nvSpPr>
          <p:cNvPr id="41" name="TextBox 86">
            <a:extLst>
              <a:ext uri="{FF2B5EF4-FFF2-40B4-BE49-F238E27FC236}">
                <a16:creationId xmlns:a16="http://schemas.microsoft.com/office/drawing/2014/main" id="{E7CFFE9A-BA11-5507-66C4-463BFE813E9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616036" y="708040"/>
            <a:ext cx="365806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 dirty="0">
                <a:latin typeface="Montserrat" panose="00000500000000000000" pitchFamily="2" charset="0"/>
              </a:rPr>
              <a:t>#116</a:t>
            </a:r>
            <a:endParaRPr lang="en-GB" altLang="en-US" sz="400" dirty="0">
              <a:latin typeface="Montserrat" panose="00000500000000000000" pitchFamily="2" charset="0"/>
            </a:endParaRPr>
          </a:p>
        </p:txBody>
      </p:sp>
      <p:cxnSp>
        <p:nvCxnSpPr>
          <p:cNvPr id="46" name="Straight Connector 114">
            <a:extLst>
              <a:ext uri="{FF2B5EF4-FFF2-40B4-BE49-F238E27FC236}">
                <a16:creationId xmlns:a16="http://schemas.microsoft.com/office/drawing/2014/main" id="{651AFA73-F0D3-3C1E-F07B-8562524BC03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18611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49" name="Straight Connector 114">
            <a:extLst>
              <a:ext uri="{FF2B5EF4-FFF2-40B4-BE49-F238E27FC236}">
                <a16:creationId xmlns:a16="http://schemas.microsoft.com/office/drawing/2014/main" id="{E57E96D9-2BD0-D27A-86EA-0E49CF66F1B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001824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0" name="Straight Connector 114">
            <a:extLst>
              <a:ext uri="{FF2B5EF4-FFF2-40B4-BE49-F238E27FC236}">
                <a16:creationId xmlns:a16="http://schemas.microsoft.com/office/drawing/2014/main" id="{0B518462-35CA-01DF-E3DA-79CF4D1A67DB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60705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1" name="Straight Connector 114">
            <a:extLst>
              <a:ext uri="{FF2B5EF4-FFF2-40B4-BE49-F238E27FC236}">
                <a16:creationId xmlns:a16="http://schemas.microsoft.com/office/drawing/2014/main" id="{A3B6C350-D29D-A509-A057-DD254318F84D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81752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2" name="Straight Connector 114">
            <a:extLst>
              <a:ext uri="{FF2B5EF4-FFF2-40B4-BE49-F238E27FC236}">
                <a16:creationId xmlns:a16="http://schemas.microsoft.com/office/drawing/2014/main" id="{66E04F16-36C6-027F-9585-CF454FC4A2D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422764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3" name="Straight Connector 114">
            <a:extLst>
              <a:ext uri="{FF2B5EF4-FFF2-40B4-BE49-F238E27FC236}">
                <a16:creationId xmlns:a16="http://schemas.microsoft.com/office/drawing/2014/main" id="{DE683D18-B47F-D070-F845-F7E8B61125EA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02799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4" name="Straight Connector 114">
            <a:extLst>
              <a:ext uri="{FF2B5EF4-FFF2-40B4-BE49-F238E27FC236}">
                <a16:creationId xmlns:a16="http://schemas.microsoft.com/office/drawing/2014/main" id="{65ECC03C-392D-C70D-4A68-5DA2FD703EF7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23846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5" name="Straight Connector 114">
            <a:extLst>
              <a:ext uri="{FF2B5EF4-FFF2-40B4-BE49-F238E27FC236}">
                <a16:creationId xmlns:a16="http://schemas.microsoft.com/office/drawing/2014/main" id="{9C497097-315E-8A6D-769F-09FBCED69F5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84370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9" name="Straight Connector 114">
            <a:extLst>
              <a:ext uri="{FF2B5EF4-FFF2-40B4-BE49-F238E27FC236}">
                <a16:creationId xmlns:a16="http://schemas.microsoft.com/office/drawing/2014/main" id="{2C79B9F4-97F9-05EA-B005-992434CCBE58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633234" y="1077071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sp>
        <p:nvSpPr>
          <p:cNvPr id="61" name="Chevron 60">
            <a:extLst>
              <a:ext uri="{FF2B5EF4-FFF2-40B4-BE49-F238E27FC236}">
                <a16:creationId xmlns:a16="http://schemas.microsoft.com/office/drawing/2014/main" id="{949047CD-F01D-8426-6AF0-4CD1206C7FB8}"/>
              </a:ext>
            </a:extLst>
          </p:cNvPr>
          <p:cNvSpPr/>
          <p:nvPr/>
        </p:nvSpPr>
        <p:spPr bwMode="auto">
          <a:xfrm>
            <a:off x="2035392" y="1376533"/>
            <a:ext cx="3803221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SA1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(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ies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)</a:t>
            </a:r>
          </a:p>
        </p:txBody>
      </p:sp>
      <p:sp>
        <p:nvSpPr>
          <p:cNvPr id="5" name="Chevron 60">
            <a:extLst>
              <a:ext uri="{FF2B5EF4-FFF2-40B4-BE49-F238E27FC236}">
                <a16:creationId xmlns:a16="http://schemas.microsoft.com/office/drawing/2014/main" id="{9772A3F5-EE99-B673-A6CB-BF15F057A1FD}"/>
              </a:ext>
            </a:extLst>
          </p:cNvPr>
          <p:cNvSpPr/>
          <p:nvPr/>
        </p:nvSpPr>
        <p:spPr bwMode="auto">
          <a:xfrm>
            <a:off x="1374987" y="1383197"/>
            <a:ext cx="833121" cy="219286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592394"/>
              <a:gd name="connsiteY0" fmla="*/ 0 h 222250"/>
              <a:gd name="connsiteX1" fmla="*/ 1467062 w 1592394"/>
              <a:gd name="connsiteY1" fmla="*/ 0 h 222250"/>
              <a:gd name="connsiteX2" fmla="*/ 1592394 w 1592394"/>
              <a:gd name="connsiteY2" fmla="*/ 124393 h 222250"/>
              <a:gd name="connsiteX3" fmla="*/ 1467062 w 1592394"/>
              <a:gd name="connsiteY3" fmla="*/ 222250 h 222250"/>
              <a:gd name="connsiteX4" fmla="*/ 0 w 1592394"/>
              <a:gd name="connsiteY4" fmla="*/ 222250 h 222250"/>
              <a:gd name="connsiteX5" fmla="*/ 26818 w 1592394"/>
              <a:gd name="connsiteY5" fmla="*/ 98155 h 222250"/>
              <a:gd name="connsiteX6" fmla="*/ 0 w 1592394"/>
              <a:gd name="connsiteY6" fmla="*/ 0 h 222250"/>
              <a:gd name="connsiteX0" fmla="*/ 0 w 1770114"/>
              <a:gd name="connsiteY0" fmla="*/ 0 h 222250"/>
              <a:gd name="connsiteX1" fmla="*/ 1467062 w 1770114"/>
              <a:gd name="connsiteY1" fmla="*/ 0 h 222250"/>
              <a:gd name="connsiteX2" fmla="*/ 1770114 w 1770114"/>
              <a:gd name="connsiteY2" fmla="*/ 124393 h 222250"/>
              <a:gd name="connsiteX3" fmla="*/ 1467062 w 1770114"/>
              <a:gd name="connsiteY3" fmla="*/ 222250 h 222250"/>
              <a:gd name="connsiteX4" fmla="*/ 0 w 1770114"/>
              <a:gd name="connsiteY4" fmla="*/ 222250 h 222250"/>
              <a:gd name="connsiteX5" fmla="*/ 26818 w 1770114"/>
              <a:gd name="connsiteY5" fmla="*/ 98155 h 222250"/>
              <a:gd name="connsiteX6" fmla="*/ 0 w 1770114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770114" h="222250">
                <a:moveTo>
                  <a:pt x="0" y="0"/>
                </a:moveTo>
                <a:lnTo>
                  <a:pt x="1467062" y="0"/>
                </a:lnTo>
                <a:lnTo>
                  <a:pt x="1770114" y="124393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lin ang="10800000" scaled="1"/>
            <a:tileRect/>
          </a:gradFill>
          <a:ln>
            <a:solidFill>
              <a:schemeClr val="tx1"/>
            </a:solidFill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SA1 6G SID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sp>
        <p:nvSpPr>
          <p:cNvPr id="25" name="Chevron 60">
            <a:extLst>
              <a:ext uri="{FF2B5EF4-FFF2-40B4-BE49-F238E27FC236}">
                <a16:creationId xmlns:a16="http://schemas.microsoft.com/office/drawing/2014/main" id="{5985ECF7-20BF-200E-8F19-EA178CFE7DB5}"/>
              </a:ext>
            </a:extLst>
          </p:cNvPr>
          <p:cNvSpPr/>
          <p:nvPr/>
        </p:nvSpPr>
        <p:spPr bwMode="auto">
          <a:xfrm>
            <a:off x="2133600" y="1777350"/>
            <a:ext cx="690880" cy="291254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582192"/>
              <a:gd name="connsiteY0" fmla="*/ 0 h 222250"/>
              <a:gd name="connsiteX1" fmla="*/ 1467062 w 1582192"/>
              <a:gd name="connsiteY1" fmla="*/ 0 h 222250"/>
              <a:gd name="connsiteX2" fmla="*/ 1582192 w 1582192"/>
              <a:gd name="connsiteY2" fmla="*/ 104333 h 222250"/>
              <a:gd name="connsiteX3" fmla="*/ 1467062 w 1582192"/>
              <a:gd name="connsiteY3" fmla="*/ 222250 h 222250"/>
              <a:gd name="connsiteX4" fmla="*/ 0 w 1582192"/>
              <a:gd name="connsiteY4" fmla="*/ 222250 h 222250"/>
              <a:gd name="connsiteX5" fmla="*/ 26818 w 1582192"/>
              <a:gd name="connsiteY5" fmla="*/ 98155 h 222250"/>
              <a:gd name="connsiteX6" fmla="*/ 0 w 1582192"/>
              <a:gd name="connsiteY6" fmla="*/ 0 h 222250"/>
              <a:gd name="connsiteX0" fmla="*/ 0 w 1944424"/>
              <a:gd name="connsiteY0" fmla="*/ 0 h 222250"/>
              <a:gd name="connsiteX1" fmla="*/ 1467062 w 1944424"/>
              <a:gd name="connsiteY1" fmla="*/ 0 h 222250"/>
              <a:gd name="connsiteX2" fmla="*/ 1944424 w 1944424"/>
              <a:gd name="connsiteY2" fmla="*/ 109889 h 222250"/>
              <a:gd name="connsiteX3" fmla="*/ 1467062 w 1944424"/>
              <a:gd name="connsiteY3" fmla="*/ 222250 h 222250"/>
              <a:gd name="connsiteX4" fmla="*/ 0 w 1944424"/>
              <a:gd name="connsiteY4" fmla="*/ 222250 h 222250"/>
              <a:gd name="connsiteX5" fmla="*/ 26818 w 1944424"/>
              <a:gd name="connsiteY5" fmla="*/ 98155 h 222250"/>
              <a:gd name="connsiteX6" fmla="*/ 0 w 1944424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944424" h="222250">
                <a:moveTo>
                  <a:pt x="0" y="0"/>
                </a:moveTo>
                <a:lnTo>
                  <a:pt x="1467062" y="0"/>
                </a:lnTo>
                <a:lnTo>
                  <a:pt x="1944424" y="109889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RP IMT-2030 disc.</a:t>
            </a:r>
          </a:p>
        </p:txBody>
      </p:sp>
      <p:sp>
        <p:nvSpPr>
          <p:cNvPr id="9249" name="Chevron 60">
            <a:extLst>
              <a:ext uri="{FF2B5EF4-FFF2-40B4-BE49-F238E27FC236}">
                <a16:creationId xmlns:a16="http://schemas.microsoft.com/office/drawing/2014/main" id="{B36A3B24-2876-59C8-CCA5-6562DEF88E9F}"/>
              </a:ext>
            </a:extLst>
          </p:cNvPr>
          <p:cNvSpPr/>
          <p:nvPr/>
        </p:nvSpPr>
        <p:spPr bwMode="auto">
          <a:xfrm>
            <a:off x="2736427" y="1811376"/>
            <a:ext cx="1273387" cy="243257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RP ITU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endParaRPr lang="fr-FR" sz="9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9250" name="Chevron 60">
            <a:extLst>
              <a:ext uri="{FF2B5EF4-FFF2-40B4-BE49-F238E27FC236}">
                <a16:creationId xmlns:a16="http://schemas.microsoft.com/office/drawing/2014/main" id="{5CA2ED88-17A5-C7DC-9D89-4691B65C00C1}"/>
              </a:ext>
            </a:extLst>
          </p:cNvPr>
          <p:cNvSpPr/>
          <p:nvPr/>
        </p:nvSpPr>
        <p:spPr bwMode="auto">
          <a:xfrm>
            <a:off x="3474721" y="2208861"/>
            <a:ext cx="2993813" cy="219549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RP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(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ies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)</a:t>
            </a:r>
          </a:p>
        </p:txBody>
      </p:sp>
      <p:sp>
        <p:nvSpPr>
          <p:cNvPr id="9251" name="Chevron 60">
            <a:extLst>
              <a:ext uri="{FF2B5EF4-FFF2-40B4-BE49-F238E27FC236}">
                <a16:creationId xmlns:a16="http://schemas.microsoft.com/office/drawing/2014/main" id="{3ACF84FC-3DCF-7BAF-3948-80C3F1974504}"/>
              </a:ext>
            </a:extLst>
          </p:cNvPr>
          <p:cNvSpPr/>
          <p:nvPr/>
        </p:nvSpPr>
        <p:spPr bwMode="auto">
          <a:xfrm>
            <a:off x="4034790" y="3103142"/>
            <a:ext cx="4225294" cy="232628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RAN1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(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ies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)</a:t>
            </a:r>
          </a:p>
        </p:txBody>
      </p:sp>
      <p:sp>
        <p:nvSpPr>
          <p:cNvPr id="9252" name="Chevron 60">
            <a:extLst>
              <a:ext uri="{FF2B5EF4-FFF2-40B4-BE49-F238E27FC236}">
                <a16:creationId xmlns:a16="http://schemas.microsoft.com/office/drawing/2014/main" id="{D2D7662F-972A-BEB4-88DD-8603D72E89DE}"/>
              </a:ext>
            </a:extLst>
          </p:cNvPr>
          <p:cNvSpPr/>
          <p:nvPr/>
        </p:nvSpPr>
        <p:spPr bwMode="auto">
          <a:xfrm>
            <a:off x="3908214" y="2720179"/>
            <a:ext cx="3786293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SA2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(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ies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)</a:t>
            </a:r>
          </a:p>
        </p:txBody>
      </p:sp>
      <p:sp>
        <p:nvSpPr>
          <p:cNvPr id="9253" name="Chevron 60">
            <a:extLst>
              <a:ext uri="{FF2B5EF4-FFF2-40B4-BE49-F238E27FC236}">
                <a16:creationId xmlns:a16="http://schemas.microsoft.com/office/drawing/2014/main" id="{EDB78B5A-985D-0D72-3F44-7FD392550BB6}"/>
              </a:ext>
            </a:extLst>
          </p:cNvPr>
          <p:cNvSpPr/>
          <p:nvPr/>
        </p:nvSpPr>
        <p:spPr bwMode="auto">
          <a:xfrm>
            <a:off x="5791200" y="4361656"/>
            <a:ext cx="2709334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3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(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ies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)</a:t>
            </a:r>
          </a:p>
        </p:txBody>
      </p:sp>
      <p:cxnSp>
        <p:nvCxnSpPr>
          <p:cNvPr id="9258" name="Straight Connector 9257">
            <a:extLst>
              <a:ext uri="{FF2B5EF4-FFF2-40B4-BE49-F238E27FC236}">
                <a16:creationId xmlns:a16="http://schemas.microsoft.com/office/drawing/2014/main" id="{B3D2C5F5-C828-910F-2389-D3361E4D9E0A}"/>
              </a:ext>
            </a:extLst>
          </p:cNvPr>
          <p:cNvCxnSpPr>
            <a:cxnSpLocks/>
          </p:cNvCxnSpPr>
          <p:nvPr/>
        </p:nvCxnSpPr>
        <p:spPr bwMode="auto">
          <a:xfrm>
            <a:off x="2803208" y="561568"/>
            <a:ext cx="2334358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9259" name="TextBox 9258">
            <a:extLst>
              <a:ext uri="{FF2B5EF4-FFF2-40B4-BE49-F238E27FC236}">
                <a16:creationId xmlns:a16="http://schemas.microsoft.com/office/drawing/2014/main" id="{F81E3299-24A4-DF10-CECA-31D007D89477}"/>
              </a:ext>
            </a:extLst>
          </p:cNvPr>
          <p:cNvSpPr txBox="1"/>
          <p:nvPr/>
        </p:nvSpPr>
        <p:spPr>
          <a:xfrm>
            <a:off x="3700780" y="439331"/>
            <a:ext cx="486030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2025</a:t>
            </a:r>
          </a:p>
        </p:txBody>
      </p:sp>
      <p:cxnSp>
        <p:nvCxnSpPr>
          <p:cNvPr id="9260" name="Straight Connector 9259">
            <a:extLst>
              <a:ext uri="{FF2B5EF4-FFF2-40B4-BE49-F238E27FC236}">
                <a16:creationId xmlns:a16="http://schemas.microsoft.com/office/drawing/2014/main" id="{0C7B2277-0162-5EBE-D8FF-C790B09D2D58}"/>
              </a:ext>
            </a:extLst>
          </p:cNvPr>
          <p:cNvCxnSpPr>
            <a:cxnSpLocks/>
          </p:cNvCxnSpPr>
          <p:nvPr/>
        </p:nvCxnSpPr>
        <p:spPr bwMode="auto">
          <a:xfrm>
            <a:off x="5204351" y="564960"/>
            <a:ext cx="2334358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9261" name="TextBox 9260">
            <a:extLst>
              <a:ext uri="{FF2B5EF4-FFF2-40B4-BE49-F238E27FC236}">
                <a16:creationId xmlns:a16="http://schemas.microsoft.com/office/drawing/2014/main" id="{4FC19360-BDB4-2F9F-BCF6-7F93FDEE6550}"/>
              </a:ext>
            </a:extLst>
          </p:cNvPr>
          <p:cNvSpPr txBox="1"/>
          <p:nvPr/>
        </p:nvSpPr>
        <p:spPr>
          <a:xfrm>
            <a:off x="6101923" y="442723"/>
            <a:ext cx="492443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2026</a:t>
            </a:r>
          </a:p>
        </p:txBody>
      </p:sp>
      <p:cxnSp>
        <p:nvCxnSpPr>
          <p:cNvPr id="9262" name="Straight Connector 9261">
            <a:extLst>
              <a:ext uri="{FF2B5EF4-FFF2-40B4-BE49-F238E27FC236}">
                <a16:creationId xmlns:a16="http://schemas.microsoft.com/office/drawing/2014/main" id="{5BA0E2EC-7BB4-F154-F288-F7C6185809BE}"/>
              </a:ext>
            </a:extLst>
          </p:cNvPr>
          <p:cNvCxnSpPr>
            <a:cxnSpLocks/>
          </p:cNvCxnSpPr>
          <p:nvPr/>
        </p:nvCxnSpPr>
        <p:spPr bwMode="auto">
          <a:xfrm>
            <a:off x="7598720" y="554804"/>
            <a:ext cx="1491093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9263" name="TextBox 9262">
            <a:extLst>
              <a:ext uri="{FF2B5EF4-FFF2-40B4-BE49-F238E27FC236}">
                <a16:creationId xmlns:a16="http://schemas.microsoft.com/office/drawing/2014/main" id="{4B4B98A0-23F0-642A-193B-29EEB7C93F6F}"/>
              </a:ext>
            </a:extLst>
          </p:cNvPr>
          <p:cNvSpPr txBox="1"/>
          <p:nvPr/>
        </p:nvSpPr>
        <p:spPr>
          <a:xfrm>
            <a:off x="8164399" y="446114"/>
            <a:ext cx="489236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2027</a:t>
            </a:r>
          </a:p>
        </p:txBody>
      </p:sp>
      <p:sp>
        <p:nvSpPr>
          <p:cNvPr id="9265" name="Thought Bubble: Cloud 9264">
            <a:extLst>
              <a:ext uri="{FF2B5EF4-FFF2-40B4-BE49-F238E27FC236}">
                <a16:creationId xmlns:a16="http://schemas.microsoft.com/office/drawing/2014/main" id="{AF2A54D2-8579-81B9-4303-4D6D537198DD}"/>
              </a:ext>
            </a:extLst>
          </p:cNvPr>
          <p:cNvSpPr/>
          <p:nvPr/>
        </p:nvSpPr>
        <p:spPr bwMode="auto">
          <a:xfrm>
            <a:off x="4085890" y="3852002"/>
            <a:ext cx="1608028" cy="438946"/>
          </a:xfrm>
          <a:prstGeom prst="cloudCallout">
            <a:avLst>
              <a:gd name="adj1" fmla="val -1577"/>
              <a:gd name="adj2" fmla="val 30526"/>
            </a:avLst>
          </a:prstGeom>
          <a:solidFill>
            <a:srgbClr val="C9C9C9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>
              <a:defRPr/>
            </a:pPr>
            <a:endParaRPr lang="fr-FR" sz="8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21" name="Chevron 60">
            <a:extLst>
              <a:ext uri="{FF2B5EF4-FFF2-40B4-BE49-F238E27FC236}">
                <a16:creationId xmlns:a16="http://schemas.microsoft.com/office/drawing/2014/main" id="{32B622FC-0D4E-F8E6-3A5E-D4F5FF2BBFCD}"/>
              </a:ext>
            </a:extLst>
          </p:cNvPr>
          <p:cNvSpPr/>
          <p:nvPr/>
        </p:nvSpPr>
        <p:spPr bwMode="auto">
          <a:xfrm>
            <a:off x="3435926" y="2708076"/>
            <a:ext cx="623455" cy="281698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609167"/>
              <a:gd name="connsiteY0" fmla="*/ 0 h 222250"/>
              <a:gd name="connsiteX1" fmla="*/ 1467062 w 1609167"/>
              <a:gd name="connsiteY1" fmla="*/ 0 h 222250"/>
              <a:gd name="connsiteX2" fmla="*/ 1609167 w 1609167"/>
              <a:gd name="connsiteY2" fmla="*/ 118533 h 222250"/>
              <a:gd name="connsiteX3" fmla="*/ 1467062 w 1609167"/>
              <a:gd name="connsiteY3" fmla="*/ 222250 h 222250"/>
              <a:gd name="connsiteX4" fmla="*/ 0 w 1609167"/>
              <a:gd name="connsiteY4" fmla="*/ 222250 h 222250"/>
              <a:gd name="connsiteX5" fmla="*/ 26818 w 1609167"/>
              <a:gd name="connsiteY5" fmla="*/ 98155 h 222250"/>
              <a:gd name="connsiteX6" fmla="*/ 0 w 1609167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09167" h="222250">
                <a:moveTo>
                  <a:pt x="0" y="0"/>
                </a:moveTo>
                <a:lnTo>
                  <a:pt x="1467062" y="0"/>
                </a:lnTo>
                <a:lnTo>
                  <a:pt x="1609167" y="118533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lin ang="10800000" scaled="1"/>
            <a:tileRect/>
          </a:gradFill>
          <a:ln>
            <a:solidFill>
              <a:schemeClr val="tx1"/>
            </a:solidFill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7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SA2 &amp; RAN </a:t>
            </a:r>
            <a:r>
              <a:rPr lang="fr-FR" sz="7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WGs</a:t>
            </a:r>
            <a:r>
              <a:rPr lang="fr-FR" sz="7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6G SID </a:t>
            </a:r>
            <a:r>
              <a:rPr lang="fr-FR" sz="7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7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sp>
        <p:nvSpPr>
          <p:cNvPr id="9276" name="TextBox 9275">
            <a:extLst>
              <a:ext uri="{FF2B5EF4-FFF2-40B4-BE49-F238E27FC236}">
                <a16:creationId xmlns:a16="http://schemas.microsoft.com/office/drawing/2014/main" id="{9E629B9B-1D33-4DD0-424D-CB4E78B9D692}"/>
              </a:ext>
            </a:extLst>
          </p:cNvPr>
          <p:cNvSpPr txBox="1"/>
          <p:nvPr/>
        </p:nvSpPr>
        <p:spPr>
          <a:xfrm>
            <a:off x="3994826" y="3951596"/>
            <a:ext cx="1679637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SA3/4/5/6 6G SID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 TBD</a:t>
            </a:r>
          </a:p>
        </p:txBody>
      </p:sp>
      <p:sp>
        <p:nvSpPr>
          <p:cNvPr id="9277" name="Chevron 60">
            <a:extLst>
              <a:ext uri="{FF2B5EF4-FFF2-40B4-BE49-F238E27FC236}">
                <a16:creationId xmlns:a16="http://schemas.microsoft.com/office/drawing/2014/main" id="{68C7BE15-DE8E-30D2-86AF-788B32BA535D}"/>
              </a:ext>
            </a:extLst>
          </p:cNvPr>
          <p:cNvSpPr/>
          <p:nvPr/>
        </p:nvSpPr>
        <p:spPr bwMode="auto">
          <a:xfrm>
            <a:off x="4610101" y="3561224"/>
            <a:ext cx="4262970" cy="219549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RAN2/3/4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(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ies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)</a:t>
            </a:r>
          </a:p>
        </p:txBody>
      </p:sp>
      <p:sp>
        <p:nvSpPr>
          <p:cNvPr id="17473" name="Title 1">
            <a:extLst>
              <a:ext uri="{FF2B5EF4-FFF2-40B4-BE49-F238E27FC236}">
                <a16:creationId xmlns:a16="http://schemas.microsoft.com/office/drawing/2014/main" id="{C3AF14EE-D00F-FF88-D0EF-DCB82A375C54}"/>
              </a:ext>
            </a:extLst>
          </p:cNvPr>
          <p:cNvSpPr txBox="1">
            <a:spLocks/>
          </p:cNvSpPr>
          <p:nvPr/>
        </p:nvSpPr>
        <p:spPr bwMode="auto">
          <a:xfrm>
            <a:off x="855596" y="0"/>
            <a:ext cx="7142018" cy="388686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>
              <a:defRPr/>
            </a:pPr>
            <a:r>
              <a:rPr lang="en-GB" sz="2400" kern="0" dirty="0">
                <a:latin typeface="Montserrat" panose="00000500000000000000" pitchFamily="50" charset="0"/>
                <a:ea typeface="ＭＳ Ｐゴシック" charset="0"/>
                <a:cs typeface="ＭＳ Ｐゴシック" charset="0"/>
              </a:rPr>
              <a:t>Release 20 (FS) 6G timeline</a:t>
            </a:r>
            <a:endParaRPr lang="en-US" sz="2000" kern="0" dirty="0">
              <a:latin typeface="Montserrat" panose="00000500000000000000" pitchFamily="50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3" name="Chevron 60">
            <a:extLst>
              <a:ext uri="{FF2B5EF4-FFF2-40B4-BE49-F238E27FC236}">
                <a16:creationId xmlns:a16="http://schemas.microsoft.com/office/drawing/2014/main" id="{BFC11874-F820-8555-F3DD-56E344F97992}"/>
              </a:ext>
            </a:extLst>
          </p:cNvPr>
          <p:cNvSpPr/>
          <p:nvPr/>
        </p:nvSpPr>
        <p:spPr bwMode="auto">
          <a:xfrm>
            <a:off x="7624304" y="2706666"/>
            <a:ext cx="550705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or </a:t>
            </a:r>
          </a:p>
        </p:txBody>
      </p:sp>
      <p:sp>
        <p:nvSpPr>
          <p:cNvPr id="10" name="Thought Bubble: Cloud 9">
            <a:extLst>
              <a:ext uri="{FF2B5EF4-FFF2-40B4-BE49-F238E27FC236}">
                <a16:creationId xmlns:a16="http://schemas.microsoft.com/office/drawing/2014/main" id="{42539E43-96F0-9559-F463-14054C88F1A1}"/>
              </a:ext>
            </a:extLst>
          </p:cNvPr>
          <p:cNvSpPr/>
          <p:nvPr/>
        </p:nvSpPr>
        <p:spPr bwMode="auto">
          <a:xfrm>
            <a:off x="8031859" y="4357014"/>
            <a:ext cx="903248" cy="250613"/>
          </a:xfrm>
          <a:prstGeom prst="cloudCallout">
            <a:avLst>
              <a:gd name="adj1" fmla="val -1577"/>
              <a:gd name="adj2" fmla="val 30526"/>
            </a:avLst>
          </a:prstGeom>
          <a:solidFill>
            <a:srgbClr val="88C5D5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>
              <a:defRPr/>
            </a:pPr>
            <a:endParaRPr lang="fr-FR" sz="8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D1A40ADE-56D9-03FA-B64E-D3B3C09433EC}"/>
              </a:ext>
            </a:extLst>
          </p:cNvPr>
          <p:cNvSpPr txBox="1"/>
          <p:nvPr/>
        </p:nvSpPr>
        <p:spPr>
          <a:xfrm>
            <a:off x="7943958" y="4383170"/>
            <a:ext cx="1060025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fr-FR" sz="800" dirty="0">
                <a:solidFill>
                  <a:schemeClr val="dk1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TBD</a:t>
            </a:r>
          </a:p>
        </p:txBody>
      </p:sp>
      <p:sp>
        <p:nvSpPr>
          <p:cNvPr id="20" name="TextBox 1">
            <a:extLst>
              <a:ext uri="{FF2B5EF4-FFF2-40B4-BE49-F238E27FC236}">
                <a16:creationId xmlns:a16="http://schemas.microsoft.com/office/drawing/2014/main" id="{4CB78DA3-0D83-848C-AF8B-1C5122BE124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45548" y="61078"/>
            <a:ext cx="1363663" cy="169862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altLang="en-US" sz="500" b="1" dirty="0">
                <a:latin typeface="Montserrat" panose="00000500000000000000" pitchFamily="50" charset="0"/>
              </a:rPr>
              <a:t>Note</a:t>
            </a:r>
            <a:r>
              <a:rPr lang="en-GB" altLang="en-US" sz="500" dirty="0">
                <a:latin typeface="Montserrat" panose="00000500000000000000" pitchFamily="50" charset="0"/>
              </a:rPr>
              <a:t>: All starting dates are indicative</a:t>
            </a:r>
          </a:p>
        </p:txBody>
      </p:sp>
      <p:cxnSp>
        <p:nvCxnSpPr>
          <p:cNvPr id="17482" name="Straight Connector 114">
            <a:extLst>
              <a:ext uri="{FF2B5EF4-FFF2-40B4-BE49-F238E27FC236}">
                <a16:creationId xmlns:a16="http://schemas.microsoft.com/office/drawing/2014/main" id="{FE549C61-795D-7123-C3AB-9DC2CF2C881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532492" y="94499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17486" name="Thought Bubble: Cloud 17485">
            <a:extLst>
              <a:ext uri="{FF2B5EF4-FFF2-40B4-BE49-F238E27FC236}">
                <a16:creationId xmlns:a16="http://schemas.microsoft.com/office/drawing/2014/main" id="{792365C6-8D04-F809-6D83-D9ACC9D85E2F}"/>
              </a:ext>
            </a:extLst>
          </p:cNvPr>
          <p:cNvSpPr/>
          <p:nvPr/>
        </p:nvSpPr>
        <p:spPr bwMode="auto">
          <a:xfrm>
            <a:off x="5781745" y="3829304"/>
            <a:ext cx="3063940" cy="379530"/>
          </a:xfrm>
          <a:prstGeom prst="cloudCallout">
            <a:avLst>
              <a:gd name="adj1" fmla="val -1577"/>
              <a:gd name="adj2" fmla="val 30526"/>
            </a:avLst>
          </a:prstGeom>
          <a:solidFill>
            <a:srgbClr val="C9C9C9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>
              <a:defRPr/>
            </a:pPr>
            <a:endParaRPr lang="fr-FR" sz="8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17487" name="TextBox 17486">
            <a:extLst>
              <a:ext uri="{FF2B5EF4-FFF2-40B4-BE49-F238E27FC236}">
                <a16:creationId xmlns:a16="http://schemas.microsoft.com/office/drawing/2014/main" id="{F324507F-A6B6-4653-BB1F-A28D265EE087}"/>
              </a:ext>
            </a:extLst>
          </p:cNvPr>
          <p:cNvSpPr txBox="1"/>
          <p:nvPr/>
        </p:nvSpPr>
        <p:spPr>
          <a:xfrm>
            <a:off x="5910868" y="3896473"/>
            <a:ext cx="2623531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SA3/4/5/6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(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ies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)TBD</a:t>
            </a:r>
          </a:p>
        </p:txBody>
      </p:sp>
      <p:sp>
        <p:nvSpPr>
          <p:cNvPr id="7" name="Diamond 6">
            <a:extLst>
              <a:ext uri="{FF2B5EF4-FFF2-40B4-BE49-F238E27FC236}">
                <a16:creationId xmlns:a16="http://schemas.microsoft.com/office/drawing/2014/main" id="{39F60788-131E-40AC-E519-12453045979F}"/>
              </a:ext>
            </a:extLst>
          </p:cNvPr>
          <p:cNvSpPr/>
          <p:nvPr/>
        </p:nvSpPr>
        <p:spPr bwMode="auto">
          <a:xfrm>
            <a:off x="1088968" y="1288473"/>
            <a:ext cx="315882" cy="365760"/>
          </a:xfrm>
          <a:prstGeom prst="diamond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cxnSp>
        <p:nvCxnSpPr>
          <p:cNvPr id="9" name="Straight Connector 114">
            <a:extLst>
              <a:ext uri="{FF2B5EF4-FFF2-40B4-BE49-F238E27FC236}">
                <a16:creationId xmlns:a16="http://schemas.microsoft.com/office/drawing/2014/main" id="{2A413990-7B6F-5FC0-02A3-545705497B6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39658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11" name="Diamond 10">
            <a:extLst>
              <a:ext uri="{FF2B5EF4-FFF2-40B4-BE49-F238E27FC236}">
                <a16:creationId xmlns:a16="http://schemas.microsoft.com/office/drawing/2014/main" id="{62450251-581F-AC42-EE56-5A5A08FCD844}"/>
              </a:ext>
            </a:extLst>
          </p:cNvPr>
          <p:cNvSpPr/>
          <p:nvPr/>
        </p:nvSpPr>
        <p:spPr bwMode="auto">
          <a:xfrm>
            <a:off x="3205683" y="2102874"/>
            <a:ext cx="315882" cy="365760"/>
          </a:xfrm>
          <a:prstGeom prst="diamond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4" name="Star: 5 Points 13">
            <a:extLst>
              <a:ext uri="{FF2B5EF4-FFF2-40B4-BE49-F238E27FC236}">
                <a16:creationId xmlns:a16="http://schemas.microsoft.com/office/drawing/2014/main" id="{40FC1B0C-5394-DF48-4A05-6635A2BBF100}"/>
              </a:ext>
            </a:extLst>
          </p:cNvPr>
          <p:cNvSpPr/>
          <p:nvPr/>
        </p:nvSpPr>
        <p:spPr bwMode="auto">
          <a:xfrm>
            <a:off x="3889730" y="2716769"/>
            <a:ext cx="339301" cy="321838"/>
          </a:xfrm>
          <a:prstGeom prst="star5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15" name="Star: 5 Points 14">
            <a:extLst>
              <a:ext uri="{FF2B5EF4-FFF2-40B4-BE49-F238E27FC236}">
                <a16:creationId xmlns:a16="http://schemas.microsoft.com/office/drawing/2014/main" id="{F59CF1B1-1C90-5FD4-188D-B0C945DE2D3D}"/>
              </a:ext>
            </a:extLst>
          </p:cNvPr>
          <p:cNvSpPr/>
          <p:nvPr/>
        </p:nvSpPr>
        <p:spPr bwMode="auto">
          <a:xfrm>
            <a:off x="3832174" y="1772530"/>
            <a:ext cx="339301" cy="321838"/>
          </a:xfrm>
          <a:prstGeom prst="star5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solidFill>
                <a:srgbClr val="FF0000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2445749"/>
      </p:ext>
    </p:extLst>
  </p:cSld>
  <p:clrMapOvr>
    <a:masterClrMapping/>
  </p:clrMapOvr>
  <p:transition spd="slow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BDCFD77-5F0E-8161-3451-92CC51747DC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>
            <a:extLst>
              <a:ext uri="{FF2B5EF4-FFF2-40B4-BE49-F238E27FC236}">
                <a16:creationId xmlns:a16="http://schemas.microsoft.com/office/drawing/2014/main" id="{2F38D47D-969A-B0B2-4631-5F50ED1E1E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15875"/>
            <a:ext cx="6827838" cy="547688"/>
          </a:xfrm>
        </p:spPr>
        <p:txBody>
          <a:bodyPr/>
          <a:lstStyle/>
          <a:p>
            <a:r>
              <a:rPr lang="en-GB" altLang="en-US" dirty="0"/>
              <a:t>Release 20 FS_6G progress overview</a:t>
            </a:r>
          </a:p>
        </p:txBody>
      </p:sp>
      <p:sp>
        <p:nvSpPr>
          <p:cNvPr id="15363" name="Content Placeholder 5">
            <a:extLst>
              <a:ext uri="{FF2B5EF4-FFF2-40B4-BE49-F238E27FC236}">
                <a16:creationId xmlns:a16="http://schemas.microsoft.com/office/drawing/2014/main" id="{B23A5434-5AD3-6B9C-A765-72A77F731CA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2399" y="563563"/>
            <a:ext cx="8839200" cy="2189238"/>
          </a:xfrm>
        </p:spPr>
        <p:txBody>
          <a:bodyPr/>
          <a:lstStyle/>
          <a:p>
            <a:pPr marL="341273" indent="-341313">
              <a:defRPr/>
            </a:pPr>
            <a:r>
              <a:rPr lang="en-US" altLang="en-US" sz="2000" dirty="0"/>
              <a:t>Reminder: no normative work on 6G in Rel-20 (only studies)</a:t>
            </a:r>
          </a:p>
          <a:p>
            <a:pPr marL="341273" indent="-341313">
              <a:defRPr/>
            </a:pPr>
            <a:r>
              <a:rPr lang="en-US" altLang="en-US" sz="2000" dirty="0"/>
              <a:t>Stage 1:</a:t>
            </a:r>
          </a:p>
          <a:p>
            <a:pPr marL="398502" lvl="1" eaLnBrk="1" fontAlgn="t" hangingPunct="1"/>
            <a:r>
              <a:rPr lang="en-GB" altLang="en-US" sz="1600" dirty="0"/>
              <a:t>Study on 6G Use Cases and Service Requirements (FS_6G_REQ, 1050110): TR 22.870</a:t>
            </a:r>
          </a:p>
          <a:p>
            <a:pPr marL="398502" lvl="1" eaLnBrk="1" fontAlgn="t" hangingPunct="1"/>
            <a:r>
              <a:rPr lang="en-GB" altLang="en-US" sz="1600" dirty="0"/>
              <a:t>66% complete, Expected completion by 03/03/2026</a:t>
            </a:r>
            <a:endParaRPr lang="en-US" altLang="en-US" sz="1600" dirty="0"/>
          </a:p>
          <a:p>
            <a:pPr marL="341273" indent="-341313">
              <a:defRPr/>
            </a:pPr>
            <a:r>
              <a:rPr lang="en-US" altLang="en-US" sz="2000" dirty="0"/>
              <a:t>Stage 2: </a:t>
            </a:r>
            <a:r>
              <a:rPr lang="en-GB" altLang="en-US" sz="1600" dirty="0"/>
              <a:t>SA2 6G SID approved at SA#108 (“Study on Architecture for 6G System”, SP-250806, 0%)</a:t>
            </a:r>
          </a:p>
          <a:p>
            <a:pPr marL="341273" indent="-341313">
              <a:defRPr/>
            </a:pPr>
            <a:r>
              <a:rPr lang="en-US" altLang="en-US" sz="2000" dirty="0"/>
              <a:t>RAN:</a:t>
            </a:r>
          </a:p>
          <a:p>
            <a:pPr marL="739775" lvl="1" indent="-341313">
              <a:defRPr/>
            </a:pPr>
            <a:r>
              <a:rPr lang="en-US" altLang="en-US" sz="1600" dirty="0"/>
              <a:t>RAN Plenary 6G work started Dec. 2024, now 20% (“</a:t>
            </a:r>
            <a:r>
              <a:rPr lang="en-US" sz="1600" dirty="0"/>
              <a:t>Study on 6G Scenarios and requirements”)</a:t>
            </a:r>
            <a:endParaRPr lang="en-US" altLang="en-US" sz="1600" dirty="0"/>
          </a:p>
          <a:p>
            <a:pPr marL="739775" lvl="1" indent="-341313">
              <a:defRPr/>
            </a:pPr>
            <a:r>
              <a:rPr lang="en-US" sz="1600" dirty="0"/>
              <a:t>RAN WG 6G SID approved at RAN#108 (“Study on 6G Radio”, RP-251881)</a:t>
            </a:r>
          </a:p>
          <a:p>
            <a:pPr marL="739775" lvl="1" indent="-341313">
              <a:defRPr/>
            </a:pPr>
            <a:endParaRPr lang="en-US" altLang="en-US" sz="1600" dirty="0"/>
          </a:p>
          <a:p>
            <a:pPr marL="739775" lvl="1" indent="-341313">
              <a:defRPr/>
            </a:pPr>
            <a:endParaRPr lang="en-GB" altLang="en-US" sz="1600" dirty="0"/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3CAEB4A7-D4B7-B97B-2FC6-A761DC041A6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87050586"/>
              </p:ext>
            </p:extLst>
          </p:nvPr>
        </p:nvGraphicFramePr>
        <p:xfrm>
          <a:off x="341751" y="3231546"/>
          <a:ext cx="8343765" cy="996000"/>
        </p:xfrm>
        <a:graphic>
          <a:graphicData uri="http://schemas.openxmlformats.org/drawingml/2006/table">
            <a:tbl>
              <a:tblPr/>
              <a:tblGrid>
                <a:gridCol w="521397">
                  <a:extLst>
                    <a:ext uri="{9D8B030D-6E8A-4147-A177-3AD203B41FA5}">
                      <a16:colId xmlns:a16="http://schemas.microsoft.com/office/drawing/2014/main" val="3134648461"/>
                    </a:ext>
                  </a:extLst>
                </a:gridCol>
                <a:gridCol w="3250368">
                  <a:extLst>
                    <a:ext uri="{9D8B030D-6E8A-4147-A177-3AD203B41FA5}">
                      <a16:colId xmlns:a16="http://schemas.microsoft.com/office/drawing/2014/main" val="3766882295"/>
                    </a:ext>
                  </a:extLst>
                </a:gridCol>
                <a:gridCol w="1656893">
                  <a:extLst>
                    <a:ext uri="{9D8B030D-6E8A-4147-A177-3AD203B41FA5}">
                      <a16:colId xmlns:a16="http://schemas.microsoft.com/office/drawing/2014/main" val="3625358724"/>
                    </a:ext>
                  </a:extLst>
                </a:gridCol>
                <a:gridCol w="245363">
                  <a:extLst>
                    <a:ext uri="{9D8B030D-6E8A-4147-A177-3AD203B41FA5}">
                      <a16:colId xmlns:a16="http://schemas.microsoft.com/office/drawing/2014/main" val="139515922"/>
                    </a:ext>
                  </a:extLst>
                </a:gridCol>
                <a:gridCol w="705419">
                  <a:extLst>
                    <a:ext uri="{9D8B030D-6E8A-4147-A177-3AD203B41FA5}">
                      <a16:colId xmlns:a16="http://schemas.microsoft.com/office/drawing/2014/main" val="836490212"/>
                    </a:ext>
                  </a:extLst>
                </a:gridCol>
                <a:gridCol w="659413">
                  <a:extLst>
                    <a:ext uri="{9D8B030D-6E8A-4147-A177-3AD203B41FA5}">
                      <a16:colId xmlns:a16="http://schemas.microsoft.com/office/drawing/2014/main" val="3091570103"/>
                    </a:ext>
                  </a:extLst>
                </a:gridCol>
                <a:gridCol w="337374">
                  <a:extLst>
                    <a:ext uri="{9D8B030D-6E8A-4147-A177-3AD203B41FA5}">
                      <a16:colId xmlns:a16="http://schemas.microsoft.com/office/drawing/2014/main" val="3237727265"/>
                    </a:ext>
                  </a:extLst>
                </a:gridCol>
                <a:gridCol w="967538">
                  <a:extLst>
                    <a:ext uri="{9D8B030D-6E8A-4147-A177-3AD203B41FA5}">
                      <a16:colId xmlns:a16="http://schemas.microsoft.com/office/drawing/2014/main" val="2640774031"/>
                    </a:ext>
                  </a:extLst>
                </a:gridCol>
              </a:tblGrid>
              <a:tr h="206624">
                <a:tc>
                  <a:txBody>
                    <a:bodyPr/>
                    <a:lstStyle/>
                    <a:p>
                      <a:pPr algn="ctr"/>
                      <a:r>
                        <a:rPr lang="en-GB" sz="1000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</a:rPr>
                        <a:t>Unique_ID</a:t>
                      </a:r>
                      <a:endParaRPr lang="en-GB" sz="100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12" marR="5112" marT="5112" marB="5112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E3E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 dirty="0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</a:rPr>
                        <a:t>Name</a:t>
                      </a:r>
                      <a:endParaRPr lang="en-GB" sz="1000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12" marR="5112" marT="5112" marB="5112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E3E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000" dirty="0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</a:rPr>
                        <a:t>Acronym</a:t>
                      </a:r>
                      <a:endParaRPr lang="en-GB" sz="1000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12" marR="5112" marT="5112" marB="5112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E3E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000" dirty="0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</a:rPr>
                        <a:t>WG</a:t>
                      </a:r>
                      <a:endParaRPr lang="en-GB" sz="1000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12" marR="5112" marT="5112" marB="5112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E3E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 dirty="0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</a:rPr>
                        <a:t>Start</a:t>
                      </a:r>
                      <a:endParaRPr lang="en-GB" sz="1000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12" marR="5112" marT="5112" marB="5112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E3E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 dirty="0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</a:rPr>
                        <a:t>Finish</a:t>
                      </a:r>
                      <a:endParaRPr lang="en-GB" sz="1000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12" marR="5112" marT="5112" marB="5112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E3E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000" dirty="0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</a:rPr>
                        <a:t>%</a:t>
                      </a:r>
                      <a:endParaRPr lang="en-GB" sz="1000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12" marR="5112" marT="5112" marB="5112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E3E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 dirty="0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</a:rPr>
                        <a:t>WID</a:t>
                      </a:r>
                      <a:endParaRPr lang="en-GB" sz="1000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12" marR="5112" marT="5112" marB="5112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E3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82964424"/>
                  </a:ext>
                </a:extLst>
              </a:tr>
              <a:tr h="145173">
                <a:tc>
                  <a:txBody>
                    <a:bodyPr/>
                    <a:lstStyle/>
                    <a:p>
                      <a:pPr algn="r"/>
                      <a:endParaRPr lang="en-GB" sz="1000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12" marR="5112" marT="5112" marB="5112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200" b="1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Rel-20 6G Studies</a:t>
                      </a:r>
                      <a:endParaRPr lang="en-GB" sz="1200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12" marR="5112" marT="5112" marB="5112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12" marR="5112" marT="5112" marB="5112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en-GB" sz="100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12" marR="5112" marT="5112" marB="5112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en-GB" sz="1000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12" marR="5112" marT="5112" marB="5112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en-GB" sz="1000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12" marR="5112" marT="5112" marB="5112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000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12" marR="5112" marT="5112" marB="5112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en-GB" sz="1000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12" marR="5112" marT="5112" marB="5112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80953265"/>
                  </a:ext>
                </a:extLst>
              </a:tr>
              <a:tr h="108369">
                <a:tc>
                  <a:txBody>
                    <a:bodyPr/>
                    <a:lstStyle/>
                    <a:p>
                      <a:pPr algn="r"/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1050110</a:t>
                      </a:r>
                      <a:endParaRPr lang="en-GB" sz="100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12" marR="5112" marT="5112" marB="5112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000" i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Study on 6G Use Cases and Service Requirements </a:t>
                      </a:r>
                      <a:endParaRPr lang="en-GB" sz="100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12" marR="5112" marT="5112" marB="5112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FS_6G_REQ</a:t>
                      </a:r>
                      <a:endParaRPr lang="en-GB" sz="100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12" marR="5112" marT="5112" marB="5112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S1</a:t>
                      </a:r>
                      <a:endParaRPr lang="en-GB" sz="1000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12" marR="5112" marT="5112" marB="5112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Sept 24</a:t>
                      </a:r>
                      <a:endParaRPr lang="en-GB" sz="1000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12" marR="5112" marT="5112" marB="5112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March 26</a:t>
                      </a:r>
                      <a:endParaRPr lang="en-GB" sz="1000" b="1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12" marR="5112" marT="5112" marB="5112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66%</a:t>
                      </a:r>
                      <a:endParaRPr lang="en-GB" sz="100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12" marR="5112" marT="5112" marB="5112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SP-241391</a:t>
                      </a:r>
                      <a:endParaRPr lang="en-GB" sz="100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12" marR="5112" marT="5112" marB="5112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13704918"/>
                  </a:ext>
                </a:extLst>
              </a:tr>
              <a:tr h="108369">
                <a:tc>
                  <a:txBody>
                    <a:bodyPr/>
                    <a:lstStyle/>
                    <a:p>
                      <a:pPr algn="r"/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1060079</a:t>
                      </a:r>
                      <a:endParaRPr lang="en-GB" sz="100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12" marR="5112" marT="5112" marB="5112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000" i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Study on 6G Scenarios and Requirements </a:t>
                      </a:r>
                      <a:endParaRPr lang="en-GB" sz="100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12" marR="5112" marT="5112" marB="5112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FS_6G_RAN_Scen_Req</a:t>
                      </a:r>
                      <a:endParaRPr lang="en-GB" sz="1000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12" marR="5112" marT="5112" marB="5112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RP</a:t>
                      </a:r>
                      <a:endParaRPr lang="en-GB" sz="1000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12" marR="5112" marT="5112" marB="5112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 24</a:t>
                      </a:r>
                      <a:endParaRPr lang="en-GB" sz="1000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12" marR="5112" marT="5112" marB="5112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June 26</a:t>
                      </a:r>
                      <a:endParaRPr lang="en-GB" sz="1000" b="1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12" marR="5112" marT="5112" marB="5112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20%</a:t>
                      </a:r>
                      <a:endParaRPr lang="en-GB" sz="1000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12" marR="5112" marT="5112" marB="5112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RP-250810</a:t>
                      </a:r>
                      <a:endParaRPr lang="en-GB" sz="1000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12" marR="5112" marT="5112" marB="5112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12568319"/>
                  </a:ext>
                </a:extLst>
              </a:tr>
              <a:tr h="108369">
                <a:tc>
                  <a:txBody>
                    <a:bodyPr/>
                    <a:lstStyle/>
                    <a:p>
                      <a:pPr algn="r"/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</a:rPr>
                        <a:t>1080057</a:t>
                      </a:r>
                      <a:endParaRPr lang="en-GB" sz="1000" dirty="0">
                        <a:effectLst/>
                        <a:highlight>
                          <a:srgbClr val="FFFF00"/>
                        </a:highlight>
                        <a:latin typeface="Arial" panose="020B0604020202020204" pitchFamily="34" charset="0"/>
                      </a:endParaRPr>
                    </a:p>
                  </a:txBody>
                  <a:tcPr marL="5112" marR="5112" marT="5112" marB="5112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Study on Architecture for 6G System </a:t>
                      </a:r>
                      <a:endParaRPr lang="en-GB" sz="100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12" marR="5112" marT="5112" marB="5112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FS_6G_ARC</a:t>
                      </a:r>
                      <a:endParaRPr lang="en-GB" sz="100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12" marR="5112" marT="5112" marB="5112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S2</a:t>
                      </a:r>
                      <a:endParaRPr lang="en-GB" sz="1000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12" marR="5112" marT="5112" marB="5112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June 25</a:t>
                      </a:r>
                      <a:endParaRPr lang="en-GB" sz="1000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12" marR="5112" marT="5112" marB="5112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TBD*</a:t>
                      </a:r>
                      <a:endParaRPr lang="en-GB" sz="1000" b="1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12" marR="5112" marT="5112" marB="5112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0%</a:t>
                      </a:r>
                      <a:endParaRPr lang="en-GB" sz="100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12" marR="5112" marT="5112" marB="5112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SP-250806</a:t>
                      </a:r>
                      <a:endParaRPr lang="en-GB" sz="1000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12" marR="5112" marT="5112" marB="5112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23373936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93F8480C-6CDC-9F0E-4405-D9F0BEB51697}"/>
              </a:ext>
            </a:extLst>
          </p:cNvPr>
          <p:cNvSpPr txBox="1"/>
          <p:nvPr/>
        </p:nvSpPr>
        <p:spPr>
          <a:xfrm>
            <a:off x="671210" y="4266863"/>
            <a:ext cx="7487054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000" dirty="0"/>
              <a:t>+ “Study on 6G Radio” , RAN WGs, in RP-251881 (0%)</a:t>
            </a:r>
          </a:p>
          <a:p>
            <a:r>
              <a:rPr lang="en-US" dirty="0"/>
              <a:t>* Shown as ending June 2026 in the Work Plan because open-ended WID/SIDs are not allowed by the tool</a:t>
            </a:r>
            <a:endParaRPr lang="en-GB" dirty="0"/>
          </a:p>
        </p:txBody>
      </p:sp>
      <p:sp>
        <p:nvSpPr>
          <p:cNvPr id="7" name="Content Placeholder 5">
            <a:extLst>
              <a:ext uri="{FF2B5EF4-FFF2-40B4-BE49-F238E27FC236}">
                <a16:creationId xmlns:a16="http://schemas.microsoft.com/office/drawing/2014/main" id="{C7671543-6A86-C1B3-4419-149A99CAB9B3}"/>
              </a:ext>
            </a:extLst>
          </p:cNvPr>
          <p:cNvSpPr txBox="1">
            <a:spLocks/>
          </p:cNvSpPr>
          <p:nvPr/>
        </p:nvSpPr>
        <p:spPr bwMode="auto">
          <a:xfrm>
            <a:off x="276900" y="4706291"/>
            <a:ext cx="8839200" cy="4372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>
            <a:lvl1pPr marL="342861" indent="-342861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341273" indent="-341313">
              <a:defRPr/>
            </a:pPr>
            <a:r>
              <a:rPr lang="en-US" altLang="en-US" sz="2000" dirty="0">
                <a:latin typeface="+mn-lt"/>
              </a:rPr>
              <a:t>Stage 3 and CT: not started</a:t>
            </a:r>
          </a:p>
        </p:txBody>
      </p:sp>
    </p:spTree>
    <p:extLst>
      <p:ext uri="{BB962C8B-B14F-4D97-AF65-F5344CB8AC3E}">
        <p14:creationId xmlns:p14="http://schemas.microsoft.com/office/powerpoint/2010/main" val="2341510294"/>
      </p:ext>
    </p:extLst>
  </p:cSld>
  <p:clrMapOvr>
    <a:masterClrMapping/>
  </p:clrMapOvr>
  <p:transition spd="slow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5">
            <a:extLst>
              <a:ext uri="{FF2B5EF4-FFF2-40B4-BE49-F238E27FC236}">
                <a16:creationId xmlns:a16="http://schemas.microsoft.com/office/drawing/2014/main" id="{471C1B4C-7ED6-5C97-D92C-78A57AEEEC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Content of this Work Plan review </a:t>
            </a:r>
          </a:p>
        </p:txBody>
      </p:sp>
      <p:sp>
        <p:nvSpPr>
          <p:cNvPr id="21507" name="Content Placeholder 6">
            <a:extLst>
              <a:ext uri="{FF2B5EF4-FFF2-40B4-BE49-F238E27FC236}">
                <a16:creationId xmlns:a16="http://schemas.microsoft.com/office/drawing/2014/main" id="{60827DFD-2030-229F-DAC4-6CF4D87C7F0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1313" indent="-341313"/>
            <a:r>
              <a:rPr lang="en-GB" altLang="en-US" dirty="0"/>
              <a:t>Snapshot of all ongoing Releases</a:t>
            </a:r>
          </a:p>
          <a:p>
            <a:pPr marL="341313" indent="-341313" algn="just"/>
            <a:r>
              <a:rPr lang="en-GB" altLang="en-US" dirty="0"/>
              <a:t>Rel-19 Timeline and Progress</a:t>
            </a:r>
          </a:p>
          <a:p>
            <a:pPr marL="341313" indent="-341313" algn="just"/>
            <a:r>
              <a:rPr lang="en-GB" altLang="en-US" dirty="0"/>
              <a:t>Rel-20 Timeline and Progress</a:t>
            </a:r>
          </a:p>
          <a:p>
            <a:pPr marL="341313" indent="-341313" algn="just"/>
            <a:r>
              <a:rPr lang="en-GB" altLang="en-US" b="1" i="1" dirty="0"/>
              <a:t>Rel-21 Timeline and Progress</a:t>
            </a:r>
          </a:p>
          <a:p>
            <a:pPr marL="341313" indent="-341313" algn="just"/>
            <a:r>
              <a:rPr lang="en-GB" altLang="en-US" dirty="0"/>
              <a:t>Background information</a:t>
            </a:r>
            <a:endParaRPr lang="en-US" altLang="en-US" dirty="0"/>
          </a:p>
          <a:p>
            <a:pPr marL="0" indent="0" algn="just">
              <a:buNone/>
            </a:pPr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521975987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5">
            <a:extLst>
              <a:ext uri="{FF2B5EF4-FFF2-40B4-BE49-F238E27FC236}">
                <a16:creationId xmlns:a16="http://schemas.microsoft.com/office/drawing/2014/main" id="{6E38FF93-4CBC-4527-3449-58A8017870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Content of this Work Plan review </a:t>
            </a:r>
          </a:p>
        </p:txBody>
      </p:sp>
      <p:sp>
        <p:nvSpPr>
          <p:cNvPr id="8195" name="Content Placeholder 6">
            <a:extLst>
              <a:ext uri="{FF2B5EF4-FFF2-40B4-BE49-F238E27FC236}">
                <a16:creationId xmlns:a16="http://schemas.microsoft.com/office/drawing/2014/main" id="{A2696718-EDAA-643C-E977-6B8261F5766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1313" indent="-341313"/>
            <a:r>
              <a:rPr lang="en-GB" altLang="en-US" b="1" i="1" dirty="0"/>
              <a:t>Snapshot of all ongoing/future Releases</a:t>
            </a:r>
          </a:p>
          <a:p>
            <a:pPr marL="341313" indent="-341313"/>
            <a:r>
              <a:rPr lang="en-GB" altLang="en-US" dirty="0"/>
              <a:t>Ongoing Releases</a:t>
            </a:r>
          </a:p>
          <a:p>
            <a:pPr marL="739775" lvl="1" indent="-341313" algn="just"/>
            <a:r>
              <a:rPr lang="en-GB" altLang="en-US" dirty="0"/>
              <a:t>Rel-19 Timeline and Progress</a:t>
            </a:r>
          </a:p>
          <a:p>
            <a:pPr marL="739775" lvl="1" indent="-341313" algn="just"/>
            <a:r>
              <a:rPr lang="en-GB" altLang="en-US" dirty="0"/>
              <a:t>Rel-20 Timeline and Progress</a:t>
            </a:r>
          </a:p>
          <a:p>
            <a:pPr marL="739775" lvl="1" indent="-341313" algn="just"/>
            <a:r>
              <a:rPr lang="en-GB" altLang="en-US" dirty="0"/>
              <a:t>Rel-21 Timeline and Progress</a:t>
            </a:r>
          </a:p>
          <a:p>
            <a:pPr marL="341313" indent="-341313" algn="just"/>
            <a:r>
              <a:rPr lang="en-GB" altLang="en-US" dirty="0"/>
              <a:t>Background information</a:t>
            </a:r>
            <a:endParaRPr lang="en-US" altLang="en-US" dirty="0"/>
          </a:p>
          <a:p>
            <a:pPr marL="341313" indent="-341313"/>
            <a:endParaRPr lang="en-GB" altLang="en-US" dirty="0"/>
          </a:p>
        </p:txBody>
      </p:sp>
    </p:spTree>
  </p:cSld>
  <p:clrMapOvr>
    <a:masterClrMapping/>
  </p:clrMapOvr>
  <p:transition spd="slow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>
            <a:extLst>
              <a:ext uri="{FF2B5EF4-FFF2-40B4-BE49-F238E27FC236}">
                <a16:creationId xmlns:a16="http://schemas.microsoft.com/office/drawing/2014/main" id="{4E284054-9AC1-FE2A-0A04-9304C031AF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3981" y="135466"/>
            <a:ext cx="6827837" cy="501650"/>
          </a:xfrm>
        </p:spPr>
        <p:txBody>
          <a:bodyPr/>
          <a:lstStyle/>
          <a:p>
            <a:r>
              <a:rPr lang="en-GB" altLang="en-US" dirty="0"/>
              <a:t>Release 21</a:t>
            </a:r>
          </a:p>
        </p:txBody>
      </p:sp>
      <p:sp>
        <p:nvSpPr>
          <p:cNvPr id="24579" name="Content Placeholder 5">
            <a:extLst>
              <a:ext uri="{FF2B5EF4-FFF2-40B4-BE49-F238E27FC236}">
                <a16:creationId xmlns:a16="http://schemas.microsoft.com/office/drawing/2014/main" id="{7F89FC49-8959-24F0-2549-554878284D2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8123" y="1510453"/>
            <a:ext cx="8637587" cy="3271520"/>
          </a:xfrm>
        </p:spPr>
        <p:txBody>
          <a:bodyPr/>
          <a:lstStyle/>
          <a:p>
            <a:r>
              <a:rPr lang="en-GB" altLang="en-US" sz="1800" dirty="0"/>
              <a:t>Release 21 is the release for submission to IMT-2030*, aka 6G</a:t>
            </a:r>
          </a:p>
          <a:p>
            <a:r>
              <a:rPr lang="en-GB" altLang="en-US" sz="1800" dirty="0"/>
              <a:t>This implies that 3GPP (normative) work will be submitted to ITU-R before 2030 </a:t>
            </a:r>
          </a:p>
          <a:p>
            <a:pPr lvl="1"/>
            <a:r>
              <a:rPr lang="en-GB" altLang="en-US" sz="1400" dirty="0"/>
              <a:t>ASN.1/</a:t>
            </a:r>
            <a:r>
              <a:rPr lang="en-GB" altLang="en-US" sz="1400" dirty="0" err="1"/>
              <a:t>OpenAPI</a:t>
            </a:r>
            <a:r>
              <a:rPr lang="en-GB" altLang="en-US" sz="1400" dirty="0"/>
              <a:t> freeze date is no earlier than March 2029</a:t>
            </a:r>
          </a:p>
          <a:p>
            <a:r>
              <a:rPr lang="en-US" altLang="en-US" sz="1800" dirty="0"/>
              <a:t>Release 21 Freezing dates and other milestones TBD</a:t>
            </a:r>
          </a:p>
          <a:p>
            <a:pPr lvl="1"/>
            <a:r>
              <a:rPr lang="en-GB" altLang="en-US" sz="1400" dirty="0"/>
              <a:t>Rel-21 timeline is to be decided no later than June 2026</a:t>
            </a:r>
          </a:p>
          <a:p>
            <a:pPr lvl="1"/>
            <a:endParaRPr lang="en-US" altLang="en-US" sz="1800" dirty="0"/>
          </a:p>
          <a:p>
            <a:r>
              <a:rPr lang="en-GB" altLang="en-US" sz="1600" i="1" dirty="0"/>
              <a:t>Note that, as usual in 3GPP, previous Generations will in parallel continue to be maintained &amp; enhanced in Rel-21 and after</a:t>
            </a:r>
            <a:endParaRPr lang="en-US" altLang="en-US" sz="1600" i="1" dirty="0"/>
          </a:p>
          <a:p>
            <a:endParaRPr lang="en-US" altLang="en-US" sz="1800" dirty="0"/>
          </a:p>
          <a:p>
            <a:endParaRPr lang="en-US" altLang="en-US" sz="1100" dirty="0"/>
          </a:p>
          <a:p>
            <a:endParaRPr lang="en-US" altLang="en-US" sz="11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A352D4F-3E0F-EECC-7746-2A63689FF90F}"/>
              </a:ext>
            </a:extLst>
          </p:cNvPr>
          <p:cNvSpPr txBox="1"/>
          <p:nvPr/>
        </p:nvSpPr>
        <p:spPr>
          <a:xfrm>
            <a:off x="396238" y="4795679"/>
            <a:ext cx="3789681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en-US" sz="900" dirty="0"/>
              <a:t>* source: TSG#103-endorsed </a:t>
            </a:r>
            <a:r>
              <a:rPr lang="en-GB" altLang="en-US" sz="900" dirty="0"/>
              <a:t>CT-240307/SP-240458/RP-240823</a:t>
            </a:r>
          </a:p>
        </p:txBody>
      </p:sp>
    </p:spTree>
    <p:extLst>
      <p:ext uri="{BB962C8B-B14F-4D97-AF65-F5344CB8AC3E}">
        <p14:creationId xmlns:p14="http://schemas.microsoft.com/office/powerpoint/2010/main" val="2541011766"/>
      </p:ext>
    </p:extLst>
  </p:cSld>
  <p:clrMapOvr>
    <a:masterClrMapping/>
  </p:clrMapOvr>
  <p:transition spd="slow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5">
            <a:extLst>
              <a:ext uri="{FF2B5EF4-FFF2-40B4-BE49-F238E27FC236}">
                <a16:creationId xmlns:a16="http://schemas.microsoft.com/office/drawing/2014/main" id="{471C1B4C-7ED6-5C97-D92C-78A57AEEEC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Content of this Work Plan review </a:t>
            </a:r>
          </a:p>
        </p:txBody>
      </p:sp>
      <p:sp>
        <p:nvSpPr>
          <p:cNvPr id="21507" name="Content Placeholder 6">
            <a:extLst>
              <a:ext uri="{FF2B5EF4-FFF2-40B4-BE49-F238E27FC236}">
                <a16:creationId xmlns:a16="http://schemas.microsoft.com/office/drawing/2014/main" id="{60827DFD-2030-229F-DAC4-6CF4D87C7F0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1313" indent="-341313"/>
            <a:r>
              <a:rPr lang="en-GB" altLang="en-US" dirty="0"/>
              <a:t>Snapshot of all ongoing Releases</a:t>
            </a:r>
          </a:p>
          <a:p>
            <a:pPr marL="341313" indent="-341313" algn="just"/>
            <a:r>
              <a:rPr lang="en-GB" altLang="en-US" dirty="0"/>
              <a:t>Rel-18 Timeline and Progress</a:t>
            </a:r>
          </a:p>
          <a:p>
            <a:pPr marL="341313" indent="-341313" algn="just"/>
            <a:r>
              <a:rPr lang="en-GB" altLang="en-US" dirty="0"/>
              <a:t>Rel-19 Timeline and Progress</a:t>
            </a:r>
          </a:p>
          <a:p>
            <a:pPr marL="341313" indent="-341313" algn="just"/>
            <a:r>
              <a:rPr lang="en-GB" altLang="en-US" dirty="0"/>
              <a:t>Rel-20 Timeline and Progress</a:t>
            </a:r>
          </a:p>
          <a:p>
            <a:pPr marL="341313" indent="-341313" algn="just"/>
            <a:r>
              <a:rPr lang="en-GB" altLang="en-US" dirty="0"/>
              <a:t>Rel-21 Timeline and Progress</a:t>
            </a:r>
          </a:p>
          <a:p>
            <a:pPr marL="341313" indent="-341313" algn="just"/>
            <a:r>
              <a:rPr lang="en-GB" altLang="en-US" b="1" i="1" dirty="0"/>
              <a:t>Background information</a:t>
            </a:r>
            <a:endParaRPr lang="en-US" altLang="en-US" b="1" i="1" dirty="0"/>
          </a:p>
          <a:p>
            <a:pPr marL="341313" indent="-341313"/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802083134"/>
      </p:ext>
    </p:extLst>
  </p:cSld>
  <p:clrMapOvr>
    <a:masterClrMapping/>
  </p:clrMapOvr>
  <p:transition spd="slow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le 5">
            <a:extLst>
              <a:ext uri="{FF2B5EF4-FFF2-40B4-BE49-F238E27FC236}">
                <a16:creationId xmlns:a16="http://schemas.microsoft.com/office/drawing/2014/main" id="{EA237B80-03A5-5FAA-DD51-3031A1F00D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0700" y="0"/>
            <a:ext cx="6827838" cy="857250"/>
          </a:xfrm>
        </p:spPr>
        <p:txBody>
          <a:bodyPr/>
          <a:lstStyle/>
          <a:p>
            <a:r>
              <a:rPr lang="en-GB" altLang="en-US" sz="2400" b="1" i="1" dirty="0"/>
              <a:t>Background information (1/2):</a:t>
            </a:r>
            <a:br>
              <a:rPr lang="en-GB" altLang="en-US" sz="2400" b="1" i="1" dirty="0"/>
            </a:br>
            <a:r>
              <a:rPr lang="en-GB" altLang="en-US" sz="2400" b="1" i="1" dirty="0"/>
              <a:t>overall background information</a:t>
            </a:r>
            <a:endParaRPr lang="en-GB" altLang="en-US" sz="2400" dirty="0"/>
          </a:p>
        </p:txBody>
      </p:sp>
      <p:sp>
        <p:nvSpPr>
          <p:cNvPr id="22531" name="Content Placeholder 6">
            <a:extLst>
              <a:ext uri="{FF2B5EF4-FFF2-40B4-BE49-F238E27FC236}">
                <a16:creationId xmlns:a16="http://schemas.microsoft.com/office/drawing/2014/main" id="{032D2761-45B7-3867-93F8-BD7DFA027C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7825" y="760413"/>
            <a:ext cx="8388350" cy="3622675"/>
          </a:xfrm>
        </p:spPr>
        <p:txBody>
          <a:bodyPr/>
          <a:lstStyle/>
          <a:p>
            <a:pPr marL="341313" indent="-341313">
              <a:lnSpc>
                <a:spcPct val="80000"/>
              </a:lnSpc>
              <a:buFontTx/>
              <a:buNone/>
            </a:pPr>
            <a:r>
              <a:rPr lang="en-GB" altLang="en-US" sz="1600" dirty="0">
                <a:solidFill>
                  <a:srgbClr val="FF0000"/>
                </a:solidFill>
              </a:rPr>
              <a:t>Dedicated e-mail list for Work Plan aspects</a:t>
            </a:r>
          </a:p>
          <a:p>
            <a:pPr marL="341313" indent="-341313"/>
            <a:r>
              <a:rPr lang="en-GB" altLang="en-US" sz="1600" dirty="0"/>
              <a:t>Open to everyone interested (</a:t>
            </a:r>
            <a:r>
              <a:rPr lang="en-GB" altLang="en-US" sz="1600" dirty="0" err="1"/>
              <a:t>rapporteus</a:t>
            </a:r>
            <a:r>
              <a:rPr lang="en-GB" altLang="en-US" sz="1600" dirty="0"/>
              <a:t>, chairs, delegates, etc.) by sending the message “Subscribe 3GPP_WORKPLAN” to the address </a:t>
            </a:r>
            <a:r>
              <a:rPr lang="en-GB" altLang="en-US" sz="1600" dirty="0">
                <a:hlinkClick r:id="rId2"/>
              </a:rPr>
              <a:t>LISTSERV@LIST.ETSI.ORG </a:t>
            </a:r>
            <a:endParaRPr lang="en-GB" altLang="en-US" sz="1600" dirty="0"/>
          </a:p>
          <a:p>
            <a:pPr marL="341313" indent="-341313"/>
            <a:r>
              <a:rPr lang="en-GB" altLang="en-US" sz="1600" b="1" dirty="0">
                <a:solidFill>
                  <a:srgbClr val="FF0000"/>
                </a:solidFill>
              </a:rPr>
              <a:t>For comments/update to the Work Plan, please use the 3GPP_WORKPLAN list</a:t>
            </a:r>
          </a:p>
          <a:p>
            <a:pPr marL="341313" indent="-341313"/>
            <a:r>
              <a:rPr lang="en-GB" altLang="en-US" sz="1400" i="1" dirty="0">
                <a:solidFill>
                  <a:srgbClr val="FF0000"/>
                </a:solidFill>
              </a:rPr>
              <a:t>Editorial comments can be sent directly to: alain.sultan@etsi.org</a:t>
            </a:r>
          </a:p>
          <a:p>
            <a:pPr marL="341313" indent="-341313">
              <a:buFontTx/>
              <a:buNone/>
            </a:pPr>
            <a:endParaRPr lang="en-GB" altLang="en-US" sz="1600" dirty="0">
              <a:solidFill>
                <a:srgbClr val="FF0000"/>
              </a:solidFill>
            </a:endParaRPr>
          </a:p>
          <a:p>
            <a:pPr marL="341313" indent="-341313">
              <a:lnSpc>
                <a:spcPct val="80000"/>
              </a:lnSpc>
              <a:buFontTx/>
              <a:buNone/>
            </a:pPr>
            <a:r>
              <a:rPr lang="en-GB" altLang="en-US" sz="1600" dirty="0">
                <a:solidFill>
                  <a:srgbClr val="FF0000"/>
                </a:solidFill>
              </a:rPr>
              <a:t>3GPP Work Plan 	</a:t>
            </a:r>
          </a:p>
          <a:p>
            <a:pPr marL="341313" indent="-341313">
              <a:lnSpc>
                <a:spcPct val="80000"/>
              </a:lnSpc>
              <a:buFontTx/>
              <a:buNone/>
            </a:pPr>
            <a:r>
              <a:rPr lang="en-GB" altLang="en-US" sz="1200" b="1" dirty="0">
                <a:hlinkClick r:id="rId3"/>
              </a:rPr>
              <a:t>http://www.3gpp.org/ftp/Information/WORK_PLAN</a:t>
            </a:r>
            <a:r>
              <a:rPr lang="en-GB" altLang="en-US" sz="1200" b="1" dirty="0"/>
              <a:t> </a:t>
            </a:r>
          </a:p>
          <a:p>
            <a:pPr marL="341313" indent="-341313">
              <a:lnSpc>
                <a:spcPct val="80000"/>
              </a:lnSpc>
            </a:pPr>
            <a:r>
              <a:rPr lang="en-GB" altLang="en-US" sz="1200" dirty="0"/>
              <a:t>Contains Release 1999 to Release 20; Master version in MS Project; Working versions in Excel</a:t>
            </a:r>
          </a:p>
          <a:p>
            <a:pPr marL="341313" indent="-341313">
              <a:lnSpc>
                <a:spcPct val="80000"/>
              </a:lnSpc>
            </a:pPr>
            <a:r>
              <a:rPr lang="en-GB" altLang="en-US" sz="1200" b="1" dirty="0">
                <a:solidFill>
                  <a:srgbClr val="FF0000"/>
                </a:solidFill>
              </a:rPr>
              <a:t>Tutorials on content, maintenance and other info on the Work Plan in subfolder /info</a:t>
            </a:r>
          </a:p>
          <a:p>
            <a:pPr marL="341313" indent="-341313">
              <a:lnSpc>
                <a:spcPct val="80000"/>
              </a:lnSpc>
              <a:buFontTx/>
              <a:buNone/>
            </a:pPr>
            <a:r>
              <a:rPr lang="en-GB" altLang="en-US" sz="1400" dirty="0"/>
              <a:t> </a:t>
            </a:r>
          </a:p>
          <a:p>
            <a:pPr marL="341313" indent="-341313">
              <a:lnSpc>
                <a:spcPct val="80000"/>
              </a:lnSpc>
              <a:buFontTx/>
              <a:buNone/>
            </a:pPr>
            <a:r>
              <a:rPr lang="en-GB" altLang="en-US" sz="1600" dirty="0">
                <a:solidFill>
                  <a:srgbClr val="FF0000"/>
                </a:solidFill>
              </a:rPr>
              <a:t>3GPP Releases Descriptions – R99 to Rel-18</a:t>
            </a:r>
          </a:p>
          <a:p>
            <a:pPr marL="341313" indent="-341313">
              <a:lnSpc>
                <a:spcPct val="80000"/>
              </a:lnSpc>
              <a:buFontTx/>
              <a:buNone/>
            </a:pPr>
            <a:r>
              <a:rPr lang="en-GB" altLang="en-US" sz="1100" b="1" dirty="0">
                <a:hlinkClick r:id="rId4"/>
              </a:rPr>
              <a:t>http://www.3gpp.org/ftp/Information/WORK_PLAN/Description_Releases/</a:t>
            </a:r>
            <a:endParaRPr lang="en-GB" altLang="en-US" sz="1100" b="1" dirty="0"/>
          </a:p>
          <a:p>
            <a:pPr marL="341313" indent="-341313">
              <a:lnSpc>
                <a:spcPct val="80000"/>
              </a:lnSpc>
              <a:buFont typeface="Symbol" panose="05050102010706020507" pitchFamily="18" charset="2"/>
              <a:buChar char="Þ"/>
            </a:pPr>
            <a:r>
              <a:rPr lang="en-GB" altLang="en-US" sz="1200" dirty="0"/>
              <a:t>“Releases Descriptions” for Releases 8 to 13: limited to copy-paste of the WIDs. </a:t>
            </a:r>
          </a:p>
          <a:p>
            <a:pPr marL="341313" indent="-341313">
              <a:lnSpc>
                <a:spcPct val="80000"/>
              </a:lnSpc>
              <a:buFont typeface="Symbol" panose="05050102010706020507" pitchFamily="18" charset="2"/>
              <a:buChar char="Þ"/>
            </a:pPr>
            <a:r>
              <a:rPr lang="en-GB" altLang="en-US" sz="1200" dirty="0"/>
              <a:t>“Releases Descriptions” for Releases 14 to 18: TR 21.9xx: “Release xx Description; Summary of </a:t>
            </a:r>
            <a:r>
              <a:rPr lang="en-GB" altLang="en-US" sz="1200" dirty="0" err="1"/>
              <a:t>Rel</a:t>
            </a:r>
            <a:r>
              <a:rPr lang="en-GB" altLang="en-US" sz="1200" dirty="0"/>
              <a:t>-xx Work Items”, written in collaboration with all the </a:t>
            </a:r>
            <a:r>
              <a:rPr lang="en-GB" altLang="en-US" sz="1200" dirty="0" err="1"/>
              <a:t>Rel</a:t>
            </a:r>
            <a:r>
              <a:rPr lang="en-GB" altLang="en-US" sz="1200" dirty="0"/>
              <a:t>-xx Features Rapporteurs</a:t>
            </a:r>
          </a:p>
          <a:p>
            <a:pPr marL="341313" indent="-341313">
              <a:lnSpc>
                <a:spcPct val="80000"/>
              </a:lnSpc>
              <a:buFont typeface="Symbol" panose="05050102010706020507" pitchFamily="18" charset="2"/>
              <a:buChar char="Þ"/>
            </a:pPr>
            <a:endParaRPr lang="en-GB" altLang="en-US" sz="1200" dirty="0"/>
          </a:p>
          <a:p>
            <a:pPr marL="341313" indent="-341313">
              <a:lnSpc>
                <a:spcPct val="80000"/>
              </a:lnSpc>
              <a:buFont typeface="Symbol" panose="05050102010706020507" pitchFamily="18" charset="2"/>
              <a:buChar char="Þ"/>
            </a:pPr>
            <a:endParaRPr lang="en-GB" altLang="en-US" sz="1200" dirty="0"/>
          </a:p>
          <a:p>
            <a:pPr marL="341313" indent="-341313">
              <a:lnSpc>
                <a:spcPct val="80000"/>
              </a:lnSpc>
              <a:buFontTx/>
              <a:buNone/>
            </a:pPr>
            <a:r>
              <a:rPr lang="en-GB" altLang="en-US" sz="1600" dirty="0">
                <a:solidFill>
                  <a:srgbClr val="FF0000"/>
                </a:solidFill>
              </a:rPr>
              <a:t>3GPP Releases Descriptions – Rel-19</a:t>
            </a:r>
          </a:p>
          <a:p>
            <a:pPr marL="341313" indent="-341313">
              <a:lnSpc>
                <a:spcPct val="80000"/>
              </a:lnSpc>
              <a:buFont typeface="Symbol" panose="05050102010706020507" pitchFamily="18" charset="2"/>
              <a:buChar char="Þ"/>
            </a:pPr>
            <a:r>
              <a:rPr lang="en-GB" altLang="en-US" sz="1100" dirty="0"/>
              <a:t>To be started September or December 2025 (time for work to stabilise)</a:t>
            </a:r>
            <a:endParaRPr lang="en-GB" altLang="en-US" sz="1600" b="1" dirty="0"/>
          </a:p>
        </p:txBody>
      </p:sp>
    </p:spTree>
    <p:extLst>
      <p:ext uri="{BB962C8B-B14F-4D97-AF65-F5344CB8AC3E}">
        <p14:creationId xmlns:p14="http://schemas.microsoft.com/office/powerpoint/2010/main" val="614527445"/>
      </p:ext>
    </p:extLst>
  </p:cSld>
  <p:clrMapOvr>
    <a:masterClrMapping/>
  </p:clrMapOvr>
  <p:transition spd="slow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le 5">
            <a:extLst>
              <a:ext uri="{FF2B5EF4-FFF2-40B4-BE49-F238E27FC236}">
                <a16:creationId xmlns:a16="http://schemas.microsoft.com/office/drawing/2014/main" id="{EA237B80-03A5-5FAA-DD51-3031A1F00D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0700" y="0"/>
            <a:ext cx="6827838" cy="857250"/>
          </a:xfrm>
        </p:spPr>
        <p:txBody>
          <a:bodyPr/>
          <a:lstStyle/>
          <a:p>
            <a:r>
              <a:rPr lang="en-GB" altLang="en-US" sz="2400" b="1" i="1" dirty="0"/>
              <a:t>Background information (2/2):</a:t>
            </a:r>
            <a:br>
              <a:rPr lang="en-GB" altLang="en-US" sz="2400" b="1" i="1" dirty="0"/>
            </a:br>
            <a:r>
              <a:rPr lang="en-GB" altLang="en-US" sz="2400" b="1" i="1" dirty="0"/>
              <a:t>Relationship between WGs, Stages and deadlines</a:t>
            </a:r>
            <a:endParaRPr lang="en-GB" altLang="en-US" sz="2400" dirty="0"/>
          </a:p>
        </p:txBody>
      </p:sp>
      <p:sp>
        <p:nvSpPr>
          <p:cNvPr id="22531" name="Content Placeholder 6">
            <a:extLst>
              <a:ext uri="{FF2B5EF4-FFF2-40B4-BE49-F238E27FC236}">
                <a16:creationId xmlns:a16="http://schemas.microsoft.com/office/drawing/2014/main" id="{032D2761-45B7-3867-93F8-BD7DFA027C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7824" y="760413"/>
            <a:ext cx="8542655" cy="3622675"/>
          </a:xfrm>
        </p:spPr>
        <p:txBody>
          <a:bodyPr/>
          <a:lstStyle/>
          <a:p>
            <a:pPr marL="341313" indent="-341313"/>
            <a:r>
              <a:rPr lang="en-GB" altLang="en-US" sz="1600" dirty="0"/>
              <a:t>Most 3GPP Working Groups handle only one Stage:</a:t>
            </a:r>
          </a:p>
          <a:p>
            <a:pPr marL="739815" lvl="1" indent="-341313"/>
            <a:r>
              <a:rPr lang="en-GB" altLang="en-US" sz="1200" dirty="0"/>
              <a:t>SA1 </a:t>
            </a:r>
            <a:r>
              <a:rPr lang="en-GB" altLang="en-US" sz="1200" dirty="0">
                <a:sym typeface="Wingdings" panose="05000000000000000000" pitchFamily="2" charset="2"/>
              </a:rPr>
              <a:t></a:t>
            </a:r>
            <a:r>
              <a:rPr lang="en-GB" altLang="en-US" sz="1200" dirty="0"/>
              <a:t> Stage 1</a:t>
            </a:r>
          </a:p>
          <a:p>
            <a:pPr marL="739815" lvl="1" indent="-341313"/>
            <a:r>
              <a:rPr lang="en-GB" altLang="en-US" sz="1200" dirty="0"/>
              <a:t>SA2 </a:t>
            </a:r>
            <a:r>
              <a:rPr lang="en-GB" altLang="en-US" sz="1200" dirty="0">
                <a:sym typeface="Wingdings" panose="05000000000000000000" pitchFamily="2" charset="2"/>
              </a:rPr>
              <a:t> Stage 2; SA6  Stage 2</a:t>
            </a:r>
          </a:p>
          <a:p>
            <a:pPr marL="739815" lvl="1" indent="-341313"/>
            <a:r>
              <a:rPr lang="en-GB" altLang="en-US" sz="1200" dirty="0">
                <a:sym typeface="Wingdings" panose="05000000000000000000" pitchFamily="2" charset="2"/>
              </a:rPr>
              <a:t>CT WGs  Stage 3 (also Stage 2 for some specific items)</a:t>
            </a:r>
            <a:endParaRPr lang="en-GB" altLang="en-US" sz="1600" dirty="0">
              <a:sym typeface="Wingdings" panose="05000000000000000000" pitchFamily="2" charset="2"/>
            </a:endParaRPr>
          </a:p>
          <a:p>
            <a:pPr marL="341313" indent="-341313"/>
            <a:r>
              <a:rPr lang="en-GB" altLang="en-US" sz="1600" dirty="0"/>
              <a:t>SA3, SA4 and SA5 handle several Stages for some or all their WIDs:</a:t>
            </a:r>
          </a:p>
          <a:p>
            <a:pPr marL="739815" lvl="1" indent="-341313"/>
            <a:r>
              <a:rPr lang="en-GB" altLang="en-US" sz="1200" dirty="0"/>
              <a:t>SA3: handles Stages 2 and 3 for all its WIDs. Stage 2 at SA3 is one quarter after SA2/SA6’s deadline, but this date is an SA3-internal date since there is no dependency (i.e. SA3 is not expecting work from any other WGs)</a:t>
            </a:r>
          </a:p>
          <a:p>
            <a:pPr marL="739815" lvl="1" indent="-341313"/>
            <a:r>
              <a:rPr lang="en-GB" altLang="en-US" sz="1200" dirty="0"/>
              <a:t>SA4: handles Stage 2 for some WIDs (for which SA4 might rely on CT WGs for Stage 3), and Stage 3 for a majority of its WIDs. Stage 2 WIDs in SA4 are clearly identified as such and have the same deadline as SA2/SA6’s date.</a:t>
            </a:r>
          </a:p>
          <a:p>
            <a:pPr marL="739815" lvl="1" indent="-341313"/>
            <a:r>
              <a:rPr lang="en-GB" altLang="en-US" sz="1200" dirty="0"/>
              <a:t>SA5: handles Stages 1, 2 and 3 for all its WIDs. Stage 1 for SA5 is 4 quarters after SA1’s date. Stage 2 for SA5 is 2 quarters after SA2/SA6’s date. Stage 3 for SA5 is same date as CT WGs’ date.</a:t>
            </a:r>
          </a:p>
          <a:p>
            <a:pPr marL="739815" lvl="1" indent="-341313"/>
            <a:r>
              <a:rPr lang="en-GB" altLang="en-US" sz="1200" dirty="0"/>
              <a:t>For SA3, SA4 and SA5, the completion date for all WIDs dealing with Stage 3 (fully or partially) is the same as for CT WGs.</a:t>
            </a:r>
          </a:p>
          <a:p>
            <a:pPr marL="739815" lvl="1" indent="-341313"/>
            <a:r>
              <a:rPr lang="en-GB" altLang="en-US" sz="1200" b="1" u="sng" dirty="0"/>
              <a:t>In this Work Plan review slides, SA3, SA4 and SA5 are reported in the “Stage 3” slides since their overall completion date is aligned with (CT’s) Stage 3.</a:t>
            </a:r>
            <a:r>
              <a:rPr lang="en-GB" altLang="en-US" sz="1200" i="1" dirty="0"/>
              <a:t> Except for SA4’s Stage 2-only WIDs but this cannot be handled by the present tools.</a:t>
            </a:r>
          </a:p>
          <a:p>
            <a:pPr marL="341313" indent="-341313"/>
            <a:r>
              <a:rPr lang="en-GB" altLang="en-US" sz="1600" dirty="0"/>
              <a:t>RAN has a slightly different process. RAN defines two dates: </a:t>
            </a:r>
          </a:p>
          <a:p>
            <a:pPr marL="739815" lvl="1" indent="-341313"/>
            <a:r>
              <a:rPr lang="en-GB" altLang="en-US" sz="1200" dirty="0"/>
              <a:t>The “RAN Content Definition”, which is the same date as SA Stage 1 and SA content definition</a:t>
            </a:r>
          </a:p>
          <a:p>
            <a:pPr marL="739815" lvl="1" indent="-341313"/>
            <a:r>
              <a:rPr lang="en-GB" altLang="en-US" sz="1200" dirty="0"/>
              <a:t>The “RAN Completion”, which is the same date as SA/CT’s Stage 3</a:t>
            </a:r>
          </a:p>
          <a:p>
            <a:pPr marL="739815" lvl="1" indent="-341313"/>
            <a:r>
              <a:rPr lang="en-GB" altLang="en-US" sz="1200" dirty="0"/>
              <a:t>Note that there is no specific RAN-equivalent date for SA/CT’s Stage 2</a:t>
            </a:r>
          </a:p>
          <a:p>
            <a:pPr marL="739815" lvl="1" indent="-341313"/>
            <a:endParaRPr lang="en-GB" altLang="en-US" sz="1200" dirty="0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15789859-632E-1A08-EF86-09D33E8FC20D}"/>
              </a:ext>
            </a:extLst>
          </p:cNvPr>
          <p:cNvCxnSpPr>
            <a:cxnSpLocks/>
          </p:cNvCxnSpPr>
          <p:nvPr/>
        </p:nvCxnSpPr>
        <p:spPr bwMode="auto">
          <a:xfrm>
            <a:off x="4144963" y="690563"/>
            <a:ext cx="1176337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58E4666E-BA56-34F4-9118-5EB912F4184D}"/>
              </a:ext>
            </a:extLst>
          </p:cNvPr>
          <p:cNvCxnSpPr>
            <a:cxnSpLocks/>
          </p:cNvCxnSpPr>
          <p:nvPr/>
        </p:nvCxnSpPr>
        <p:spPr bwMode="auto">
          <a:xfrm>
            <a:off x="5522913" y="690563"/>
            <a:ext cx="1176337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F9336F9A-A56E-003E-04C3-D10DBB4568EA}"/>
              </a:ext>
            </a:extLst>
          </p:cNvPr>
          <p:cNvCxnSpPr>
            <a:cxnSpLocks/>
          </p:cNvCxnSpPr>
          <p:nvPr/>
        </p:nvCxnSpPr>
        <p:spPr bwMode="auto">
          <a:xfrm>
            <a:off x="6824663" y="690563"/>
            <a:ext cx="1176337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995BE91F-C9EC-88A7-9684-42FE668BA2D3}"/>
              </a:ext>
            </a:extLst>
          </p:cNvPr>
          <p:cNvCxnSpPr>
            <a:cxnSpLocks/>
          </p:cNvCxnSpPr>
          <p:nvPr/>
        </p:nvCxnSpPr>
        <p:spPr bwMode="auto">
          <a:xfrm>
            <a:off x="220663" y="690563"/>
            <a:ext cx="1176337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C62547E6-37EE-12DD-374F-2027740A171F}"/>
              </a:ext>
            </a:extLst>
          </p:cNvPr>
          <p:cNvCxnSpPr>
            <a:cxnSpLocks/>
          </p:cNvCxnSpPr>
          <p:nvPr/>
        </p:nvCxnSpPr>
        <p:spPr bwMode="auto">
          <a:xfrm>
            <a:off x="1474788" y="692150"/>
            <a:ext cx="1176337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A422F661-8F02-B49E-2739-31883C685814}"/>
              </a:ext>
            </a:extLst>
          </p:cNvPr>
          <p:cNvCxnSpPr>
            <a:cxnSpLocks/>
          </p:cNvCxnSpPr>
          <p:nvPr/>
        </p:nvCxnSpPr>
        <p:spPr bwMode="auto">
          <a:xfrm>
            <a:off x="2744788" y="690563"/>
            <a:ext cx="1176337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9266" name="Straight Connector 114">
            <a:extLst>
              <a:ext uri="{FF2B5EF4-FFF2-40B4-BE49-F238E27FC236}">
                <a16:creationId xmlns:a16="http://schemas.microsoft.com/office/drawing/2014/main" id="{49EB06F2-6811-E147-35AA-1A01D49771C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134350" y="1208088"/>
            <a:ext cx="0" cy="3811587"/>
          </a:xfrm>
          <a:prstGeom prst="line">
            <a:avLst/>
          </a:prstGeom>
          <a:noFill/>
          <a:ln w="28575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cxnSp>
        <p:nvCxnSpPr>
          <p:cNvPr id="9273" name="Straight Connector 114">
            <a:extLst>
              <a:ext uri="{FF2B5EF4-FFF2-40B4-BE49-F238E27FC236}">
                <a16:creationId xmlns:a16="http://schemas.microsoft.com/office/drawing/2014/main" id="{4398C679-6F12-F151-9217-5B8A918962F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460167" y="1182688"/>
            <a:ext cx="0" cy="3903662"/>
          </a:xfrm>
          <a:prstGeom prst="line">
            <a:avLst/>
          </a:prstGeom>
          <a:noFill/>
          <a:ln w="28575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cxnSp>
        <p:nvCxnSpPr>
          <p:cNvPr id="9298" name="Straight Connector 114">
            <a:extLst>
              <a:ext uri="{FF2B5EF4-FFF2-40B4-BE49-F238E27FC236}">
                <a16:creationId xmlns:a16="http://schemas.microsoft.com/office/drawing/2014/main" id="{AE94497F-DE7D-80E4-EA2E-21E8C4DF21FA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784404" y="1182688"/>
            <a:ext cx="0" cy="3865047"/>
          </a:xfrm>
          <a:prstGeom prst="line">
            <a:avLst/>
          </a:prstGeom>
          <a:noFill/>
          <a:ln w="28575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cxnSp>
        <p:nvCxnSpPr>
          <p:cNvPr id="9265" name="Straight Connector 114">
            <a:extLst>
              <a:ext uri="{FF2B5EF4-FFF2-40B4-BE49-F238E27FC236}">
                <a16:creationId xmlns:a16="http://schemas.microsoft.com/office/drawing/2014/main" id="{5CDE35A7-99BA-813E-5531-08DD4E057B76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115860" y="11826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68" name="Straight Connector 114">
            <a:extLst>
              <a:ext uri="{FF2B5EF4-FFF2-40B4-BE49-F238E27FC236}">
                <a16:creationId xmlns:a16="http://schemas.microsoft.com/office/drawing/2014/main" id="{A6170BA6-C7FE-ADA7-6D35-08AD87B169E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465799" y="1182688"/>
            <a:ext cx="0" cy="3752850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69" name="Straight Connector 114">
            <a:extLst>
              <a:ext uri="{FF2B5EF4-FFF2-40B4-BE49-F238E27FC236}">
                <a16:creationId xmlns:a16="http://schemas.microsoft.com/office/drawing/2014/main" id="{532A73DE-5F43-7D3D-4B0F-EE919A072CF2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128711" y="11826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70" name="Straight Connector 114">
            <a:extLst>
              <a:ext uri="{FF2B5EF4-FFF2-40B4-BE49-F238E27FC236}">
                <a16:creationId xmlns:a16="http://schemas.microsoft.com/office/drawing/2014/main" id="{191DCE4A-ADA6-9728-C45E-4EC907726A9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794439" y="1298575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71" name="Straight Connector 114">
            <a:extLst>
              <a:ext uri="{FF2B5EF4-FFF2-40B4-BE49-F238E27FC236}">
                <a16:creationId xmlns:a16="http://schemas.microsoft.com/office/drawing/2014/main" id="{B7AEDE40-050F-2F67-7677-F9A272BE5E3C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791623" y="1182688"/>
            <a:ext cx="0" cy="38766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72" name="Straight Connector 114">
            <a:extLst>
              <a:ext uri="{FF2B5EF4-FFF2-40B4-BE49-F238E27FC236}">
                <a16:creationId xmlns:a16="http://schemas.microsoft.com/office/drawing/2014/main" id="{361DFDE6-DB24-8CD6-F1C3-DD56950152DB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118676" y="12842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28" name="Straight Connector 114">
            <a:extLst>
              <a:ext uri="{FF2B5EF4-FFF2-40B4-BE49-F238E27FC236}">
                <a16:creationId xmlns:a16="http://schemas.microsoft.com/office/drawing/2014/main" id="{FBE5A83F-2D13-BBD5-79E8-9D8C916A6737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797255" y="1208088"/>
            <a:ext cx="0" cy="3886200"/>
          </a:xfrm>
          <a:prstGeom prst="line">
            <a:avLst/>
          </a:prstGeom>
          <a:noFill/>
          <a:ln w="28575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cxnSp>
        <p:nvCxnSpPr>
          <p:cNvPr id="29" name="Straight Connector 114">
            <a:extLst>
              <a:ext uri="{FF2B5EF4-FFF2-40B4-BE49-F238E27FC236}">
                <a16:creationId xmlns:a16="http://schemas.microsoft.com/office/drawing/2014/main" id="{C77A827D-FBAB-48BE-33D9-D31E8576A66F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4121492" y="1182688"/>
            <a:ext cx="1587" cy="3870325"/>
          </a:xfrm>
          <a:prstGeom prst="line">
            <a:avLst/>
          </a:prstGeom>
          <a:noFill/>
          <a:ln w="28575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cxnSp>
        <p:nvCxnSpPr>
          <p:cNvPr id="31" name="Straight Connector 115">
            <a:extLst>
              <a:ext uri="{FF2B5EF4-FFF2-40B4-BE49-F238E27FC236}">
                <a16:creationId xmlns:a16="http://schemas.microsoft.com/office/drawing/2014/main" id="{0F414A71-8380-9FA3-57C5-23BEE19F8013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787220" y="13350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17" name="Straight Connector 114">
            <a:extLst>
              <a:ext uri="{FF2B5EF4-FFF2-40B4-BE49-F238E27FC236}">
                <a16:creationId xmlns:a16="http://schemas.microsoft.com/office/drawing/2014/main" id="{79D662AD-ED12-54C4-1422-DB4599198946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450132" y="13350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19" name="Straight Connector 114">
            <a:extLst>
              <a:ext uri="{FF2B5EF4-FFF2-40B4-BE49-F238E27FC236}">
                <a16:creationId xmlns:a16="http://schemas.microsoft.com/office/drawing/2014/main" id="{91F6B5C6-C8DF-79EB-2281-8CD0A2FB068C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800071" y="1335088"/>
            <a:ext cx="0" cy="3752850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20" name="Straight Connector 114">
            <a:extLst>
              <a:ext uri="{FF2B5EF4-FFF2-40B4-BE49-F238E27FC236}">
                <a16:creationId xmlns:a16="http://schemas.microsoft.com/office/drawing/2014/main" id="{4D70DFC6-E28E-865F-2F06-B0D00B4DF17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462983" y="13350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21" name="Straight Connector 114">
            <a:extLst>
              <a:ext uri="{FF2B5EF4-FFF2-40B4-BE49-F238E27FC236}">
                <a16:creationId xmlns:a16="http://schemas.microsoft.com/office/drawing/2014/main" id="{7B107C97-283E-502A-D4D5-9069F8F4DDBA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131527" y="13350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22" name="Straight Connector 114">
            <a:extLst>
              <a:ext uri="{FF2B5EF4-FFF2-40B4-BE49-F238E27FC236}">
                <a16:creationId xmlns:a16="http://schemas.microsoft.com/office/drawing/2014/main" id="{14FEA51C-515D-4F18-15C5-41C1989F5E4A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125895" y="13350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24" name="Straight Connector 114">
            <a:extLst>
              <a:ext uri="{FF2B5EF4-FFF2-40B4-BE49-F238E27FC236}">
                <a16:creationId xmlns:a16="http://schemas.microsoft.com/office/drawing/2014/main" id="{1E44B1E5-6D7C-6C88-A8F3-4AF00400D8CB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457351" y="13350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10310" name="Straight Connector 114">
            <a:extLst>
              <a:ext uri="{FF2B5EF4-FFF2-40B4-BE49-F238E27FC236}">
                <a16:creationId xmlns:a16="http://schemas.microsoft.com/office/drawing/2014/main" id="{CC20CBF8-098F-9604-29AA-365855FBF038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447316" y="1144588"/>
            <a:ext cx="0" cy="3830637"/>
          </a:xfrm>
          <a:prstGeom prst="line">
            <a:avLst/>
          </a:prstGeom>
          <a:noFill/>
          <a:ln w="28575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cxnSp>
        <p:nvCxnSpPr>
          <p:cNvPr id="10311" name="Straight Connector 114">
            <a:extLst>
              <a:ext uri="{FF2B5EF4-FFF2-40B4-BE49-F238E27FC236}">
                <a16:creationId xmlns:a16="http://schemas.microsoft.com/office/drawing/2014/main" id="{2AA6CD35-955E-B6F5-77E4-6A04EC08B123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75597" y="1138238"/>
            <a:ext cx="0" cy="3752850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10312" name="Straight Connector 114">
            <a:extLst>
              <a:ext uri="{FF2B5EF4-FFF2-40B4-BE49-F238E27FC236}">
                <a16:creationId xmlns:a16="http://schemas.microsoft.com/office/drawing/2014/main" id="{4A4D0144-A96F-DE60-5221-54D5D62BE179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136650" y="1290638"/>
            <a:ext cx="0" cy="3752850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10313" name="Straight Connector 114">
            <a:extLst>
              <a:ext uri="{FF2B5EF4-FFF2-40B4-BE49-F238E27FC236}">
                <a16:creationId xmlns:a16="http://schemas.microsoft.com/office/drawing/2014/main" id="{A6D32D01-B256-8B07-026B-AD7612D3C557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41325" y="129063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10333" name="Straight Connector 114">
            <a:extLst>
              <a:ext uri="{FF2B5EF4-FFF2-40B4-BE49-F238E27FC236}">
                <a16:creationId xmlns:a16="http://schemas.microsoft.com/office/drawing/2014/main" id="{81E11D81-D205-84AA-C08A-F7C1291135B7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781588" y="1320800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10" name="Title 1">
            <a:extLst>
              <a:ext uri="{FF2B5EF4-FFF2-40B4-BE49-F238E27FC236}">
                <a16:creationId xmlns:a16="http://schemas.microsoft.com/office/drawing/2014/main" id="{1B76AB23-BA01-F752-DA99-02255CD8F901}"/>
              </a:ext>
            </a:extLst>
          </p:cNvPr>
          <p:cNvSpPr txBox="1">
            <a:spLocks/>
          </p:cNvSpPr>
          <p:nvPr/>
        </p:nvSpPr>
        <p:spPr bwMode="auto">
          <a:xfrm>
            <a:off x="401783" y="98940"/>
            <a:ext cx="7142018" cy="388686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>
              <a:defRPr/>
            </a:pPr>
            <a:r>
              <a:rPr lang="en-GB" sz="2400" kern="0" dirty="0">
                <a:latin typeface="Montserrat" panose="00000500000000000000" pitchFamily="50" charset="0"/>
                <a:ea typeface="ＭＳ Ｐゴシック" charset="0"/>
                <a:cs typeface="ＭＳ Ｐゴシック" charset="0"/>
              </a:rPr>
              <a:t>Releases 19  to 21 timelines</a:t>
            </a:r>
            <a:endParaRPr lang="en-US" sz="2000" kern="0" dirty="0">
              <a:latin typeface="Montserrat" panose="00000500000000000000" pitchFamily="50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9248" name="TextBox 86">
            <a:extLst>
              <a:ext uri="{FF2B5EF4-FFF2-40B4-BE49-F238E27FC236}">
                <a16:creationId xmlns:a16="http://schemas.microsoft.com/office/drawing/2014/main" id="{63314D26-34B9-CC7A-5097-D2232549C1B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90373" y="858838"/>
            <a:ext cx="365806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#108</a:t>
            </a:r>
          </a:p>
        </p:txBody>
      </p:sp>
      <p:cxnSp>
        <p:nvCxnSpPr>
          <p:cNvPr id="9281" name="Straight Connector 97">
            <a:extLst>
              <a:ext uri="{FF2B5EF4-FFF2-40B4-BE49-F238E27FC236}">
                <a16:creationId xmlns:a16="http://schemas.microsoft.com/office/drawing/2014/main" id="{76E336F1-DDE5-9A68-4DEC-950D6C651F5D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7150" y="1995120"/>
            <a:ext cx="9086850" cy="7938"/>
          </a:xfrm>
          <a:prstGeom prst="line">
            <a:avLst/>
          </a:prstGeom>
          <a:noFill/>
          <a:ln w="38100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sp>
        <p:nvSpPr>
          <p:cNvPr id="9251" name="TextBox 112">
            <a:extLst>
              <a:ext uri="{FF2B5EF4-FFF2-40B4-BE49-F238E27FC236}">
                <a16:creationId xmlns:a16="http://schemas.microsoft.com/office/drawing/2014/main" id="{A8788988-60C5-D0D5-3510-57879C59DC3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65614" y="1521211"/>
            <a:ext cx="1428596" cy="36933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800" b="1" dirty="0">
                <a:latin typeface="Montserrat" panose="00000500000000000000" pitchFamily="2" charset="0"/>
              </a:rPr>
              <a:t>Release 19</a:t>
            </a:r>
            <a:endParaRPr lang="en-GB" altLang="en-US" sz="1600" b="1" dirty="0">
              <a:latin typeface="Montserrat" panose="00000500000000000000" pitchFamily="2" charset="0"/>
            </a:endParaRPr>
          </a:p>
        </p:txBody>
      </p:sp>
      <p:sp>
        <p:nvSpPr>
          <p:cNvPr id="9256" name="TextBox 1">
            <a:extLst>
              <a:ext uri="{FF2B5EF4-FFF2-40B4-BE49-F238E27FC236}">
                <a16:creationId xmlns:a16="http://schemas.microsoft.com/office/drawing/2014/main" id="{D7A00B03-21AF-6C01-7ABD-D582E545D4C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75461" y="142178"/>
            <a:ext cx="1363662" cy="169863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altLang="en-US" sz="500" b="1" dirty="0">
                <a:latin typeface="Montserrat" panose="00000500000000000000" pitchFamily="50" charset="0"/>
              </a:rPr>
              <a:t>Note</a:t>
            </a:r>
            <a:r>
              <a:rPr lang="en-GB" altLang="en-US" sz="500" dirty="0">
                <a:latin typeface="Montserrat" panose="00000500000000000000" pitchFamily="50" charset="0"/>
              </a:rPr>
              <a:t>: All starting dates are indicative</a:t>
            </a:r>
          </a:p>
        </p:txBody>
      </p:sp>
      <p:sp>
        <p:nvSpPr>
          <p:cNvPr id="9253" name="TextBox 86">
            <a:extLst>
              <a:ext uri="{FF2B5EF4-FFF2-40B4-BE49-F238E27FC236}">
                <a16:creationId xmlns:a16="http://schemas.microsoft.com/office/drawing/2014/main" id="{3465C78E-ADED-B530-A027-68550090670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82636" y="858838"/>
            <a:ext cx="343364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#110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54" name="TextBox 86">
            <a:extLst>
              <a:ext uri="{FF2B5EF4-FFF2-40B4-BE49-F238E27FC236}">
                <a16:creationId xmlns:a16="http://schemas.microsoft.com/office/drawing/2014/main" id="{3812A9DA-87F9-905F-A772-F707D8AF740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90622" y="858838"/>
            <a:ext cx="335349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#112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55" name="TextBox 86">
            <a:extLst>
              <a:ext uri="{FF2B5EF4-FFF2-40B4-BE49-F238E27FC236}">
                <a16:creationId xmlns:a16="http://schemas.microsoft.com/office/drawing/2014/main" id="{30F88BD3-C08F-BAB7-1F08-E8E9149203C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12614" y="858838"/>
            <a:ext cx="343364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#114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6" name="TextBox 86">
            <a:extLst>
              <a:ext uri="{FF2B5EF4-FFF2-40B4-BE49-F238E27FC236}">
                <a16:creationId xmlns:a16="http://schemas.microsoft.com/office/drawing/2014/main" id="{8CAE4681-7518-9B74-81E9-E817BC33D0D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83698" y="858838"/>
            <a:ext cx="338554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#116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57" name="TextBox 86">
            <a:extLst>
              <a:ext uri="{FF2B5EF4-FFF2-40B4-BE49-F238E27FC236}">
                <a16:creationId xmlns:a16="http://schemas.microsoft.com/office/drawing/2014/main" id="{47A2938A-6E18-A0F5-0546-15988D56672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23444" y="858838"/>
            <a:ext cx="341760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#118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58" name="TextBox 86">
            <a:extLst>
              <a:ext uri="{FF2B5EF4-FFF2-40B4-BE49-F238E27FC236}">
                <a16:creationId xmlns:a16="http://schemas.microsoft.com/office/drawing/2014/main" id="{566C0FDB-28E3-9363-50B2-A1CD841F316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67090" y="858838"/>
            <a:ext cx="359394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#120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59" name="TextBox 86">
            <a:extLst>
              <a:ext uri="{FF2B5EF4-FFF2-40B4-BE49-F238E27FC236}">
                <a16:creationId xmlns:a16="http://schemas.microsoft.com/office/drawing/2014/main" id="{21D46A4C-6D36-624A-9B02-625AE556C1E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74361" y="858838"/>
            <a:ext cx="351379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#122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60" name="TextBox 86">
            <a:extLst>
              <a:ext uri="{FF2B5EF4-FFF2-40B4-BE49-F238E27FC236}">
                <a16:creationId xmlns:a16="http://schemas.microsoft.com/office/drawing/2014/main" id="{B9A88BE3-8507-8036-008F-130B5800631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64091" y="858838"/>
            <a:ext cx="359394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#124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61" name="TextBox 86">
            <a:extLst>
              <a:ext uri="{FF2B5EF4-FFF2-40B4-BE49-F238E27FC236}">
                <a16:creationId xmlns:a16="http://schemas.microsoft.com/office/drawing/2014/main" id="{6D213B16-0C28-8CE4-A14F-AF4870C0F23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33246" y="858838"/>
            <a:ext cx="354584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#126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D627D1B-C3B8-1E30-E8C3-B519FF6478C4}"/>
              </a:ext>
            </a:extLst>
          </p:cNvPr>
          <p:cNvSpPr txBox="1"/>
          <p:nvPr/>
        </p:nvSpPr>
        <p:spPr>
          <a:xfrm>
            <a:off x="1752600" y="568325"/>
            <a:ext cx="486030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2025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15AE7F1D-8B00-7867-1676-914CC3AD24A6}"/>
              </a:ext>
            </a:extLst>
          </p:cNvPr>
          <p:cNvSpPr txBox="1"/>
          <p:nvPr/>
        </p:nvSpPr>
        <p:spPr>
          <a:xfrm>
            <a:off x="3122613" y="561975"/>
            <a:ext cx="492443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2026</a:t>
            </a:r>
          </a:p>
        </p:txBody>
      </p:sp>
      <p:sp>
        <p:nvSpPr>
          <p:cNvPr id="92" name="TextBox 91">
            <a:extLst>
              <a:ext uri="{FF2B5EF4-FFF2-40B4-BE49-F238E27FC236}">
                <a16:creationId xmlns:a16="http://schemas.microsoft.com/office/drawing/2014/main" id="{9DDBF5FE-7C57-2CDB-BE0A-572F6BAEF563}"/>
              </a:ext>
            </a:extLst>
          </p:cNvPr>
          <p:cNvSpPr txBox="1"/>
          <p:nvPr/>
        </p:nvSpPr>
        <p:spPr>
          <a:xfrm>
            <a:off x="5894388" y="563563"/>
            <a:ext cx="495649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2028</a:t>
            </a:r>
          </a:p>
        </p:txBody>
      </p:sp>
      <p:sp>
        <p:nvSpPr>
          <p:cNvPr id="11" name="TextBox 1">
            <a:extLst>
              <a:ext uri="{FF2B5EF4-FFF2-40B4-BE49-F238E27FC236}">
                <a16:creationId xmlns:a16="http://schemas.microsoft.com/office/drawing/2014/main" id="{F9DAF4FE-8129-CC8C-8055-EBD23E98DDE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93436" y="1408842"/>
            <a:ext cx="1362075" cy="415925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*</a:t>
            </a:r>
            <a:r>
              <a:rPr lang="en-GB" altLang="en-US" sz="700" dirty="0">
                <a:latin typeface="Montserrat" panose="00000500000000000000" pitchFamily="50" charset="0"/>
              </a:rPr>
              <a:t>: +3 months for RAN4</a:t>
            </a:r>
          </a:p>
          <a:p>
            <a:pPr>
              <a:defRPr/>
            </a:pPr>
            <a:r>
              <a:rPr lang="en-GB" altLang="en-US" sz="700" dirty="0">
                <a:latin typeface="Montserrat" panose="00000500000000000000" pitchFamily="50" charset="0"/>
              </a:rPr>
              <a:t>**: - 3 months for RAN1 &amp;</a:t>
            </a:r>
            <a:br>
              <a:rPr lang="en-GB" altLang="en-US" sz="700" dirty="0">
                <a:latin typeface="Montserrat" panose="00000500000000000000" pitchFamily="50" charset="0"/>
              </a:rPr>
            </a:br>
            <a:r>
              <a:rPr lang="en-GB" altLang="en-US" sz="700" dirty="0">
                <a:latin typeface="Montserrat" panose="00000500000000000000" pitchFamily="50" charset="0"/>
              </a:rPr>
              <a:t>+ 3 months for RAN4 perf</a:t>
            </a:r>
          </a:p>
        </p:txBody>
      </p:sp>
      <p:sp>
        <p:nvSpPr>
          <p:cNvPr id="9276" name="TextBox 86">
            <a:extLst>
              <a:ext uri="{FF2B5EF4-FFF2-40B4-BE49-F238E27FC236}">
                <a16:creationId xmlns:a16="http://schemas.microsoft.com/office/drawing/2014/main" id="{8DF02D70-037A-AC3F-1DAC-3C3C8D10615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39069" y="858838"/>
            <a:ext cx="319318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#111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77" name="TextBox 86">
            <a:extLst>
              <a:ext uri="{FF2B5EF4-FFF2-40B4-BE49-F238E27FC236}">
                <a16:creationId xmlns:a16="http://schemas.microsoft.com/office/drawing/2014/main" id="{B8D7F9CE-A852-98E2-BFA8-A35F942D475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75579" y="858838"/>
            <a:ext cx="335349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#113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78" name="TextBox 86">
            <a:extLst>
              <a:ext uri="{FF2B5EF4-FFF2-40B4-BE49-F238E27FC236}">
                <a16:creationId xmlns:a16="http://schemas.microsoft.com/office/drawing/2014/main" id="{D148543F-F29B-3779-8278-5B2C99889B2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51132" y="858838"/>
            <a:ext cx="335349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#115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79" name="TextBox 86">
            <a:extLst>
              <a:ext uri="{FF2B5EF4-FFF2-40B4-BE49-F238E27FC236}">
                <a16:creationId xmlns:a16="http://schemas.microsoft.com/office/drawing/2014/main" id="{45B603B9-8783-9D4D-64E0-F9248074F61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32230" y="858838"/>
            <a:ext cx="338554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#119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80" name="TextBox 86">
            <a:extLst>
              <a:ext uri="{FF2B5EF4-FFF2-40B4-BE49-F238E27FC236}">
                <a16:creationId xmlns:a16="http://schemas.microsoft.com/office/drawing/2014/main" id="{E8B185B9-5449-607B-3EF2-23157EF9A4E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14869" y="858838"/>
            <a:ext cx="335348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#121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30" name="TextBox 86">
            <a:extLst>
              <a:ext uri="{FF2B5EF4-FFF2-40B4-BE49-F238E27FC236}">
                <a16:creationId xmlns:a16="http://schemas.microsoft.com/office/drawing/2014/main" id="{A136D926-8D3C-F22F-B32F-3EA6ADE21C7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09323" y="858838"/>
            <a:ext cx="351379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#123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82" name="TextBox 86">
            <a:extLst>
              <a:ext uri="{FF2B5EF4-FFF2-40B4-BE49-F238E27FC236}">
                <a16:creationId xmlns:a16="http://schemas.microsoft.com/office/drawing/2014/main" id="{E6E6125D-A6B8-405D-CEFB-04102737707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97504" y="858838"/>
            <a:ext cx="351379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#125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AD738434-1C6D-4FB5-67AA-A919CD19069E}"/>
              </a:ext>
            </a:extLst>
          </p:cNvPr>
          <p:cNvSpPr txBox="1"/>
          <p:nvPr/>
        </p:nvSpPr>
        <p:spPr>
          <a:xfrm>
            <a:off x="4546600" y="558800"/>
            <a:ext cx="489236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2027</a:t>
            </a: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ED532AC2-9A0E-A375-5FC9-6BC545AE1379}"/>
              </a:ext>
            </a:extLst>
          </p:cNvPr>
          <p:cNvSpPr txBox="1"/>
          <p:nvPr/>
        </p:nvSpPr>
        <p:spPr>
          <a:xfrm>
            <a:off x="7137400" y="558800"/>
            <a:ext cx="492443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2029</a:t>
            </a:r>
          </a:p>
        </p:txBody>
      </p:sp>
      <p:sp>
        <p:nvSpPr>
          <p:cNvPr id="72" name="Chevron 60">
            <a:extLst>
              <a:ext uri="{FF2B5EF4-FFF2-40B4-BE49-F238E27FC236}">
                <a16:creationId xmlns:a16="http://schemas.microsoft.com/office/drawing/2014/main" id="{C4DF2E5D-EE29-D2E1-330A-D16D01C2251B}"/>
              </a:ext>
            </a:extLst>
          </p:cNvPr>
          <p:cNvSpPr/>
          <p:nvPr/>
        </p:nvSpPr>
        <p:spPr bwMode="auto">
          <a:xfrm>
            <a:off x="772314" y="2072831"/>
            <a:ext cx="1339850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 5GA Stage 1</a:t>
            </a:r>
          </a:p>
        </p:txBody>
      </p:sp>
      <p:sp>
        <p:nvSpPr>
          <p:cNvPr id="4" name="Chevron 60">
            <a:extLst>
              <a:ext uri="{FF2B5EF4-FFF2-40B4-BE49-F238E27FC236}">
                <a16:creationId xmlns:a16="http://schemas.microsoft.com/office/drawing/2014/main" id="{0D1CAEDC-A4A0-8804-B0E4-709418E55DA2}"/>
              </a:ext>
            </a:extLst>
          </p:cNvPr>
          <p:cNvSpPr/>
          <p:nvPr/>
        </p:nvSpPr>
        <p:spPr bwMode="auto">
          <a:xfrm>
            <a:off x="0" y="1422432"/>
            <a:ext cx="2435426" cy="227012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Completion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**</a:t>
            </a:r>
          </a:p>
        </p:txBody>
      </p:sp>
      <p:sp>
        <p:nvSpPr>
          <p:cNvPr id="5" name="Chevron 58">
            <a:extLst>
              <a:ext uri="{FF2B5EF4-FFF2-40B4-BE49-F238E27FC236}">
                <a16:creationId xmlns:a16="http://schemas.microsoft.com/office/drawing/2014/main" id="{4A3406C9-0705-6A20-A7D8-5ADAA96C6515}"/>
              </a:ext>
            </a:extLst>
          </p:cNvPr>
          <p:cNvSpPr/>
          <p:nvPr/>
        </p:nvSpPr>
        <p:spPr bwMode="auto">
          <a:xfrm>
            <a:off x="540213" y="1652770"/>
            <a:ext cx="1904134" cy="225425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3 (CT &amp; SA) </a:t>
            </a:r>
          </a:p>
        </p:txBody>
      </p:sp>
      <p:sp>
        <p:nvSpPr>
          <p:cNvPr id="8" name="Chevron 58">
            <a:extLst>
              <a:ext uri="{FF2B5EF4-FFF2-40B4-BE49-F238E27FC236}">
                <a16:creationId xmlns:a16="http://schemas.microsoft.com/office/drawing/2014/main" id="{A7AE6323-B510-DB5D-FD67-26BF258AF660}"/>
              </a:ext>
            </a:extLst>
          </p:cNvPr>
          <p:cNvSpPr/>
          <p:nvPr/>
        </p:nvSpPr>
        <p:spPr bwMode="auto">
          <a:xfrm>
            <a:off x="2346216" y="1436277"/>
            <a:ext cx="422475" cy="446049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endParaRPr lang="fr-FR" sz="4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  <a:p>
            <a:pPr algn="ctr">
              <a:defRPr/>
            </a:pPr>
            <a:r>
              <a:rPr lang="fr-FR" sz="4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ASN.1 </a:t>
            </a:r>
          </a:p>
          <a:p>
            <a:pPr algn="ctr">
              <a:defRPr/>
            </a:pPr>
            <a:r>
              <a:rPr lang="fr-FR" sz="4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&amp;</a:t>
            </a:r>
          </a:p>
          <a:p>
            <a:pPr algn="ctr">
              <a:defRPr/>
            </a:pPr>
            <a:r>
              <a:rPr lang="fr-FR" sz="4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        </a:t>
            </a:r>
          </a:p>
          <a:p>
            <a:pPr algn="ctr">
              <a:defRPr/>
            </a:pPr>
            <a:r>
              <a:rPr lang="fr-FR" sz="4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Open </a:t>
            </a:r>
          </a:p>
          <a:p>
            <a:pPr algn="ctr">
              <a:defRPr/>
            </a:pPr>
            <a:r>
              <a:rPr lang="fr-FR" sz="4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  APIs </a:t>
            </a:r>
          </a:p>
        </p:txBody>
      </p:sp>
      <p:sp>
        <p:nvSpPr>
          <p:cNvPr id="12" name="Chevron 60">
            <a:extLst>
              <a:ext uri="{FF2B5EF4-FFF2-40B4-BE49-F238E27FC236}">
                <a16:creationId xmlns:a16="http://schemas.microsoft.com/office/drawing/2014/main" id="{63DE25FC-14F2-8AA8-BA0F-1885FA3D6D65}"/>
              </a:ext>
            </a:extLst>
          </p:cNvPr>
          <p:cNvSpPr/>
          <p:nvPr/>
        </p:nvSpPr>
        <p:spPr bwMode="auto">
          <a:xfrm>
            <a:off x="0" y="1163669"/>
            <a:ext cx="1480059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2</a:t>
            </a:r>
          </a:p>
        </p:txBody>
      </p:sp>
      <p:sp>
        <p:nvSpPr>
          <p:cNvPr id="9291" name="TextBox 86">
            <a:extLst>
              <a:ext uri="{FF2B5EF4-FFF2-40B4-BE49-F238E27FC236}">
                <a16:creationId xmlns:a16="http://schemas.microsoft.com/office/drawing/2014/main" id="{C97E812A-0335-4F83-6F37-713E7417CAE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19462" y="858838"/>
            <a:ext cx="336952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#117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92" name="TextBox 86">
            <a:extLst>
              <a:ext uri="{FF2B5EF4-FFF2-40B4-BE49-F238E27FC236}">
                <a16:creationId xmlns:a16="http://schemas.microsoft.com/office/drawing/2014/main" id="{DB4EE260-B3AA-5CDF-4AA2-84A0EA93926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12235" y="858838"/>
            <a:ext cx="362600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#109</a:t>
            </a:r>
          </a:p>
        </p:txBody>
      </p:sp>
      <p:sp>
        <p:nvSpPr>
          <p:cNvPr id="10334" name="TextBox 10333">
            <a:extLst>
              <a:ext uri="{FF2B5EF4-FFF2-40B4-BE49-F238E27FC236}">
                <a16:creationId xmlns:a16="http://schemas.microsoft.com/office/drawing/2014/main" id="{3534A917-8D67-9975-E83F-7553D256CB22}"/>
              </a:ext>
            </a:extLst>
          </p:cNvPr>
          <p:cNvSpPr txBox="1"/>
          <p:nvPr/>
        </p:nvSpPr>
        <p:spPr>
          <a:xfrm>
            <a:off x="482600" y="558800"/>
            <a:ext cx="498855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2024</a:t>
            </a:r>
          </a:p>
        </p:txBody>
      </p:sp>
      <p:sp>
        <p:nvSpPr>
          <p:cNvPr id="9296" name="TextBox 86">
            <a:extLst>
              <a:ext uri="{FF2B5EF4-FFF2-40B4-BE49-F238E27FC236}">
                <a16:creationId xmlns:a16="http://schemas.microsoft.com/office/drawing/2014/main" id="{0DE0BAE6-F167-5B77-C18D-CA92CED9607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3377" y="858838"/>
            <a:ext cx="367409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#104</a:t>
            </a:r>
          </a:p>
        </p:txBody>
      </p:sp>
      <p:sp>
        <p:nvSpPr>
          <p:cNvPr id="9297" name="TextBox 86">
            <a:extLst>
              <a:ext uri="{FF2B5EF4-FFF2-40B4-BE49-F238E27FC236}">
                <a16:creationId xmlns:a16="http://schemas.microsoft.com/office/drawing/2014/main" id="{7EF2B7B9-07AB-0AC2-EED1-0670657237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99045" y="858838"/>
            <a:ext cx="362600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#106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10305" name="TextBox 86">
            <a:extLst>
              <a:ext uri="{FF2B5EF4-FFF2-40B4-BE49-F238E27FC236}">
                <a16:creationId xmlns:a16="http://schemas.microsoft.com/office/drawing/2014/main" id="{738FAE36-6FCC-3787-D17C-69BEE5D05C3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92739" y="858838"/>
            <a:ext cx="360997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#107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99" name="TextBox 86">
            <a:extLst>
              <a:ext uri="{FF2B5EF4-FFF2-40B4-BE49-F238E27FC236}">
                <a16:creationId xmlns:a16="http://schemas.microsoft.com/office/drawing/2014/main" id="{E049F891-C855-1A65-6280-2005282B1AE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50604" y="858838"/>
            <a:ext cx="359394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#105</a:t>
            </a:r>
          </a:p>
        </p:txBody>
      </p:sp>
      <p:sp>
        <p:nvSpPr>
          <p:cNvPr id="9300" name="TextBox 86">
            <a:extLst>
              <a:ext uri="{FF2B5EF4-FFF2-40B4-BE49-F238E27FC236}">
                <a16:creationId xmlns:a16="http://schemas.microsoft.com/office/drawing/2014/main" id="{1F009C8B-8620-7A64-29E2-5687DDBAC10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7650" y="982663"/>
            <a:ext cx="36036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9301" name="TextBox 86">
            <a:extLst>
              <a:ext uri="{FF2B5EF4-FFF2-40B4-BE49-F238E27FC236}">
                <a16:creationId xmlns:a16="http://schemas.microsoft.com/office/drawing/2014/main" id="{46F3644B-3097-7778-64E2-C5DE9FDC17E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5435" y="858838"/>
            <a:ext cx="359394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#103</a:t>
            </a:r>
          </a:p>
        </p:txBody>
      </p:sp>
      <p:sp>
        <p:nvSpPr>
          <p:cNvPr id="9302" name="TextBox 86">
            <a:extLst>
              <a:ext uri="{FF2B5EF4-FFF2-40B4-BE49-F238E27FC236}">
                <a16:creationId xmlns:a16="http://schemas.microsoft.com/office/drawing/2014/main" id="{D3255497-3A09-A75C-C222-18BEAFE027A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46038" y="900113"/>
            <a:ext cx="37306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>
                <a:latin typeface="Montserrat" panose="00000500000000000000" pitchFamily="2" charset="0"/>
              </a:rPr>
              <a:t>TSGs</a:t>
            </a:r>
          </a:p>
        </p:txBody>
      </p:sp>
      <p:sp>
        <p:nvSpPr>
          <p:cNvPr id="9303" name="TextBox 86">
            <a:extLst>
              <a:ext uri="{FF2B5EF4-FFF2-40B4-BE49-F238E27FC236}">
                <a16:creationId xmlns:a16="http://schemas.microsoft.com/office/drawing/2014/main" id="{F12A48D7-5549-7405-07EF-E919A4058E2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74800" y="982663"/>
            <a:ext cx="36036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9304" name="TextBox 86">
            <a:extLst>
              <a:ext uri="{FF2B5EF4-FFF2-40B4-BE49-F238E27FC236}">
                <a16:creationId xmlns:a16="http://schemas.microsoft.com/office/drawing/2014/main" id="{0627CB54-2FC2-0B3E-44EE-45589CBC399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22515" y="982663"/>
            <a:ext cx="36036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9305" name="TextBox 86">
            <a:extLst>
              <a:ext uri="{FF2B5EF4-FFF2-40B4-BE49-F238E27FC236}">
                <a16:creationId xmlns:a16="http://schemas.microsoft.com/office/drawing/2014/main" id="{AE316525-B964-400F-8CB6-1158DE93FE3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52913" y="982663"/>
            <a:ext cx="360362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9306" name="TextBox 86">
            <a:extLst>
              <a:ext uri="{FF2B5EF4-FFF2-40B4-BE49-F238E27FC236}">
                <a16:creationId xmlns:a16="http://schemas.microsoft.com/office/drawing/2014/main" id="{2B5ECC4E-CCE9-4766-08D7-03D432509BD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41963" y="982663"/>
            <a:ext cx="360362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9307" name="TextBox 86">
            <a:extLst>
              <a:ext uri="{FF2B5EF4-FFF2-40B4-BE49-F238E27FC236}">
                <a16:creationId xmlns:a16="http://schemas.microsoft.com/office/drawing/2014/main" id="{F62E733A-7A2E-1A35-E09F-22883EC29A7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18325" y="982663"/>
            <a:ext cx="36036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9308" name="TextBox 86">
            <a:extLst>
              <a:ext uri="{FF2B5EF4-FFF2-40B4-BE49-F238E27FC236}">
                <a16:creationId xmlns:a16="http://schemas.microsoft.com/office/drawing/2014/main" id="{17A314DB-FB29-1391-989A-45D9B94EC78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8650" y="992188"/>
            <a:ext cx="35401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9309" name="TextBox 86">
            <a:extLst>
              <a:ext uri="{FF2B5EF4-FFF2-40B4-BE49-F238E27FC236}">
                <a16:creationId xmlns:a16="http://schemas.microsoft.com/office/drawing/2014/main" id="{DD92A151-CA14-F3E2-20B9-987C8031AAB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05000" y="992188"/>
            <a:ext cx="35401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9310" name="TextBox 86">
            <a:extLst>
              <a:ext uri="{FF2B5EF4-FFF2-40B4-BE49-F238E27FC236}">
                <a16:creationId xmlns:a16="http://schemas.microsoft.com/office/drawing/2014/main" id="{D80395B6-EFF7-16CD-CE93-78FA6B97BD0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73353" y="992188"/>
            <a:ext cx="354012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9311" name="TextBox 86">
            <a:extLst>
              <a:ext uri="{FF2B5EF4-FFF2-40B4-BE49-F238E27FC236}">
                <a16:creationId xmlns:a16="http://schemas.microsoft.com/office/drawing/2014/main" id="{6F7D45B0-2745-4629-7999-AE587C6BBF3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03750" y="992188"/>
            <a:ext cx="35401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9312" name="TextBox 86">
            <a:extLst>
              <a:ext uri="{FF2B5EF4-FFF2-40B4-BE49-F238E27FC236}">
                <a16:creationId xmlns:a16="http://schemas.microsoft.com/office/drawing/2014/main" id="{C79036BF-AD30-325C-4BB6-895ACA92824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91213" y="992188"/>
            <a:ext cx="354012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9313" name="TextBox 86">
            <a:extLst>
              <a:ext uri="{FF2B5EF4-FFF2-40B4-BE49-F238E27FC236}">
                <a16:creationId xmlns:a16="http://schemas.microsoft.com/office/drawing/2014/main" id="{0CF5D734-DD6C-AD2E-9440-6B33766FE40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83450" y="992188"/>
            <a:ext cx="35401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9314" name="TextBox 86">
            <a:extLst>
              <a:ext uri="{FF2B5EF4-FFF2-40B4-BE49-F238E27FC236}">
                <a16:creationId xmlns:a16="http://schemas.microsoft.com/office/drawing/2014/main" id="{28D9AA08-8A8B-63A9-0898-84136AB1D27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42975" y="984250"/>
            <a:ext cx="357188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9315" name="TextBox 86">
            <a:extLst>
              <a:ext uri="{FF2B5EF4-FFF2-40B4-BE49-F238E27FC236}">
                <a16:creationId xmlns:a16="http://schemas.microsoft.com/office/drawing/2014/main" id="{5DC8C23D-8C8A-6898-C86B-0ACF9865AB0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43515" y="984250"/>
            <a:ext cx="355600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9316" name="TextBox 86">
            <a:extLst>
              <a:ext uri="{FF2B5EF4-FFF2-40B4-BE49-F238E27FC236}">
                <a16:creationId xmlns:a16="http://schemas.microsoft.com/office/drawing/2014/main" id="{BDA196AA-25DC-9772-D28B-D2B72AE9425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87678" y="984250"/>
            <a:ext cx="357187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9317" name="TextBox 86">
            <a:extLst>
              <a:ext uri="{FF2B5EF4-FFF2-40B4-BE49-F238E27FC236}">
                <a16:creationId xmlns:a16="http://schemas.microsoft.com/office/drawing/2014/main" id="{184823E6-7E3C-F946-D1B2-66DD4423CD0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53000" y="984250"/>
            <a:ext cx="357188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9318" name="TextBox 86">
            <a:extLst>
              <a:ext uri="{FF2B5EF4-FFF2-40B4-BE49-F238E27FC236}">
                <a16:creationId xmlns:a16="http://schemas.microsoft.com/office/drawing/2014/main" id="{2894C9DD-B6EC-EA67-D77D-978077AF552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26175" y="984250"/>
            <a:ext cx="357188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9319" name="TextBox 86">
            <a:extLst>
              <a:ext uri="{FF2B5EF4-FFF2-40B4-BE49-F238E27FC236}">
                <a16:creationId xmlns:a16="http://schemas.microsoft.com/office/drawing/2014/main" id="{954356E6-4333-06ED-1416-1F19213EAEC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13650" y="984250"/>
            <a:ext cx="357188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9320" name="TextBox 86">
            <a:extLst>
              <a:ext uri="{FF2B5EF4-FFF2-40B4-BE49-F238E27FC236}">
                <a16:creationId xmlns:a16="http://schemas.microsoft.com/office/drawing/2014/main" id="{65128A06-4803-E32F-6C6D-D3BB65A5C3F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87463" y="984250"/>
            <a:ext cx="361950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9321" name="TextBox 86">
            <a:extLst>
              <a:ext uri="{FF2B5EF4-FFF2-40B4-BE49-F238E27FC236}">
                <a16:creationId xmlns:a16="http://schemas.microsoft.com/office/drawing/2014/main" id="{BB26C952-E6A9-693D-98B4-78C7B90BF66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87631" y="984250"/>
            <a:ext cx="361950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9322" name="TextBox 86">
            <a:extLst>
              <a:ext uri="{FF2B5EF4-FFF2-40B4-BE49-F238E27FC236}">
                <a16:creationId xmlns:a16="http://schemas.microsoft.com/office/drawing/2014/main" id="{0D6F4EF5-4AA8-842C-9D83-3C72692BD23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15228" y="984250"/>
            <a:ext cx="363537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9323" name="TextBox 86">
            <a:extLst>
              <a:ext uri="{FF2B5EF4-FFF2-40B4-BE49-F238E27FC236}">
                <a16:creationId xmlns:a16="http://schemas.microsoft.com/office/drawing/2014/main" id="{EA8073C6-C988-E28B-5638-2BB77F88083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32400" y="984250"/>
            <a:ext cx="363538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9324" name="TextBox 86">
            <a:extLst>
              <a:ext uri="{FF2B5EF4-FFF2-40B4-BE49-F238E27FC236}">
                <a16:creationId xmlns:a16="http://schemas.microsoft.com/office/drawing/2014/main" id="{34B62DE1-4063-E33D-416A-E6ED2E5B3F3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75425" y="984250"/>
            <a:ext cx="363538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9325" name="TextBox 86">
            <a:extLst>
              <a:ext uri="{FF2B5EF4-FFF2-40B4-BE49-F238E27FC236}">
                <a16:creationId xmlns:a16="http://schemas.microsoft.com/office/drawing/2014/main" id="{146197F9-B764-5CE3-B61A-D3F6C85D931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37500" y="984250"/>
            <a:ext cx="363538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Dec.</a:t>
            </a:r>
          </a:p>
        </p:txBody>
      </p:sp>
      <p:cxnSp>
        <p:nvCxnSpPr>
          <p:cNvPr id="19" name="Straight Connector 114">
            <a:extLst>
              <a:ext uri="{FF2B5EF4-FFF2-40B4-BE49-F238E27FC236}">
                <a16:creationId xmlns:a16="http://schemas.microsoft.com/office/drawing/2014/main" id="{3C2AA942-1C8F-3D6F-1F70-5C3FB4E1B17E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105760" y="1138238"/>
            <a:ext cx="3175" cy="3805237"/>
          </a:xfrm>
          <a:prstGeom prst="line">
            <a:avLst/>
          </a:prstGeom>
          <a:ln>
            <a:headEnd/>
            <a:tailEnd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0304" name="Straight Connector 114">
            <a:extLst>
              <a:ext uri="{FF2B5EF4-FFF2-40B4-BE49-F238E27FC236}">
                <a16:creationId xmlns:a16="http://schemas.microsoft.com/office/drawing/2014/main" id="{7FFACECD-A0AE-6740-39FB-ACFC2EC0A9B8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452948" y="1211263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9328" name="Rectangle 12">
            <a:extLst>
              <a:ext uri="{FF2B5EF4-FFF2-40B4-BE49-F238E27FC236}">
                <a16:creationId xmlns:a16="http://schemas.microsoft.com/office/drawing/2014/main" id="{1635EF4B-1875-778E-1777-97465BA37EA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03788" y="4920808"/>
            <a:ext cx="86995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200" dirty="0">
                <a:solidFill>
                  <a:srgbClr val="C00000"/>
                </a:solidFill>
                <a:latin typeface="Montserrat" panose="00000500000000000000" pitchFamily="2" charset="0"/>
              </a:rPr>
              <a:t>Now</a:t>
            </a:r>
          </a:p>
        </p:txBody>
      </p:sp>
      <p:sp>
        <p:nvSpPr>
          <p:cNvPr id="27" name="TextBox 1">
            <a:extLst>
              <a:ext uri="{FF2B5EF4-FFF2-40B4-BE49-F238E27FC236}">
                <a16:creationId xmlns:a16="http://schemas.microsoft.com/office/drawing/2014/main" id="{E45D925A-7286-DB48-68B7-A6D706B3B99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65420" y="1173614"/>
            <a:ext cx="2334293" cy="169277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altLang="en-US" sz="500" b="1" dirty="0">
                <a:latin typeface="Montserrat" panose="00000500000000000000" pitchFamily="50" charset="0"/>
              </a:rPr>
              <a:t>SA1 St.1, Content Definition (RAN &amp; SA St.2)</a:t>
            </a:r>
            <a:r>
              <a:rPr lang="en-GB" altLang="en-US" sz="500" dirty="0">
                <a:latin typeface="Montserrat" panose="00000500000000000000" pitchFamily="50" charset="0"/>
              </a:rPr>
              <a:t>: completed Dec. 2023</a:t>
            </a:r>
          </a:p>
        </p:txBody>
      </p:sp>
      <p:sp>
        <p:nvSpPr>
          <p:cNvPr id="14" name="TextBox 112">
            <a:extLst>
              <a:ext uri="{FF2B5EF4-FFF2-40B4-BE49-F238E27FC236}">
                <a16:creationId xmlns:a16="http://schemas.microsoft.com/office/drawing/2014/main" id="{BC03F5F2-B016-4A08-DEE5-34F1CFE562F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93650" y="2131942"/>
            <a:ext cx="2042547" cy="36933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800" b="1" dirty="0">
                <a:latin typeface="Montserrat" panose="00000500000000000000" pitchFamily="2" charset="0"/>
              </a:rPr>
              <a:t>Release 20 5GA</a:t>
            </a:r>
            <a:endParaRPr lang="en-GB" altLang="en-US" sz="1600" b="1" dirty="0">
              <a:latin typeface="Montserrat" panose="00000500000000000000" pitchFamily="2" charset="0"/>
            </a:endParaRPr>
          </a:p>
        </p:txBody>
      </p:sp>
      <p:sp>
        <p:nvSpPr>
          <p:cNvPr id="16" name="TextBox 112">
            <a:extLst>
              <a:ext uri="{FF2B5EF4-FFF2-40B4-BE49-F238E27FC236}">
                <a16:creationId xmlns:a16="http://schemas.microsoft.com/office/drawing/2014/main" id="{44D84522-26CF-CF04-2F5F-9F53A55E0AD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57797" y="3303775"/>
            <a:ext cx="2286203" cy="36933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800" b="1" dirty="0">
                <a:latin typeface="Montserrat" panose="00000500000000000000" pitchFamily="2" charset="0"/>
              </a:rPr>
              <a:t>Release 20 FS_6G</a:t>
            </a:r>
            <a:endParaRPr lang="en-GB" altLang="en-US" sz="1600" b="1" dirty="0">
              <a:latin typeface="Montserrat" panose="00000500000000000000" pitchFamily="2" charset="0"/>
            </a:endParaRPr>
          </a:p>
        </p:txBody>
      </p:sp>
      <p:sp>
        <p:nvSpPr>
          <p:cNvPr id="18" name="Chevron 60">
            <a:extLst>
              <a:ext uri="{FF2B5EF4-FFF2-40B4-BE49-F238E27FC236}">
                <a16:creationId xmlns:a16="http://schemas.microsoft.com/office/drawing/2014/main" id="{FE917D59-C834-476C-5577-AC1D9BA747C4}"/>
              </a:ext>
            </a:extLst>
          </p:cNvPr>
          <p:cNvSpPr/>
          <p:nvPr/>
        </p:nvSpPr>
        <p:spPr bwMode="auto">
          <a:xfrm>
            <a:off x="1946189" y="2324569"/>
            <a:ext cx="1832919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5GA Stage 2</a:t>
            </a:r>
          </a:p>
        </p:txBody>
      </p:sp>
      <p:sp>
        <p:nvSpPr>
          <p:cNvPr id="21" name="Chevron 60">
            <a:extLst>
              <a:ext uri="{FF2B5EF4-FFF2-40B4-BE49-F238E27FC236}">
                <a16:creationId xmlns:a16="http://schemas.microsoft.com/office/drawing/2014/main" id="{C84519AB-AB73-BEDD-1064-6B9A6CDCFE6B}"/>
              </a:ext>
            </a:extLst>
          </p:cNvPr>
          <p:cNvSpPr/>
          <p:nvPr/>
        </p:nvSpPr>
        <p:spPr bwMode="auto">
          <a:xfrm>
            <a:off x="2131541" y="2583038"/>
            <a:ext cx="2311133" cy="227012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5GA RAN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Completion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**</a:t>
            </a:r>
          </a:p>
        </p:txBody>
      </p:sp>
      <p:sp>
        <p:nvSpPr>
          <p:cNvPr id="22" name="Chevron 60">
            <a:extLst>
              <a:ext uri="{FF2B5EF4-FFF2-40B4-BE49-F238E27FC236}">
                <a16:creationId xmlns:a16="http://schemas.microsoft.com/office/drawing/2014/main" id="{A2547763-F2B5-91FD-8694-91FA069F349D}"/>
              </a:ext>
            </a:extLst>
          </p:cNvPr>
          <p:cNvSpPr/>
          <p:nvPr/>
        </p:nvSpPr>
        <p:spPr bwMode="auto">
          <a:xfrm>
            <a:off x="3124200" y="2853850"/>
            <a:ext cx="1326292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5GA Stage 3</a:t>
            </a:r>
          </a:p>
        </p:txBody>
      </p:sp>
      <p:cxnSp>
        <p:nvCxnSpPr>
          <p:cNvPr id="23" name="Straight Connector 97">
            <a:extLst>
              <a:ext uri="{FF2B5EF4-FFF2-40B4-BE49-F238E27FC236}">
                <a16:creationId xmlns:a16="http://schemas.microsoft.com/office/drawing/2014/main" id="{BC3513A4-0F22-67B7-4AC3-0DB7BD62EEC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7150" y="3132622"/>
            <a:ext cx="9086850" cy="7938"/>
          </a:xfrm>
          <a:prstGeom prst="line">
            <a:avLst/>
          </a:prstGeom>
          <a:noFill/>
          <a:ln w="38100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sp>
        <p:nvSpPr>
          <p:cNvPr id="24" name="TextBox 1">
            <a:extLst>
              <a:ext uri="{FF2B5EF4-FFF2-40B4-BE49-F238E27FC236}">
                <a16:creationId xmlns:a16="http://schemas.microsoft.com/office/drawing/2014/main" id="{499996E2-2F0B-C0DE-9CD5-2AE58F3C255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78794" y="2532978"/>
            <a:ext cx="1962615" cy="307777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Chart showing Normative dates</a:t>
            </a:r>
          </a:p>
          <a:p>
            <a:pPr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(timeline for 5GA studies not shown)</a:t>
            </a:r>
            <a:endParaRPr lang="en-GB" altLang="en-US" sz="700" dirty="0">
              <a:latin typeface="Montserrat" panose="00000500000000000000" pitchFamily="50" charset="0"/>
            </a:endParaRPr>
          </a:p>
        </p:txBody>
      </p:sp>
      <p:sp>
        <p:nvSpPr>
          <p:cNvPr id="25" name="TextBox 1">
            <a:extLst>
              <a:ext uri="{FF2B5EF4-FFF2-40B4-BE49-F238E27FC236}">
                <a16:creationId xmlns:a16="http://schemas.microsoft.com/office/drawing/2014/main" id="{0CE3AE60-A819-CC62-CEC0-797BD788B7D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05694" y="3661563"/>
            <a:ext cx="1859133" cy="307777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Chart showing Studies dates</a:t>
            </a:r>
          </a:p>
          <a:p>
            <a:pPr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(no 6G normative work in Rel-20)</a:t>
            </a:r>
            <a:endParaRPr lang="en-GB" altLang="en-US" sz="700" dirty="0">
              <a:latin typeface="Montserrat" panose="00000500000000000000" pitchFamily="50" charset="0"/>
            </a:endParaRPr>
          </a:p>
        </p:txBody>
      </p:sp>
      <p:sp>
        <p:nvSpPr>
          <p:cNvPr id="26" name="Chevron 60">
            <a:extLst>
              <a:ext uri="{FF2B5EF4-FFF2-40B4-BE49-F238E27FC236}">
                <a16:creationId xmlns:a16="http://schemas.microsoft.com/office/drawing/2014/main" id="{C46ED45C-3178-2C8F-751D-458C2703065B}"/>
              </a:ext>
            </a:extLst>
          </p:cNvPr>
          <p:cNvSpPr/>
          <p:nvPr/>
        </p:nvSpPr>
        <p:spPr bwMode="auto">
          <a:xfrm>
            <a:off x="797011" y="3195234"/>
            <a:ext cx="2289278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FS_6G Stage 1</a:t>
            </a:r>
          </a:p>
        </p:txBody>
      </p:sp>
      <p:sp>
        <p:nvSpPr>
          <p:cNvPr id="10306" name="Chevron 60">
            <a:extLst>
              <a:ext uri="{FF2B5EF4-FFF2-40B4-BE49-F238E27FC236}">
                <a16:creationId xmlns:a16="http://schemas.microsoft.com/office/drawing/2014/main" id="{0469D5C1-2E3E-7FFB-29FE-5EE894357995}"/>
              </a:ext>
            </a:extLst>
          </p:cNvPr>
          <p:cNvSpPr/>
          <p:nvPr/>
        </p:nvSpPr>
        <p:spPr bwMode="auto">
          <a:xfrm>
            <a:off x="1828800" y="3454190"/>
            <a:ext cx="1625334" cy="227012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FS_6G RAN P</a:t>
            </a:r>
          </a:p>
        </p:txBody>
      </p:sp>
      <p:sp>
        <p:nvSpPr>
          <p:cNvPr id="10308" name="Chevron 60">
            <a:extLst>
              <a:ext uri="{FF2B5EF4-FFF2-40B4-BE49-F238E27FC236}">
                <a16:creationId xmlns:a16="http://schemas.microsoft.com/office/drawing/2014/main" id="{391E6770-8509-5AFF-1A52-4CB0B4EAB9AC}"/>
              </a:ext>
            </a:extLst>
          </p:cNvPr>
          <p:cNvSpPr/>
          <p:nvPr/>
        </p:nvSpPr>
        <p:spPr bwMode="auto">
          <a:xfrm>
            <a:off x="2119184" y="3718819"/>
            <a:ext cx="2034746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FS_6G Stage 2</a:t>
            </a:r>
          </a:p>
        </p:txBody>
      </p:sp>
      <p:sp>
        <p:nvSpPr>
          <p:cNvPr id="10309" name="Chevron 60">
            <a:extLst>
              <a:ext uri="{FF2B5EF4-FFF2-40B4-BE49-F238E27FC236}">
                <a16:creationId xmlns:a16="http://schemas.microsoft.com/office/drawing/2014/main" id="{DCD291AB-3A54-14A6-B49B-15DEEBC7FAB3}"/>
              </a:ext>
            </a:extLst>
          </p:cNvPr>
          <p:cNvSpPr/>
          <p:nvPr/>
        </p:nvSpPr>
        <p:spPr bwMode="auto">
          <a:xfrm>
            <a:off x="4003775" y="3725681"/>
            <a:ext cx="463193" cy="202512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or </a:t>
            </a:r>
          </a:p>
        </p:txBody>
      </p:sp>
      <p:sp>
        <p:nvSpPr>
          <p:cNvPr id="10314" name="Chevron 60">
            <a:extLst>
              <a:ext uri="{FF2B5EF4-FFF2-40B4-BE49-F238E27FC236}">
                <a16:creationId xmlns:a16="http://schemas.microsoft.com/office/drawing/2014/main" id="{BE31C3B4-C6EC-57A9-E0DF-B1BD064CE980}"/>
              </a:ext>
            </a:extLst>
          </p:cNvPr>
          <p:cNvSpPr/>
          <p:nvPr/>
        </p:nvSpPr>
        <p:spPr bwMode="auto">
          <a:xfrm>
            <a:off x="2125362" y="3983473"/>
            <a:ext cx="2625811" cy="227012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FS_6G RAN WG**</a:t>
            </a:r>
          </a:p>
        </p:txBody>
      </p:sp>
      <p:sp>
        <p:nvSpPr>
          <p:cNvPr id="10315" name="Chevron 60">
            <a:extLst>
              <a:ext uri="{FF2B5EF4-FFF2-40B4-BE49-F238E27FC236}">
                <a16:creationId xmlns:a16="http://schemas.microsoft.com/office/drawing/2014/main" id="{D64FF15B-122B-6EE4-401A-75F05FB02E4A}"/>
              </a:ext>
            </a:extLst>
          </p:cNvPr>
          <p:cNvSpPr/>
          <p:nvPr/>
        </p:nvSpPr>
        <p:spPr bwMode="auto">
          <a:xfrm>
            <a:off x="2542309" y="4258325"/>
            <a:ext cx="2283005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FS_6G Stage 3</a:t>
            </a:r>
          </a:p>
        </p:txBody>
      </p:sp>
      <p:sp>
        <p:nvSpPr>
          <p:cNvPr id="10316" name="Thought Bubble: Cloud 10315">
            <a:extLst>
              <a:ext uri="{FF2B5EF4-FFF2-40B4-BE49-F238E27FC236}">
                <a16:creationId xmlns:a16="http://schemas.microsoft.com/office/drawing/2014/main" id="{65322065-6E42-B0A5-8BB5-E3E237382E35}"/>
              </a:ext>
            </a:extLst>
          </p:cNvPr>
          <p:cNvSpPr/>
          <p:nvPr/>
        </p:nvSpPr>
        <p:spPr bwMode="auto">
          <a:xfrm>
            <a:off x="4256869" y="4259859"/>
            <a:ext cx="903248" cy="250613"/>
          </a:xfrm>
          <a:prstGeom prst="cloudCallout">
            <a:avLst>
              <a:gd name="adj1" fmla="val -1577"/>
              <a:gd name="adj2" fmla="val 30526"/>
            </a:avLst>
          </a:prstGeom>
          <a:solidFill>
            <a:srgbClr val="88C5D5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>
              <a:defRPr/>
            </a:pPr>
            <a:endParaRPr lang="fr-FR" sz="8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10317" name="TextBox 10316">
            <a:extLst>
              <a:ext uri="{FF2B5EF4-FFF2-40B4-BE49-F238E27FC236}">
                <a16:creationId xmlns:a16="http://schemas.microsoft.com/office/drawing/2014/main" id="{4B4B5875-ED24-137D-1095-602EDC30B2CE}"/>
              </a:ext>
            </a:extLst>
          </p:cNvPr>
          <p:cNvSpPr txBox="1"/>
          <p:nvPr/>
        </p:nvSpPr>
        <p:spPr>
          <a:xfrm>
            <a:off x="4213353" y="4271941"/>
            <a:ext cx="1015339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fr-FR" sz="800" dirty="0">
                <a:solidFill>
                  <a:schemeClr val="dk1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TBD</a:t>
            </a:r>
          </a:p>
        </p:txBody>
      </p:sp>
      <p:cxnSp>
        <p:nvCxnSpPr>
          <p:cNvPr id="10319" name="Straight Connector 97">
            <a:extLst>
              <a:ext uri="{FF2B5EF4-FFF2-40B4-BE49-F238E27FC236}">
                <a16:creationId xmlns:a16="http://schemas.microsoft.com/office/drawing/2014/main" id="{931F8B58-FAF2-C8B7-3A0D-5802198F0969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0" y="4527902"/>
            <a:ext cx="9086850" cy="7938"/>
          </a:xfrm>
          <a:prstGeom prst="line">
            <a:avLst/>
          </a:prstGeom>
          <a:noFill/>
          <a:ln w="38100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sp>
        <p:nvSpPr>
          <p:cNvPr id="10320" name="TextBox 112">
            <a:extLst>
              <a:ext uri="{FF2B5EF4-FFF2-40B4-BE49-F238E27FC236}">
                <a16:creationId xmlns:a16="http://schemas.microsoft.com/office/drawing/2014/main" id="{03380713-D014-E7DF-B134-1395BB0B0D3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75086" y="4577916"/>
            <a:ext cx="1808508" cy="36933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800" b="1" dirty="0">
                <a:latin typeface="Montserrat" panose="00000500000000000000" pitchFamily="2" charset="0"/>
              </a:rPr>
              <a:t>Release 21 6G</a:t>
            </a:r>
            <a:endParaRPr lang="en-GB" altLang="en-US" sz="1600" b="1" dirty="0">
              <a:latin typeface="Montserrat" panose="00000500000000000000" pitchFamily="2" charset="0"/>
            </a:endParaRPr>
          </a:p>
        </p:txBody>
      </p:sp>
      <p:sp>
        <p:nvSpPr>
          <p:cNvPr id="10322" name="Rectangle 10321">
            <a:extLst>
              <a:ext uri="{FF2B5EF4-FFF2-40B4-BE49-F238E27FC236}">
                <a16:creationId xmlns:a16="http://schemas.microsoft.com/office/drawing/2014/main" id="{00BCEC7E-720F-A84A-4508-D3931CE0CA46}"/>
              </a:ext>
            </a:extLst>
          </p:cNvPr>
          <p:cNvSpPr/>
          <p:nvPr/>
        </p:nvSpPr>
        <p:spPr bwMode="auto">
          <a:xfrm>
            <a:off x="1799614" y="4547643"/>
            <a:ext cx="6211708" cy="443652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21920" tIns="60960" rIns="121920" bIns="60960" numCol="1" rtlCol="0" anchor="t" anchorCtr="0" compatLnSpc="1">
            <a:prstTxWarp prst="textNoShape">
              <a:avLst/>
            </a:prstTxWarp>
          </a:bodyPr>
          <a:lstStyle/>
          <a:p>
            <a:pPr algn="ctr">
              <a:defRPr/>
            </a:pPr>
            <a:r>
              <a:rPr lang="en-GB" altLang="en-US" sz="1100" dirty="0"/>
              <a:t>Rel-21 timeline to be decided no later than June 2026</a:t>
            </a:r>
          </a:p>
          <a:p>
            <a:pPr algn="ctr">
              <a:defRPr/>
            </a:pPr>
            <a:r>
              <a:rPr lang="en-GB" altLang="en-US" sz="900" i="1" dirty="0"/>
              <a:t>ITU deadlines for 6G: March 2029 for technology proposal, mid-2030 for specifications</a:t>
            </a:r>
            <a:endParaRPr lang="fr-FR" sz="900" i="1" dirty="0">
              <a:solidFill>
                <a:srgbClr val="FF0000"/>
              </a:solidFill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3" name="Chevron 60">
            <a:extLst>
              <a:ext uri="{FF2B5EF4-FFF2-40B4-BE49-F238E27FC236}">
                <a16:creationId xmlns:a16="http://schemas.microsoft.com/office/drawing/2014/main" id="{064FBBAD-92B3-7B72-A751-8332364D53EE}"/>
              </a:ext>
            </a:extLst>
          </p:cNvPr>
          <p:cNvSpPr/>
          <p:nvPr/>
        </p:nvSpPr>
        <p:spPr bwMode="auto">
          <a:xfrm>
            <a:off x="4336284" y="2859772"/>
            <a:ext cx="463193" cy="202512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70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ASN.1 </a:t>
            </a:r>
            <a:endParaRPr lang="fr-FR" sz="7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2500707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5">
            <a:extLst>
              <a:ext uri="{FF2B5EF4-FFF2-40B4-BE49-F238E27FC236}">
                <a16:creationId xmlns:a16="http://schemas.microsoft.com/office/drawing/2014/main" id="{6E8978A9-2215-2483-5D86-D660CFF119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Content of this Work Plan review </a:t>
            </a:r>
          </a:p>
        </p:txBody>
      </p:sp>
      <p:sp>
        <p:nvSpPr>
          <p:cNvPr id="16387" name="Content Placeholder 6">
            <a:extLst>
              <a:ext uri="{FF2B5EF4-FFF2-40B4-BE49-F238E27FC236}">
                <a16:creationId xmlns:a16="http://schemas.microsoft.com/office/drawing/2014/main" id="{8F885757-D95E-A3D8-B3B9-589F7ADB8C5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1313" indent="-341313"/>
            <a:r>
              <a:rPr lang="en-GB" altLang="en-US" dirty="0"/>
              <a:t>Snapshot of all ongoing Releases</a:t>
            </a:r>
          </a:p>
          <a:p>
            <a:pPr marL="341313" indent="-341313" algn="just"/>
            <a:r>
              <a:rPr lang="en-GB" altLang="en-US" b="1" i="1" dirty="0"/>
              <a:t>Rel-19 Timeline and Progress</a:t>
            </a:r>
          </a:p>
          <a:p>
            <a:pPr marL="341313" indent="-341313" algn="just"/>
            <a:r>
              <a:rPr lang="en-GB" altLang="en-US" dirty="0"/>
              <a:t>Rel-20 Timeline and Progress</a:t>
            </a:r>
          </a:p>
          <a:p>
            <a:pPr marL="341313" indent="-341313" algn="just"/>
            <a:r>
              <a:rPr lang="en-GB" altLang="en-US" dirty="0"/>
              <a:t>Rel-21 Timeline and Progress</a:t>
            </a:r>
          </a:p>
          <a:p>
            <a:pPr marL="341313" indent="-341313" algn="just"/>
            <a:r>
              <a:rPr lang="en-GB" altLang="en-US" dirty="0"/>
              <a:t>Background information</a:t>
            </a:r>
            <a:endParaRPr lang="en-US" altLang="en-US" dirty="0"/>
          </a:p>
        </p:txBody>
      </p:sp>
    </p:spTree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7D9E33F5-2ED4-3E45-C2AC-5E99BDCC565D}"/>
              </a:ext>
            </a:extLst>
          </p:cNvPr>
          <p:cNvCxnSpPr>
            <a:cxnSpLocks/>
          </p:cNvCxnSpPr>
          <p:nvPr/>
        </p:nvCxnSpPr>
        <p:spPr bwMode="auto">
          <a:xfrm>
            <a:off x="7548563" y="1025525"/>
            <a:ext cx="1517650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5AB0F939-E4D4-249D-BDC0-E5F9B2A072D5}"/>
              </a:ext>
            </a:extLst>
          </p:cNvPr>
          <p:cNvCxnSpPr>
            <a:cxnSpLocks/>
          </p:cNvCxnSpPr>
          <p:nvPr/>
        </p:nvCxnSpPr>
        <p:spPr bwMode="auto">
          <a:xfrm>
            <a:off x="4857750" y="1025525"/>
            <a:ext cx="2527300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37A64EBB-5D88-F66E-A0B0-B46494CA8AFA}"/>
              </a:ext>
            </a:extLst>
          </p:cNvPr>
          <p:cNvCxnSpPr>
            <a:cxnSpLocks/>
          </p:cNvCxnSpPr>
          <p:nvPr/>
        </p:nvCxnSpPr>
        <p:spPr bwMode="auto">
          <a:xfrm>
            <a:off x="2122488" y="1025525"/>
            <a:ext cx="2527300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3B5C8C0D-34FA-FE4C-C3F2-92FDF76DB7C0}"/>
              </a:ext>
            </a:extLst>
          </p:cNvPr>
          <p:cNvCxnSpPr>
            <a:cxnSpLocks/>
          </p:cNvCxnSpPr>
          <p:nvPr/>
        </p:nvCxnSpPr>
        <p:spPr bwMode="auto">
          <a:xfrm>
            <a:off x="220663" y="1025525"/>
            <a:ext cx="1676400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9266" name="Straight Connector 114">
            <a:extLst>
              <a:ext uri="{FF2B5EF4-FFF2-40B4-BE49-F238E27FC236}">
                <a16:creationId xmlns:a16="http://schemas.microsoft.com/office/drawing/2014/main" id="{BC6A4D54-3A8F-6BF4-37B8-FE9CC064B390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7466013" y="1763713"/>
            <a:ext cx="25400" cy="3132137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9273" name="Straight Connector 114">
            <a:extLst>
              <a:ext uri="{FF2B5EF4-FFF2-40B4-BE49-F238E27FC236}">
                <a16:creationId xmlns:a16="http://schemas.microsoft.com/office/drawing/2014/main" id="{3696AABC-F58B-8F2B-0A87-5C1A913E83A7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4767263" y="1724025"/>
            <a:ext cx="4762" cy="3133725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9298" name="Straight Connector 114">
            <a:extLst>
              <a:ext uri="{FF2B5EF4-FFF2-40B4-BE49-F238E27FC236}">
                <a16:creationId xmlns:a16="http://schemas.microsoft.com/office/drawing/2014/main" id="{6B42B71A-3E27-01FB-4AD7-7B386E39105E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2035175" y="1725613"/>
            <a:ext cx="7938" cy="3132137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sp>
        <p:nvSpPr>
          <p:cNvPr id="10" name="Title 1">
            <a:extLst>
              <a:ext uri="{FF2B5EF4-FFF2-40B4-BE49-F238E27FC236}">
                <a16:creationId xmlns:a16="http://schemas.microsoft.com/office/drawing/2014/main" id="{D0A2261C-DFA1-69AF-6015-50D28040830F}"/>
              </a:ext>
            </a:extLst>
          </p:cNvPr>
          <p:cNvSpPr txBox="1">
            <a:spLocks/>
          </p:cNvSpPr>
          <p:nvPr/>
        </p:nvSpPr>
        <p:spPr bwMode="auto">
          <a:xfrm>
            <a:off x="401783" y="98940"/>
            <a:ext cx="7142018" cy="388686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>
              <a:defRPr/>
            </a:pPr>
            <a:r>
              <a:rPr lang="en-GB" sz="2400" kern="0" dirty="0">
                <a:latin typeface="Montserrat" panose="00000500000000000000" pitchFamily="50" charset="0"/>
                <a:ea typeface="ＭＳ Ｐゴシック" charset="0"/>
                <a:cs typeface="ＭＳ Ｐゴシック" charset="0"/>
              </a:rPr>
              <a:t>Release 19 timeline</a:t>
            </a:r>
            <a:endParaRPr lang="en-US" sz="2000" kern="0" dirty="0">
              <a:latin typeface="Montserrat" panose="00000500000000000000" pitchFamily="50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7419" name="TextBox 86">
            <a:extLst>
              <a:ext uri="{FF2B5EF4-FFF2-40B4-BE49-F238E27FC236}">
                <a16:creationId xmlns:a16="http://schemas.microsoft.com/office/drawing/2014/main" id="{245798B2-D6F1-60A4-3D80-300F4CB65CC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87463" y="1216025"/>
            <a:ext cx="369887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#101</a:t>
            </a:r>
          </a:p>
        </p:txBody>
      </p:sp>
      <p:cxnSp>
        <p:nvCxnSpPr>
          <p:cNvPr id="9263" name="Straight Connector 115">
            <a:extLst>
              <a:ext uri="{FF2B5EF4-FFF2-40B4-BE49-F238E27FC236}">
                <a16:creationId xmlns:a16="http://schemas.microsoft.com/office/drawing/2014/main" id="{117CFB1F-475B-5927-BC70-15C97820E336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716213" y="1763713"/>
            <a:ext cx="9525" cy="3132137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64" name="Straight Connector 114">
            <a:extLst>
              <a:ext uri="{FF2B5EF4-FFF2-40B4-BE49-F238E27FC236}">
                <a16:creationId xmlns:a16="http://schemas.microsoft.com/office/drawing/2014/main" id="{AC4C9168-CF6A-4857-C981-50630E7F8232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93688" y="1787525"/>
            <a:ext cx="0" cy="3108325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67" name="Straight Connector 114">
            <a:extLst>
              <a:ext uri="{FF2B5EF4-FFF2-40B4-BE49-F238E27FC236}">
                <a16:creationId xmlns:a16="http://schemas.microsoft.com/office/drawing/2014/main" id="{C3887937-F6CB-80A7-E1E6-794CC9EFEDD2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8037513" y="1763713"/>
            <a:ext cx="31750" cy="3094037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68" name="Straight Connector 114">
            <a:extLst>
              <a:ext uri="{FF2B5EF4-FFF2-40B4-BE49-F238E27FC236}">
                <a16:creationId xmlns:a16="http://schemas.microsoft.com/office/drawing/2014/main" id="{2680C462-8275-5EC6-97DB-E5DE4EA28FCC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826250" y="1763713"/>
            <a:ext cx="1588" cy="3132137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69" name="Straight Connector 114">
            <a:extLst>
              <a:ext uri="{FF2B5EF4-FFF2-40B4-BE49-F238E27FC236}">
                <a16:creationId xmlns:a16="http://schemas.microsoft.com/office/drawing/2014/main" id="{ED118BB1-8606-9020-5D9E-4D50817F1F76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434013" y="1724025"/>
            <a:ext cx="0" cy="3171825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70" name="Straight Connector 114">
            <a:extLst>
              <a:ext uri="{FF2B5EF4-FFF2-40B4-BE49-F238E27FC236}">
                <a16:creationId xmlns:a16="http://schemas.microsoft.com/office/drawing/2014/main" id="{A9147445-A40E-E5E8-5B96-4AB11A90F32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130925" y="1763713"/>
            <a:ext cx="0" cy="3132137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71" name="Straight Connector 114">
            <a:extLst>
              <a:ext uri="{FF2B5EF4-FFF2-40B4-BE49-F238E27FC236}">
                <a16:creationId xmlns:a16="http://schemas.microsoft.com/office/drawing/2014/main" id="{24E13D41-8A59-85F9-0480-ECD33B35EDAC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4075408" y="1763713"/>
            <a:ext cx="3175" cy="3132137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72" name="Straight Connector 114">
            <a:extLst>
              <a:ext uri="{FF2B5EF4-FFF2-40B4-BE49-F238E27FC236}">
                <a16:creationId xmlns:a16="http://schemas.microsoft.com/office/drawing/2014/main" id="{58ABF975-9A8E-AF4E-F748-043212BAFF7E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3395663" y="1763713"/>
            <a:ext cx="15875" cy="3132137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79" name="Straight Connector 114">
            <a:extLst>
              <a:ext uri="{FF2B5EF4-FFF2-40B4-BE49-F238E27FC236}">
                <a16:creationId xmlns:a16="http://schemas.microsoft.com/office/drawing/2014/main" id="{A696E129-9B7E-662F-E41C-81733BD10279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602663" y="1766888"/>
            <a:ext cx="9525" cy="3128962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9256" name="TextBox 1">
            <a:extLst>
              <a:ext uri="{FF2B5EF4-FFF2-40B4-BE49-F238E27FC236}">
                <a16:creationId xmlns:a16="http://schemas.microsoft.com/office/drawing/2014/main" id="{41F2BCA0-D483-2431-1FF6-32B379B1F64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944" y="4891274"/>
            <a:ext cx="1363663" cy="169862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altLang="en-US" sz="500" b="1" dirty="0">
                <a:latin typeface="Montserrat" panose="00000500000000000000" pitchFamily="50" charset="0"/>
              </a:rPr>
              <a:t>Note</a:t>
            </a:r>
            <a:r>
              <a:rPr lang="en-GB" altLang="en-US" sz="500" dirty="0">
                <a:latin typeface="Montserrat" panose="00000500000000000000" pitchFamily="50" charset="0"/>
              </a:rPr>
              <a:t>: All starting dates are indicative</a:t>
            </a:r>
          </a:p>
        </p:txBody>
      </p:sp>
      <p:sp>
        <p:nvSpPr>
          <p:cNvPr id="17431" name="TextBox 86">
            <a:extLst>
              <a:ext uri="{FF2B5EF4-FFF2-40B4-BE49-F238E27FC236}">
                <a16:creationId xmlns:a16="http://schemas.microsoft.com/office/drawing/2014/main" id="{FAFF8A7E-2F10-BB52-90A5-64E7AADA40D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79600" y="1216025"/>
            <a:ext cx="3905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#102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32" name="TextBox 86">
            <a:extLst>
              <a:ext uri="{FF2B5EF4-FFF2-40B4-BE49-F238E27FC236}">
                <a16:creationId xmlns:a16="http://schemas.microsoft.com/office/drawing/2014/main" id="{F1946500-C1AC-CDB0-F620-48601A05DE0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60638" y="1216025"/>
            <a:ext cx="388937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#103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33" name="TextBox 86">
            <a:extLst>
              <a:ext uri="{FF2B5EF4-FFF2-40B4-BE49-F238E27FC236}">
                <a16:creationId xmlns:a16="http://schemas.microsoft.com/office/drawing/2014/main" id="{9786C7E0-01B4-DD1B-595D-B0790A58F1B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49613" y="1216025"/>
            <a:ext cx="3968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#104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34" name="TextBox 86">
            <a:extLst>
              <a:ext uri="{FF2B5EF4-FFF2-40B4-BE49-F238E27FC236}">
                <a16:creationId xmlns:a16="http://schemas.microsoft.com/office/drawing/2014/main" id="{F5DAD881-9D27-70A3-8113-5D51C351C92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30945" y="1216025"/>
            <a:ext cx="3905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#105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35" name="TextBox 86">
            <a:extLst>
              <a:ext uri="{FF2B5EF4-FFF2-40B4-BE49-F238E27FC236}">
                <a16:creationId xmlns:a16="http://schemas.microsoft.com/office/drawing/2014/main" id="{84C8EE69-9AB4-6EED-7640-E16CCBF5BDA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56125" y="1216025"/>
            <a:ext cx="392113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#106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36" name="TextBox 86">
            <a:extLst>
              <a:ext uri="{FF2B5EF4-FFF2-40B4-BE49-F238E27FC236}">
                <a16:creationId xmlns:a16="http://schemas.microsoft.com/office/drawing/2014/main" id="{CB19F488-8D05-D1EA-5FC6-13D3971BDE2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43513" y="1216025"/>
            <a:ext cx="3905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#107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37" name="TextBox 86">
            <a:extLst>
              <a:ext uri="{FF2B5EF4-FFF2-40B4-BE49-F238E27FC236}">
                <a16:creationId xmlns:a16="http://schemas.microsoft.com/office/drawing/2014/main" id="{B4FD9998-EE31-6D24-9CB5-67FEBB2E135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32488" y="1216025"/>
            <a:ext cx="3968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#108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38" name="TextBox 86">
            <a:extLst>
              <a:ext uri="{FF2B5EF4-FFF2-40B4-BE49-F238E27FC236}">
                <a16:creationId xmlns:a16="http://schemas.microsoft.com/office/drawing/2014/main" id="{1F2EAD76-2508-D8C9-C76C-05A05EB34ED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62738" y="1216025"/>
            <a:ext cx="39370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#109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39" name="TextBox 86">
            <a:extLst>
              <a:ext uri="{FF2B5EF4-FFF2-40B4-BE49-F238E27FC236}">
                <a16:creationId xmlns:a16="http://schemas.microsoft.com/office/drawing/2014/main" id="{E21F6AF5-8B5D-E901-B9CC-2DA816C4DA2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23138" y="1216025"/>
            <a:ext cx="369887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#110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40" name="TextBox 86">
            <a:extLst>
              <a:ext uri="{FF2B5EF4-FFF2-40B4-BE49-F238E27FC236}">
                <a16:creationId xmlns:a16="http://schemas.microsoft.com/office/drawing/2014/main" id="{CDA36EE8-535B-CF37-D4E7-4EE34046340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885113" y="1216025"/>
            <a:ext cx="34290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#111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41" name="TextBox 86">
            <a:extLst>
              <a:ext uri="{FF2B5EF4-FFF2-40B4-BE49-F238E27FC236}">
                <a16:creationId xmlns:a16="http://schemas.microsoft.com/office/drawing/2014/main" id="{9AC951F1-4A15-4F44-965F-29BF1EF4E68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448675" y="1216025"/>
            <a:ext cx="363538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#112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42" name="TextBox 86">
            <a:extLst>
              <a:ext uri="{FF2B5EF4-FFF2-40B4-BE49-F238E27FC236}">
                <a16:creationId xmlns:a16="http://schemas.microsoft.com/office/drawing/2014/main" id="{55AF9E7C-5FDF-4925-9028-EC66C83D07F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6050" y="1216025"/>
            <a:ext cx="35560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#99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43" name="Chevron 60">
            <a:extLst>
              <a:ext uri="{FF2B5EF4-FFF2-40B4-BE49-F238E27FC236}">
                <a16:creationId xmlns:a16="http://schemas.microsoft.com/office/drawing/2014/main" id="{BB66ABFF-E7A4-600C-DCA5-68545E89AAF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97063" y="2109788"/>
            <a:ext cx="827087" cy="280987"/>
          </a:xfrm>
          <a:prstGeom prst="chevron">
            <a:avLst>
              <a:gd name="adj" fmla="val 50080"/>
            </a:avLst>
          </a:prstGeom>
          <a:solidFill>
            <a:srgbClr val="006600">
              <a:alpha val="30196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rIns="0"/>
          <a:lstStyle/>
          <a:p>
            <a:pPr algn="ctr"/>
            <a:r>
              <a:rPr lang="fr-FR" altLang="en-US" sz="600">
                <a:latin typeface="Montserrat" panose="00000500000000000000" pitchFamily="2" charset="0"/>
                <a:cs typeface="Arial" panose="020B0604020202020204" pitchFamily="34" charset="0"/>
              </a:rPr>
              <a:t>RAN4 </a:t>
            </a:r>
          </a:p>
          <a:p>
            <a:pPr algn="ctr"/>
            <a:r>
              <a:rPr lang="fr-FR" altLang="en-US" sz="600">
                <a:latin typeface="Montserrat" panose="00000500000000000000" pitchFamily="2" charset="0"/>
                <a:cs typeface="Arial" panose="020B0604020202020204" pitchFamily="34" charset="0"/>
              </a:rPr>
              <a:t>content def.</a:t>
            </a:r>
          </a:p>
        </p:txBody>
      </p:sp>
      <p:sp>
        <p:nvSpPr>
          <p:cNvPr id="113" name="Chevron 60">
            <a:extLst>
              <a:ext uri="{FF2B5EF4-FFF2-40B4-BE49-F238E27FC236}">
                <a16:creationId xmlns:a16="http://schemas.microsoft.com/office/drawing/2014/main" id="{AE99719A-CD21-3C13-4744-05936387E4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87438" y="2109788"/>
            <a:ext cx="965200" cy="280987"/>
          </a:xfrm>
          <a:prstGeom prst="chevron">
            <a:avLst>
              <a:gd name="adj" fmla="val 49975"/>
            </a:avLst>
          </a:prstGeom>
          <a:gradFill flip="none" rotWithShape="1"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  <a:tileRect/>
          </a:gradFill>
          <a:ln>
            <a:noFill/>
          </a:ln>
        </p:spPr>
        <p:txBody>
          <a:bodyPr lIns="0" rIns="0"/>
          <a:lstStyle/>
          <a:p>
            <a:pPr algn="ctr">
              <a:defRPr/>
            </a:pPr>
            <a:r>
              <a:rPr lang="fr-FR" altLang="en-US" sz="700" b="1" dirty="0">
                <a:latin typeface="Montserrat" panose="00000500000000000000" pitchFamily="50" charset="0"/>
                <a:cs typeface="Arial" panose="020B0604020202020204" pitchFamily="34" charset="0"/>
              </a:rPr>
              <a:t> </a:t>
            </a:r>
            <a:r>
              <a:rPr lang="fr-FR" altLang="en-US" sz="700" dirty="0">
                <a:latin typeface="Montserrat" panose="00000500000000000000" pitchFamily="50" charset="0"/>
                <a:cs typeface="Arial" panose="020B0604020202020204" pitchFamily="34" charset="0"/>
              </a:rPr>
              <a:t>RAN Content </a:t>
            </a:r>
            <a:r>
              <a:rPr lang="fr-FR" altLang="en-US" sz="700" dirty="0" err="1">
                <a:latin typeface="Montserrat" panose="00000500000000000000" pitchFamily="50" charset="0"/>
                <a:cs typeface="Arial" panose="020B0604020202020204" pitchFamily="34" charset="0"/>
              </a:rPr>
              <a:t>def</a:t>
            </a:r>
            <a:r>
              <a:rPr lang="fr-FR" altLang="en-US" sz="700" dirty="0">
                <a:latin typeface="Montserrat" panose="00000500000000000000" pitchFamily="50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3B56143-289B-BF59-FAFB-8C0703A47898}"/>
              </a:ext>
            </a:extLst>
          </p:cNvPr>
          <p:cNvSpPr txBox="1"/>
          <p:nvPr/>
        </p:nvSpPr>
        <p:spPr>
          <a:xfrm>
            <a:off x="3162300" y="903288"/>
            <a:ext cx="498475" cy="24606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2024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FCBE8B50-887E-F0DC-BA2D-1148A726F18B}"/>
              </a:ext>
            </a:extLst>
          </p:cNvPr>
          <p:cNvSpPr txBox="1"/>
          <p:nvPr/>
        </p:nvSpPr>
        <p:spPr>
          <a:xfrm>
            <a:off x="5865813" y="903288"/>
            <a:ext cx="485775" cy="24606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2025</a:t>
            </a:r>
          </a:p>
        </p:txBody>
      </p:sp>
      <p:sp>
        <p:nvSpPr>
          <p:cNvPr id="17447" name="TextBox 2">
            <a:extLst>
              <a:ext uri="{FF2B5EF4-FFF2-40B4-BE49-F238E27FC236}">
                <a16:creationId xmlns:a16="http://schemas.microsoft.com/office/drawing/2014/main" id="{9D49F941-C33F-C3D4-F37C-EAF6A9758BE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89050" y="1370013"/>
            <a:ext cx="37465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17448" name="TextBox 59">
            <a:extLst>
              <a:ext uri="{FF2B5EF4-FFF2-40B4-BE49-F238E27FC236}">
                <a16:creationId xmlns:a16="http://schemas.microsoft.com/office/drawing/2014/main" id="{14D8C724-F489-782E-99EA-2C6EB89F748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82863" y="1370013"/>
            <a:ext cx="3778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17449" name="TextBox 60">
            <a:extLst>
              <a:ext uri="{FF2B5EF4-FFF2-40B4-BE49-F238E27FC236}">
                <a16:creationId xmlns:a16="http://schemas.microsoft.com/office/drawing/2014/main" id="{6C49C5D7-0139-89C0-5502-FCFE3C310F1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10513" y="1370013"/>
            <a:ext cx="3778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17450" name="TextBox 61">
            <a:extLst>
              <a:ext uri="{FF2B5EF4-FFF2-40B4-BE49-F238E27FC236}">
                <a16:creationId xmlns:a16="http://schemas.microsoft.com/office/drawing/2014/main" id="{534FED17-D641-CF4C-E666-C7A6341CD10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48275" y="1370013"/>
            <a:ext cx="3778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17451" name="TextBox 62">
            <a:extLst>
              <a:ext uri="{FF2B5EF4-FFF2-40B4-BE49-F238E27FC236}">
                <a16:creationId xmlns:a16="http://schemas.microsoft.com/office/drawing/2014/main" id="{E3A59E99-78C6-8212-5403-2D09338DF21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70250" y="1370013"/>
            <a:ext cx="3714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17452" name="TextBox 63">
            <a:extLst>
              <a:ext uri="{FF2B5EF4-FFF2-40B4-BE49-F238E27FC236}">
                <a16:creationId xmlns:a16="http://schemas.microsoft.com/office/drawing/2014/main" id="{34779226-7E27-0FAA-AD9A-3B08060E473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83288" y="1370013"/>
            <a:ext cx="3714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17453" name="TextBox 64">
            <a:extLst>
              <a:ext uri="{FF2B5EF4-FFF2-40B4-BE49-F238E27FC236}">
                <a16:creationId xmlns:a16="http://schemas.microsoft.com/office/drawing/2014/main" id="{94236FFA-0997-C13E-0B96-88F14122432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485188" y="1370013"/>
            <a:ext cx="3714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17454" name="TextBox 65">
            <a:extLst>
              <a:ext uri="{FF2B5EF4-FFF2-40B4-BE49-F238E27FC236}">
                <a16:creationId xmlns:a16="http://schemas.microsoft.com/office/drawing/2014/main" id="{F37E2FBC-BA43-FF5C-5F2E-BB0D99F2952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46820" y="1370013"/>
            <a:ext cx="37465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17455" name="TextBox 66">
            <a:extLst>
              <a:ext uri="{FF2B5EF4-FFF2-40B4-BE49-F238E27FC236}">
                <a16:creationId xmlns:a16="http://schemas.microsoft.com/office/drawing/2014/main" id="{FB30F2A7-90A3-E3DE-06A0-0317D572539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94488" y="1370013"/>
            <a:ext cx="37465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17456" name="TextBox 67">
            <a:extLst>
              <a:ext uri="{FF2B5EF4-FFF2-40B4-BE49-F238E27FC236}">
                <a16:creationId xmlns:a16="http://schemas.microsoft.com/office/drawing/2014/main" id="{BF39E3B0-A26E-FAE4-A99E-E30F11D523C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1288" y="1370013"/>
            <a:ext cx="3778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17457" name="TextBox 69">
            <a:extLst>
              <a:ext uri="{FF2B5EF4-FFF2-40B4-BE49-F238E27FC236}">
                <a16:creationId xmlns:a16="http://schemas.microsoft.com/office/drawing/2014/main" id="{B4B5D527-A10F-9EF4-CB1D-999F87B6363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85950" y="1370013"/>
            <a:ext cx="3841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17458" name="TextBox 70">
            <a:extLst>
              <a:ext uri="{FF2B5EF4-FFF2-40B4-BE49-F238E27FC236}">
                <a16:creationId xmlns:a16="http://schemas.microsoft.com/office/drawing/2014/main" id="{14600030-E5AE-6738-F7FE-C1A60CE392D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8350" y="1370013"/>
            <a:ext cx="3841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17459" name="TextBox 71">
            <a:extLst>
              <a:ext uri="{FF2B5EF4-FFF2-40B4-BE49-F238E27FC236}">
                <a16:creationId xmlns:a16="http://schemas.microsoft.com/office/drawing/2014/main" id="{A97B5865-FCE7-1A30-1DEA-4AA01AD3ECF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35838" y="1370013"/>
            <a:ext cx="3841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92" name="TextBox 91">
            <a:extLst>
              <a:ext uri="{FF2B5EF4-FFF2-40B4-BE49-F238E27FC236}">
                <a16:creationId xmlns:a16="http://schemas.microsoft.com/office/drawing/2014/main" id="{41094D96-4519-A119-6C23-D36327FE7B93}"/>
              </a:ext>
            </a:extLst>
          </p:cNvPr>
          <p:cNvSpPr txBox="1"/>
          <p:nvPr/>
        </p:nvSpPr>
        <p:spPr>
          <a:xfrm>
            <a:off x="8359775" y="884238"/>
            <a:ext cx="492125" cy="24606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2026</a:t>
            </a:r>
          </a:p>
        </p:txBody>
      </p:sp>
      <p:sp>
        <p:nvSpPr>
          <p:cNvPr id="17462" name="Chevron 79">
            <a:extLst>
              <a:ext uri="{FF2B5EF4-FFF2-40B4-BE49-F238E27FC236}">
                <a16:creationId xmlns:a16="http://schemas.microsoft.com/office/drawing/2014/main" id="{7FBED920-66EE-647E-5A1D-61890EFD337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18288" y="3514725"/>
            <a:ext cx="868362" cy="207963"/>
          </a:xfrm>
          <a:prstGeom prst="chevron">
            <a:avLst>
              <a:gd name="adj" fmla="val 50068"/>
            </a:avLst>
          </a:prstGeom>
          <a:solidFill>
            <a:srgbClr val="006600">
              <a:alpha val="2901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rIns="0"/>
          <a:lstStyle/>
          <a:p>
            <a:pPr algn="ctr"/>
            <a:r>
              <a:rPr lang="fr-FR" altLang="en-US" sz="700">
                <a:latin typeface="Montserrat" panose="00000500000000000000" pitchFamily="2" charset="0"/>
                <a:cs typeface="Arial" panose="020B0604020202020204" pitchFamily="34" charset="0"/>
              </a:rPr>
              <a:t>RAN4_Perf </a:t>
            </a:r>
            <a:endParaRPr lang="fr-FR" altLang="en-US" sz="500">
              <a:latin typeface="Montserrat" panose="00000500000000000000" pitchFamily="2" charset="0"/>
              <a:cs typeface="Arial" panose="020B0604020202020204" pitchFamily="34" charset="0"/>
            </a:endParaRPr>
          </a:p>
        </p:txBody>
      </p:sp>
      <p:sp>
        <p:nvSpPr>
          <p:cNvPr id="16" name="Chevron 58">
            <a:extLst>
              <a:ext uri="{FF2B5EF4-FFF2-40B4-BE49-F238E27FC236}">
                <a16:creationId xmlns:a16="http://schemas.microsoft.com/office/drawing/2014/main" id="{5C843348-AB8B-EB98-E099-AB29F45FAE77}"/>
              </a:ext>
            </a:extLst>
          </p:cNvPr>
          <p:cNvSpPr/>
          <p:nvPr/>
        </p:nvSpPr>
        <p:spPr bwMode="auto">
          <a:xfrm>
            <a:off x="3009900" y="3763963"/>
            <a:ext cx="3819525" cy="225425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3 (CT &amp; SA) </a:t>
            </a:r>
          </a:p>
        </p:txBody>
      </p:sp>
      <p:sp>
        <p:nvSpPr>
          <p:cNvPr id="17" name="Chevron 60">
            <a:extLst>
              <a:ext uri="{FF2B5EF4-FFF2-40B4-BE49-F238E27FC236}">
                <a16:creationId xmlns:a16="http://schemas.microsoft.com/office/drawing/2014/main" id="{17A88905-A9FA-A2BB-A116-53280018334C}"/>
              </a:ext>
            </a:extLst>
          </p:cNvPr>
          <p:cNvSpPr/>
          <p:nvPr/>
        </p:nvSpPr>
        <p:spPr bwMode="auto">
          <a:xfrm>
            <a:off x="2106613" y="3241675"/>
            <a:ext cx="4014787" cy="207963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RAN1</a:t>
            </a:r>
          </a:p>
        </p:txBody>
      </p:sp>
      <p:sp>
        <p:nvSpPr>
          <p:cNvPr id="18" name="Chevron 60">
            <a:extLst>
              <a:ext uri="{FF2B5EF4-FFF2-40B4-BE49-F238E27FC236}">
                <a16:creationId xmlns:a16="http://schemas.microsoft.com/office/drawing/2014/main" id="{6C844825-B87B-FE34-62F5-4EB9818A178E}"/>
              </a:ext>
            </a:extLst>
          </p:cNvPr>
          <p:cNvSpPr/>
          <p:nvPr/>
        </p:nvSpPr>
        <p:spPr bwMode="auto">
          <a:xfrm>
            <a:off x="1635125" y="2952750"/>
            <a:ext cx="3136900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2 (SA2, SA6,…) Normative</a:t>
            </a:r>
          </a:p>
        </p:txBody>
      </p:sp>
      <p:sp>
        <p:nvSpPr>
          <p:cNvPr id="22" name="Chevron 60">
            <a:extLst>
              <a:ext uri="{FF2B5EF4-FFF2-40B4-BE49-F238E27FC236}">
                <a16:creationId xmlns:a16="http://schemas.microsoft.com/office/drawing/2014/main" id="{19567EF5-0183-6D10-3220-078DAC35F298}"/>
              </a:ext>
            </a:extLst>
          </p:cNvPr>
          <p:cNvSpPr/>
          <p:nvPr/>
        </p:nvSpPr>
        <p:spPr bwMode="auto">
          <a:xfrm>
            <a:off x="2725738" y="3517900"/>
            <a:ext cx="4014787" cy="207963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Completion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(RAN2/3/4core)</a:t>
            </a:r>
          </a:p>
        </p:txBody>
      </p:sp>
      <p:sp>
        <p:nvSpPr>
          <p:cNvPr id="25" name="Chevron 58">
            <a:extLst>
              <a:ext uri="{FF2B5EF4-FFF2-40B4-BE49-F238E27FC236}">
                <a16:creationId xmlns:a16="http://schemas.microsoft.com/office/drawing/2014/main" id="{3A728F7C-B2A9-CF29-C3A2-7F395D4F749F}"/>
              </a:ext>
            </a:extLst>
          </p:cNvPr>
          <p:cNvSpPr/>
          <p:nvPr/>
        </p:nvSpPr>
        <p:spPr bwMode="auto">
          <a:xfrm>
            <a:off x="5076825" y="4073525"/>
            <a:ext cx="2386013" cy="239713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ASN.1 &amp; Open APIs </a:t>
            </a:r>
          </a:p>
        </p:txBody>
      </p:sp>
      <p:sp>
        <p:nvSpPr>
          <p:cNvPr id="3" name="Chevron 60">
            <a:extLst>
              <a:ext uri="{FF2B5EF4-FFF2-40B4-BE49-F238E27FC236}">
                <a16:creationId xmlns:a16="http://schemas.microsoft.com/office/drawing/2014/main" id="{0A5A3D82-EC9B-3ADE-A805-69627270776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65213" y="2582863"/>
            <a:ext cx="971550" cy="280987"/>
          </a:xfrm>
          <a:prstGeom prst="chevron">
            <a:avLst>
              <a:gd name="adj" fmla="val 49975"/>
            </a:avLst>
          </a:prstGeom>
          <a:gradFill flip="none" rotWithShape="1">
            <a:gsLst>
              <a:gs pos="12000">
                <a:schemeClr val="bg1"/>
              </a:gs>
              <a:gs pos="60000">
                <a:srgbClr val="31859C"/>
              </a:gs>
              <a:gs pos="83000">
                <a:srgbClr val="31859C"/>
              </a:gs>
              <a:gs pos="100000">
                <a:srgbClr val="31859C"/>
              </a:gs>
            </a:gsLst>
            <a:lin ang="3600000" scaled="0"/>
            <a:tileRect/>
          </a:gradFill>
          <a:ln>
            <a:noFill/>
          </a:ln>
        </p:spPr>
        <p:txBody>
          <a:bodyPr lIns="0" rIns="0"/>
          <a:lstStyle/>
          <a:p>
            <a:pPr algn="ctr">
              <a:defRPr/>
            </a:pPr>
            <a:r>
              <a:rPr lang="fr-FR" altLang="en-US" sz="700" dirty="0">
                <a:latin typeface="Montserrat" panose="00000500000000000000" pitchFamily="50" charset="0"/>
                <a:cs typeface="Arial" panose="020B0604020202020204" pitchFamily="34" charset="0"/>
              </a:rPr>
              <a:t>St.2 Content </a:t>
            </a:r>
            <a:r>
              <a:rPr lang="fr-FR" altLang="en-US" sz="700" dirty="0" err="1">
                <a:latin typeface="Montserrat" panose="00000500000000000000" pitchFamily="50" charset="0"/>
                <a:cs typeface="Arial" panose="020B0604020202020204" pitchFamily="34" charset="0"/>
              </a:rPr>
              <a:t>approval</a:t>
            </a:r>
            <a:endParaRPr lang="fr-FR" altLang="en-US" sz="700" dirty="0">
              <a:latin typeface="Montserrat" panose="00000500000000000000" pitchFamily="50" charset="0"/>
              <a:cs typeface="Arial" panose="020B0604020202020204" pitchFamily="34" charset="0"/>
            </a:endParaRPr>
          </a:p>
        </p:txBody>
      </p:sp>
      <p:sp>
        <p:nvSpPr>
          <p:cNvPr id="17469" name="TextBox 86">
            <a:extLst>
              <a:ext uri="{FF2B5EF4-FFF2-40B4-BE49-F238E27FC236}">
                <a16:creationId xmlns:a16="http://schemas.microsoft.com/office/drawing/2014/main" id="{10E44D0D-576B-A569-BE45-7A9CACFC94F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9613" y="1216025"/>
            <a:ext cx="3968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#100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70" name="TextBox 60">
            <a:extLst>
              <a:ext uri="{FF2B5EF4-FFF2-40B4-BE49-F238E27FC236}">
                <a16:creationId xmlns:a16="http://schemas.microsoft.com/office/drawing/2014/main" id="{55D8DEE1-0FC7-4175-1A06-A519082BCC2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5963" y="1370013"/>
            <a:ext cx="3714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D3D686F8-ED82-6617-D806-C4A879336399}"/>
              </a:ext>
            </a:extLst>
          </p:cNvPr>
          <p:cNvSpPr txBox="1"/>
          <p:nvPr/>
        </p:nvSpPr>
        <p:spPr>
          <a:xfrm>
            <a:off x="903288" y="906463"/>
            <a:ext cx="485775" cy="24606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2023</a:t>
            </a:r>
          </a:p>
        </p:txBody>
      </p:sp>
      <p:sp>
        <p:nvSpPr>
          <p:cNvPr id="17472" name="Rectangle 12">
            <a:extLst>
              <a:ext uri="{FF2B5EF4-FFF2-40B4-BE49-F238E27FC236}">
                <a16:creationId xmlns:a16="http://schemas.microsoft.com/office/drawing/2014/main" id="{AAE91857-00D6-80E6-0802-C60E42247EAA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95950" y="4815458"/>
            <a:ext cx="869950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100" dirty="0">
                <a:solidFill>
                  <a:srgbClr val="C00000"/>
                </a:solidFill>
                <a:latin typeface="Montserrat" panose="00000500000000000000" pitchFamily="2" charset="0"/>
              </a:rPr>
              <a:t>Now</a:t>
            </a:r>
          </a:p>
        </p:txBody>
      </p:sp>
      <p:sp>
        <p:nvSpPr>
          <p:cNvPr id="4" name="Chevron 60">
            <a:extLst>
              <a:ext uri="{FF2B5EF4-FFF2-40B4-BE49-F238E27FC236}">
                <a16:creationId xmlns:a16="http://schemas.microsoft.com/office/drawing/2014/main" id="{89868D0B-3FEE-8610-2056-6C3F72FA2E29}"/>
              </a:ext>
            </a:extLst>
          </p:cNvPr>
          <p:cNvSpPr/>
          <p:nvPr/>
        </p:nvSpPr>
        <p:spPr bwMode="auto">
          <a:xfrm>
            <a:off x="1320800" y="1765300"/>
            <a:ext cx="731838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100%</a:t>
            </a:r>
          </a:p>
        </p:txBody>
      </p:sp>
      <p:sp>
        <p:nvSpPr>
          <p:cNvPr id="14" name="Chevron 60">
            <a:extLst>
              <a:ext uri="{FF2B5EF4-FFF2-40B4-BE49-F238E27FC236}">
                <a16:creationId xmlns:a16="http://schemas.microsoft.com/office/drawing/2014/main" id="{646E7AD7-3632-784D-D102-DC06C0316E17}"/>
              </a:ext>
            </a:extLst>
          </p:cNvPr>
          <p:cNvSpPr/>
          <p:nvPr/>
        </p:nvSpPr>
        <p:spPr bwMode="auto">
          <a:xfrm>
            <a:off x="53975" y="1762125"/>
            <a:ext cx="1395413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SA1 Stage 1 80%</a:t>
            </a:r>
          </a:p>
        </p:txBody>
      </p:sp>
      <p:sp>
        <p:nvSpPr>
          <p:cNvPr id="17475" name="TextBox 67">
            <a:extLst>
              <a:ext uri="{FF2B5EF4-FFF2-40B4-BE49-F238E27FC236}">
                <a16:creationId xmlns:a16="http://schemas.microsoft.com/office/drawing/2014/main" id="{4D0454FC-8357-F7D4-27A3-7B357ACF2B9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22225" y="1066800"/>
            <a:ext cx="4032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TSGs</a:t>
            </a:r>
          </a:p>
        </p:txBody>
      </p:sp>
      <p:sp>
        <p:nvSpPr>
          <p:cNvPr id="17476" name="Diamond 3">
            <a:extLst>
              <a:ext uri="{FF2B5EF4-FFF2-40B4-BE49-F238E27FC236}">
                <a16:creationId xmlns:a16="http://schemas.microsoft.com/office/drawing/2014/main" id="{A5B8E233-3513-86AA-A6D0-A7696191AFE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3863" y="2065338"/>
            <a:ext cx="896937" cy="392112"/>
          </a:xfrm>
          <a:prstGeom prst="diamond">
            <a:avLst/>
          </a:prstGeom>
          <a:solidFill>
            <a:srgbClr val="92D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algn="ctr"/>
            <a:endParaRPr lang="en-US" altLang="en-US" sz="600"/>
          </a:p>
        </p:txBody>
      </p:sp>
      <p:sp>
        <p:nvSpPr>
          <p:cNvPr id="17477" name="TextBox 6">
            <a:extLst>
              <a:ext uri="{FF2B5EF4-FFF2-40B4-BE49-F238E27FC236}">
                <a16:creationId xmlns:a16="http://schemas.microsoft.com/office/drawing/2014/main" id="{5FCD5681-5215-0194-22BF-BA9407FA291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8638" y="2120900"/>
            <a:ext cx="658812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fr-FR" altLang="en-US" sz="600" b="1">
                <a:solidFill>
                  <a:schemeClr val="bg1"/>
                </a:solidFill>
                <a:latin typeface="Montserrat" panose="00000500000000000000" pitchFamily="2" charset="0"/>
                <a:cs typeface="Arial" panose="020B0604020202020204" pitchFamily="34" charset="0"/>
              </a:rPr>
              <a:t> </a:t>
            </a:r>
            <a:r>
              <a:rPr lang="fr-FR" altLang="en-US" sz="600">
                <a:solidFill>
                  <a:schemeClr val="bg1"/>
                </a:solidFill>
                <a:latin typeface="Montserrat" panose="00000500000000000000" pitchFamily="2" charset="0"/>
                <a:cs typeface="Arial" panose="020B0604020202020204" pitchFamily="34" charset="0"/>
              </a:rPr>
              <a:t>RAN Rel-19 workshop</a:t>
            </a:r>
          </a:p>
        </p:txBody>
      </p:sp>
      <p:sp>
        <p:nvSpPr>
          <p:cNvPr id="17478" name="Diamond 16">
            <a:extLst>
              <a:ext uri="{FF2B5EF4-FFF2-40B4-BE49-F238E27FC236}">
                <a16:creationId xmlns:a16="http://schemas.microsoft.com/office/drawing/2014/main" id="{E93C09B3-60E0-1DFC-83C0-9133ACA46E22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1638" y="2522538"/>
            <a:ext cx="866775" cy="368300"/>
          </a:xfrm>
          <a:prstGeom prst="diamond">
            <a:avLst/>
          </a:prstGeom>
          <a:solidFill>
            <a:srgbClr val="31859C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17479" name="TextBox 7">
            <a:extLst>
              <a:ext uri="{FF2B5EF4-FFF2-40B4-BE49-F238E27FC236}">
                <a16:creationId xmlns:a16="http://schemas.microsoft.com/office/drawing/2014/main" id="{D966007A-A646-7DD2-DCAA-9A3923679C5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3400" y="2576513"/>
            <a:ext cx="582613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fr-FR" altLang="en-US" sz="600">
                <a:solidFill>
                  <a:schemeClr val="bg1"/>
                </a:solidFill>
                <a:latin typeface="Montserrat" panose="00000500000000000000" pitchFamily="2" charset="0"/>
                <a:cs typeface="Arial" panose="020B0604020202020204" pitchFamily="34" charset="0"/>
              </a:rPr>
              <a:t>SA Rel-19 </a:t>
            </a:r>
          </a:p>
          <a:p>
            <a:pPr algn="ctr"/>
            <a:r>
              <a:rPr lang="fr-FR" altLang="en-US" sz="600">
                <a:solidFill>
                  <a:schemeClr val="bg1"/>
                </a:solidFill>
                <a:latin typeface="Montserrat" panose="00000500000000000000" pitchFamily="2" charset="0"/>
                <a:cs typeface="Arial" panose="020B0604020202020204" pitchFamily="34" charset="0"/>
              </a:rPr>
              <a:t>Workshop</a:t>
            </a:r>
          </a:p>
        </p:txBody>
      </p:sp>
      <p:cxnSp>
        <p:nvCxnSpPr>
          <p:cNvPr id="5" name="Straight Connector 114">
            <a:extLst>
              <a:ext uri="{FF2B5EF4-FFF2-40B4-BE49-F238E27FC236}">
                <a16:creationId xmlns:a16="http://schemas.microsoft.com/office/drawing/2014/main" id="{D293CFCC-D896-5184-E5C7-45BF2F86B773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71538" y="1690688"/>
            <a:ext cx="12700" cy="3205162"/>
          </a:xfrm>
          <a:prstGeom prst="line">
            <a:avLst/>
          </a:prstGeom>
          <a:noFill/>
          <a:ln w="9525" algn="ctr">
            <a:solidFill>
              <a:schemeClr val="accent3"/>
            </a:solidFill>
            <a:prstDash val="dash"/>
            <a:round/>
            <a:headEnd/>
            <a:tailEnd/>
          </a:ln>
        </p:spPr>
      </p:cxnSp>
      <p:cxnSp>
        <p:nvCxnSpPr>
          <p:cNvPr id="9" name="Straight Connector 114">
            <a:extLst>
              <a:ext uri="{FF2B5EF4-FFF2-40B4-BE49-F238E27FC236}">
                <a16:creationId xmlns:a16="http://schemas.microsoft.com/office/drawing/2014/main" id="{FE3895CB-3E7C-9F4F-088B-15F2D26B220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425575" y="1763713"/>
            <a:ext cx="0" cy="3132137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6" name="Straight Connector 114">
            <a:extLst>
              <a:ext uri="{FF2B5EF4-FFF2-40B4-BE49-F238E27FC236}">
                <a16:creationId xmlns:a16="http://schemas.microsoft.com/office/drawing/2014/main" id="{3AF73AB5-92CC-8C3F-D877-47961DF88D3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121400" y="1545431"/>
            <a:ext cx="0" cy="3259138"/>
          </a:xfrm>
          <a:prstGeom prst="line">
            <a:avLst/>
          </a:prstGeom>
          <a:ln>
            <a:solidFill>
              <a:srgbClr val="C00000"/>
            </a:solidFill>
            <a:headEnd/>
            <a:tailEnd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7" name="Star: 5 Points 6">
            <a:extLst>
              <a:ext uri="{FF2B5EF4-FFF2-40B4-BE49-F238E27FC236}">
                <a16:creationId xmlns:a16="http://schemas.microsoft.com/office/drawing/2014/main" id="{184377AB-53B5-5625-A045-27D359756E19}"/>
              </a:ext>
            </a:extLst>
          </p:cNvPr>
          <p:cNvSpPr/>
          <p:nvPr/>
        </p:nvSpPr>
        <p:spPr bwMode="auto">
          <a:xfrm>
            <a:off x="5939049" y="3129968"/>
            <a:ext cx="339301" cy="321838"/>
          </a:xfrm>
          <a:prstGeom prst="star5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solidFill>
                <a:srgbClr val="FF0000"/>
              </a:solidFill>
              <a:latin typeface="Arial" charset="0"/>
            </a:endParaRPr>
          </a:p>
        </p:txBody>
      </p:sp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>
            <a:extLst>
              <a:ext uri="{FF2B5EF4-FFF2-40B4-BE49-F238E27FC236}">
                <a16:creationId xmlns:a16="http://schemas.microsoft.com/office/drawing/2014/main" id="{418D1AF4-36C4-6544-1949-1E4BEA6A49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15875"/>
            <a:ext cx="6827838" cy="547688"/>
          </a:xfrm>
        </p:spPr>
        <p:txBody>
          <a:bodyPr/>
          <a:lstStyle/>
          <a:p>
            <a:r>
              <a:rPr lang="en-GB" altLang="en-US" dirty="0"/>
              <a:t>Release 19 progress overview (1/2)</a:t>
            </a:r>
          </a:p>
        </p:txBody>
      </p:sp>
      <p:sp>
        <p:nvSpPr>
          <p:cNvPr id="15363" name="Content Placeholder 5">
            <a:extLst>
              <a:ext uri="{FF2B5EF4-FFF2-40B4-BE49-F238E27FC236}">
                <a16:creationId xmlns:a16="http://schemas.microsoft.com/office/drawing/2014/main" id="{8B6101D0-4944-92F0-0F66-B23B066C30C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2621" y="1443079"/>
            <a:ext cx="8361904" cy="1979543"/>
          </a:xfrm>
        </p:spPr>
        <p:txBody>
          <a:bodyPr/>
          <a:lstStyle/>
          <a:p>
            <a:pPr marL="341313" indent="-341313">
              <a:defRPr/>
            </a:pPr>
            <a:r>
              <a:rPr lang="en-US" altLang="en-US" sz="1600" dirty="0"/>
              <a:t>SA1 (Stage 1): </a:t>
            </a:r>
            <a:r>
              <a:rPr lang="en-US" altLang="en-US" sz="1600" dirty="0">
                <a:highlight>
                  <a:srgbClr val="00FF00"/>
                </a:highlight>
              </a:rPr>
              <a:t>completed</a:t>
            </a:r>
            <a:r>
              <a:rPr lang="en-US" altLang="en-US" sz="1600" dirty="0"/>
              <a:t> and stable (</a:t>
            </a:r>
            <a:r>
              <a:rPr lang="en-GB" altLang="en-US" sz="1600" dirty="0"/>
              <a:t>14 Studies, 25 Normative items)</a:t>
            </a:r>
            <a:endParaRPr lang="en-GB" altLang="en-US" sz="900" dirty="0"/>
          </a:p>
          <a:p>
            <a:pPr marL="341273" indent="-341313">
              <a:defRPr/>
            </a:pPr>
            <a:r>
              <a:rPr lang="en-US" altLang="en-US" sz="1600" dirty="0"/>
              <a:t>SA2, SA6 (Stage 2): </a:t>
            </a:r>
            <a:r>
              <a:rPr lang="en-US" altLang="en-US" sz="1600" dirty="0">
                <a:highlight>
                  <a:srgbClr val="00FF00"/>
                </a:highlight>
              </a:rPr>
              <a:t>completed</a:t>
            </a:r>
            <a:r>
              <a:rPr lang="en-US" altLang="en-US" sz="1600" dirty="0"/>
              <a:t> (24 Studies, 72 Normative items), with 3 exceptions:</a:t>
            </a:r>
          </a:p>
          <a:p>
            <a:pPr marL="739775" lvl="1" indent="-341313">
              <a:defRPr/>
            </a:pPr>
            <a:r>
              <a:rPr lang="en-GB" altLang="en-US" sz="1100" b="1" dirty="0"/>
              <a:t>Stage 2 for :</a:t>
            </a:r>
          </a:p>
          <a:p>
            <a:pPr marL="1139825" lvl="2" indent="-341313">
              <a:defRPr/>
            </a:pPr>
            <a:r>
              <a:rPr lang="en-GB" altLang="en-US" sz="1000" b="1" dirty="0"/>
              <a:t>AI/ML (UID 1040033, AIML_CN)  (was 98%, now 99%)</a:t>
            </a:r>
          </a:p>
          <a:p>
            <a:pPr marL="1139825" lvl="2" indent="-341313">
              <a:defRPr/>
            </a:pPr>
            <a:r>
              <a:rPr lang="en-GB" altLang="en-US" sz="1000" b="1" dirty="0" err="1"/>
              <a:t>NG_RTC_Phase</a:t>
            </a:r>
            <a:r>
              <a:rPr lang="en-GB" altLang="en-US" sz="1000" b="1" dirty="0"/>
              <a:t> 2 (UID 1040026) (was 98%, now 99%)</a:t>
            </a:r>
          </a:p>
          <a:p>
            <a:pPr marL="1139825" lvl="2" indent="-341313">
              <a:defRPr/>
            </a:pPr>
            <a:r>
              <a:rPr lang="en-GB" altLang="en-US" sz="1000" b="1" dirty="0"/>
              <a:t>Ambient-IoT (introduced at SA#107, now 90%)</a:t>
            </a:r>
          </a:p>
          <a:p>
            <a:pPr marL="1597025" lvl="3" indent="-341313">
              <a:defRPr/>
            </a:pPr>
            <a:endParaRPr lang="en-US" altLang="en-US" sz="1100" b="1" dirty="0"/>
          </a:p>
          <a:p>
            <a:pPr marL="1597025" lvl="3" indent="-341313">
              <a:defRPr/>
            </a:pPr>
            <a:endParaRPr lang="en-US" altLang="en-US" sz="1100" b="1" dirty="0"/>
          </a:p>
          <a:p>
            <a:pPr marL="1597025" lvl="3" indent="-341313">
              <a:defRPr/>
            </a:pPr>
            <a:endParaRPr lang="en-US" altLang="en-US" sz="1100" b="1" dirty="0"/>
          </a:p>
          <a:p>
            <a:pPr marL="1255712" lvl="3" indent="0">
              <a:buNone/>
              <a:defRPr/>
            </a:pPr>
            <a:endParaRPr lang="en-US" altLang="en-US" sz="2800" b="1" dirty="0"/>
          </a:p>
          <a:p>
            <a:pPr marL="739775" lvl="1" indent="-341313">
              <a:defRPr/>
            </a:pPr>
            <a:endParaRPr lang="en-US" altLang="en-US" sz="1200" b="1" dirty="0"/>
          </a:p>
        </p:txBody>
      </p:sp>
    </p:spTree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>
            <a:extLst>
              <a:ext uri="{FF2B5EF4-FFF2-40B4-BE49-F238E27FC236}">
                <a16:creationId xmlns:a16="http://schemas.microsoft.com/office/drawing/2014/main" id="{418D1AF4-36C4-6544-1949-1E4BEA6A49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15875"/>
            <a:ext cx="6827838" cy="547688"/>
          </a:xfrm>
        </p:spPr>
        <p:txBody>
          <a:bodyPr/>
          <a:lstStyle/>
          <a:p>
            <a:r>
              <a:rPr lang="en-GB" altLang="en-US" dirty="0"/>
              <a:t>Release 19 progress overview (2/3)</a:t>
            </a:r>
          </a:p>
        </p:txBody>
      </p:sp>
      <p:sp>
        <p:nvSpPr>
          <p:cNvPr id="15363" name="Content Placeholder 5">
            <a:extLst>
              <a:ext uri="{FF2B5EF4-FFF2-40B4-BE49-F238E27FC236}">
                <a16:creationId xmlns:a16="http://schemas.microsoft.com/office/drawing/2014/main" id="{8B6101D0-4944-92F0-0F66-B23B066C30C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7174" y="817417"/>
            <a:ext cx="8605837" cy="4055149"/>
          </a:xfrm>
        </p:spPr>
        <p:txBody>
          <a:bodyPr/>
          <a:lstStyle/>
          <a:p>
            <a:pPr marL="341273" indent="-341313">
              <a:defRPr/>
            </a:pPr>
            <a:r>
              <a:rPr lang="en-US" altLang="en-US" sz="2400" dirty="0"/>
              <a:t>RAN</a:t>
            </a:r>
          </a:p>
          <a:p>
            <a:pPr marL="739815" lvl="1" indent="-341313">
              <a:defRPr/>
            </a:pPr>
            <a:r>
              <a:rPr lang="en-GB" altLang="en-US" sz="1800" dirty="0"/>
              <a:t>Studies: </a:t>
            </a:r>
            <a:r>
              <a:rPr lang="en-US" altLang="en-US" sz="1800" dirty="0"/>
              <a:t> </a:t>
            </a:r>
            <a:r>
              <a:rPr lang="en-US" altLang="en-US" sz="1200" b="1" dirty="0"/>
              <a:t>12 studies (against 11 </a:t>
            </a:r>
            <a:r>
              <a:rPr lang="en-US" altLang="en-US" sz="1200" dirty="0"/>
              <a:t>at previous TSG), </a:t>
            </a:r>
            <a:r>
              <a:rPr lang="en-US" altLang="en-US" sz="1200" b="1" dirty="0"/>
              <a:t>OCI = 96 % </a:t>
            </a:r>
            <a:r>
              <a:rPr lang="en-US" altLang="en-US" sz="1200" dirty="0"/>
              <a:t>(against 76% at previous TSG)</a:t>
            </a:r>
            <a:endParaRPr lang="en-GB" altLang="en-US" sz="1050" dirty="0"/>
          </a:p>
          <a:p>
            <a:pPr marL="739815" lvl="1" indent="-341313">
              <a:defRPr/>
            </a:pPr>
            <a:r>
              <a:rPr lang="en-GB" altLang="en-US" sz="1800" u="sng" dirty="0"/>
              <a:t>RAN Core: </a:t>
            </a:r>
            <a:r>
              <a:rPr lang="en-GB" altLang="en-US" sz="1200" b="1" u="sng" dirty="0"/>
              <a:t>55 items </a:t>
            </a:r>
            <a:r>
              <a:rPr lang="en-US" altLang="en-US" sz="1200" b="1" u="sng" dirty="0"/>
              <a:t>(against 54 </a:t>
            </a:r>
            <a:r>
              <a:rPr lang="en-US" altLang="en-US" sz="1200" u="sng" dirty="0"/>
              <a:t>at previous TSG), </a:t>
            </a:r>
            <a:r>
              <a:rPr lang="en-US" altLang="en-US" sz="1200" b="1" u="sng" dirty="0">
                <a:highlight>
                  <a:srgbClr val="FFFF00"/>
                </a:highlight>
              </a:rPr>
              <a:t>OCI = 84 % </a:t>
            </a:r>
            <a:r>
              <a:rPr lang="en-US" altLang="en-US" sz="1200" u="sng" dirty="0">
                <a:highlight>
                  <a:srgbClr val="FFFF00"/>
                </a:highlight>
              </a:rPr>
              <a:t>(against 64% at previous TSG</a:t>
            </a:r>
            <a:r>
              <a:rPr lang="en-US" altLang="en-US" sz="1200" u="sng" dirty="0"/>
              <a:t>) </a:t>
            </a:r>
          </a:p>
          <a:p>
            <a:pPr marL="1139865" lvl="2" indent="-341313">
              <a:defRPr/>
            </a:pPr>
            <a:r>
              <a:rPr lang="en-US" altLang="en-US" sz="1050" dirty="0">
                <a:highlight>
                  <a:srgbClr val="00FF00"/>
                </a:highlight>
              </a:rPr>
              <a:t>RAN2/RAN3/RAN4Core: Items on time for their target by Sept. 2025</a:t>
            </a:r>
            <a:r>
              <a:rPr lang="en-US" altLang="en-US" sz="1050" dirty="0">
                <a:highlight>
                  <a:srgbClr val="FFFF00"/>
                </a:highlight>
              </a:rPr>
              <a:t> </a:t>
            </a:r>
          </a:p>
          <a:p>
            <a:pPr marL="1139865" lvl="2" indent="-341313">
              <a:defRPr/>
            </a:pPr>
            <a:r>
              <a:rPr lang="en-US" altLang="en-US" sz="1050" dirty="0">
                <a:highlight>
                  <a:srgbClr val="00FF00"/>
                </a:highlight>
              </a:rPr>
              <a:t>RAN1 : the main part of all the normative items completed at RAN#108, as per schedule </a:t>
            </a:r>
            <a:r>
              <a:rPr lang="en-US" altLang="en-US" sz="1050" dirty="0">
                <a:highlight>
                  <a:srgbClr val="FFFF00"/>
                </a:highlight>
              </a:rPr>
              <a:t>.</a:t>
            </a:r>
            <a:r>
              <a:rPr lang="en-US" altLang="en-US" sz="1050" dirty="0"/>
              <a:t>These items are:</a:t>
            </a:r>
          </a:p>
          <a:p>
            <a:pPr marL="739815" lvl="1" indent="-341313">
              <a:defRPr/>
            </a:pPr>
            <a:endParaRPr lang="en-GB" altLang="en-US" sz="1800" dirty="0"/>
          </a:p>
          <a:p>
            <a:pPr marL="739815" lvl="1" indent="-341313">
              <a:defRPr/>
            </a:pPr>
            <a:endParaRPr lang="en-GB" altLang="en-US" sz="1800" dirty="0"/>
          </a:p>
          <a:p>
            <a:pPr marL="739815" lvl="1" indent="-341313">
              <a:defRPr/>
            </a:pPr>
            <a:endParaRPr lang="en-GB" altLang="en-US" sz="1800" dirty="0"/>
          </a:p>
          <a:p>
            <a:pPr marL="739815" lvl="1" indent="-341313">
              <a:defRPr/>
            </a:pPr>
            <a:endParaRPr lang="en-GB" altLang="en-US" sz="1800" dirty="0"/>
          </a:p>
          <a:p>
            <a:pPr marL="739815" lvl="1" indent="-341313">
              <a:defRPr/>
            </a:pPr>
            <a:endParaRPr lang="en-GB" altLang="en-US" sz="1800" dirty="0"/>
          </a:p>
          <a:p>
            <a:pPr marL="739815" lvl="1" indent="-341313">
              <a:defRPr/>
            </a:pPr>
            <a:endParaRPr lang="en-GB" altLang="en-US" sz="1800" dirty="0"/>
          </a:p>
          <a:p>
            <a:pPr marL="739815" lvl="1" indent="-341313">
              <a:defRPr/>
            </a:pPr>
            <a:r>
              <a:rPr lang="en-GB" altLang="en-US" sz="1800" dirty="0"/>
              <a:t>RAN4Perf:  </a:t>
            </a:r>
            <a:r>
              <a:rPr lang="en-GB" altLang="en-US" sz="1200" b="1" dirty="0"/>
              <a:t>37 items </a:t>
            </a:r>
            <a:r>
              <a:rPr lang="en-US" altLang="en-US" sz="1200" b="1" dirty="0"/>
              <a:t>(against 36 </a:t>
            </a:r>
            <a:r>
              <a:rPr lang="en-US" altLang="en-US" sz="1200" dirty="0"/>
              <a:t>at previous TSG), </a:t>
            </a:r>
            <a:r>
              <a:rPr lang="en-US" altLang="en-US" sz="1200" b="1" dirty="0">
                <a:highlight>
                  <a:srgbClr val="FFFF00"/>
                </a:highlight>
              </a:rPr>
              <a:t>OCI = 45 % </a:t>
            </a:r>
            <a:r>
              <a:rPr lang="en-US" altLang="en-US" sz="1200" dirty="0">
                <a:highlight>
                  <a:srgbClr val="FFFF00"/>
                </a:highlight>
              </a:rPr>
              <a:t>(against 23% a</a:t>
            </a:r>
            <a:r>
              <a:rPr lang="en-US" altLang="en-US" sz="1200" dirty="0"/>
              <a:t>t previous TSG) </a:t>
            </a:r>
          </a:p>
          <a:p>
            <a:pPr marL="1139865" lvl="2" indent="-341313">
              <a:defRPr/>
            </a:pPr>
            <a:r>
              <a:rPr lang="en-US" altLang="en-US" sz="1200" dirty="0"/>
              <a:t>About half of the  items are now scheduled to be completed by March 2026 (</a:t>
            </a:r>
            <a:r>
              <a:rPr lang="en-US" altLang="en-US" sz="1200" dirty="0">
                <a:highlight>
                  <a:srgbClr val="FFFF00"/>
                </a:highlight>
              </a:rPr>
              <a:t>a quarter later than original Rel-19 timeline</a:t>
            </a:r>
            <a:r>
              <a:rPr lang="en-US" altLang="en-US" sz="1200" dirty="0"/>
              <a:t>)</a:t>
            </a:r>
            <a:endParaRPr lang="en-GB" altLang="en-US" sz="1200" dirty="0"/>
          </a:p>
          <a:p>
            <a:pPr marL="398502" lvl="1" indent="0">
              <a:buNone/>
              <a:defRPr/>
            </a:pPr>
            <a:endParaRPr lang="en-GB" altLang="en-US" sz="1800" b="1" dirty="0"/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32CA65B-1E18-FF55-EB07-75A8ED4DC86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41626962"/>
              </p:ext>
            </p:extLst>
          </p:nvPr>
        </p:nvGraphicFramePr>
        <p:xfrm>
          <a:off x="1241159" y="2423698"/>
          <a:ext cx="6075629" cy="1598787"/>
        </p:xfrm>
        <a:graphic>
          <a:graphicData uri="http://schemas.openxmlformats.org/drawingml/2006/table">
            <a:tbl>
              <a:tblPr/>
              <a:tblGrid>
                <a:gridCol w="483396">
                  <a:extLst>
                    <a:ext uri="{9D8B030D-6E8A-4147-A177-3AD203B41FA5}">
                      <a16:colId xmlns:a16="http://schemas.microsoft.com/office/drawing/2014/main" val="2151216106"/>
                    </a:ext>
                  </a:extLst>
                </a:gridCol>
                <a:gridCol w="4132566">
                  <a:extLst>
                    <a:ext uri="{9D8B030D-6E8A-4147-A177-3AD203B41FA5}">
                      <a16:colId xmlns:a16="http://schemas.microsoft.com/office/drawing/2014/main" val="206687977"/>
                    </a:ext>
                  </a:extLst>
                </a:gridCol>
                <a:gridCol w="1033141">
                  <a:extLst>
                    <a:ext uri="{9D8B030D-6E8A-4147-A177-3AD203B41FA5}">
                      <a16:colId xmlns:a16="http://schemas.microsoft.com/office/drawing/2014/main" val="998091217"/>
                    </a:ext>
                  </a:extLst>
                </a:gridCol>
                <a:gridCol w="426526">
                  <a:extLst>
                    <a:ext uri="{9D8B030D-6E8A-4147-A177-3AD203B41FA5}">
                      <a16:colId xmlns:a16="http://schemas.microsoft.com/office/drawing/2014/main" val="1457069027"/>
                    </a:ext>
                  </a:extLst>
                </a:gridCol>
              </a:tblGrid>
              <a:tr h="142175">
                <a:tc>
                  <a:txBody>
                    <a:bodyPr/>
                    <a:lstStyle/>
                    <a:p>
                      <a:pPr algn="l" fontAlgn="b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1021095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Core part: Enhancements of Network energy savings for NR 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Netw_Energy_NR_enh-Core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90%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8302931"/>
                  </a:ext>
                </a:extLst>
              </a:tr>
              <a:tr h="142175">
                <a:tc>
                  <a:txBody>
                    <a:bodyPr/>
                    <a:lstStyle/>
                    <a:p>
                      <a:pPr algn="l" fontAlgn="b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1021094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Core part: Low-power wake-up signal and receiver for NR (LP-WUS/WUR) 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NR_LPWUS-Core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90%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64621463"/>
                  </a:ext>
                </a:extLst>
              </a:tr>
              <a:tr h="142175">
                <a:tc>
                  <a:txBody>
                    <a:bodyPr/>
                    <a:lstStyle/>
                    <a:p>
                      <a:pPr algn="l" fontAlgn="b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1021093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Core part: Artificial Intelligence (AI)/Machine Learning (ML) for NR air interface 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NR_AIML_air-Core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85%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70954595"/>
                  </a:ext>
                </a:extLst>
              </a:tr>
              <a:tr h="142175">
                <a:tc>
                  <a:txBody>
                    <a:bodyPr/>
                    <a:lstStyle/>
                    <a:p>
                      <a:pPr algn="l" fontAlgn="b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1061084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Core part: Solutions for Ambient IoT (Internet of Things) in NR 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Ambient_IoT_Solutions-Core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84%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20854467"/>
                  </a:ext>
                </a:extLst>
              </a:tr>
              <a:tr h="142175">
                <a:tc>
                  <a:txBody>
                    <a:bodyPr/>
                    <a:lstStyle/>
                    <a:p>
                      <a:pPr algn="l" fontAlgn="b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1051123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Core part: Introduction of IoT-NTN TDD mode 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IoT_NTN_TDD-Core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76%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36129242"/>
                  </a:ext>
                </a:extLst>
              </a:tr>
              <a:tr h="142175">
                <a:tc>
                  <a:txBody>
                    <a:bodyPr/>
                    <a:lstStyle/>
                    <a:p>
                      <a:pPr algn="l" fontAlgn="b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1051120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Core part: Multi-carrier enhancements for NR Phase 2 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NR_MC_enh2-Core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90%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52350270"/>
                  </a:ext>
                </a:extLst>
              </a:tr>
              <a:tr h="142175">
                <a:tc>
                  <a:txBody>
                    <a:bodyPr/>
                    <a:lstStyle/>
                    <a:p>
                      <a:pPr algn="l" fontAlgn="b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1021089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Core part: NR MIMO Phase 5 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NR_MIMO_Ph5-Core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95%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5096786"/>
                  </a:ext>
                </a:extLst>
              </a:tr>
              <a:tr h="142175">
                <a:tc>
                  <a:txBody>
                    <a:bodyPr/>
                    <a:lstStyle/>
                    <a:p>
                      <a:pPr algn="l" fontAlgn="b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1021090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Core part: Evolution of NR duplex operation: Sub-band full duplex (SBFD) 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NR_duplex_evo</a:t>
                      </a:r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-Core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93%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40269001"/>
                  </a:ext>
                </a:extLst>
              </a:tr>
              <a:tr h="142175">
                <a:tc>
                  <a:txBody>
                    <a:bodyPr/>
                    <a:lstStyle/>
                    <a:p>
                      <a:pPr algn="l" fontAlgn="b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1061081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Core part: LTE-based 5G Broadcast Phase 2 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LTE_terr_bcast_Ph2-Core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95%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1551794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26541311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>
            <a:extLst>
              <a:ext uri="{FF2B5EF4-FFF2-40B4-BE49-F238E27FC236}">
                <a16:creationId xmlns:a16="http://schemas.microsoft.com/office/drawing/2014/main" id="{418D1AF4-36C4-6544-1949-1E4BEA6A49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15875"/>
            <a:ext cx="6827838" cy="547688"/>
          </a:xfrm>
        </p:spPr>
        <p:txBody>
          <a:bodyPr/>
          <a:lstStyle/>
          <a:p>
            <a:r>
              <a:rPr lang="en-GB" altLang="en-US" dirty="0"/>
              <a:t>Release 19 progress overview (3/3)</a:t>
            </a:r>
          </a:p>
        </p:txBody>
      </p:sp>
      <p:sp>
        <p:nvSpPr>
          <p:cNvPr id="15363" name="Content Placeholder 5">
            <a:extLst>
              <a:ext uri="{FF2B5EF4-FFF2-40B4-BE49-F238E27FC236}">
                <a16:creationId xmlns:a16="http://schemas.microsoft.com/office/drawing/2014/main" id="{8B6101D0-4944-92F0-0F66-B23B066C30C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7174" y="817417"/>
            <a:ext cx="8605837" cy="4055149"/>
          </a:xfrm>
        </p:spPr>
        <p:txBody>
          <a:bodyPr/>
          <a:lstStyle/>
          <a:p>
            <a:pPr marL="341313" indent="-341313">
              <a:defRPr/>
            </a:pPr>
            <a:r>
              <a:rPr lang="en-US" altLang="en-US" sz="2400" dirty="0"/>
              <a:t>SA 3/4/5 &amp; CT</a:t>
            </a:r>
          </a:p>
          <a:p>
            <a:pPr marL="739815" lvl="1" indent="-341313">
              <a:defRPr/>
            </a:pPr>
            <a:r>
              <a:rPr lang="en-GB" altLang="en-US" sz="1800" dirty="0"/>
              <a:t>SA3/4/5:</a:t>
            </a:r>
          </a:p>
          <a:p>
            <a:pPr marL="1139825" lvl="2" indent="-341313">
              <a:defRPr/>
            </a:pPr>
            <a:r>
              <a:rPr lang="en-US" altLang="en-US" sz="1200" dirty="0"/>
              <a:t>Studies</a:t>
            </a:r>
            <a:r>
              <a:rPr lang="en-US" altLang="en-US" sz="1200" b="1" dirty="0"/>
              <a:t>: 53 studies (same </a:t>
            </a:r>
            <a:r>
              <a:rPr lang="en-US" altLang="en-US" sz="1200" dirty="0"/>
              <a:t>at previous TSG), </a:t>
            </a:r>
            <a:r>
              <a:rPr lang="en-US" altLang="en-US" sz="1200" b="1" dirty="0"/>
              <a:t>OCI = 95 % </a:t>
            </a:r>
            <a:r>
              <a:rPr lang="en-US" altLang="en-US" sz="1200" dirty="0"/>
              <a:t>(against 90 % at previous TSG)</a:t>
            </a:r>
          </a:p>
          <a:p>
            <a:pPr marL="1139825" lvl="2" indent="-341313">
              <a:defRPr/>
            </a:pPr>
            <a:r>
              <a:rPr lang="en-US" altLang="en-US" sz="1200" dirty="0"/>
              <a:t>Normative</a:t>
            </a:r>
            <a:r>
              <a:rPr lang="en-US" altLang="en-US" sz="1200" b="1" dirty="0"/>
              <a:t>: </a:t>
            </a:r>
            <a:r>
              <a:rPr lang="en-US" altLang="en-US" sz="1200" b="1" u="sng" dirty="0"/>
              <a:t>74 items (against 67 at previous TSG)</a:t>
            </a:r>
            <a:r>
              <a:rPr lang="en-US" altLang="en-US" sz="1200" dirty="0"/>
              <a:t>, </a:t>
            </a:r>
            <a:r>
              <a:rPr lang="en-US" altLang="en-US" sz="1200" b="1" dirty="0">
                <a:highlight>
                  <a:srgbClr val="FFFF00"/>
                </a:highlight>
              </a:rPr>
              <a:t>OCI = 67 % (against 43 % </a:t>
            </a:r>
            <a:r>
              <a:rPr lang="en-US" altLang="en-US" sz="1200" dirty="0"/>
              <a:t>at previous TSG)</a:t>
            </a:r>
          </a:p>
          <a:p>
            <a:pPr marL="1139825" lvl="2" indent="-341313">
              <a:defRPr/>
            </a:pPr>
            <a:r>
              <a:rPr lang="en-US" altLang="en-US" sz="1200" dirty="0">
                <a:highlight>
                  <a:srgbClr val="00FF00"/>
                </a:highlight>
              </a:rPr>
              <a:t>TARGET remains September 2025</a:t>
            </a:r>
          </a:p>
          <a:p>
            <a:pPr marL="739815" lvl="1" indent="-341313">
              <a:defRPr/>
            </a:pPr>
            <a:r>
              <a:rPr lang="en-GB" altLang="en-US" sz="1800" dirty="0"/>
              <a:t>CT WG:</a:t>
            </a:r>
          </a:p>
          <a:p>
            <a:pPr marL="1139825" lvl="2" indent="-341313">
              <a:defRPr/>
            </a:pPr>
            <a:r>
              <a:rPr lang="en-US" altLang="en-US" sz="1200" dirty="0"/>
              <a:t>Studies</a:t>
            </a:r>
            <a:r>
              <a:rPr lang="en-US" altLang="en-US" sz="1200" b="1" dirty="0"/>
              <a:t>: 5 studies (against 4 at previous TSG)</a:t>
            </a:r>
            <a:r>
              <a:rPr lang="en-US" altLang="en-US" sz="1200" dirty="0"/>
              <a:t>, </a:t>
            </a:r>
            <a:r>
              <a:rPr lang="en-US" altLang="en-US" sz="1200" b="1" dirty="0"/>
              <a:t>OCI = 80 % </a:t>
            </a:r>
            <a:r>
              <a:rPr lang="en-US" altLang="en-US" sz="1200" dirty="0"/>
              <a:t>(against 85% at previous TSG)</a:t>
            </a:r>
          </a:p>
          <a:p>
            <a:pPr marL="1139825" lvl="2" indent="-341313">
              <a:defRPr/>
            </a:pPr>
            <a:r>
              <a:rPr lang="en-US" altLang="en-US" sz="1200" dirty="0"/>
              <a:t>Normative</a:t>
            </a:r>
            <a:r>
              <a:rPr lang="en-US" altLang="en-US" sz="1200" b="1" dirty="0"/>
              <a:t>: </a:t>
            </a:r>
            <a:r>
              <a:rPr lang="en-US" altLang="en-US" sz="1200" b="1" u="sng" dirty="0">
                <a:highlight>
                  <a:srgbClr val="FFFF00"/>
                </a:highlight>
              </a:rPr>
              <a:t>123 items (against 112 at previous TSG</a:t>
            </a:r>
            <a:r>
              <a:rPr lang="en-US" altLang="en-US" sz="1200" b="1" u="sng" dirty="0"/>
              <a:t>)</a:t>
            </a:r>
            <a:r>
              <a:rPr lang="en-US" altLang="en-US" sz="1200" dirty="0"/>
              <a:t>, </a:t>
            </a:r>
            <a:r>
              <a:rPr lang="en-US" altLang="en-US" sz="1200" b="1" dirty="0">
                <a:highlight>
                  <a:srgbClr val="FFFF00"/>
                </a:highlight>
              </a:rPr>
              <a:t>OCI = 78% (against 55% </a:t>
            </a:r>
            <a:r>
              <a:rPr lang="en-US" altLang="en-US" sz="1200" dirty="0"/>
              <a:t>at previous TSG)</a:t>
            </a:r>
          </a:p>
          <a:p>
            <a:pPr marL="1139825" lvl="2" indent="-341313">
              <a:defRPr/>
            </a:pPr>
            <a:r>
              <a:rPr lang="en-US" altLang="en-US" sz="1200" dirty="0"/>
              <a:t>CT #108: some blocking points in Stage 2 (see CT report to SA in SP-250776), such as 5G_ProSe_Ph3, MINT_Ph2, Ambient IoT, and </a:t>
            </a:r>
            <a:r>
              <a:rPr lang="en-GB" altLang="en-US" sz="1200" dirty="0"/>
              <a:t>Shared Data Handling on </a:t>
            </a:r>
            <a:r>
              <a:rPr lang="en-GB" altLang="en-US" sz="1200" dirty="0" err="1"/>
              <a:t>Nudm</a:t>
            </a:r>
            <a:r>
              <a:rPr lang="en-GB" altLang="en-US" sz="1200" dirty="0"/>
              <a:t> and </a:t>
            </a:r>
            <a:r>
              <a:rPr lang="en-GB" altLang="en-US" sz="1200" dirty="0" err="1"/>
              <a:t>Nudr</a:t>
            </a:r>
            <a:r>
              <a:rPr lang="en-GB" altLang="en-US" sz="1200" dirty="0"/>
              <a:t> (</a:t>
            </a:r>
            <a:r>
              <a:rPr lang="en-GB" altLang="en-US" sz="1200" dirty="0" err="1"/>
              <a:t>Shared_Data</a:t>
            </a:r>
            <a:r>
              <a:rPr lang="en-GB" altLang="en-US" sz="1200" dirty="0"/>
              <a:t>). SA has taken note and all these items will be closed in the next SA WGs meeting.</a:t>
            </a:r>
            <a:endParaRPr lang="en-US" altLang="en-US" sz="1200" dirty="0"/>
          </a:p>
          <a:p>
            <a:pPr marL="1139825" lvl="2" indent="-341313">
              <a:defRPr/>
            </a:pPr>
            <a:r>
              <a:rPr lang="en-US" altLang="en-US" sz="1200" dirty="0">
                <a:highlight>
                  <a:srgbClr val="00FF00"/>
                </a:highlight>
              </a:rPr>
              <a:t>TARGET remains September 2025</a:t>
            </a:r>
          </a:p>
          <a:p>
            <a:pPr marL="1139825" lvl="2" indent="-341313">
              <a:defRPr/>
            </a:pPr>
            <a:endParaRPr lang="en-US" altLang="en-US" sz="1200" dirty="0"/>
          </a:p>
          <a:p>
            <a:pPr marL="1139825" lvl="2" indent="-341313">
              <a:defRPr/>
            </a:pPr>
            <a:endParaRPr lang="en-US" altLang="en-US" sz="1200" dirty="0"/>
          </a:p>
          <a:p>
            <a:pPr marL="398502" lvl="1" indent="0">
              <a:buNone/>
              <a:defRPr/>
            </a:pPr>
            <a:endParaRPr lang="en-GB" altLang="en-US" sz="1800" b="1" dirty="0"/>
          </a:p>
        </p:txBody>
      </p:sp>
    </p:spTree>
    <p:extLst>
      <p:ext uri="{BB962C8B-B14F-4D97-AF65-F5344CB8AC3E}">
        <p14:creationId xmlns:p14="http://schemas.microsoft.com/office/powerpoint/2010/main" val="522818104"/>
      </p:ext>
    </p:extLst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5">
            <a:extLst>
              <a:ext uri="{FF2B5EF4-FFF2-40B4-BE49-F238E27FC236}">
                <a16:creationId xmlns:a16="http://schemas.microsoft.com/office/drawing/2014/main" id="{471C1B4C-7ED6-5C97-D92C-78A57AEEEC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Content of this Work Plan review </a:t>
            </a:r>
          </a:p>
        </p:txBody>
      </p:sp>
      <p:sp>
        <p:nvSpPr>
          <p:cNvPr id="21507" name="Content Placeholder 6">
            <a:extLst>
              <a:ext uri="{FF2B5EF4-FFF2-40B4-BE49-F238E27FC236}">
                <a16:creationId xmlns:a16="http://schemas.microsoft.com/office/drawing/2014/main" id="{60827DFD-2030-229F-DAC4-6CF4D87C7F0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1313" indent="-341313"/>
            <a:r>
              <a:rPr lang="en-GB" altLang="en-US" dirty="0"/>
              <a:t>Snapshot of all ongoing Releases</a:t>
            </a:r>
          </a:p>
          <a:p>
            <a:pPr marL="341313" indent="-341313" algn="just"/>
            <a:r>
              <a:rPr lang="en-GB" altLang="en-US" dirty="0"/>
              <a:t>Rel-19 Timeline and Progress</a:t>
            </a:r>
          </a:p>
          <a:p>
            <a:pPr marL="341313" indent="-341313" algn="just"/>
            <a:r>
              <a:rPr lang="en-GB" altLang="en-US" b="1" i="1" dirty="0"/>
              <a:t>Rel-20 Timeline and Progress</a:t>
            </a:r>
          </a:p>
          <a:p>
            <a:pPr marL="341313" indent="-341313" algn="just"/>
            <a:r>
              <a:rPr lang="en-GB" altLang="en-US" dirty="0"/>
              <a:t>Rel-21 Timeline and Progress</a:t>
            </a:r>
          </a:p>
          <a:p>
            <a:pPr marL="341313" indent="-341313" algn="just"/>
            <a:r>
              <a:rPr lang="en-GB" altLang="en-US" dirty="0"/>
              <a:t>Background information</a:t>
            </a:r>
            <a:endParaRPr lang="en-US" altLang="en-US" dirty="0"/>
          </a:p>
          <a:p>
            <a:pPr marL="0" indent="0" algn="just">
              <a:buNone/>
            </a:pPr>
            <a:endParaRPr lang="en-GB" altLang="en-US" dirty="0"/>
          </a:p>
        </p:txBody>
      </p:sp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0347D341463BF439568C262687005F6" ma:contentTypeVersion="13" ma:contentTypeDescription="Create a new document." ma:contentTypeScope="" ma:versionID="ad2cf2490f0c719e3ee4922923800c9e">
  <xsd:schema xmlns:xsd="http://www.w3.org/2001/XMLSchema" xmlns:xs="http://www.w3.org/2001/XMLSchema" xmlns:p="http://schemas.microsoft.com/office/2006/metadata/properties" xmlns:ns3="2ca8e41a-b3d0-462f-857c-48a93d48cc9b" xmlns:ns4="199dcaf0-96ce-4e65-9ae8-79a6ae4aa63e" targetNamespace="http://schemas.microsoft.com/office/2006/metadata/properties" ma:root="true" ma:fieldsID="54b66be8fa2c69c44067c6665534d727" ns3:_="" ns4:_="">
    <xsd:import namespace="2ca8e41a-b3d0-462f-857c-48a93d48cc9b"/>
    <xsd:import namespace="199dcaf0-96ce-4e65-9ae8-79a6ae4aa63e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MediaServiceLocation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ca8e41a-b3d0-462f-857c-48a93d48cc9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99dcaf0-96ce-4e65-9ae8-79a6ae4aa63e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2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D0DE101F-A034-4B5A-BEBB-E4455608FEA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ca8e41a-b3d0-462f-857c-48a93d48cc9b"/>
    <ds:schemaRef ds:uri="199dcaf0-96ce-4e65-9ae8-79a6ae4aa63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9028EA06-5405-43DA-BDDC-3946B20DBF66}">
  <ds:schemaRefs>
    <ds:schemaRef ds:uri="http://purl.org/dc/terms/"/>
    <ds:schemaRef ds:uri="2ca8e41a-b3d0-462f-857c-48a93d48cc9b"/>
    <ds:schemaRef ds:uri="http://purl.org/dc/dcmitype/"/>
    <ds:schemaRef ds:uri="http://schemas.microsoft.com/office/infopath/2007/PartnerControls"/>
    <ds:schemaRef ds:uri="http://purl.org/dc/elements/1.1/"/>
    <ds:schemaRef ds:uri="http://schemas.microsoft.com/office/2006/documentManagement/types"/>
    <ds:schemaRef ds:uri="199dcaf0-96ce-4e65-9ae8-79a6ae4aa63e"/>
    <ds:schemaRef ds:uri="http://schemas.openxmlformats.org/package/2006/metadata/core-properties"/>
    <ds:schemaRef ds:uri="http://schemas.microsoft.com/office/2006/metadata/propertie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06BFF7F3-058C-41E7-936D-0DECAAB96F9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35516</TotalTime>
  <Words>3919</Words>
  <Application>Microsoft Office PowerPoint</Application>
  <PresentationFormat>On-screen Show (16:9)</PresentationFormat>
  <Paragraphs>747</Paragraphs>
  <Slides>23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23</vt:i4>
      </vt:variant>
    </vt:vector>
  </HeadingPairs>
  <TitlesOfParts>
    <vt:vector size="31" baseType="lpstr">
      <vt:lpstr>Arial</vt:lpstr>
      <vt:lpstr>Calibri</vt:lpstr>
      <vt:lpstr>Montserrat</vt:lpstr>
      <vt:lpstr>Symbol</vt:lpstr>
      <vt:lpstr>Times New Roman</vt:lpstr>
      <vt:lpstr>Wingdings</vt:lpstr>
      <vt:lpstr>Office Theme</vt:lpstr>
      <vt:lpstr>Custom Design</vt:lpstr>
      <vt:lpstr>PowerPoint Presentation</vt:lpstr>
      <vt:lpstr>Content of this Work Plan review </vt:lpstr>
      <vt:lpstr>PowerPoint Presentation</vt:lpstr>
      <vt:lpstr>Content of this Work Plan review </vt:lpstr>
      <vt:lpstr>PowerPoint Presentation</vt:lpstr>
      <vt:lpstr>Release 19 progress overview (1/2)</vt:lpstr>
      <vt:lpstr>Release 19 progress overview (2/3)</vt:lpstr>
      <vt:lpstr>Release 19 progress overview (3/3)</vt:lpstr>
      <vt:lpstr>Content of this Work Plan review </vt:lpstr>
      <vt:lpstr>Release 20: introduction</vt:lpstr>
      <vt:lpstr>PowerPoint Presentation</vt:lpstr>
      <vt:lpstr>Release 20 5GA progress overview (1/5)</vt:lpstr>
      <vt:lpstr>Release 20 5GA progress overview (2/5)</vt:lpstr>
      <vt:lpstr>Release 20 5GA progress overview (3/5)</vt:lpstr>
      <vt:lpstr>Release 20 5GA progress overview (4/5)</vt:lpstr>
      <vt:lpstr>Release 20 5GA progress overview (5/5)</vt:lpstr>
      <vt:lpstr>PowerPoint Presentation</vt:lpstr>
      <vt:lpstr>Release 20 FS_6G progress overview</vt:lpstr>
      <vt:lpstr>Content of this Work Plan review </vt:lpstr>
      <vt:lpstr>Release 21</vt:lpstr>
      <vt:lpstr>Content of this Work Plan review </vt:lpstr>
      <vt:lpstr>Background information (1/2): overall background information</vt:lpstr>
      <vt:lpstr>Background information (2/2): Relationship between WGs, Stages and deadlines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dc:description>© 2009  All rights reserved</dc:description>
  <cp:lastModifiedBy>Alain Sultan</cp:lastModifiedBy>
  <cp:revision>2029</cp:revision>
  <cp:lastPrinted>2017-02-24T12:37:51Z</cp:lastPrinted>
  <dcterms:created xsi:type="dcterms:W3CDTF">2008-08-30T09:32:10Z</dcterms:created>
  <dcterms:modified xsi:type="dcterms:W3CDTF">2025-06-13T13:04:31Z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0x01010050347D341463BF439568C262687005F6</vt:lpwstr>
  </property>
</Properties>
</file>