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5"/>
  </p:notesMasterIdLst>
  <p:sldIdLst>
    <p:sldId id="434" r:id="rId3"/>
    <p:sldId id="435" r:id="rId4"/>
    <p:sldId id="2138" r:id="rId5"/>
    <p:sldId id="2139" r:id="rId6"/>
    <p:sldId id="1090" r:id="rId7"/>
    <p:sldId id="448" r:id="rId8"/>
    <p:sldId id="2110" r:id="rId9"/>
    <p:sldId id="2114" r:id="rId10"/>
    <p:sldId id="2133" r:id="rId11"/>
    <p:sldId id="1096" r:id="rId12"/>
    <p:sldId id="1097" r:id="rId13"/>
    <p:sldId id="2128" r:id="rId14"/>
    <p:sldId id="2136" r:id="rId15"/>
    <p:sldId id="2132" r:id="rId16"/>
    <p:sldId id="2134" r:id="rId17"/>
    <p:sldId id="2103" r:id="rId18"/>
    <p:sldId id="2113" r:id="rId19"/>
    <p:sldId id="2135" r:id="rId20"/>
    <p:sldId id="2137" r:id="rId21"/>
    <p:sldId id="1093" r:id="rId22"/>
    <p:sldId id="1094" r:id="rId23"/>
    <p:sldId id="1089" r:id="rId24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800BE"/>
    <a:srgbClr val="663300"/>
    <a:srgbClr val="0066FF"/>
    <a:srgbClr val="92D050"/>
    <a:srgbClr val="C5C5C5"/>
    <a:srgbClr val="FA7100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59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EF5CA-2720-FD35-1966-BA05435DC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5CB4D6-14D0-54DA-551C-0AF48FC2E5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48261-2723-9A6B-0C1E-404DD7367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39D8F1-5C5C-C676-CD8B-52D31BA05B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00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7/Docs/RP-250785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7/Docs/RP-250813.zip" TargetMode="External"/><Relationship Id="rId4" Type="http://schemas.openxmlformats.org/officeDocument/2006/relationships/hyperlink" Target="http://www.3gpp.org/ftp/tsg_ran/TSG_RAN/TSGR_107/Docs/RP-250809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7/Docs/RP-2508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7/Docs/RP-250819.zip" TargetMode="Externa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7/Docs/RP-250820.zip" TargetMode="Externa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7/Docs/RP-250807.zip" TargetMode="External"/><Relationship Id="rId2" Type="http://schemas.openxmlformats.org/officeDocument/2006/relationships/hyperlink" Target="http://www.3gpp.org/ftp/tsg_ran/TSG_RAN/TSGR_107/Docs/RP-250788.zip" TargetMode="Externa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7/Docs/RP-250339.zip" TargetMode="External"/><Relationship Id="rId3" Type="http://schemas.openxmlformats.org/officeDocument/2006/relationships/hyperlink" Target="http://www.3gpp.org/ftp/tsg_ran/TSG_RAN/TSGR_107/Docs/RP-250577.zip" TargetMode="External"/><Relationship Id="rId7" Type="http://schemas.openxmlformats.org/officeDocument/2006/relationships/hyperlink" Target="http://www.3gpp.org/ftp/tsg_ran/TSG_RAN/TSGR_107/Docs/RP-250777.zip" TargetMode="External"/><Relationship Id="rId2" Type="http://schemas.openxmlformats.org/officeDocument/2006/relationships/hyperlink" Target="http://www.3gpp.org/ftp/tsg_ran/TSG_RAN/TSGR_107/Docs/RP-25030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7/Docs/RP-250796.zip" TargetMode="External"/><Relationship Id="rId5" Type="http://schemas.openxmlformats.org/officeDocument/2006/relationships/hyperlink" Target="http://www.3gpp.org/ftp/tsg_ran/TSG_RAN/TSGR_107/Docs/RP-250343.zip" TargetMode="External"/><Relationship Id="rId4" Type="http://schemas.openxmlformats.org/officeDocument/2006/relationships/hyperlink" Target="http://www.3gpp.org/ftp/tsg_ran/TSG_RAN/TSGR_107/Docs/RP-250792.zip" TargetMode="External"/><Relationship Id="rId9" Type="http://schemas.openxmlformats.org/officeDocument/2006/relationships/hyperlink" Target="http://www.3gpp.org/ftp/tsg_ran/TSG_RAN/TSGR_107/Docs/RP-250188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7/Docs/RP-250197.zip" TargetMode="External"/><Relationship Id="rId3" Type="http://schemas.openxmlformats.org/officeDocument/2006/relationships/hyperlink" Target="http://www.3gpp.org/ftp/tsg_ran/TSG_RAN/TSGR_107/Docs/RP-250778.zip" TargetMode="External"/><Relationship Id="rId7" Type="http://schemas.openxmlformats.org/officeDocument/2006/relationships/hyperlink" Target="http://www.3gpp.org/ftp/tsg_ran/TSG_RAN/TSGR_107/Docs/RP-250781.zip" TargetMode="External"/><Relationship Id="rId2" Type="http://schemas.openxmlformats.org/officeDocument/2006/relationships/hyperlink" Target="http://www.3gpp.org/ftp/tsg_ran/TSG_RAN/TSGR_107/Docs/RP-250107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7/Docs/RP-250780.zip" TargetMode="External"/><Relationship Id="rId5" Type="http://schemas.openxmlformats.org/officeDocument/2006/relationships/hyperlink" Target="http://www.3gpp.org/ftp/tsg_ran/TSG_RAN/TSGR_107/Docs/RP-250326.zip" TargetMode="External"/><Relationship Id="rId4" Type="http://schemas.openxmlformats.org/officeDocument/2006/relationships/hyperlink" Target="http://www.3gpp.org/ftp/tsg_ran/TSG_RAN/TSGR_107/Docs/RP-250767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7/Docs/RP-250799.zip" TargetMode="External"/><Relationship Id="rId2" Type="http://schemas.openxmlformats.org/officeDocument/2006/relationships/hyperlink" Target="http://www.3gpp.org/ftp/tsg_ran/TSG_RAN/TSGR_107/Docs/RP-250247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7/Docs/RP-250794.zip" TargetMode="External"/><Relationship Id="rId4" Type="http://schemas.openxmlformats.org/officeDocument/2006/relationships/hyperlink" Target="http://www.3gpp.org/ftp/tsg_ran/TSG_RAN/TSGR_107/Docs/RP-250472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7/Docs/RP-250783.zip" TargetMode="External"/><Relationship Id="rId2" Type="http://schemas.openxmlformats.org/officeDocument/2006/relationships/hyperlink" Target="http://www.3gpp.org/ftp/tsg_ran/TSG_RAN/TSGR_107/Docs/RP-250015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7/Docs/RP-250539.zip" TargetMode="External"/><Relationship Id="rId4" Type="http://schemas.openxmlformats.org/officeDocument/2006/relationships/hyperlink" Target="http://www.3gpp.org/ftp/tsg_ran/TSG_RAN/TSGR_107/Docs/RP-250086.zip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7/Docs/RP-250108.zip" TargetMode="External"/><Relationship Id="rId2" Type="http://schemas.openxmlformats.org/officeDocument/2006/relationships/hyperlink" Target="http://www.3gpp.org/ftp/tsg_ran/TSG_RAN/TSGR_107/Docs/RP-250013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7/Docs/RP-250812.zip" TargetMode="External"/><Relationship Id="rId3" Type="http://schemas.openxmlformats.org/officeDocument/2006/relationships/hyperlink" Target="http://www.3gpp.org/ftp/tsg_ran/TSG_RAN/TSGR_107/Docs/RP-2508023zip" TargetMode="External"/><Relationship Id="rId7" Type="http://schemas.openxmlformats.org/officeDocument/2006/relationships/hyperlink" Target="http://www.3gpp.org/ftp/tsg_ran/TSG_RAN/TSGR_107/Docs/RP-250040.zip" TargetMode="External"/><Relationship Id="rId2" Type="http://schemas.openxmlformats.org/officeDocument/2006/relationships/hyperlink" Target="http://www.3gpp.org/ftp/tsg_ran/TSG_RAN/TSGR_107/Docs/RP-250802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7/Docs/RP-250039.zip" TargetMode="External"/><Relationship Id="rId5" Type="http://schemas.openxmlformats.org/officeDocument/2006/relationships/hyperlink" Target="http://www.3gpp.org/ftp/tsg_ran/TSG_RAN/TSGR_107/Docs/RP-250797.zip" TargetMode="External"/><Relationship Id="rId4" Type="http://schemas.openxmlformats.org/officeDocument/2006/relationships/hyperlink" Target="http://www.3gpp.org/ftp/tsg_ran/TSG_RAN/TSGR_107/Docs/RP-250787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RAN#107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Vice-Chair (AT&amp;T)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F57098-EDC6-067B-DE63-0794FAD72538}"/>
              </a:ext>
            </a:extLst>
          </p:cNvPr>
          <p:cNvSpPr txBox="1"/>
          <p:nvPr/>
        </p:nvSpPr>
        <p:spPr>
          <a:xfrm>
            <a:off x="12226834" y="409303"/>
            <a:ext cx="1706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FF"/>
                </a:solidFill>
              </a:rPr>
              <a:t>SP-250339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3600" b="1" dirty="0"/>
              <a:t>5G-Advanced in Rel-20 </a:t>
            </a:r>
            <a:br>
              <a:rPr lang="en-US" sz="3600" b="1" dirty="0"/>
            </a:br>
            <a:r>
              <a:rPr lang="en-US" sz="3600" b="1" dirty="0"/>
              <a:t>List of Potential RAN2-led Items for Subsequent Discussion till RAN#108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743C05-78BC-3CE4-8054-F9B7B839DE1B}"/>
              </a:ext>
            </a:extLst>
          </p:cNvPr>
          <p:cNvSpPr txBox="1"/>
          <p:nvPr/>
        </p:nvSpPr>
        <p:spPr>
          <a:xfrm>
            <a:off x="9276543" y="2009237"/>
            <a:ext cx="405802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Additional details </a:t>
            </a:r>
            <a:r>
              <a:rPr lang="en-US" sz="1400" b="1" dirty="0">
                <a:latin typeface="Arial" panose="020B0604020202020204" pitchFamily="34" charset="0"/>
                <a:ea typeface="Batang" panose="02030600000101010101" pitchFamily="18" charset="-127"/>
              </a:rPr>
              <a:t>can be found in </a:t>
            </a:r>
            <a:r>
              <a:rPr lang="en-US" sz="14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moderator summary in </a:t>
            </a:r>
            <a:r>
              <a:rPr lang="en-US" sz="1400" b="1" dirty="0">
                <a:latin typeface="Arial" panose="020B0604020202020204" pitchFamily="34" charset="0"/>
                <a:ea typeface="Batang" panose="02030600000101010101" pitchFamily="18" charset="-127"/>
              </a:rPr>
              <a:t>RP-250803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RP-250803	Moderator's summary for RAN2 led REL-20 topics	RAN2 Chair (</a:t>
            </a:r>
            <a:r>
              <a:rPr lang="en-US" sz="1400" dirty="0" err="1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InterDigital</a:t>
            </a:r>
            <a:r>
              <a:rPr lang="en-US" sz="1400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)</a:t>
            </a:r>
            <a:endParaRPr lang="en-US" sz="1400" dirty="0">
              <a:latin typeface="Arial" panose="020B060402020202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A5D1E4BE-C7C3-A35C-AF97-7B7B3C97D079}"/>
              </a:ext>
            </a:extLst>
          </p:cNvPr>
          <p:cNvGraphicFramePr>
            <a:graphicFrameLocks noGrp="1"/>
          </p:cNvGraphicFramePr>
          <p:nvPr/>
        </p:nvGraphicFramePr>
        <p:xfrm>
          <a:off x="2020697" y="1305502"/>
          <a:ext cx="6903721" cy="388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3246121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it-IT" sz="2000" dirty="0"/>
                        <a:t>AI Mobility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it-IT" sz="2000" dirty="0">
                          <a:solidFill>
                            <a:schemeClr val="tx1"/>
                          </a:solidFill>
                        </a:rPr>
                        <a:t>NTN 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XR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230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(RAN1 led) AI PHY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(RAN1 led) Ambient 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(RAN1 led) MIMO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[0.5]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13372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(RAN1 led) NR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[0.5]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37672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0845411-5229-DFCF-8726-46C34F288B7E}"/>
              </a:ext>
            </a:extLst>
          </p:cNvPr>
          <p:cNvSpPr txBox="1">
            <a:spLocks/>
          </p:cNvSpPr>
          <p:nvPr/>
        </p:nvSpPr>
        <p:spPr bwMode="auto">
          <a:xfrm>
            <a:off x="1466359" y="5384550"/>
            <a:ext cx="9513205" cy="137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/>
              <a:t>RAN2 total capacity is 40 TUs</a:t>
            </a:r>
          </a:p>
          <a:p>
            <a:r>
              <a:rPr lang="en-US" sz="2000" dirty="0" err="1"/>
              <a:t>Maintanence</a:t>
            </a:r>
            <a:r>
              <a:rPr lang="en-US" sz="2000" dirty="0"/>
              <a:t>: 14 TUs</a:t>
            </a:r>
          </a:p>
          <a:p>
            <a:r>
              <a:rPr lang="en-US" sz="2000" dirty="0"/>
              <a:t>Reserved TUs (~10% capacity): 4 TUs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TEI20: 1 TU </a:t>
            </a:r>
          </a:p>
          <a:p>
            <a:r>
              <a:rPr lang="en-US" sz="2000" dirty="0"/>
              <a:t>Other impacted WGs: 1 TU</a:t>
            </a:r>
          </a:p>
          <a:p>
            <a:r>
              <a:rPr lang="en-US" sz="2000" dirty="0"/>
              <a:t>TUs left for Rel-20 5G A and 6G: 20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A200B338-DB1A-40DA-AD2C-247378C7EC8F}"/>
              </a:ext>
            </a:extLst>
          </p:cNvPr>
          <p:cNvGraphicFramePr>
            <a:graphicFrameLocks noGrp="1"/>
          </p:cNvGraphicFramePr>
          <p:nvPr/>
        </p:nvGraphicFramePr>
        <p:xfrm>
          <a:off x="2256770" y="1719764"/>
          <a:ext cx="6177600" cy="24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AI/ML for NG-RAN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[1-1.5]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(RAN1-led) Ambient IoT</a:t>
                      </a:r>
                      <a:endParaRPr lang="en-US" sz="1800" dirty="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346086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SON/MDT Enhancements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[0.5-1]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ISAC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5434784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59D2C26B-C8D9-49A2-949E-0B39D9EC7734}"/>
              </a:ext>
            </a:extLst>
          </p:cNvPr>
          <p:cNvSpPr txBox="1">
            <a:spLocks/>
          </p:cNvSpPr>
          <p:nvPr/>
        </p:nvSpPr>
        <p:spPr bwMode="auto">
          <a:xfrm>
            <a:off x="683664" y="138223"/>
            <a:ext cx="1386127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5pPr>
            <a:lvl6pPr marL="609566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33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697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263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b="1" dirty="0"/>
              <a:t>5G-Advanced in Rel-20 </a:t>
            </a:r>
          </a:p>
          <a:p>
            <a:r>
              <a:rPr lang="en-US" sz="3600" b="1" kern="0" dirty="0"/>
              <a:t>List of Potential RAN3-led Items for Subsequent Discussion till RAN#108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8119A9F-1A11-E072-1875-8815A202108D}"/>
              </a:ext>
            </a:extLst>
          </p:cNvPr>
          <p:cNvSpPr txBox="1"/>
          <p:nvPr/>
        </p:nvSpPr>
        <p:spPr bwMode="auto">
          <a:xfrm>
            <a:off x="1571714" y="4656699"/>
            <a:ext cx="11331486" cy="177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4344" tIns="37172" rIns="74344" bIns="37172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</a:defRPr>
            </a:lvl2pPr>
            <a:lvl3pPr marL="1524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5">
                <a:solidFill>
                  <a:schemeClr val="tx1"/>
                </a:solidFill>
                <a:latin typeface="+mn-lt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>
                <a:solidFill>
                  <a:schemeClr val="tx1"/>
                </a:solidFill>
                <a:latin typeface="+mn-lt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0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0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0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noProof="1">
                <a:sym typeface="+mn-ea"/>
              </a:rPr>
              <a:t>RAN3 total capacity is 19 TUs</a:t>
            </a:r>
            <a:endParaRPr lang="en-US" sz="2000" kern="0" noProof="1"/>
          </a:p>
          <a:p>
            <a:r>
              <a:rPr lang="en-US" sz="2000" kern="0" noProof="1"/>
              <a:t>~10% RAN3 capacity is planned to be reserved</a:t>
            </a:r>
          </a:p>
          <a:p>
            <a:r>
              <a:rPr lang="en-US" sz="2000" kern="0" noProof="1">
                <a:sym typeface="Wingdings" panose="05000000000000000000" pitchFamily="2" charset="2"/>
              </a:rPr>
              <a:t>~[1] TU reserved per meeting including additional TU for TEI/maintenances</a:t>
            </a:r>
          </a:p>
          <a:p>
            <a:endParaRPr lang="en-US" sz="2000" kern="0" noProof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302A82-816B-02AB-87E9-237898B044C5}"/>
              </a:ext>
            </a:extLst>
          </p:cNvPr>
          <p:cNvSpPr txBox="1"/>
          <p:nvPr/>
        </p:nvSpPr>
        <p:spPr>
          <a:xfrm>
            <a:off x="9052609" y="1704439"/>
            <a:ext cx="405802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Additional details </a:t>
            </a:r>
            <a:r>
              <a:rPr lang="en-US" sz="1400" b="1" dirty="0">
                <a:latin typeface="Arial" panose="020B0604020202020204" pitchFamily="34" charset="0"/>
                <a:ea typeface="Batang" panose="02030600000101010101" pitchFamily="18" charset="-127"/>
              </a:rPr>
              <a:t>can be found in </a:t>
            </a:r>
            <a:r>
              <a:rPr lang="en-US" sz="14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moderator summary in </a:t>
            </a:r>
            <a:r>
              <a:rPr lang="en-US" sz="1400" b="1" dirty="0">
                <a:latin typeface="Arial" panose="020B0604020202020204" pitchFamily="34" charset="0"/>
                <a:ea typeface="Batang" panose="02030600000101010101" pitchFamily="18" charset="-127"/>
              </a:rPr>
              <a:t>RP-250787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RP-250787	Moderator's summary for RAN3 led REL-20 topics	RAN3 Chair (ZTE)</a:t>
            </a:r>
            <a:endParaRPr lang="en-US" sz="1400" dirty="0">
              <a:latin typeface="Arial" panose="020B0604020202020204" pitchFamily="34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94F3F-987E-D673-A0F9-26730F49E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4F590-6446-F495-942E-60F9A4290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6G Study in Rel-20,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64552-8448-AB7D-FD5A-1D4D953055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575" y="1125518"/>
            <a:ext cx="13327579" cy="4830233"/>
          </a:xfrm>
        </p:spPr>
        <p:txBody>
          <a:bodyPr/>
          <a:lstStyle/>
          <a:p>
            <a:r>
              <a:rPr lang="en-US" sz="2800" dirty="0"/>
              <a:t>Moderator's summary for part 2 of 6G SI can be found in </a:t>
            </a:r>
            <a:r>
              <a:rPr lang="en-US" sz="2800" dirty="0">
                <a:hlinkClick r:id="rId3"/>
              </a:rPr>
              <a:t>RP-250785</a:t>
            </a:r>
            <a:endParaRPr lang="en-US" sz="2800" dirty="0"/>
          </a:p>
          <a:p>
            <a:r>
              <a:rPr lang="en-US" sz="2800" dirty="0"/>
              <a:t>Proposal for structure for 6G RAN SI skeleton TR endorsed in </a:t>
            </a:r>
            <a:r>
              <a:rPr lang="en-US" sz="2800" dirty="0">
                <a:hlinkClick r:id="rId4"/>
              </a:rPr>
              <a:t>RP-250809</a:t>
            </a:r>
            <a:endParaRPr lang="en-US" sz="2800" dirty="0"/>
          </a:p>
          <a:p>
            <a:r>
              <a:rPr lang="en-US" sz="2800" dirty="0"/>
              <a:t>Reflection on progress of 6G RAN study item endorsed in </a:t>
            </a:r>
            <a:r>
              <a:rPr lang="en-US" sz="2800" dirty="0">
                <a:hlinkClick r:id="rId5"/>
              </a:rPr>
              <a:t>RP-250813</a:t>
            </a:r>
            <a:endParaRPr lang="en-US" sz="2800" dirty="0"/>
          </a:p>
          <a:p>
            <a:pPr lvl="1"/>
            <a:r>
              <a:rPr lang="en-US" sz="2269" dirty="0"/>
              <a:t>Conclusion: The update of 6G RAN-level SID includes work scope for new/existing services and significantly improved 6G radio performance. It reflects the spirits from 6G workshop contributions.</a:t>
            </a:r>
          </a:p>
          <a:p>
            <a:pPr marL="0" indent="0">
              <a:buNone/>
            </a:pPr>
            <a:endParaRPr lang="en-US" sz="2800" dirty="0">
              <a:highlight>
                <a:srgbClr val="FFFF00"/>
              </a:highlight>
            </a:endParaRPr>
          </a:p>
          <a:p>
            <a:endParaRPr lang="en-US" sz="2531" dirty="0"/>
          </a:p>
        </p:txBody>
      </p:sp>
    </p:spTree>
    <p:extLst>
      <p:ext uri="{BB962C8B-B14F-4D97-AF65-F5344CB8AC3E}">
        <p14:creationId xmlns:p14="http://schemas.microsoft.com/office/powerpoint/2010/main" val="302798217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27A9E-A365-63D4-AE30-DC83C9A3F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7F787-84C5-669C-87C6-CFBFB40B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6G Study in Rel-20, General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1C4E0-CFF2-A639-2162-BC922357C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576" y="1125519"/>
            <a:ext cx="2816424" cy="1024124"/>
          </a:xfrm>
        </p:spPr>
        <p:txBody>
          <a:bodyPr/>
          <a:lstStyle/>
          <a:p>
            <a:r>
              <a:rPr lang="en-US" sz="2800" dirty="0"/>
              <a:t>Revised SID: Study on 6G Scenarios and requirements was discussed and approved in </a:t>
            </a:r>
            <a:r>
              <a:rPr lang="en-US" sz="2800" dirty="0">
                <a:hlinkClick r:id="rId3"/>
              </a:rPr>
              <a:t>RP-250810</a:t>
            </a:r>
            <a:r>
              <a:rPr lang="en-US" sz="2800" dirty="0"/>
              <a:t> (key contents copied on the right)</a:t>
            </a:r>
            <a:endParaRPr lang="en-US" sz="2800" dirty="0">
              <a:highlight>
                <a:srgbClr val="FFFF00"/>
              </a:highlight>
            </a:endParaRPr>
          </a:p>
          <a:p>
            <a:endParaRPr lang="en-US" sz="253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A767B-7388-2A10-9A4B-036E10D9D676}"/>
              </a:ext>
            </a:extLst>
          </p:cNvPr>
          <p:cNvSpPr txBox="1"/>
          <p:nvPr/>
        </p:nvSpPr>
        <p:spPr>
          <a:xfrm>
            <a:off x="3749842" y="1040047"/>
            <a:ext cx="749968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Identify typical and practical deployment scenarios defined by attributes such as carrier frequency, inter-site distance, user density, maximum mobility speed, and other relevant factors.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Develop 3GPP requirements for 6G Radio for improvement of existing services and for new services.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Determine the applicability of legacy services to 6G Radio, and define radio requirements for these, as appropriate.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Develop 3GPP requirements for 6G Radio for these practical deployment scenarios to ensure substantial gains in all relevant bands: overall performance, user experience, TCO reduction including at least: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Ensure appropriate set of functionalities, minimize the adoption of multiple options for the same functionality, avoid excessive configurations, excessive UE capabilities and UE capabilities reporting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Energy efficiency and energy saving: both for network and device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Enhanced spectral efficiency 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Enhanced overall coverage, focus on cell-edge performance and UL coverage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Wider channel bandwidth (at least 200MHz) support for 6G deployments at least above 2 GHz, around 7 GHz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Re-use of existing 5G mid-band (~3.5GHz) site grid for 6G deployments in at least around 7 GHz and targeting comparable coverage to 5G mid-band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Target scalable and forward compatible design for diverse device types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Improved spectrum utilization and operations taking into account diverse spectrum allocations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Aim at using common 6G Radio design, which meets mobile broadband service requirements as high priority, to also meet vertical needs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Aim at a harmonized 6G Radio design for TN and NTN, including their integration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System simplification, including reducing configuration complexity, enabling more efficient Cell/UE management,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etc</a:t>
            </a:r>
            <a:r>
              <a:rPr lang="en-GB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endParaRPr lang="en-US" sz="11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94DCC-63EA-EAEE-8919-63DA42E2E13C}"/>
              </a:ext>
            </a:extLst>
          </p:cNvPr>
          <p:cNvSpPr txBox="1"/>
          <p:nvPr/>
        </p:nvSpPr>
        <p:spPr>
          <a:xfrm>
            <a:off x="11249526" y="1637581"/>
            <a:ext cx="3388894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GB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Define a time plan and steer work as appropriate for the RAN WGs during the 6G WG SI to deliver high-level decisions at least on the following areas: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Fundamental 6G radio design aspects: waveform, numerology, channel coding, etc…</a:t>
            </a:r>
            <a:endParaRPr lang="en-US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Overall high-level aspects of 5G to 6G migration</a:t>
            </a:r>
            <a:endParaRPr lang="en-US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RAN architecture and interfaces, including RAN-Core interface</a:t>
            </a:r>
            <a:endParaRPr lang="en-US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Coordination of 6G AI/ML framework</a:t>
            </a:r>
            <a:endParaRPr lang="en-US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hangingPunct="0">
              <a:spcAft>
                <a:spcPts val="900"/>
              </a:spcAft>
            </a:pPr>
            <a:r>
              <a:rPr lang="en-US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 </a:t>
            </a:r>
          </a:p>
          <a:p>
            <a:pPr marL="0" marR="0" hangingPunct="0">
              <a:spcAft>
                <a:spcPts val="900"/>
              </a:spcAft>
            </a:pPr>
            <a:r>
              <a:rPr lang="en-GB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Note: The detailed time plan for the high-level decisions above will be decided at RAN#108 at the approval of the 6G RAN WG SI and is to be aligned with the RAN SI progress.</a:t>
            </a:r>
            <a:endParaRPr lang="en-US" sz="1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468168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EA2B-04E4-BDA9-4EF2-DB8B10EAF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D7B5F-A0FE-6255-1535-AA772D901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6G Study in Rel-20, IMT-2030 TPRs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943EE-F1A7-B7D0-983D-CB0C0FD4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575" y="1125518"/>
            <a:ext cx="13327579" cy="530068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Moderator's summary for IMT-2030 TPRs can be found in </a:t>
            </a:r>
            <a:r>
              <a:rPr lang="en-US" sz="2800" dirty="0">
                <a:hlinkClick r:id="rId2"/>
              </a:rPr>
              <a:t>RP-250819</a:t>
            </a:r>
            <a:r>
              <a:rPr lang="en-US" sz="2800" dirty="0"/>
              <a:t>, with the seven proposals endorsed (copied below):</a:t>
            </a:r>
          </a:p>
          <a:p>
            <a:pPr lvl="1"/>
            <a:r>
              <a:rPr lang="en-US" sz="2269" dirty="0"/>
              <a:t>Define positioning accuracy as a quantitative TPR</a:t>
            </a:r>
          </a:p>
          <a:p>
            <a:pPr lvl="1"/>
            <a:r>
              <a:rPr lang="en-US" sz="2269" dirty="0"/>
              <a:t>Define Sensing-related capabilities as a TPR.</a:t>
            </a:r>
          </a:p>
          <a:p>
            <a:pPr lvl="1"/>
            <a:r>
              <a:rPr lang="en-US" sz="2269" dirty="0"/>
              <a:t>Define AI-related capabilities as qualitative TPR evaluated by inspection.</a:t>
            </a:r>
          </a:p>
          <a:p>
            <a:pPr lvl="1"/>
            <a:r>
              <a:rPr lang="en-US" sz="2269" dirty="0"/>
              <a:t>Define energy efficiency as a TPR. </a:t>
            </a:r>
          </a:p>
          <a:p>
            <a:pPr lvl="1"/>
            <a:r>
              <a:rPr lang="en-US" sz="2269" dirty="0"/>
              <a:t>For user experienced data rate, further discuss applicable deployment scenarios, and revisit the evaluation methodology before setting values for UL</a:t>
            </a:r>
          </a:p>
          <a:p>
            <a:pPr lvl="1"/>
            <a:r>
              <a:rPr lang="en-US" sz="2269" dirty="0"/>
              <a:t>For bandwidth TPR, it is proposed to set a target value of 400MHz (same definition as IMT-2020)</a:t>
            </a:r>
          </a:p>
          <a:p>
            <a:pPr lvl="2"/>
            <a:r>
              <a:rPr lang="en-US" sz="1734" dirty="0"/>
              <a:t>TBD on other TPR values</a:t>
            </a:r>
          </a:p>
          <a:p>
            <a:pPr lvl="1"/>
            <a:r>
              <a:rPr lang="en-US" sz="2269" dirty="0"/>
              <a:t>Define TPR (e.g. joint/composite requirement) related to data rate, latency, reliability, capacity etc. as a candidate IMT-2030 TPR.</a:t>
            </a:r>
          </a:p>
          <a:p>
            <a:pPr lvl="2"/>
            <a:r>
              <a:rPr lang="en-US" sz="1734" dirty="0"/>
              <a:t>Applicable usage scenario: immersive communication</a:t>
            </a:r>
          </a:p>
          <a:p>
            <a:pPr lvl="1"/>
            <a:endParaRPr lang="en-US" sz="2269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sz="2800" dirty="0">
              <a:highlight>
                <a:srgbClr val="FFFF00"/>
              </a:highlight>
            </a:endParaRPr>
          </a:p>
          <a:p>
            <a:endParaRPr lang="en-US" sz="2531" dirty="0"/>
          </a:p>
        </p:txBody>
      </p:sp>
    </p:spTree>
    <p:extLst>
      <p:ext uri="{BB962C8B-B14F-4D97-AF65-F5344CB8AC3E}">
        <p14:creationId xmlns:p14="http://schemas.microsoft.com/office/powerpoint/2010/main" val="258856454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B92C7-68D9-DFDD-8511-F05A00EA0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ECBDE-AD9E-5B59-00FF-E7A67CA6C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6G Study in Rel-20, IMT-2030 TPRs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AF032-EF98-1E4A-FAC0-B9D7EC46E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575" y="1125519"/>
            <a:ext cx="13327579" cy="110968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Direct submission to ITU-R from RAN #108 of IMT-2030 TPR values was summarized and endorsed in </a:t>
            </a:r>
            <a:r>
              <a:rPr lang="en-US" sz="2800" dirty="0">
                <a:hlinkClick r:id="rId2"/>
              </a:rPr>
              <a:t>RP-250820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ECDE14-6646-B225-4985-08E4A31473C1}"/>
              </a:ext>
            </a:extLst>
          </p:cNvPr>
          <p:cNvSpPr txBox="1"/>
          <p:nvPr/>
        </p:nvSpPr>
        <p:spPr>
          <a:xfrm>
            <a:off x="7132976" y="1928449"/>
            <a:ext cx="7499684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Aft>
                <a:spcPts val="600"/>
              </a:spcAft>
            </a:pPr>
            <a:r>
              <a:rPr lang="en-US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Proposal to PCG for approval</a:t>
            </a:r>
            <a:endParaRPr lang="en-US" i="1" kern="100" dirty="0">
              <a:solidFill>
                <a:srgbClr val="FF0000"/>
              </a:solidFill>
              <a:effectLst/>
              <a:latin typeface="Century" panose="020406040505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just">
              <a:spcAft>
                <a:spcPts val="600"/>
              </a:spcAft>
            </a:pPr>
            <a:r>
              <a:rPr lang="en-US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 deadline for submission to WP5D#49 is June 12, 2025. Given that RAN#108 is held 9-13</a:t>
            </a:r>
            <a:r>
              <a:rPr lang="en-US" kern="100" baseline="30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of June 2025, expedited means are necessary to allow RAN#108 to send an input to WP5D#49 on IMT2030 TPRs by this deadline, if suitable. </a:t>
            </a:r>
            <a:r>
              <a:rPr lang="en-US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Therefore, 3GPP RAN requests PCG to grant an exception and allow TSG RAN to correspond directly with WP5D to submit an input on Technical Performance Requirements from RAN#108.</a:t>
            </a:r>
          </a:p>
          <a:p>
            <a:pPr marL="0" marR="0" algn="l">
              <a:spcAft>
                <a:spcPts val="600"/>
              </a:spcAft>
            </a:pPr>
            <a:r>
              <a:rPr lang="en-GB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It is noted that the finalization of the MTPRs by ITU-R WP 5D does not occur until its meeting in February of 2026. It is possible that 3GPP TSG-RAN may have subsequent submissions/revisions to ITU-R WP 5D after RAN #108. Subsequent proposals will be addressed individually and are not proposed to be part of this PCG exception process.</a:t>
            </a:r>
            <a:endParaRPr lang="en-US" kern="1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0130B2-BA96-8650-6888-AE2C6F30D056}"/>
              </a:ext>
            </a:extLst>
          </p:cNvPr>
          <p:cNvSpPr txBox="1"/>
          <p:nvPr/>
        </p:nvSpPr>
        <p:spPr>
          <a:xfrm>
            <a:off x="801238" y="2336253"/>
            <a:ext cx="5843337" cy="407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Aft>
                <a:spcPts val="600"/>
              </a:spcAft>
            </a:pPr>
            <a:r>
              <a:rPr lang="en-US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Workplan in TSG RAN for 2Q25</a:t>
            </a:r>
            <a:endParaRPr lang="en-US" sz="1600" kern="100" dirty="0">
              <a:effectLst/>
              <a:latin typeface="Century" panose="020406040505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algn="l">
              <a:spcAft>
                <a:spcPts val="600"/>
              </a:spcAft>
            </a:pPr>
            <a:r>
              <a:rPr lang="en-US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To complete the work on TPRs in RAN#108, it is proposed that the work will progress between RAN#107 and RAN#108 by:</a:t>
            </a:r>
            <a:endParaRPr lang="en-US" sz="1600" kern="100" dirty="0">
              <a:effectLst/>
              <a:latin typeface="Century" panose="020406040505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n-GB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E-mail to circulate input documents and summaries of proposals</a:t>
            </a:r>
            <a:r>
              <a:rPr lang="en-GB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by using </a:t>
            </a:r>
            <a:r>
              <a:rPr lang="en-GB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RAN  ITU AH reflector</a:t>
            </a:r>
            <a:endParaRPr lang="en-US" b="1" dirty="0">
              <a:effectLst/>
              <a:latin typeface="Calibri" panose="020F0502020204030204" pitchFamily="34" charset="0"/>
              <a:ea typeface="MS Mincho" panose="02020609040205080304" pitchFamily="49" charset="-128"/>
            </a:endParaRPr>
          </a:p>
          <a:p>
            <a:pPr marL="342900" marR="0" lvl="0" indent="-342900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n-GB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Two conference calls to consolidate the proposals aiming to facilitate agreement in RAN#108 </a:t>
            </a:r>
            <a:r>
              <a:rPr lang="en-GB" i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(Note: no decision, no </a:t>
            </a:r>
            <a:r>
              <a:rPr lang="en-GB" i="1" dirty="0" err="1">
                <a:latin typeface="Arial" panose="020B0604020202020204" pitchFamily="34" charset="0"/>
                <a:ea typeface="MS Mincho" panose="02020609040205080304" pitchFamily="49" charset="-128"/>
              </a:rPr>
              <a:t>T</a:t>
            </a:r>
            <a:r>
              <a:rPr lang="en-GB" i="1" dirty="0" err="1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doc</a:t>
            </a:r>
            <a:r>
              <a:rPr lang="en-GB" i="1" dirty="0">
                <a:latin typeface="Arial" panose="020B0604020202020204" pitchFamily="34" charset="0"/>
                <a:ea typeface="MS Mincho" panose="02020609040205080304" pitchFamily="49" charset="-128"/>
              </a:rPr>
              <a:t> allocation)</a:t>
            </a:r>
            <a:endParaRPr lang="en-US" i="1" dirty="0">
              <a:effectLst/>
              <a:latin typeface="Calibri" panose="020F0502020204030204" pitchFamily="34" charset="0"/>
              <a:ea typeface="MS Mincho" panose="02020609040205080304" pitchFamily="49" charset="-128"/>
            </a:endParaRPr>
          </a:p>
          <a:p>
            <a:pPr marL="742950" marR="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CC#1 from 14:00 to 16:00 CEST on April </a:t>
            </a:r>
            <a:r>
              <a:rPr lang="en-GB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29</a:t>
            </a:r>
            <a:r>
              <a:rPr lang="en-GB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2025 – deadline for contributions on April 2</a:t>
            </a:r>
            <a:r>
              <a:rPr lang="en-GB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4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marR="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CC#2 from 14:00 to 16:00 CEST on June 4, 2025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08890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New RAN4-led R19 Spectrum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487" y="1185339"/>
            <a:ext cx="13327579" cy="4830233"/>
          </a:xfrm>
        </p:spPr>
        <p:txBody>
          <a:bodyPr/>
          <a:lstStyle/>
          <a:p>
            <a:r>
              <a:rPr lang="en-US" sz="2800" dirty="0"/>
              <a:t>New band for 5G Broadcast Utilizing Geosynchronous Satellite was discussed and approved in </a:t>
            </a:r>
            <a:r>
              <a:rPr lang="en-US" sz="2800" dirty="0">
                <a:hlinkClick r:id="rId2"/>
              </a:rPr>
              <a:t>RP-250788</a:t>
            </a:r>
            <a:endParaRPr lang="en-US" sz="2000" dirty="0"/>
          </a:p>
          <a:p>
            <a:r>
              <a:rPr lang="en-US" sz="2800" dirty="0"/>
              <a:t>Way forward on 4.9GHz new band for US was discussed and endorsed in </a:t>
            </a:r>
            <a:r>
              <a:rPr lang="en-US" sz="2800" dirty="0">
                <a:hlinkClick r:id="rId3"/>
              </a:rPr>
              <a:t>RP-250807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Update of Rel-19 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1013883"/>
            <a:ext cx="13175178" cy="5399617"/>
          </a:xfrm>
        </p:spPr>
        <p:txBody>
          <a:bodyPr/>
          <a:lstStyle/>
          <a:p>
            <a:r>
              <a:rPr lang="en-US" sz="2800" dirty="0"/>
              <a:t>Revised SID for Study on AI/ML for NR air interface phase 2 approved in </a:t>
            </a:r>
            <a:r>
              <a:rPr lang="en-US" sz="2800" dirty="0">
                <a:hlinkClick r:id="rId2"/>
              </a:rPr>
              <a:t>RP-250308</a:t>
            </a:r>
            <a:r>
              <a:rPr lang="en-US" sz="2800" dirty="0"/>
              <a:t> </a:t>
            </a:r>
            <a:endParaRPr lang="en-US" sz="2400" dirty="0"/>
          </a:p>
          <a:p>
            <a:r>
              <a:rPr lang="en-US" sz="2800" dirty="0"/>
              <a:t>Revised SID: Study on spatial channel model for demodulation performance requirements approved in </a:t>
            </a:r>
            <a:r>
              <a:rPr lang="en-US" sz="2800" dirty="0">
                <a:hlinkClick r:id="rId3"/>
              </a:rPr>
              <a:t>RP-250577</a:t>
            </a:r>
            <a:endParaRPr lang="en-US" sz="2800" dirty="0"/>
          </a:p>
          <a:p>
            <a:r>
              <a:rPr lang="en-US" sz="2800" dirty="0"/>
              <a:t>Revised WID on AI/ML for NR air interface approved in </a:t>
            </a:r>
            <a:r>
              <a:rPr lang="en-US" sz="2800" dirty="0">
                <a:hlinkClick r:id="rId4"/>
              </a:rPr>
              <a:t>RP-250792</a:t>
            </a:r>
            <a:endParaRPr lang="en-US" sz="2800" dirty="0"/>
          </a:p>
          <a:p>
            <a:r>
              <a:rPr lang="en-US" sz="2800" dirty="0"/>
              <a:t>Revised WID on enhancements of network energy savings for NR approved in </a:t>
            </a:r>
            <a:r>
              <a:rPr lang="en-US" sz="2800" dirty="0">
                <a:hlinkClick r:id="rId5"/>
              </a:rPr>
              <a:t>RP-250343</a:t>
            </a:r>
            <a:endParaRPr lang="en-US" sz="2800" dirty="0"/>
          </a:p>
          <a:p>
            <a:r>
              <a:rPr lang="en-US" sz="2800" dirty="0"/>
              <a:t>Revised WID: Solutions for Ambient IoT (Internet of Things) in NR approved in </a:t>
            </a:r>
            <a:r>
              <a:rPr lang="en-US" sz="2800" dirty="0">
                <a:hlinkClick r:id="rId6"/>
              </a:rPr>
              <a:t>RP-250796</a:t>
            </a:r>
            <a:endParaRPr lang="en-US" sz="2800" dirty="0"/>
          </a:p>
          <a:p>
            <a:pPr lvl="1"/>
            <a:r>
              <a:rPr lang="en-US" sz="2400" dirty="0"/>
              <a:t>Moderator's summary on A-IoT WID scope clarification endorsed in </a:t>
            </a:r>
            <a:r>
              <a:rPr lang="en-US" sz="2400" dirty="0">
                <a:hlinkClick r:id="rId7"/>
              </a:rPr>
              <a:t>RP-250777</a:t>
            </a:r>
            <a:endParaRPr lang="en-US" sz="2400" dirty="0"/>
          </a:p>
          <a:p>
            <a:r>
              <a:rPr lang="en-US" sz="2800" dirty="0"/>
              <a:t>Revised Work Item: NR mobility enhancements Phase 4 approved in </a:t>
            </a:r>
            <a:r>
              <a:rPr lang="en-US" sz="2800" dirty="0">
                <a:hlinkClick r:id="rId8"/>
              </a:rPr>
              <a:t>RP-250339</a:t>
            </a:r>
            <a:endParaRPr lang="en-US" sz="2800" dirty="0"/>
          </a:p>
          <a:p>
            <a:r>
              <a:rPr lang="en-US" sz="2800" dirty="0"/>
              <a:t>Revised WID on NR </a:t>
            </a:r>
            <a:r>
              <a:rPr lang="en-US" sz="2800" dirty="0" err="1"/>
              <a:t>sidelink</a:t>
            </a:r>
            <a:r>
              <a:rPr lang="en-US" sz="2800" dirty="0"/>
              <a:t> multi-hop relay approved in </a:t>
            </a:r>
            <a:r>
              <a:rPr lang="en-US" sz="2800" dirty="0">
                <a:hlinkClick r:id="rId9"/>
              </a:rPr>
              <a:t>RP-250188</a:t>
            </a: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8355430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0DDB1-E21F-D94F-CFD3-51C7BB4E2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BFD03-3BD4-E3AE-4B66-5CDFAABE1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Update of Rel-19 Projects -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E7E80-C1B3-72FA-CADD-6C480B026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1013883"/>
            <a:ext cx="13175178" cy="5399617"/>
          </a:xfrm>
        </p:spPr>
        <p:txBody>
          <a:bodyPr/>
          <a:lstStyle/>
          <a:p>
            <a:r>
              <a:rPr lang="en-US" sz="2800" dirty="0"/>
              <a:t>Revised WID: XR (</a:t>
            </a:r>
            <a:r>
              <a:rPr lang="en-US" sz="2800" dirty="0" err="1"/>
              <a:t>eXtended</a:t>
            </a:r>
            <a:r>
              <a:rPr lang="en-US" sz="2800" dirty="0"/>
              <a:t> Reality) for NR Phase 3 approved in </a:t>
            </a:r>
            <a:r>
              <a:rPr lang="en-US" sz="2800" dirty="0">
                <a:hlinkClick r:id="rId2"/>
              </a:rPr>
              <a:t>RP-250107</a:t>
            </a:r>
            <a:endParaRPr lang="en-US" sz="2800" dirty="0"/>
          </a:p>
          <a:p>
            <a:pPr lvl="1"/>
            <a:r>
              <a:rPr lang="en-US" sz="2400" dirty="0"/>
              <a:t>Way forward for XR Release 19 WI revisions discussion endorsed in </a:t>
            </a:r>
            <a:r>
              <a:rPr lang="en-US" sz="2400" dirty="0">
                <a:hlinkClick r:id="rId3"/>
              </a:rPr>
              <a:t>RP-250778</a:t>
            </a:r>
            <a:endParaRPr lang="en-US" sz="2400" dirty="0"/>
          </a:p>
          <a:p>
            <a:r>
              <a:rPr lang="en-US" sz="2800" dirty="0"/>
              <a:t>Revised WID: Introduction of BDS (</a:t>
            </a:r>
            <a:r>
              <a:rPr lang="en-US" sz="2800" dirty="0" err="1"/>
              <a:t>BeiDou</a:t>
            </a:r>
            <a:r>
              <a:rPr lang="en-US" sz="2800" dirty="0"/>
              <a:t> Navigation Satellite System) B2b Signal in A-GNSS for LTE and NR approved in </a:t>
            </a:r>
            <a:r>
              <a:rPr lang="en-US" sz="2800" dirty="0">
                <a:hlinkClick r:id="rId4"/>
              </a:rPr>
              <a:t>RP-250767</a:t>
            </a:r>
            <a:endParaRPr lang="en-US" sz="2800" dirty="0"/>
          </a:p>
          <a:p>
            <a:r>
              <a:rPr lang="en-US" sz="2800" dirty="0"/>
              <a:t>Revised WID: Enhancements for Artificial Intelligence (AI)/Machine Learning (ML) for NG-RAN approved in </a:t>
            </a:r>
            <a:r>
              <a:rPr lang="en-US" sz="2800" dirty="0">
                <a:hlinkClick r:id="rId5"/>
              </a:rPr>
              <a:t>RP-250326</a:t>
            </a:r>
            <a:endParaRPr lang="en-US" sz="2800" dirty="0"/>
          </a:p>
          <a:p>
            <a:r>
              <a:rPr lang="en-US" sz="2800" dirty="0"/>
              <a:t>Revised WID: UE RF enhancements for NR FR1/FR2 and EN-DC, Phase 4 approved in </a:t>
            </a:r>
            <a:r>
              <a:rPr lang="en-US" sz="2800" dirty="0">
                <a:hlinkClick r:id="rId6"/>
              </a:rPr>
              <a:t>RP-250780</a:t>
            </a:r>
            <a:endParaRPr lang="en-US" sz="2800" dirty="0"/>
          </a:p>
          <a:p>
            <a:r>
              <a:rPr lang="en-US" sz="2800" dirty="0"/>
              <a:t>Revised WID: NR channel BW less than 5MHz for FR1 Phase 2 approved in </a:t>
            </a:r>
            <a:r>
              <a:rPr lang="en-US" sz="2800" dirty="0">
                <a:hlinkClick r:id="rId7"/>
              </a:rPr>
              <a:t>RP-250781</a:t>
            </a:r>
            <a:endParaRPr lang="en-US" sz="2800" dirty="0"/>
          </a:p>
          <a:p>
            <a:r>
              <a:rPr lang="en-US" sz="2800" dirty="0"/>
              <a:t>Revised WID: TRP (Total Radiated Power), TRS (Total Radiated Sensitivity) and MIMO OTA (Over the Air) testing enhancement Phase 3 approved in </a:t>
            </a:r>
            <a:r>
              <a:rPr lang="en-US" sz="2800" dirty="0">
                <a:hlinkClick r:id="rId8"/>
              </a:rPr>
              <a:t>RP-250197</a:t>
            </a: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120588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D772B-89BA-E23A-F073-FCED9D59D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4B31E-66F6-2C14-D17C-DE008DCEB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Update of Rel-19 Projects -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71DD2-7E48-D881-F992-379E7E2F4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1013883"/>
            <a:ext cx="13175178" cy="5399617"/>
          </a:xfrm>
        </p:spPr>
        <p:txBody>
          <a:bodyPr/>
          <a:lstStyle/>
          <a:p>
            <a:r>
              <a:rPr lang="en-US" sz="2800" dirty="0"/>
              <a:t>Revised WID on Low NR band carrier aggregation via switching approved in </a:t>
            </a:r>
            <a:r>
              <a:rPr lang="en-US" sz="2800" dirty="0">
                <a:hlinkClick r:id="rId2"/>
              </a:rPr>
              <a:t>RP-250247</a:t>
            </a:r>
            <a:endParaRPr lang="en-US" sz="2800" dirty="0"/>
          </a:p>
          <a:p>
            <a:r>
              <a:rPr lang="en-US" sz="2800" dirty="0"/>
              <a:t>Revised WID: Introduction of Ku bands for NR NTN approved in </a:t>
            </a:r>
            <a:r>
              <a:rPr lang="en-US" sz="2800" dirty="0">
                <a:hlinkClick r:id="rId3"/>
              </a:rPr>
              <a:t>RP-250799</a:t>
            </a:r>
            <a:endParaRPr lang="en-US" sz="2800" dirty="0"/>
          </a:p>
          <a:p>
            <a:r>
              <a:rPr lang="en-US" sz="2800" dirty="0"/>
              <a:t>Revised WID: Non-Terrestrial Networks (NTN) for Internet of Things (IoT) Phase 3 approved in </a:t>
            </a:r>
            <a:r>
              <a:rPr lang="en-US" sz="2800" dirty="0">
                <a:hlinkClick r:id="rId4"/>
              </a:rPr>
              <a:t>RP-250472</a:t>
            </a:r>
            <a:endParaRPr lang="en-US" sz="2800" dirty="0"/>
          </a:p>
          <a:p>
            <a:r>
              <a:rPr lang="en-US" sz="2800" dirty="0"/>
              <a:t>Revised WID on LTE-based 5G Broadcast Phase 2 approved in </a:t>
            </a:r>
            <a:r>
              <a:rPr lang="en-US" sz="2800" dirty="0">
                <a:hlinkClick r:id="rId5"/>
              </a:rPr>
              <a:t>RP-250794</a:t>
            </a:r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212979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New leadership elected</a:t>
            </a:r>
          </a:p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TSG-RAN Projects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SR for ITU AH can be found in </a:t>
            </a:r>
            <a:r>
              <a:rPr lang="en-US" sz="2800" dirty="0">
                <a:hlinkClick r:id="rId2"/>
              </a:rPr>
              <a:t>RP-250015</a:t>
            </a:r>
            <a:endParaRPr lang="en-US" sz="2800" dirty="0"/>
          </a:p>
          <a:p>
            <a:r>
              <a:rPr lang="en-US" sz="2800" dirty="0"/>
              <a:t>DRAFT LTI in reply to ITU-R WP5D/TEMP/265 = RP-250632 on timing of updates to IMT-2020 Recommendation ITU-R M.2150 and IMT-Advanced Recommendation ITU-R M.2012 after year 2025 (to: SA; cc: -; contact: </a:t>
            </a:r>
            <a:r>
              <a:rPr lang="en-US" sz="2800" dirty="0" err="1"/>
              <a:t>Novamint</a:t>
            </a:r>
            <a:r>
              <a:rPr lang="en-US" sz="2800" dirty="0"/>
              <a:t>) agreed in </a:t>
            </a:r>
            <a:r>
              <a:rPr lang="en-US" sz="2800" dirty="0">
                <a:hlinkClick r:id="rId3"/>
              </a:rPr>
              <a:t>RP-250783</a:t>
            </a:r>
            <a:endParaRPr lang="en-US" sz="2800" dirty="0"/>
          </a:p>
          <a:p>
            <a:r>
              <a:rPr lang="en-US" sz="2800" dirty="0"/>
              <a:t>LS Reply on Parameters for 14800 to 15350 MHz of terrestrial component of IMT for sharing and compatibility studies in preparation for WRC-27 (to: ITU-R WP5D; cc: RAN4; contact: Nokia) approved in </a:t>
            </a:r>
            <a:r>
              <a:rPr lang="en-US" sz="2800" dirty="0">
                <a:hlinkClick r:id="rId4"/>
              </a:rPr>
              <a:t>RP-250086</a:t>
            </a:r>
            <a:endParaRPr lang="en-US" sz="2800" dirty="0"/>
          </a:p>
          <a:p>
            <a:pPr lvl="1"/>
            <a:r>
              <a:rPr lang="en-US" sz="2400" b="0" i="0" u="none" strike="noStrike" dirty="0">
                <a:solidFill>
                  <a:srgbClr val="000000"/>
                </a:solidFill>
                <a:effectLst/>
              </a:rPr>
              <a:t>TR 38.922 v2.0.0: Study on International Mobile Telecommunications (IMT) parameters for 4400 - 4800 MHz, 7125 - 8400 MHz and 14800 - 15350 MHz approved in </a:t>
            </a:r>
            <a:r>
              <a:rPr lang="en-US" sz="2400" dirty="0">
                <a:hlinkClick r:id="rId5"/>
              </a:rPr>
              <a:t>RP-250539</a:t>
            </a:r>
            <a:endParaRPr lang="en-US" sz="2400" dirty="0"/>
          </a:p>
          <a:p>
            <a:pPr lvl="1"/>
            <a:endParaRPr lang="en-US" sz="1469" dirty="0"/>
          </a:p>
          <a:p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908C4-A825-A785-31E3-523CBAD65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2B1C3-BA4C-4F7B-7B1F-15114E334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6" y="2536847"/>
            <a:ext cx="11880132" cy="1470025"/>
          </a:xfrm>
        </p:spPr>
        <p:txBody>
          <a:bodyPr/>
          <a:lstStyle/>
          <a:p>
            <a:r>
              <a:rPr lang="en-US" dirty="0"/>
              <a:t>New leadership elected</a:t>
            </a:r>
          </a:p>
        </p:txBody>
      </p:sp>
    </p:spTree>
    <p:extLst>
      <p:ext uri="{BB962C8B-B14F-4D97-AF65-F5344CB8AC3E}">
        <p14:creationId xmlns:p14="http://schemas.microsoft.com/office/powerpoint/2010/main" val="29726281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23586-CD27-50C1-C52C-45D7898E7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FF94C-1EC1-D880-65A5-E270DD00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New leadership elected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0DB03-2D62-27F6-EC55-3C4191406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594" y="1682573"/>
            <a:ext cx="12320336" cy="3961175"/>
          </a:xfrm>
        </p:spPr>
        <p:txBody>
          <a:bodyPr/>
          <a:lstStyle/>
          <a:p>
            <a:r>
              <a:rPr lang="en-US" sz="2800" dirty="0"/>
              <a:t>Chair: Dr. Younsun Kim, Samsung Electronics Co. Ltd (TTA), </a:t>
            </a:r>
            <a:r>
              <a:rPr lang="en-US" sz="2800" dirty="0" err="1"/>
              <a:t>CorpOPD</a:t>
            </a:r>
            <a:r>
              <a:rPr lang="en-US" sz="2800" dirty="0"/>
              <a:t>: TTA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r>
              <a:rPr lang="en-US" sz="2800" dirty="0"/>
              <a:t> Vice Chairs:</a:t>
            </a:r>
          </a:p>
          <a:p>
            <a:pPr marL="0" indent="0">
              <a:buNone/>
            </a:pPr>
            <a:r>
              <a:rPr lang="en-US" sz="2800" dirty="0"/>
              <a:t>	Mr. Enrico Buracchini, TELECOM ITALIA S.p.A. (ETSI), </a:t>
            </a:r>
            <a:r>
              <a:rPr lang="en-US" sz="2800" dirty="0" err="1"/>
              <a:t>CorpOPD</a:t>
            </a:r>
            <a:r>
              <a:rPr lang="en-US" sz="2800" dirty="0"/>
              <a:t>: ETSI</a:t>
            </a:r>
          </a:p>
          <a:p>
            <a:pPr marL="0" indent="0">
              <a:buNone/>
            </a:pPr>
            <a:r>
              <a:rPr lang="en-US" sz="2800" dirty="0"/>
              <a:t>	Mr. Jerome Vogedes, AT&amp;T (ATIS), </a:t>
            </a:r>
            <a:r>
              <a:rPr lang="en-US" sz="2800" dirty="0" err="1"/>
              <a:t>CorpOPD</a:t>
            </a:r>
            <a:r>
              <a:rPr lang="en-US" sz="2800" dirty="0"/>
              <a:t>: ATIS</a:t>
            </a:r>
          </a:p>
          <a:p>
            <a:pPr marL="0" indent="0">
              <a:buNone/>
            </a:pPr>
            <a:r>
              <a:rPr lang="en-US" sz="2800" dirty="0"/>
              <a:t>	Mr. Xutao Zhou, vivo Mobile Communication Co. (CCSA), </a:t>
            </a:r>
            <a:r>
              <a:rPr lang="en-US" sz="2800" dirty="0" err="1"/>
              <a:t>CorpOPD</a:t>
            </a:r>
            <a:r>
              <a:rPr lang="en-US" sz="2800" dirty="0"/>
              <a:t>: CCSA</a:t>
            </a:r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5305473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6" y="2536847"/>
            <a:ext cx="11880132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RAN#107 approved the MCC TF 160 report in </a:t>
            </a:r>
            <a:r>
              <a:rPr lang="en-US" sz="2400" dirty="0">
                <a:hlinkClick r:id="rId2"/>
              </a:rPr>
              <a:t>RP-250013</a:t>
            </a:r>
            <a:endParaRPr lang="en-US" sz="2400" dirty="0"/>
          </a:p>
          <a:p>
            <a:r>
              <a:rPr lang="en-US" sz="2400" dirty="0"/>
              <a:t>RAN#107 discussed 6G specification format: towards Automation-Native as in </a:t>
            </a:r>
            <a:r>
              <a:rPr lang="en-US" sz="2400" dirty="0">
                <a:hlinkClick r:id="rId3"/>
              </a:rPr>
              <a:t>RP-250108</a:t>
            </a:r>
            <a:r>
              <a:rPr lang="en-US" sz="2400" dirty="0"/>
              <a:t> (no conclusion)</a:t>
            </a:r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7E380-27A7-D5D7-5E2A-69D7634F6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D719A-4FC5-B831-C18C-F0B8E6711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20457429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sz="4000" dirty="0"/>
              <a:t>RAN Projects Update: 5G-Advanced in Rel-20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575" y="1125518"/>
            <a:ext cx="13327579" cy="4830233"/>
          </a:xfrm>
        </p:spPr>
        <p:txBody>
          <a:bodyPr/>
          <a:lstStyle/>
          <a:p>
            <a:r>
              <a:rPr lang="en-US" sz="2800" dirty="0"/>
              <a:t>Extensive discussion was carried out in RAN#107 to improve further the understanding of potential items for 5G-Advanced in Rel-20</a:t>
            </a:r>
          </a:p>
          <a:p>
            <a:pPr lvl="1"/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Moderator's summary for RAN1 led REL-20 topics was captured in </a:t>
            </a:r>
            <a:r>
              <a:rPr lang="en-US" sz="2000" dirty="0">
                <a:hlinkClick r:id="rId2"/>
              </a:rPr>
              <a:t>RP-250802</a:t>
            </a:r>
            <a:endParaRPr lang="en-US" sz="2000" dirty="0"/>
          </a:p>
          <a:p>
            <a:pPr lvl="1"/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Moderator's summary for RAN2 led REL-20 topics was captured in </a:t>
            </a:r>
            <a:r>
              <a:rPr lang="en-US" sz="2000" dirty="0">
                <a:hlinkClick r:id="rId3"/>
              </a:rPr>
              <a:t>RP-250803</a:t>
            </a:r>
            <a:endParaRPr lang="en-US" sz="2000" dirty="0"/>
          </a:p>
          <a:p>
            <a:pPr lvl="1"/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Moderator's summary for RAN3 led REL-20 topics was captured in </a:t>
            </a:r>
            <a:r>
              <a:rPr lang="en-US" sz="2000" dirty="0">
                <a:hlinkClick r:id="rId4"/>
              </a:rPr>
              <a:t>RP-250787</a:t>
            </a:r>
            <a:endParaRPr lang="en-US" sz="2000" dirty="0"/>
          </a:p>
          <a:p>
            <a:pPr lvl="1"/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Moderator's summary for other RAN1/RAN2/RAN3 led REL-20 topics was captured in </a:t>
            </a:r>
            <a:r>
              <a:rPr lang="en-US" sz="2000" dirty="0">
                <a:hlinkClick r:id="rId5"/>
              </a:rPr>
              <a:t>RP-250797</a:t>
            </a:r>
            <a:endParaRPr lang="en-US" sz="2000" dirty="0"/>
          </a:p>
          <a:p>
            <a:pPr lvl="1"/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Moderator's summary for RAN4 led REL-20 topics was captured in </a:t>
            </a:r>
            <a:r>
              <a:rPr lang="en-US" sz="2000" dirty="0">
                <a:hlinkClick r:id="rId6"/>
              </a:rPr>
              <a:t>RP-250039</a:t>
            </a:r>
            <a:endParaRPr lang="en-US" sz="2000" dirty="0"/>
          </a:p>
          <a:p>
            <a:r>
              <a:rPr lang="en-US" sz="2800" dirty="0"/>
              <a:t>Based on the discussion, RANP/WG leadership prepared the summary for RAN REL-20 5G Advanced in </a:t>
            </a:r>
            <a:r>
              <a:rPr lang="en-US" sz="2800" dirty="0">
                <a:hlinkClick r:id="rId7"/>
              </a:rPr>
              <a:t>RP-250040</a:t>
            </a:r>
            <a:r>
              <a:rPr lang="en-US" sz="2800" dirty="0"/>
              <a:t>, which was revised in </a:t>
            </a:r>
            <a:r>
              <a:rPr lang="en-US" sz="2800" dirty="0">
                <a:hlinkClick r:id="rId8"/>
              </a:rPr>
              <a:t>RP-250812</a:t>
            </a:r>
            <a:r>
              <a:rPr lang="en-US" sz="2800" dirty="0"/>
              <a:t> with slides 7-23 endorsed</a:t>
            </a:r>
          </a:p>
          <a:p>
            <a:pPr lvl="1"/>
            <a:r>
              <a:rPr lang="en-US" sz="2269" dirty="0"/>
              <a:t>Detailed RAN1/2/3-led potential projects are copied in the subsequent slides</a:t>
            </a:r>
          </a:p>
          <a:p>
            <a:endParaRPr lang="en-US" sz="2800" dirty="0"/>
          </a:p>
          <a:p>
            <a:endParaRPr lang="en-US" sz="2531" dirty="0"/>
          </a:p>
        </p:txBody>
      </p:sp>
    </p:spTree>
    <p:extLst>
      <p:ext uri="{BB962C8B-B14F-4D97-AF65-F5344CB8AC3E}">
        <p14:creationId xmlns:p14="http://schemas.microsoft.com/office/powerpoint/2010/main" val="380260023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4A32004-44A7-41FD-94BD-D6512A1B9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70" y="137651"/>
            <a:ext cx="13861278" cy="1143000"/>
          </a:xfrm>
        </p:spPr>
        <p:txBody>
          <a:bodyPr/>
          <a:lstStyle/>
          <a:p>
            <a:r>
              <a:rPr lang="en-US" sz="3600" b="1" dirty="0"/>
              <a:t>5G-Advanced in Rel-20 </a:t>
            </a:r>
            <a:br>
              <a:rPr lang="en-US" sz="3600" dirty="0"/>
            </a:br>
            <a:r>
              <a:rPr lang="en-US" sz="3600" b="1" dirty="0"/>
              <a:t>List of Potential RAN1-led Items for Subsequent Discussion till RAN#108</a:t>
            </a: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3C0601A1-49CB-4B5F-A4F5-F6BACF72700A}"/>
              </a:ext>
            </a:extLst>
          </p:cNvPr>
          <p:cNvGraphicFramePr>
            <a:graphicFrameLocks noGrp="1"/>
          </p:cNvGraphicFramePr>
          <p:nvPr/>
        </p:nvGraphicFramePr>
        <p:xfrm>
          <a:off x="2301373" y="1301411"/>
          <a:ext cx="645192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1920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51790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Title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+mn-lt"/>
                          <a:cs typeface="Arial" panose="020B0604020202020204" pitchFamily="34" charset="0"/>
                        </a:rPr>
                        <a:t>Enhancements on AI/ML Air Interface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[2]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cs typeface="Arial" panose="020B0604020202020204" pitchFamily="34" charset="0"/>
                        </a:rPr>
                        <a:t>NR-MIMO Phase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cs typeface="Arial" panose="020B0604020202020204" pitchFamily="34" charset="0"/>
                        </a:rPr>
                        <a:t>Enhancements on Ambient 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[3 ~ 3.5]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9027206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NR-NTN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Coverage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[0.5 for 3 quarters]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1947308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(RAN2-led) IoT-NTN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[0.5 for 2 quarters]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ISAC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[1 for 3 quarters]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2505208"/>
                  </a:ext>
                </a:extLst>
              </a:tr>
            </a:tbl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8598DAE-B2A4-4D36-9CA2-754833EEC562}"/>
              </a:ext>
            </a:extLst>
          </p:cNvPr>
          <p:cNvSpPr txBox="1">
            <a:spLocks/>
          </p:cNvSpPr>
          <p:nvPr/>
        </p:nvSpPr>
        <p:spPr bwMode="auto">
          <a:xfrm>
            <a:off x="1361656" y="4581267"/>
            <a:ext cx="12292707" cy="20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/>
              <a:t>RAN1 total capacity is 31 TUs</a:t>
            </a:r>
          </a:p>
          <a:p>
            <a:r>
              <a:rPr lang="en-US" sz="2000" dirty="0"/>
              <a:t>Reserved TUs: 2 TUs per meeting</a:t>
            </a:r>
          </a:p>
          <a:p>
            <a:r>
              <a:rPr lang="en-US" sz="2000" dirty="0"/>
              <a:t>Miscellaneous impact from other WGs: 1 TU per meeting</a:t>
            </a:r>
          </a:p>
          <a:p>
            <a:r>
              <a:rPr lang="en-US" sz="2000" dirty="0"/>
              <a:t>Maintenance (12 TUs per meeting in Q3, 8 TUs per meeting in Q4, eventually decreasing to 4 TUs per meeting)</a:t>
            </a:r>
          </a:p>
          <a:p>
            <a:r>
              <a:rPr lang="en-US" sz="2000" dirty="0"/>
              <a:t>Rel-20 TEI: 0.5 TU per meeting (in last 2~3 quarters of Rel-20)</a:t>
            </a:r>
          </a:p>
          <a:p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7F194D-434C-DACA-20CA-706E6EA747BB}"/>
              </a:ext>
            </a:extLst>
          </p:cNvPr>
          <p:cNvSpPr txBox="1"/>
          <p:nvPr/>
        </p:nvSpPr>
        <p:spPr>
          <a:xfrm>
            <a:off x="9010774" y="2104726"/>
            <a:ext cx="405802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Additional details </a:t>
            </a:r>
            <a:r>
              <a:rPr lang="en-US" sz="1400" b="1" dirty="0">
                <a:latin typeface="Arial" panose="020B0604020202020204" pitchFamily="34" charset="0"/>
                <a:ea typeface="Batang" panose="02030600000101010101" pitchFamily="18" charset="-127"/>
              </a:rPr>
              <a:t>can be found in </a:t>
            </a:r>
            <a:r>
              <a:rPr lang="en-US" sz="14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moderator summary in </a:t>
            </a:r>
            <a:r>
              <a:rPr lang="en-US" sz="1400" b="1" dirty="0">
                <a:latin typeface="Arial" panose="020B0604020202020204" pitchFamily="34" charset="0"/>
                <a:ea typeface="Batang" panose="02030600000101010101" pitchFamily="18" charset="-127"/>
              </a:rPr>
              <a:t>RP-250802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RP-250802	Moderator's summary for RAN1 led REL-20 topics	RAN1 Chair (Samsung)</a:t>
            </a:r>
            <a:endParaRPr lang="en-US" sz="1400" dirty="0">
              <a:latin typeface="Arial" panose="020B0604020202020204" pitchFamily="34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2098</Words>
  <Application>Microsoft Office PowerPoint</Application>
  <PresentationFormat>Custom</PresentationFormat>
  <Paragraphs>190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Calibri</vt:lpstr>
      <vt:lpstr>Century</vt:lpstr>
      <vt:lpstr>Courier New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TSG RAN#107 Highlights</vt:lpstr>
      <vt:lpstr>Outline</vt:lpstr>
      <vt:lpstr>New leadership elected</vt:lpstr>
      <vt:lpstr>New leadership elected</vt:lpstr>
      <vt:lpstr>Administrative aspects</vt:lpstr>
      <vt:lpstr>Administrative Aspects</vt:lpstr>
      <vt:lpstr>TSG-RAN Projects Update</vt:lpstr>
      <vt:lpstr>RAN Projects Update: 5G-Advanced in Rel-20</vt:lpstr>
      <vt:lpstr>5G-Advanced in Rel-20  List of Potential RAN1-led Items for Subsequent Discussion till RAN#108</vt:lpstr>
      <vt:lpstr>5G-Advanced in Rel-20  List of Potential RAN2-led Items for Subsequent Discussion till RAN#108</vt:lpstr>
      <vt:lpstr>PowerPoint Presentation</vt:lpstr>
      <vt:lpstr>RAN Projects Update: 6G Study in Rel-20, General</vt:lpstr>
      <vt:lpstr>RAN Projects Update: 6G Study in Rel-20, General – Cont’d</vt:lpstr>
      <vt:lpstr>RAN Projects Update: 6G Study in Rel-20, IMT-2030 TPRs</vt:lpstr>
      <vt:lpstr>RAN Projects Update: 6G Study in Rel-20, IMT-2030 TPRs – Cont’d</vt:lpstr>
      <vt:lpstr>RAN Projects Update: New RAN4-led R19 Spectrum Items</vt:lpstr>
      <vt:lpstr>Update of Rel-19 Projects</vt:lpstr>
      <vt:lpstr>Update of Rel-19 Projects - Cont’d</vt:lpstr>
      <vt:lpstr>Update of Rel-19 Projects - Cont’d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>23.501_CR6163R2_(Rel-19)_5GS_Ph1, TEI19</cp:lastModifiedBy>
  <cp:revision>18</cp:revision>
  <dcterms:created xsi:type="dcterms:W3CDTF">2025-03-18T10:01:18Z</dcterms:created>
  <dcterms:modified xsi:type="dcterms:W3CDTF">2025-03-19T05:44:50Z</dcterms:modified>
</cp:coreProperties>
</file>