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</p:sldMasterIdLst>
  <p:notesMasterIdLst>
    <p:notesMasterId r:id="rId7"/>
  </p:notesMasterIdLst>
  <p:handoutMasterIdLst>
    <p:handoutMasterId r:id="rId8"/>
  </p:handoutMasterIdLst>
  <p:sldIdLst>
    <p:sldId id="341" r:id="rId4"/>
    <p:sldId id="374" r:id="rId5"/>
    <p:sldId id="375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319DA"/>
    <a:srgbClr val="93E312"/>
    <a:srgbClr val="F4B183"/>
    <a:srgbClr val="F8CBAD"/>
    <a:srgbClr val="C5E0B4"/>
    <a:srgbClr val="DEEBF7"/>
    <a:srgbClr val="FFE699"/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>
        <p:scale>
          <a:sx n="60" d="100"/>
          <a:sy n="60" d="100"/>
        </p:scale>
        <p:origin x="367" y="-586"/>
      </p:cViewPr>
      <p:guideLst>
        <p:guide orient="horz" pos="2162"/>
        <p:guide pos="3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8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  <a:endParaRPr lang="en-GB" altLang="en-US" sz="800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33350" y="36513"/>
            <a:ext cx="346658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TSG SA Meeting #SP-102</a:t>
            </a:r>
            <a:endParaRPr lang="en-GB" altLang="en-US" sz="1200" b="1" dirty="0">
              <a:latin typeface="Arial" panose="020B0604020202020204"/>
            </a:endParaRPr>
          </a:p>
          <a:p>
            <a:pPr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11 - 15 December, 2023, Edinburgh, Scotland</a:t>
            </a:r>
            <a:endParaRPr lang="en-GB" altLang="en-US" sz="1200" b="1" dirty="0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  <a:endParaRPr lang="en-GB" altLang="en-US" sz="800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33350" y="36513"/>
            <a:ext cx="346658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TSG SA Meeting #SP-102</a:t>
            </a:r>
            <a:endParaRPr lang="en-GB" altLang="en-US" sz="1200" b="1" dirty="0">
              <a:latin typeface="Arial" panose="020B0604020202020204"/>
            </a:endParaRPr>
          </a:p>
          <a:p>
            <a:pPr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11 - 15 December, 2023, Edinburgh, Scotland</a:t>
            </a:r>
            <a:endParaRPr lang="en-GB" altLang="en-US" sz="1200" b="1" dirty="0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385570" y="1997710"/>
            <a:ext cx="9539605" cy="849630"/>
          </a:xfrm>
        </p:spPr>
        <p:txBody>
          <a:bodyPr/>
          <a:lstStyle/>
          <a:p>
            <a:pPr eaLnBrk="1" hangingPunct="1"/>
            <a:r>
              <a:rPr lang="en-US" altLang="en-GB" sz="4400" b="1" dirty="0"/>
              <a:t>Operator Package Proposal for SA2 R19</a:t>
            </a:r>
            <a:endParaRPr lang="en-US" altLang="en-GB" sz="4400" b="1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4294967295"/>
          </p:nvPr>
        </p:nvSpPr>
        <p:spPr>
          <a:xfrm>
            <a:off x="952500" y="3475990"/>
            <a:ext cx="10212070" cy="149987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GB" sz="2400"/>
              <a:t>AT&amp;T, BT, China Mobile, China Unicom, China Telecom, CKH IOD UK, </a:t>
            </a:r>
            <a:r>
              <a:rPr lang="en-US" altLang="en-GB" sz="2400" dirty="0">
                <a:sym typeface="+mn-ea"/>
              </a:rPr>
              <a:t>Deutsche Telekom, </a:t>
            </a:r>
            <a:r>
              <a:rPr lang="en-US" altLang="en-GB" sz="2400"/>
              <a:t>Dish Network, KPN, NTT DOCOMO, Orange, Rakuten Mobile, SK Telecom, Telecom Italia</a:t>
            </a:r>
            <a:r>
              <a:rPr lang="en-US" altLang="en-GB" sz="2400">
                <a:sym typeface="+mn-ea"/>
              </a:rPr>
              <a:t>, Telefonica, T-Mobile US, Vodafone, Verizon</a:t>
            </a:r>
            <a:endParaRPr lang="en-US" altLang="en-GB" sz="2400"/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9187963" y="67469"/>
            <a:ext cx="2224452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altLang="en-US" sz="1200" b="1" dirty="0">
                <a:latin typeface="Arial" panose="020B0604020202020204"/>
              </a:rPr>
              <a:t>	</a:t>
            </a:r>
            <a:r>
              <a:rPr lang="en-GB" altLang="en-US" sz="1400" b="1" dirty="0">
                <a:solidFill>
                  <a:srgbClr val="0000FF"/>
                </a:solidFill>
                <a:latin typeface="Arial" panose="020B0604020202020204"/>
              </a:rPr>
              <a:t>SP-23</a:t>
            </a:r>
            <a:r>
              <a:rPr lang="en-US" altLang="en-GB" sz="1400" b="1" dirty="0">
                <a:solidFill>
                  <a:srgbClr val="0000FF"/>
                </a:solidFill>
                <a:latin typeface="Arial" panose="020B0604020202020204"/>
              </a:rPr>
              <a:t>xxxx</a:t>
            </a:r>
            <a:endParaRPr lang="en-US" altLang="en-GB" sz="1400" b="1" dirty="0">
              <a:solidFill>
                <a:srgbClr val="0000FF"/>
              </a:solidFill>
              <a:latin typeface="Arial" panose="020B0604020202020204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65125" y="812800"/>
          <a:ext cx="10711180" cy="5460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640"/>
                <a:gridCol w="1923415"/>
                <a:gridCol w="5095875"/>
                <a:gridCol w="2508250"/>
              </a:tblGrid>
              <a:tr h="3930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#of Operator Support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SP-231199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FS_5GSAT_ARCH_Ph3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Integration of satellite components in the 5G architecture Phase III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7+6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SP-231196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FS_NG_RTC_Ph2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System architecture for next generation real time communication services phase 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SP-231198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FS_XRM Ph2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enhancement for XRM Ph2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SP-231192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FS_CNEES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5GS Enhancement for Energy Efficiency and Energy Saving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SP-231197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FS_MPS4msg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MPS for IMS Messaging and SMS services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BD5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 SP-231673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FS_eEDGE_5GC_ph3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Enhancement of support for Edge Computing in 5G Core network — phase 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SP-231279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FS_UPEAS_Ph2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UPF enhancement for Exposure And SBA Phase 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FS_5G_Femto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Study on System aspects of 5G NR Femto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SP-231674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E31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FS_INSS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E312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Improvements of network controlled Network Slice Selection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E31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E312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SP-231676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FS_VMR_Ph2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Enhancements for Vehicle Mounted Relays Phase 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SP-231691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FS_5G_ProSe_Ph3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System Enhancement for Proximity-based Services in 5GS - Phase 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FS_SLTS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Side link time synchronization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SP-231705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FS_eTRS_URLLC_LAN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Enhancement of Timing Resiliency, TSC&amp;URLLC, and LAN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SP-231752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FS_eUUI5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Enhancement of Usage of User Identifiers in the 5G System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FS_UAS_Ph3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Phase 3 for UAS, UAV and UAM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SP-231702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FS_ISAC_ARC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Enhancement to support Integrated Sensing and Communication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SP-231505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FS_ETM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Enhanced Traffic Management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SP-231755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FS_MASSS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Multi-Access (DualSteer + ATSSS Ph-4)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SP-231684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FS_AmbientIoT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support of Ambient power-enabled Internet of Things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SP-231753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FS_AIML_CN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Core Network Enhanced Support for Artificial Intelligence (AI)/Machine Learning (ML)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SP-231503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RVAS_ARCH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support of roaming value-added services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65125" y="6273165"/>
            <a:ext cx="6096000" cy="32766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r>
              <a:rPr lang="en-US" altLang="zh-CN" sz="1540" i="1" u="sng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Note: counted based on approved version or  latest available revision </a:t>
            </a:r>
            <a:endParaRPr lang="en-US" altLang="zh-CN" sz="1540" i="1" u="sng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120" y="561022"/>
            <a:ext cx="10515600" cy="1130301"/>
          </a:xfrm>
        </p:spPr>
        <p:txBody>
          <a:bodyPr/>
          <a:lstStyle/>
          <a:p>
            <a:r>
              <a:rPr lang="en-US" altLang="zh-CN" sz="4000" b="1"/>
              <a:t>SA2 R19 Package Subset </a:t>
            </a:r>
            <a:r>
              <a:rPr lang="en-US" altLang="zh-CN" sz="4000" b="1">
                <a:sym typeface="+mn-ea"/>
              </a:rPr>
              <a:t>Proposal </a:t>
            </a:r>
            <a:endParaRPr lang="en-US" altLang="zh-CN" sz="40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7475" y="1691005"/>
            <a:ext cx="12075160" cy="4351655"/>
          </a:xfrm>
        </p:spPr>
        <p:txBody>
          <a:bodyPr/>
          <a:lstStyle/>
          <a:p>
            <a:pPr latinLnBrk="0">
              <a:lnSpc>
                <a:spcPct val="100000"/>
              </a:lnSpc>
              <a:spcBef>
                <a:spcPts val="0"/>
              </a:spcBef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RVAS_ARCH 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roaming value-added services)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FS_INSS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network controlled Slice)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shall be included in TEI-19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0">
              <a:lnSpc>
                <a:spcPct val="100000"/>
              </a:lnSpc>
              <a:spcBef>
                <a:spcPts val="0"/>
              </a:spcBef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R19 package at least includes the following 11 SIs</a:t>
            </a:r>
            <a:endParaRPr lang="en-US" altLang="zh-C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latinLnBrk="0">
              <a:lnSpc>
                <a:spcPct val="100000"/>
              </a:lnSpc>
              <a:spcBef>
                <a:spcPts val="0"/>
              </a:spcBef>
            </a:pPr>
            <a:r>
              <a:rPr lang="en-US" altLang="zh-CN" sz="1540">
                <a:latin typeface="Times New Roman" panose="02020603050405020304" pitchFamily="18" charset="0"/>
                <a:cs typeface="Times New Roman" panose="02020603050405020304" pitchFamily="18" charset="0"/>
              </a:rPr>
              <a:t>Some SIs WT downscoping is still needed (</a:t>
            </a:r>
            <a:r>
              <a:rPr lang="en-US" altLang="zh-CN" sz="154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15% of the total 118.75 TUs reduction</a:t>
            </a:r>
            <a:r>
              <a:rPr lang="en-US" altLang="zh-CN" sz="1540">
                <a:latin typeface="Times New Roman" panose="02020603050405020304" pitchFamily="18" charset="0"/>
                <a:cs typeface="Times New Roman" panose="02020603050405020304" pitchFamily="18" charset="0"/>
              </a:rPr>
              <a:t>) to</a:t>
            </a:r>
            <a:r>
              <a:rPr lang="en-US" altLang="zh-CN" sz="1540" b="1">
                <a:latin typeface="Times New Roman" panose="02020603050405020304" pitchFamily="18" charset="0"/>
                <a:cs typeface="Times New Roman" panose="02020603050405020304" pitchFamily="18" charset="0"/>
              </a:rPr>
              <a:t> provide TUs for regulatory/public safety work (i.e. MPS4msg and L2/L3 multi-hop relay)</a:t>
            </a:r>
            <a:r>
              <a:rPr lang="en-US" altLang="zh-CN" sz="1540">
                <a:latin typeface="Times New Roman" panose="02020603050405020304" pitchFamily="18" charset="0"/>
                <a:cs typeface="Times New Roman" panose="02020603050405020304" pitchFamily="18" charset="0"/>
              </a:rPr>
              <a:t>, higher TEI-19 TU buffer and for other SIs</a:t>
            </a:r>
            <a:endParaRPr lang="en-US" altLang="zh-CN" sz="154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18440" y="2836545"/>
          <a:ext cx="11809730" cy="3348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495"/>
                <a:gridCol w="1830070"/>
                <a:gridCol w="8831580"/>
                <a:gridCol w="743585"/>
              </a:tblGrid>
              <a:tr h="2952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FS_CNEES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5GS Enhancement for Energy Efficiency and Energy Saving 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FS_eUUI5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Enhancement of Usage of User Identifiers in the 5G System  </a:t>
                      </a:r>
                      <a:r>
                        <a:rPr lang="en-US" sz="1400" b="1" i="1">
                          <a:solidFill>
                            <a:srgbClr val="0000FF"/>
                          </a:solidFill>
                          <a:latin typeface="等线" panose="02010600030101010101" charset="-122"/>
                        </a:rPr>
                        <a:t>reduce TU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等线" panose="02010600030101010101" charset="-122"/>
                        </a:rPr>
                        <a:t>(e.g., on WT#4)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等线" panose="02010600030101010101" charset="-122"/>
                        </a:rPr>
                        <a:t>14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等线" panose="02010600030101010101" charset="-122"/>
                        </a:rPr>
                        <a:t>-&gt;11</a:t>
                      </a:r>
                      <a:endParaRPr lang="en-US" altLang="en-US" sz="1400" b="1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FS_AIML_CN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Core Network Enhanced Support for Artificial Intelligence (AI)/Machine Learning (ML)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FS_5G_Femto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Study on System aspects of 5G NR Femto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FS_XRM Ph2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enhancement for XRM Ph2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FS_NG_RTC_Ph2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System architecture for next generation real time communication services phase 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4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FS_eEDGE_5GC_ph3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Enhancement of support for Edge Computing in 5G Core network — phase 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10.25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FS_UPEAS_Ph2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UPF enhancement for Exposure And SBA Phase 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FS_MASSS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Multi-Access (DualSteer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latin typeface="等线" panose="02010600030101010101" charset="-122"/>
                        </a:rPr>
                        <a:t>+ ATSSS Ph-4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)  </a:t>
                      </a:r>
                      <a:r>
                        <a:rPr lang="en-US" sz="1400" b="1" i="1">
                          <a:solidFill>
                            <a:srgbClr val="0000FF"/>
                          </a:solidFill>
                          <a:latin typeface="等线" panose="02010600030101010101" charset="-122"/>
                        </a:rPr>
                        <a:t>reduce TU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等线" panose="02010600030101010101" charset="-122"/>
                          <a:sym typeface="+mn-ea"/>
                        </a:rPr>
                        <a:t>(e.g., on ATSSS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等线" panose="02010600030101010101" charset="-122"/>
                          <a:sym typeface="+mn-ea"/>
                        </a:rPr>
                        <a:t>Ph-4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等线" panose="02010600030101010101" charset="-122"/>
                          <a:sym typeface="+mn-ea"/>
                        </a:rPr>
                        <a:t>)</a:t>
                      </a:r>
                      <a:endParaRPr lang="en-US" altLang="en-US" sz="1400" b="1" i="1">
                        <a:solidFill>
                          <a:srgbClr val="0000FF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等线" panose="02010600030101010101" charset="-122"/>
                        </a:rPr>
                        <a:t>14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等线" panose="02010600030101010101" charset="-122"/>
                          <a:sym typeface="+mn-ea"/>
                        </a:rPr>
                        <a:t>-&gt;10</a:t>
                      </a:r>
                      <a:endParaRPr lang="en-US" altLang="en-US" sz="1400" b="1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等线" panose="02010600030101010101" charset="-122"/>
                        <a:sym typeface="+mn-ea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FS_5GSAT_ARCH_Ph3</a:t>
                      </a:r>
                      <a:endParaRPr 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Integration of satellite components in the 5G architecture Phase III </a:t>
                      </a:r>
                      <a:endParaRPr 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12.5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b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FS_AmbientIoT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Architecture support of Ambient power-enabled Internet of Things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400" b="1" dirty="0">
                          <a:solidFill>
                            <a:srgbClr val="000000"/>
                          </a:solidFill>
                          <a:latin typeface="等线" panose="02010600030101010101" charset="-122"/>
                        </a:rPr>
                        <a:t>13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等线" panose="02010600030101010101" charset="-122"/>
                      </a:endParaRPr>
                    </a:p>
                  </a:txBody>
                  <a:tcPr marL="12700" marR="12700" marT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tags/tag1.xml><?xml version="1.0" encoding="utf-8"?>
<p:tagLst xmlns:p="http://schemas.openxmlformats.org/presentationml/2006/main">
  <p:tag name="TABLE_ENDDRAG_ORIGIN_RECT" val="843*401"/>
  <p:tag name="TABLE_ENDDRAG_RECT" val="70*114*843*401"/>
</p:tagLst>
</file>

<file path=ppt/tags/tag2.xml><?xml version="1.0" encoding="utf-8"?>
<p:tagLst xmlns:p="http://schemas.openxmlformats.org/presentationml/2006/main">
  <p:tag name="TABLE_ENDDRAG_ORIGIN_RECT" val="918*263"/>
  <p:tag name="TABLE_ENDDRAG_RECT" val="24*224*918*2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3226</Words>
  <Application>WPS 演示</Application>
  <PresentationFormat>Widescreen</PresentationFormat>
  <Paragraphs>272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Arial</vt:lpstr>
      <vt:lpstr>Calibri Light</vt:lpstr>
      <vt:lpstr>Times New Roman</vt:lpstr>
      <vt:lpstr>等线</vt:lpstr>
      <vt:lpstr>微软雅黑</vt:lpstr>
      <vt:lpstr>Arial Unicode MS</vt:lpstr>
      <vt:lpstr>Office Theme</vt:lpstr>
      <vt:lpstr>1_Office Theme</vt:lpstr>
      <vt:lpstr>Operator Package Proposal for SA2 R19</vt:lpstr>
      <vt:lpstr>PowerPoint 演示文稿</vt:lpstr>
      <vt:lpstr>SA2 R19 Package Subset Proposal 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Tao Sun</cp:lastModifiedBy>
  <cp:revision>672</cp:revision>
  <dcterms:created xsi:type="dcterms:W3CDTF">2010-02-05T13:52:00Z</dcterms:created>
  <dcterms:modified xsi:type="dcterms:W3CDTF">2023-12-14T07:42:21Z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ICV">
    <vt:lpwstr>716DAE5D42F44A10B6B257419294428A</vt:lpwstr>
  </property>
  <property fmtid="{D5CDD505-2E9C-101B-9397-08002B2CF9AE}" pid="4" name="KSOProductBuildVer">
    <vt:lpwstr>2052-11.8.2.12085</vt:lpwstr>
  </property>
</Properties>
</file>