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commentAuthors.xml" ContentType="application/vnd.openxmlformats-officedocument.presentationml.commentAuthors+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Lst>
  <p:notesMasterIdLst>
    <p:notesMasterId r:id="rId17"/>
  </p:notesMasterIdLst>
  <p:handoutMasterIdLst>
    <p:handoutMasterId r:id="rId18"/>
  </p:handoutMasterIdLst>
  <p:sldIdLst>
    <p:sldId id="977" r:id="rId13"/>
    <p:sldId id="1048" r:id="rId14"/>
    <p:sldId id="1049" r:id="rId15"/>
    <p:sldId id="1047" r:id="rId16"/>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HiSilicon1" initials="HW"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CCFF99"/>
    <a:srgbClr val="00698E"/>
    <a:srgbClr val="3333FF"/>
    <a:srgbClr val="043FFC"/>
    <a:srgbClr val="005DE6"/>
    <a:srgbClr val="0066FF"/>
    <a:srgbClr val="A50021"/>
    <a:srgbClr val="66FF99"/>
    <a:srgbClr val="FFFFFF"/>
  </p:clrMru>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91" autoAdjust="0"/>
    <p:restoredTop sz="78571" autoAdjust="0"/>
  </p:normalViewPr>
  <p:slideViewPr>
    <p:cSldViewPr snapToGrid="0">
      <p:cViewPr varScale="1">
        <p:scale>
          <a:sx n="73" d="100"/>
          <a:sy n="73" d="100"/>
        </p:scale>
        <p:origin x="-852" y="-102"/>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2016/3/9</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2016/3/9</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2016/3/9</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 xmlns:p14="http://schemas.microsoft.com/office/powerpoint/2010/main"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2016/3/9</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US" altLang="zh-CN" sz="4000" b="0" dirty="0" smtClean="0">
                <a:solidFill>
                  <a:schemeClr val="tx1"/>
                </a:solidFill>
              </a:rPr>
              <a:t>Clarification of the scope of the study on latency reduction techniques for LTE </a:t>
            </a:r>
            <a:endParaRPr lang="zh-CN" altLang="zh-CN" sz="4000" b="0" dirty="0">
              <a:solidFill>
                <a:schemeClr val="tx1"/>
              </a:solidFill>
            </a:endParaRPr>
          </a:p>
        </p:txBody>
      </p:sp>
      <p:sp>
        <p:nvSpPr>
          <p:cNvPr id="3" name="矩形 30"/>
          <p:cNvSpPr txBox="1">
            <a:spLocks noChangeArrowheads="1"/>
          </p:cNvSpPr>
          <p:nvPr/>
        </p:nvSpPr>
        <p:spPr>
          <a:xfrm>
            <a:off x="1826886" y="5058715"/>
            <a:ext cx="8769750" cy="1021060"/>
          </a:xfrm>
          <a:prstGeom prst="rect">
            <a:avLst/>
          </a:prstGeom>
        </p:spPr>
        <p:txBody>
          <a:bodyPr/>
          <a:lstStyle/>
          <a:p>
            <a:pPr algn="ctr">
              <a:lnSpc>
                <a:spcPct val="140000"/>
              </a:lnSpc>
              <a:spcBef>
                <a:spcPts val="4200"/>
              </a:spcBef>
              <a:defRPr/>
            </a:pPr>
            <a:endParaRPr kumimoji="0" lang="zh-CN" altLang="zh-CN" sz="2800" i="1" u="none" strike="noStrike" kern="0" cap="none" spc="0" normalizeH="0" baseline="0" noProof="0" dirty="0">
              <a:ln>
                <a:noFill/>
              </a:ln>
              <a:effectLst/>
              <a:uLnTx/>
              <a:uFillTx/>
              <a:latin typeface="+mj-lt"/>
              <a:ea typeface="隶书" pitchFamily="49" charset="-122"/>
              <a:cs typeface="+mj-cs"/>
            </a:endParaRPr>
          </a:p>
        </p:txBody>
      </p:sp>
      <p:sp>
        <p:nvSpPr>
          <p:cNvPr id="14337" name="Rectangle 1"/>
          <p:cNvSpPr>
            <a:spLocks noChangeArrowheads="1"/>
          </p:cNvSpPr>
          <p:nvPr/>
        </p:nvSpPr>
        <p:spPr bwMode="auto">
          <a:xfrm>
            <a:off x="899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smtClean="0"/>
              <a:t>3GPP TSG RAN Meeting #71							</a:t>
            </a:r>
            <a:r>
              <a:rPr lang="en-GB" altLang="zh-CN" b="1" i="1" dirty="0" smtClean="0"/>
              <a:t>	</a:t>
            </a:r>
            <a:r>
              <a:rPr lang="en-GB" altLang="zh-CN" b="1" i="1" smtClean="0"/>
              <a:t>	</a:t>
            </a:r>
            <a:r>
              <a:rPr lang="en-GB" altLang="zh-CN" b="1" smtClean="0"/>
              <a:t>RP-160558</a:t>
            </a:r>
            <a:endParaRPr lang="zh-CN" altLang="zh-CN" dirty="0" smtClean="0"/>
          </a:p>
          <a:p>
            <a:r>
              <a:rPr lang="sv-SE" altLang="zh-CN" b="1" dirty="0" smtClean="0"/>
              <a:t>Göteborg, Sweden, March 7 - 10, 2016</a:t>
            </a:r>
            <a:r>
              <a:rPr lang="en-GB" altLang="zh-CN" b="1" dirty="0" smtClean="0"/>
              <a:t>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Discussion</a:t>
            </a:r>
          </a:p>
          <a:p>
            <a:r>
              <a:rPr lang="en-US" altLang="zh-CN" sz="1600" b="1" dirty="0" smtClean="0">
                <a:latin typeface="Arial" pitchFamily="34" charset="0"/>
                <a:ea typeface="宋体" pitchFamily="2" charset="-122"/>
                <a:cs typeface="Arial" pitchFamily="34" charset="0"/>
              </a:rPr>
              <a:t>Agenda Item: 10.5.2</a:t>
            </a:r>
            <a:endParaRPr lang="en-US" altLang="zh-CN" sz="1600" b="1" dirty="0" smtClean="0">
              <a:solidFill>
                <a:srgbClr val="FF0000"/>
              </a:solidFill>
              <a:latin typeface="Arial" pitchFamily="34" charset="0"/>
              <a:ea typeface="宋体" pitchFamily="2" charset="-122"/>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矩形 30"/>
          <p:cNvSpPr txBox="1">
            <a:spLocks noChangeArrowheads="1"/>
          </p:cNvSpPr>
          <p:nvPr/>
        </p:nvSpPr>
        <p:spPr>
          <a:xfrm>
            <a:off x="1979286" y="5211115"/>
            <a:ext cx="8769750" cy="1021060"/>
          </a:xfrm>
          <a:prstGeom prst="rect">
            <a:avLst/>
          </a:prstGeom>
        </p:spPr>
        <p:txBody>
          <a:bodyPr/>
          <a:lstStyle/>
          <a:p>
            <a:pPr algn="ctr">
              <a:lnSpc>
                <a:spcPct val="140000"/>
              </a:lnSpc>
              <a:spcBef>
                <a:spcPts val="4200"/>
              </a:spcBef>
              <a:defRPr/>
            </a:pPr>
            <a:r>
              <a:rPr kumimoji="0" lang="en-US" altLang="zh-CN" sz="2800" i="0" u="none" strike="noStrike" kern="0" cap="none" spc="0" normalizeH="0" baseline="0" noProof="0" dirty="0" smtClean="0">
                <a:ln>
                  <a:noFill/>
                </a:ln>
                <a:effectLst/>
                <a:uLnTx/>
                <a:uFillTx/>
                <a:latin typeface="+mj-lt"/>
                <a:ea typeface="+mj-ea"/>
                <a:cs typeface="Arial" pitchFamily="34" charset="0"/>
              </a:rPr>
              <a:t>Huawei, HiSilicon,</a:t>
            </a:r>
            <a:r>
              <a:rPr kumimoji="0" lang="en-US" altLang="zh-CN" sz="2800" i="0" u="none" strike="noStrike" kern="0" cap="none" spc="0" normalizeH="0" noProof="0" dirty="0" smtClean="0">
                <a:ln>
                  <a:noFill/>
                </a:ln>
                <a:effectLst/>
                <a:uLnTx/>
                <a:uFillTx/>
                <a:latin typeface="+mj-lt"/>
                <a:ea typeface="+mj-ea"/>
                <a:cs typeface="Arial" pitchFamily="34" charset="0"/>
              </a:rPr>
              <a:t> ZTE, Nokia</a:t>
            </a:r>
            <a:r>
              <a:rPr lang="en-US" altLang="zh-CN" sz="2800" kern="0" dirty="0" smtClean="0">
                <a:latin typeface="+mj-lt"/>
                <a:ea typeface="+mj-ea"/>
                <a:cs typeface="Arial" pitchFamily="34" charset="0"/>
              </a:rPr>
              <a:t>, Alcatel-Lucent, Alcatel-Lucent Shanghai Bell</a:t>
            </a:r>
          </a:p>
          <a:p>
            <a:pPr algn="ctr">
              <a:lnSpc>
                <a:spcPct val="140000"/>
              </a:lnSpc>
              <a:spcBef>
                <a:spcPts val="4200"/>
              </a:spcBef>
              <a:defRPr/>
            </a:pPr>
            <a:endParaRPr kumimoji="0" lang="zh-CN" altLang="zh-CN" sz="2800" i="1" u="none" strike="noStrike" kern="0" cap="none" spc="0" normalizeH="0" baseline="0" noProof="0" dirty="0">
              <a:ln>
                <a:noFill/>
              </a:ln>
              <a:effectLst/>
              <a:uLnTx/>
              <a:uFillTx/>
              <a:latin typeface="+mj-lt"/>
              <a:ea typeface="隶书" pitchFamily="49" charset="-122"/>
              <a:cs typeface="+mj-cs"/>
            </a:endParaRPr>
          </a:p>
        </p:txBody>
      </p:sp>
    </p:spTree>
  </p:cSld>
  <p:clrMapOvr>
    <a:masterClrMapping/>
  </p:clrMapOvr>
  <mc:AlternateContent xmlns:mc="http://schemas.openxmlformats.org/markup-compatibility/2006">
    <mc:Choice xmlns="" xmlns:p14="http://schemas.microsoft.com/office/powerpoint/2010/main" Requires="p14">
      <p:transition p14:dur="0" advClick="0" advTm="6000"/>
    </mc:Choice>
    <mc:Fallback>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Background (1/2)</a:t>
            </a:r>
            <a:endParaRPr lang="en-US" sz="2400" b="0" dirty="0">
              <a:solidFill>
                <a:schemeClr val="tx1"/>
              </a:solidFill>
            </a:endParaRPr>
          </a:p>
        </p:txBody>
      </p:sp>
      <p:sp>
        <p:nvSpPr>
          <p:cNvPr id="4" name="Content Placeholder 3"/>
          <p:cNvSpPr>
            <a:spLocks noGrp="1"/>
          </p:cNvSpPr>
          <p:nvPr>
            <p:ph idx="1"/>
          </p:nvPr>
        </p:nvSpPr>
        <p:spPr>
          <a:xfrm>
            <a:off x="609600" y="1169127"/>
            <a:ext cx="10975975" cy="5035730"/>
          </a:xfrm>
        </p:spPr>
        <p:txBody>
          <a:bodyPr/>
          <a:lstStyle/>
          <a:p>
            <a:r>
              <a:rPr lang="en-US" b="1" dirty="0" smtClean="0"/>
              <a:t>RAN1 could not determine whether frame structure 3 (FS3) is in the scope of the study on TTI reduction </a:t>
            </a:r>
          </a:p>
          <a:p>
            <a:r>
              <a:rPr lang="en-US" dirty="0" smtClean="0"/>
              <a:t>FS3 is introduced for LAA with only DL in Rel-13. CRs were approved in December 2015.</a:t>
            </a:r>
          </a:p>
          <a:p>
            <a:r>
              <a:rPr lang="en-US" dirty="0" smtClean="0"/>
              <a:t>FS3 is being enhanced with UL in an on-going WI approved in December 2015.</a:t>
            </a:r>
          </a:p>
          <a:p>
            <a:r>
              <a:rPr lang="en-US" dirty="0" smtClean="0"/>
              <a:t>The study on </a:t>
            </a:r>
            <a:r>
              <a:rPr lang="en-US" altLang="zh-CN" dirty="0" smtClean="0"/>
              <a:t>latency reduction techniques for LTE was approved in March 2015. It could not have included LAA in its scope.</a:t>
            </a:r>
            <a:endParaRPr lang="en-US" dirty="0" smtClean="0"/>
          </a:p>
          <a:p>
            <a:endParaRPr lang="en-US" dirty="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Background (2/2)</a:t>
            </a:r>
            <a:endParaRPr lang="en-US" sz="2400" b="0" dirty="0">
              <a:solidFill>
                <a:schemeClr val="tx1"/>
              </a:solidFill>
            </a:endParaRPr>
          </a:p>
        </p:txBody>
      </p:sp>
      <p:sp>
        <p:nvSpPr>
          <p:cNvPr id="4" name="Content Placeholder 3"/>
          <p:cNvSpPr>
            <a:spLocks noGrp="1"/>
          </p:cNvSpPr>
          <p:nvPr>
            <p:ph idx="1"/>
          </p:nvPr>
        </p:nvSpPr>
        <p:spPr>
          <a:xfrm>
            <a:off x="609600" y="1169127"/>
            <a:ext cx="10975975" cy="5035730"/>
          </a:xfrm>
        </p:spPr>
        <p:txBody>
          <a:bodyPr/>
          <a:lstStyle/>
          <a:p>
            <a:r>
              <a:rPr lang="en-US" b="1" dirty="0" smtClean="0"/>
              <a:t>RAN1 could not determine whether new TDD frame structure based on frame structure 2 is in the scope of the study on TTI reduction </a:t>
            </a:r>
          </a:p>
          <a:p>
            <a:r>
              <a:rPr lang="en-US" dirty="0" smtClean="0"/>
              <a:t>The following was almost agreed in RAN1#84, but consensus was not reached mainly due to the concern on whether frame structure 3 is also included.</a:t>
            </a:r>
          </a:p>
          <a:p>
            <a:pPr lvl="1"/>
            <a:r>
              <a:rPr lang="en-GB" sz="1800" i="1" dirty="0" smtClean="0"/>
              <a:t>Investigate at least the feasibility of TDD latency reduction at least</a:t>
            </a:r>
            <a:r>
              <a:rPr lang="en-US" sz="1800" i="1" dirty="0" smtClean="0"/>
              <a:t> including following examples</a:t>
            </a:r>
          </a:p>
          <a:p>
            <a:pPr lvl="2"/>
            <a:r>
              <a:rPr lang="en-US" sz="1800" i="1" dirty="0" smtClean="0"/>
              <a:t>New </a:t>
            </a:r>
            <a:r>
              <a:rPr lang="en-US" sz="1800" i="1" dirty="0" err="1" smtClean="0"/>
              <a:t>subframe</a:t>
            </a:r>
            <a:r>
              <a:rPr lang="en-US" sz="1800" i="1" dirty="0" smtClean="0"/>
              <a:t> types with both symbol(s) for downlink transmission and symbol(s) for uplink transmission can be considered</a:t>
            </a:r>
          </a:p>
          <a:p>
            <a:pPr lvl="2"/>
            <a:r>
              <a:rPr lang="en-US" sz="1800" i="1" dirty="0" smtClean="0"/>
              <a:t>More Downlink-to-Uplink switching points in a radio frame can be considered</a:t>
            </a:r>
          </a:p>
          <a:p>
            <a:pPr lvl="2"/>
            <a:r>
              <a:rPr lang="en-US" sz="1800" i="1" dirty="0" smtClean="0"/>
              <a:t>Note that GP should be considered</a:t>
            </a:r>
          </a:p>
          <a:p>
            <a:pPr lvl="2"/>
            <a:r>
              <a:rPr lang="en-US" sz="1800" i="1" dirty="0" smtClean="0"/>
              <a:t>The case of multi-carrier with different DL/UL configurations should be considered</a:t>
            </a:r>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Proposal</a:t>
            </a:r>
            <a:endParaRPr lang="en-US" sz="2400" b="0" dirty="0">
              <a:solidFill>
                <a:schemeClr val="tx1"/>
              </a:solidFill>
            </a:endParaRPr>
          </a:p>
        </p:txBody>
      </p:sp>
      <p:sp>
        <p:nvSpPr>
          <p:cNvPr id="4" name="Content Placeholder 3"/>
          <p:cNvSpPr>
            <a:spLocks noGrp="1"/>
          </p:cNvSpPr>
          <p:nvPr>
            <p:ph idx="1"/>
          </p:nvPr>
        </p:nvSpPr>
        <p:spPr>
          <a:xfrm>
            <a:off x="609600" y="1299756"/>
            <a:ext cx="10975975" cy="5179421"/>
          </a:xfrm>
        </p:spPr>
        <p:txBody>
          <a:bodyPr/>
          <a:lstStyle/>
          <a:p>
            <a:r>
              <a:rPr lang="en-US" sz="2800" dirty="0" smtClean="0"/>
              <a:t>The following clarification is proposed:</a:t>
            </a:r>
          </a:p>
          <a:p>
            <a:pPr lvl="1"/>
            <a:r>
              <a:rPr lang="en-US" sz="2400" dirty="0" smtClean="0"/>
              <a:t>FS1 is part of the study on </a:t>
            </a:r>
            <a:r>
              <a:rPr lang="en-US" altLang="zh-CN" sz="2400" dirty="0" smtClean="0"/>
              <a:t>latency reduction techniques for LTE </a:t>
            </a:r>
            <a:endParaRPr lang="en-US" sz="2400" dirty="0" smtClean="0"/>
          </a:p>
          <a:p>
            <a:pPr lvl="1"/>
            <a:r>
              <a:rPr lang="en-US" sz="2400" dirty="0" smtClean="0"/>
              <a:t>For FS2, new </a:t>
            </a:r>
            <a:r>
              <a:rPr lang="en-US" sz="2400" dirty="0" err="1" smtClean="0"/>
              <a:t>subframe</a:t>
            </a:r>
            <a:r>
              <a:rPr lang="en-US" sz="2400" dirty="0" smtClean="0"/>
              <a:t> types and more DL/UL switching points need to be studied</a:t>
            </a:r>
            <a:endParaRPr lang="en-US" altLang="zh-CN" sz="2400" dirty="0" smtClean="0"/>
          </a:p>
          <a:p>
            <a:pPr lvl="2"/>
            <a:r>
              <a:rPr lang="en-US" altLang="zh-CN" sz="2000" dirty="0" smtClean="0"/>
              <a:t>For FS2, the study can be in the latency reduction SI or in a separate SI</a:t>
            </a:r>
            <a:endParaRPr lang="en-US" sz="2000" dirty="0" smtClean="0"/>
          </a:p>
          <a:p>
            <a:pPr lvl="1"/>
            <a:r>
              <a:rPr lang="en-US" sz="2400" dirty="0" smtClean="0"/>
              <a:t>FS3 is </a:t>
            </a:r>
            <a:r>
              <a:rPr lang="en-US" sz="2400" u="sng" dirty="0" smtClean="0"/>
              <a:t>not</a:t>
            </a:r>
            <a:r>
              <a:rPr lang="en-US" sz="2400" dirty="0" smtClean="0"/>
              <a:t> part of the study on </a:t>
            </a:r>
            <a:r>
              <a:rPr lang="en-US" altLang="zh-CN" sz="2400" dirty="0" smtClean="0"/>
              <a:t>latency reduction techniques for LTE </a:t>
            </a:r>
            <a:endParaRPr lang="en-US" sz="2400" dirty="0" smtClean="0"/>
          </a:p>
          <a:p>
            <a:pPr lvl="2"/>
            <a:r>
              <a:rPr lang="en-US" sz="2000" dirty="0" smtClean="0"/>
              <a:t>Shorter TTI for FS3 can be considered in a separate SI or WI after RAN1 has completed the design of LAA with DL+UL</a:t>
            </a:r>
          </a:p>
          <a:p>
            <a:endParaRPr lang="en-US" sz="2800" dirty="0"/>
          </a:p>
        </p:txBody>
      </p:sp>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35343</TotalTime>
  <Words>321</Words>
  <Application>Microsoft Office PowerPoint</Application>
  <PresentationFormat>Custom</PresentationFormat>
  <Paragraphs>31</Paragraphs>
  <Slides>4</Slides>
  <Notes>4</Notes>
  <HiddenSlides>0</HiddenSlides>
  <MMClips>0</MMClips>
  <ScaleCrop>false</ScaleCrop>
  <HeadingPairs>
    <vt:vector size="4" baseType="variant">
      <vt:variant>
        <vt:lpstr>Theme</vt:lpstr>
      </vt:variant>
      <vt:variant>
        <vt:i4>12</vt:i4>
      </vt:variant>
      <vt:variant>
        <vt:lpstr>Slide Titles</vt:lpstr>
      </vt:variant>
      <vt:variant>
        <vt:i4>4</vt:i4>
      </vt:variant>
    </vt:vector>
  </HeadingPairs>
  <TitlesOfParts>
    <vt:vector size="16"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Clarification of the scope of the study on latency reduction techniques for LTE </vt:lpstr>
      <vt:lpstr>Background (1/2)</vt:lpstr>
      <vt:lpstr>Background (2/2)</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LAA2</dc:title>
  <dc:creator>David Mazzarese</dc:creator>
  <cp:lastModifiedBy>Huawei</cp:lastModifiedBy>
  <cp:revision>2813</cp:revision>
  <dcterms:created xsi:type="dcterms:W3CDTF">2010-09-30T06:00:50Z</dcterms:created>
  <dcterms:modified xsi:type="dcterms:W3CDTF">2016-03-09T08:58:19Z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(11)Ax6v3MsOBGwQn3Nox3eiQ5R5uGlLJKm2lHQYF7/HoywTVRs0Ekk3xolfG5RBHRB+GyXkEwLT_x000d_ bCPIhl4DuV6Ox4z5X+ESgh3+Sl84H4b/Vi9ZdrVpt4+wHTy4Qfj8MfsibxgDbicTH2riNy08_x000d_ YS8zLo9hdILDM6QoAa6bdFNm44kfjSDWV3P0h3scNQqmsif4yZyFEF7YcOA18LozstgCori5_x000d_ WObh3PxeunqvRRgmJR</vt:lpwstr>
  </property>
  <property fmtid="{D5CDD505-2E9C-101B-9397-08002B2CF9AE}" pid="3" name="_ms_pID_7253431">
    <vt:lpwstr>YYA/tYgIIda3EwLaKE2N0QUPiSBR353hMLxyg6oyKhfUZ5DYcq9xxV_x000d_ LdG1zM1+wv7GGealTAoOJZd/EhPYWlvhFAQmg6Zqb+W7UA2uENkY5qcMw2BTR3M0SWNZHI3S_x000d_ 9f+72GtINNfpgmbLX7jaFi07S+PSjb8Tsj8bxHP052jZ3Qgn/uSHczF24PegP1y0hGepF2m7_x000d_ 9JTnPNwE+1UJDOgMpLrSKgo+g/YZ7dW+FMuS</vt:lpwstr>
  </property>
  <property fmtid="{D5CDD505-2E9C-101B-9397-08002B2CF9AE}" pid="4" name="_ms_pID_7253432">
    <vt:lpwstr>YZuDyid7/PR50GqSuykUx2GJH7wCgAnznzrF_x000d_ O32cYJuMpESv23VR/9weX3h+U0KApHznKu/8KhYMFmV3qNuqtdRrFrWdFmDc3G8RaeHg1FYD_x000d_ XKCr0509wFyCuujqY1TVugozT1TThz1JKMCHbKdEAkfQn7JrwjMjhKz0blCJMEJSJsNEkGE/_x000d_ UnartuQJvZuvDcoupSsoFTH27SlBeY6N4EFsW4cBCPlbhfwOnqi1/P</vt:lpwstr>
  </property>
  <property fmtid="{D5CDD505-2E9C-101B-9397-08002B2CF9AE}" pid="5" name="_ms_pID_7253433">
    <vt:lpwstr>Y4JoaXEjnEWqJa82yU_x000d_ xTHSnhiNkXT730GyDgyhc/y/Z/3rJk8MhSKdLondihiKARnVLMFsyB4VsGc9C99mQm0arb9e_x000d_ ZHZtRBh2oFu3hT1DCzMN+KZ34P8jVMlDvPmLB/spnIAkIFho9A4aACe++4BSW5iOkN0ui2+D_x000d_ fu03e8FOwNerHt9X7x1OU4CjQAMA5EAbQqFdPv5iVjnLxu/nbWfTJo6pyr8/ab1+OgWx9RKE</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x4IjChOI5/zRUh9zXQ5pZwFRvYo3pXbD/WKN+zte4NSnRAn2BUYNMR6P9Cs33LGjRPtzgo39_x000d_ x1XME5LNO74EwWEGmPrfFii07USVsmy8oWHIfz0jVXVXUZf2itoBvcRasK9VWwBewmFUs6za_x000d_ 3F6gfj7/IsajTFyOPwfbZr3YmL0+7BcdZLbUri39YrCHp6Db/bCi2iPwelxWc3+UKh+OPjWj_x000d_ 2SfD7WQy4hZpeDPe</vt:lpwstr>
  </property>
  <property fmtid="{D5CDD505-2E9C-101B-9397-08002B2CF9AE}" pid="11" name="_ms_pID_7253434_00">
    <vt:lpwstr>_ms_pID_7253434</vt:lpwstr>
  </property>
  <property fmtid="{D5CDD505-2E9C-101B-9397-08002B2CF9AE}" pid="12" name="_ms_pID_7253435">
    <vt:lpwstr>an+Wym17P8iLtn7aw9FkzM6Fxp48XixbdJagJFVa8JDoUV0h4RQuysGw_x000d_ 79gtQ61L7Hs+jZhuxKqOmBt/G1SA4I39RnDiZ4tZb4o84yXrikhusjfMATAG1xhXCUbWeA3/_x000d_ 4L0afcGlt8yGh32GwggWw6XtslN/uchxKuFVrYM9JLmI+pSDZ5n6/gqzEUMAAFj71pdX16sf_x000d_ /9ATe4T7W5jZsFh52piy56y3EhTaylYeCB</vt:lpwstr>
  </property>
  <property fmtid="{D5CDD505-2E9C-101B-9397-08002B2CF9AE}" pid="13" name="_ms_pID_7253435_00">
    <vt:lpwstr>_ms_pID_7253435</vt:lpwstr>
  </property>
  <property fmtid="{D5CDD505-2E9C-101B-9397-08002B2CF9AE}" pid="14" name="_ms_pID_7253436">
    <vt:lpwstr>ui6VTI+JiJnnj4aWbwyHrLHdiRSUBnB6XPl6cG_x000d_ 3NaVy4juud+wdqTnrpxQILVwwZrM4R7cE9odI00oTaVSLrFyOYyDJsSqU2Pm/OHmH5fmwq/4_x000d_ TUIlQx5ZZ46M7Cum3RjtIbBhO5DhTzNcms+rsfS/xVfZeuKhQb7mGmaBOoQ0B7WZ84G37ElI_x000d_ t4l3f+EAhfw9G0RMuLPH14sJcpyxfM00Zjtoed1jl7CH/4/5q9T1</vt:lpwstr>
  </property>
  <property fmtid="{D5CDD505-2E9C-101B-9397-08002B2CF9AE}" pid="15" name="_ms_pID_7253436_00">
    <vt:lpwstr>_ms_pID_7253436</vt:lpwstr>
  </property>
  <property fmtid="{D5CDD505-2E9C-101B-9397-08002B2CF9AE}" pid="16" name="_ms_pID_7253437">
    <vt:lpwstr>wMUPYSShXb6VGeN5pNQM_x000d_ OHlzl1aaC+DSXy8TzEu7qKpxoMejEIYmqBJ/+G4FVXcrx33pELuQ03yl7KYKBelV5Uz/Wq9I_x000d_ SbjRQp5GLEnwGRnffAwkWyPV7aylMkcXMnD+tem6g5QHFYMDR8k38DDeRqiW+mrwU6wIXLYa_x000d_ v93EE5fRqWRjisOOkpywelEKqbtOJlYbrYqQTpsvLi2/2t/mujnDTrucJZOLx0MYYyHS4L</vt:lpwstr>
  </property>
  <property fmtid="{D5CDD505-2E9C-101B-9397-08002B2CF9AE}" pid="17" name="_ms_pID_7253437_00">
    <vt:lpwstr>_ms_pID_7253437</vt:lpwstr>
  </property>
  <property fmtid="{D5CDD505-2E9C-101B-9397-08002B2CF9AE}" pid="18" name="_ms_pID_7253438">
    <vt:lpwstr>5x_x000d_ NSMSRn/i7UFkTNAfO0X0XKXTlo9W6yXuO9ABaT3ei1ftzC0NC7ALwgSW1SM5q3NnMEZU6tlF_x000d_ Uvq3cpvWnCp/khdXs8r7t8H3ZSMscC64ZheRQ+TKivZaIM/+gECv8MJjhfL6z1JBx3TIlCW8_x000d_ 6+AkZaW/KtOVpdg0I1CXiauOExkHKvDkCZgYWXy2WcOmuFXapiBpDuKaq0RrQHH+r6PRpY3Z_x000d_ MJF6Y8K6xIhEh8</vt:lpwstr>
  </property>
  <property fmtid="{D5CDD505-2E9C-101B-9397-08002B2CF9AE}" pid="19" name="_ms_pID_7253438_00">
    <vt:lpwstr>_ms_pID_7253438</vt:lpwstr>
  </property>
  <property fmtid="{D5CDD505-2E9C-101B-9397-08002B2CF9AE}" pid="20" name="_ms_pID_7253439">
    <vt:lpwstr>0yPo57crMkZPUq7hM6teBHE8vbHNfXcVuGOIKqysd+rX8iQAq+xOdfCvug_x000d_ N2vhMc+vtHMUNhsYwaz8NUAkikIdc69KpBZ6VwCPhIFnlpRRdKt6yAjS+6A3tqAqhjqWOzOF_x000d_ 0SM+8sZH9UahC+ctTLz3e0eEXJaiScI9ZCpK87c1noGQ02/iKTfHwWwjHSLOIkceI3IDtELX_x000d_ DkXasRTe++1ZRxw2bdXuJUdy4GJfKcw6</vt:lpwstr>
  </property>
  <property fmtid="{D5CDD505-2E9C-101B-9397-08002B2CF9AE}" pid="21" name="_ms_pID_7253439_00">
    <vt:lpwstr>_ms_pID_7253439</vt:lpwstr>
  </property>
  <property fmtid="{D5CDD505-2E9C-101B-9397-08002B2CF9AE}" pid="22" name="_ms_pID_72534310">
    <vt:lpwstr>7O2aL9ZkEuKK+AORVdE5sMufHufsfDzb</vt:lpwstr>
  </property>
  <property fmtid="{D5CDD505-2E9C-101B-9397-08002B2CF9AE}" pid="23" name="_new_ms_pID_72543">
    <vt:lpwstr>(4)Gan7XmRxFBEBKGJnR4WNI6PKLU4z3g1SnWlX6ajfb54aUDBKDWeid9yzmPlGpJ4mCg4zXKn2
gFbNBHspkllXSDBLye4QcX2RHkKytrklVcBADUf7wMhSfFv3l7ObvqecEQ7I5fiFKene14MS
wyrRDibVjZMEi+gMLbBVvjzBPrwYOaJiAs4an7QxCMp9sxReKPIB1Bt5Ebbk4et0AepJ4cCg
wbQg108LbtBzPksKAL</vt:lpwstr>
  </property>
  <property fmtid="{D5CDD505-2E9C-101B-9397-08002B2CF9AE}" pid="24" name="_new_ms_pID_725431">
    <vt:lpwstr>U4P1jmr9jy+T8YbTXytUMHF0gkDDzq9YTwgb58xctAaYlvrUjKE4TI
shcJH36mVA6Bt2sZnKHyVKkAf1Psz763B8JFQirYyEopypFP6C1lwjrHBk97bl0NNAfEOVpa
pVFRzAWyP0eAgylp8lwofSNw8slMPD0eOjQ7OUUhXuxTS1bjM7jlckiqSyylrljIomi22ApP
yjQnrOOwVDvWgDSmFZNSi/AJ5yEnm6eqG99S</vt:lpwstr>
  </property>
  <property fmtid="{D5CDD505-2E9C-101B-9397-08002B2CF9AE}" pid="25" name="_new_ms_pID_725432">
    <vt:lpwstr>MU5CJJc8u//A4DgiUFqRnU/VA7niQoXVwblE
AnOOTriI6Xqs/Caw3bVZ+Hg7v5NxciGcxfGRWAcv7WdN1lXAp6Rfxiu7bFX1KAvqgQOPLgpI
OT3S86axQhuCJOKyzLZko+zOw1OS5420vjy4C7MhV/5DQ/iHT2+24n1MiFJsF7IRcDA8QXUw
ysmV0thxP0mEvMfD9tPGaBNPAVHMxvHViQwoOGt3M2Fzd5iAnW3aFi</vt:lpwstr>
  </property>
  <property fmtid="{D5CDD505-2E9C-101B-9397-08002B2CF9AE}" pid="26" name="_new_ms_pID_725433">
    <vt:lpwstr>YsLsEPDECDp3AVse72
0Q7S4LCzd3D7DVxlvOOqB8dqSU8EPQjuftjbn/sRlJd+YjjcfR1TVda7+fGj38ituACb0A==</vt:lpwstr>
  </property>
  <property fmtid="{D5CDD505-2E9C-101B-9397-08002B2CF9AE}" pid="27" name="_readonly">
    <vt:lpwstr/>
  </property>
  <property fmtid="{D5CDD505-2E9C-101B-9397-08002B2CF9AE}" pid="28" name="_change">
    <vt:lpwstr/>
  </property>
  <property fmtid="{D5CDD505-2E9C-101B-9397-08002B2CF9AE}" pid="29" name="_full-control">
    <vt:lpwstr/>
  </property>
  <property fmtid="{D5CDD505-2E9C-101B-9397-08002B2CF9AE}" pid="30" name="sflag">
    <vt:lpwstr>1457337944</vt:lpwstr>
  </property>
</Properties>
</file>