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448" r:id="rId2"/>
    <p:sldId id="410" r:id="rId3"/>
    <p:sldId id="412" r:id="rId4"/>
    <p:sldId id="443" r:id="rId5"/>
    <p:sldId id="444" r:id="rId6"/>
    <p:sldId id="450" r:id="rId7"/>
    <p:sldId id="447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10">
          <p15:clr>
            <a:srgbClr val="A4A3A4"/>
          </p15:clr>
        </p15:guide>
        <p15:guide id="2" orient="horz" pos="3951">
          <p15:clr>
            <a:srgbClr val="A4A3A4"/>
          </p15:clr>
        </p15:guide>
        <p15:guide id="3" orient="horz" pos="563">
          <p15:clr>
            <a:srgbClr val="A4A3A4"/>
          </p15:clr>
        </p15:guide>
        <p15:guide id="4" orient="horz" pos="1061">
          <p15:clr>
            <a:srgbClr val="A4A3A4"/>
          </p15:clr>
        </p15:guide>
        <p15:guide id="5" orient="horz" pos="3888">
          <p15:clr>
            <a:srgbClr val="A4A3A4"/>
          </p15:clr>
        </p15:guide>
        <p15:guide id="6" orient="horz" pos="2669">
          <p15:clr>
            <a:srgbClr val="A4A3A4"/>
          </p15:clr>
        </p15:guide>
        <p15:guide id="7" orient="horz" pos="2143">
          <p15:clr>
            <a:srgbClr val="A4A3A4"/>
          </p15:clr>
        </p15:guide>
        <p15:guide id="8" pos="5686">
          <p15:clr>
            <a:srgbClr val="A4A3A4"/>
          </p15:clr>
        </p15:guide>
        <p15:guide id="9" pos="291">
          <p15:clr>
            <a:srgbClr val="A4A3A4"/>
          </p15:clr>
        </p15:guide>
        <p15:guide id="10" pos="2775">
          <p15:clr>
            <a:srgbClr val="A4A3A4"/>
          </p15:clr>
        </p15:guide>
        <p15:guide id="11" pos="483">
          <p15:clr>
            <a:srgbClr val="A4A3A4"/>
          </p15:clr>
        </p15:guide>
        <p15:guide id="12" pos="277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undi Brewer-Griffin" initials="SBG" lastIdx="1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FFFFFF"/>
    <a:srgbClr val="003C71"/>
    <a:srgbClr val="FD9208"/>
    <a:srgbClr val="FEACAE"/>
    <a:srgbClr val="FE9497"/>
    <a:srgbClr val="FFA7A9"/>
    <a:srgbClr val="BAE18F"/>
    <a:srgbClr val="99FFCC"/>
    <a:srgbClr val="FFB1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349" autoAdjust="0"/>
    <p:restoredTop sz="96416" autoAdjust="0"/>
  </p:normalViewPr>
  <p:slideViewPr>
    <p:cSldViewPr snapToGrid="0">
      <p:cViewPr varScale="1">
        <p:scale>
          <a:sx n="87" d="100"/>
          <a:sy n="87" d="100"/>
        </p:scale>
        <p:origin x="804" y="78"/>
      </p:cViewPr>
      <p:guideLst>
        <p:guide orient="horz" pos="3110"/>
        <p:guide orient="horz" pos="3951"/>
        <p:guide orient="horz" pos="563"/>
        <p:guide orient="horz" pos="1061"/>
        <p:guide orient="horz" pos="3888"/>
        <p:guide orient="horz" pos="2669"/>
        <p:guide orient="horz" pos="2143"/>
        <p:guide pos="5686"/>
        <p:guide pos="291"/>
        <p:guide pos="2775"/>
        <p:guide pos="483"/>
        <p:guide pos="277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6" d="100"/>
        <a:sy n="86" d="100"/>
      </p:scale>
      <p:origin x="0" y="1536"/>
    </p:cViewPr>
  </p:sorterViewPr>
  <p:notesViewPr>
    <p:cSldViewPr snapToGrid="0" showGuides="1">
      <p:cViewPr varScale="1">
        <p:scale>
          <a:sx n="74" d="100"/>
          <a:sy n="74" d="100"/>
        </p:scale>
        <p:origin x="-744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CFD7B2-88A6-E34E-8EF8-CB0C7BA47ADD}" type="datetimeFigureOut">
              <a:rPr lang="en-US" smtClean="0">
                <a:latin typeface="Arial"/>
              </a:rPr>
              <a:pPr/>
              <a:t>3/1/2016</a:t>
            </a:fld>
            <a:endParaRPr lang="en-US" dirty="0">
              <a:latin typeface="Arial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6CFA4E-18EB-6D49-8DE2-7A74038C2C1C}" type="slidenum">
              <a:rPr lang="en-US" smtClean="0">
                <a:latin typeface="Arial"/>
              </a:rPr>
              <a:pPr/>
              <a:t>‹#›</a:t>
            </a:fld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129941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</a:defRPr>
            </a:lvl1pPr>
          </a:lstStyle>
          <a:p>
            <a:fld id="{ED7FC5FE-6F0D-D34A-8EE6-C95B4F5F4DC8}" type="datetimeFigureOut">
              <a:rPr lang="en-US" smtClean="0"/>
              <a:pPr/>
              <a:t>3/1/2016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D61C8689-8455-3546-ADF9-3B7273760F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42922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Radial Gradien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4674712"/>
            <a:ext cx="6330212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rgbClr val="F3D54E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Subhead, Date, Etc.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438337" y="3372523"/>
            <a:ext cx="8212886" cy="1336387"/>
          </a:xfrm>
        </p:spPr>
        <p:txBody>
          <a:bodyPr lIns="0" rIns="0" anchor="b" anchorCtr="0">
            <a:noAutofit/>
          </a:bodyPr>
          <a:lstStyle>
            <a:lvl1pPr>
              <a:lnSpc>
                <a:spcPts val="5500"/>
              </a:lnSpc>
              <a:spcBef>
                <a:spcPts val="2400"/>
              </a:spcBef>
              <a:defRPr sz="5000" b="0" spc="0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50pt Arial Title</a:t>
            </a:r>
            <a:br>
              <a:rPr lang="en-US" dirty="0" smtClean="0"/>
            </a:br>
            <a:r>
              <a:rPr lang="en-US" dirty="0" smtClean="0"/>
              <a:t>with Radial Gradient</a:t>
            </a:r>
            <a:endParaRPr lang="en-US" dirty="0"/>
          </a:p>
        </p:txBody>
      </p: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97" y="1738150"/>
            <a:ext cx="1248049" cy="82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 userDrawn="1"/>
        </p:nvSpPr>
        <p:spPr>
          <a:xfrm>
            <a:off x="455613" y="6626245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en-US" sz="600" b="0" i="0" u="none" strike="noStrike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Intel Confidential</a:t>
            </a:r>
          </a:p>
        </p:txBody>
      </p:sp>
    </p:spTree>
    <p:extLst>
      <p:ext uri="{BB962C8B-B14F-4D97-AF65-F5344CB8AC3E}">
        <p14:creationId xmlns:p14="http://schemas.microsoft.com/office/powerpoint/2010/main" val="18083241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4678364" y="2"/>
            <a:ext cx="4465637" cy="6468531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4006850" cy="1158240"/>
          </a:xfrm>
        </p:spPr>
        <p:txBody>
          <a:bodyPr>
            <a:noAutofit/>
          </a:bodyPr>
          <a:lstStyle>
            <a:lvl1pPr>
              <a:defRPr sz="2800" baseline="0"/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4" y="1766992"/>
            <a:ext cx="4006850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400" dirty="0" smtClean="0"/>
            </a:lvl3pPr>
            <a:lvl4pPr>
              <a:defRPr lang="en-US" sz="1200" dirty="0" smtClean="0"/>
            </a:lvl4pPr>
            <a:lvl5pPr>
              <a:defRPr lang="en-US" sz="12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04219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438337" y="3016478"/>
            <a:ext cx="8212886" cy="1336387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4000" b="0" spc="0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solidFill>
                  <a:srgbClr val="003C71"/>
                </a:solidFill>
              </a:rPr>
              <a:t>40pt Arial</a:t>
            </a:r>
            <a:br>
              <a:rPr lang="en-US" dirty="0" smtClean="0">
                <a:solidFill>
                  <a:srgbClr val="003C71"/>
                </a:solidFill>
              </a:rPr>
            </a:br>
            <a:r>
              <a:rPr lang="en-US" dirty="0" smtClean="0">
                <a:solidFill>
                  <a:srgbClr val="003C71"/>
                </a:solidFill>
              </a:rPr>
              <a:t>White Section Break</a:t>
            </a:r>
            <a:endParaRPr lang="en-US" dirty="0">
              <a:solidFill>
                <a:srgbClr val="003C71"/>
              </a:solidFill>
            </a:endParaRP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455613" y="4318668"/>
            <a:ext cx="6330212" cy="1233813"/>
          </a:xfrm>
        </p:spPr>
        <p:txBody>
          <a:bodyPr/>
          <a:lstStyle>
            <a:lvl1pPr>
              <a:defRPr sz="1600">
                <a:solidFill>
                  <a:srgbClr val="0071C5"/>
                </a:solidFill>
              </a:defRPr>
            </a:lvl1pPr>
          </a:lstStyle>
          <a:p>
            <a:r>
              <a:rPr lang="en-US" b="0" dirty="0" smtClean="0"/>
              <a:t>16pt Arial Subhead, Date, Etc.</a:t>
            </a:r>
            <a:endParaRPr lang="en-US" b="0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727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Section Break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455613" y="4318668"/>
            <a:ext cx="6330212" cy="1233813"/>
          </a:xfrm>
        </p:spPr>
        <p:txBody>
          <a:bodyPr/>
          <a:lstStyle>
            <a:lvl1pPr>
              <a:defRPr sz="1600">
                <a:solidFill>
                  <a:srgbClr val="F3D54E"/>
                </a:solidFill>
              </a:defRPr>
            </a:lvl1pPr>
          </a:lstStyle>
          <a:p>
            <a:r>
              <a:rPr lang="en-US" b="0" dirty="0" smtClean="0"/>
              <a:t>16pt Arial Subhead, Date, Etc.</a:t>
            </a:r>
            <a:endParaRPr lang="en-US" b="0" dirty="0"/>
          </a:p>
        </p:txBody>
      </p:sp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438337" y="3016478"/>
            <a:ext cx="8212886" cy="1336387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4000" b="0" spc="0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40pt Arial</a:t>
            </a:r>
            <a:br>
              <a:rPr lang="en-US" dirty="0" smtClean="0"/>
            </a:br>
            <a:r>
              <a:rPr lang="en-US" dirty="0" smtClean="0"/>
              <a:t>Blue Section Break</a:t>
            </a:r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455613" y="6626245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en-US" sz="600" b="0" i="0" u="none" strike="noStrike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Intel Confidential</a:t>
            </a:r>
          </a:p>
        </p:txBody>
      </p:sp>
    </p:spTree>
    <p:extLst>
      <p:ext uri="{BB962C8B-B14F-4D97-AF65-F5344CB8AC3E}">
        <p14:creationId xmlns:p14="http://schemas.microsoft.com/office/powerpoint/2010/main" val="11101123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er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1469059"/>
            <a:ext cx="7772400" cy="1362075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4000" b="0" cap="none" spc="100" baseline="0">
                <a:solidFill>
                  <a:srgbClr val="003C71"/>
                </a:solidFill>
                <a:latin typeface="Arial"/>
                <a:ea typeface="Arial"/>
                <a:cs typeface="Arial"/>
              </a:defRPr>
            </a:lvl1pPr>
          </a:lstStyle>
          <a:p>
            <a:r>
              <a:rPr lang="en-US" dirty="0" smtClean="0"/>
              <a:t>40pt Arial Hero Text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2979843"/>
            <a:ext cx="7772400" cy="1500187"/>
          </a:xfrm>
        </p:spPr>
        <p:txBody>
          <a:bodyPr anchor="t" anchorCtr="0">
            <a:noAutofit/>
          </a:bodyPr>
          <a:lstStyle>
            <a:lvl1pPr marL="0" indent="0">
              <a:buNone/>
              <a:defRPr sz="4000" b="0" baseline="0">
                <a:solidFill>
                  <a:schemeClr val="accent2"/>
                </a:solidFill>
                <a:latin typeface="Arial"/>
                <a:ea typeface="Arial"/>
                <a:cs typeface="Arial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40pt Arial Body.</a:t>
            </a:r>
            <a:br>
              <a:rPr lang="en-US" dirty="0" smtClean="0"/>
            </a:br>
            <a:r>
              <a:rPr lang="en-US" dirty="0" smtClean="0"/>
              <a:t>For content that is not a section, but has a big idea in text only.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12562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Section Break Image">
    <p:bg>
      <p:bgPr>
        <a:gradFill>
          <a:gsLst>
            <a:gs pos="0">
              <a:schemeClr val="tx2"/>
            </a:gs>
            <a:gs pos="5000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4465049"/>
            <a:ext cx="7772400" cy="1500187"/>
          </a:xfrm>
        </p:spPr>
        <p:txBody>
          <a:bodyPr anchor="t" anchorCtr="0">
            <a:noAutofit/>
          </a:bodyPr>
          <a:lstStyle>
            <a:lvl1pPr marL="0" indent="0">
              <a:buNone/>
              <a:defRPr sz="1600" b="0" baseline="0">
                <a:solidFill>
                  <a:srgbClr val="F3D54E"/>
                </a:solidFill>
                <a:latin typeface="Arial"/>
                <a:cs typeface="Arial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2"/>
            <a:ext cx="9144000" cy="3432175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>
                <a:solidFill>
                  <a:srgbClr val="0071C5"/>
                </a:solidFill>
              </a:defRPr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438337" y="2715006"/>
            <a:ext cx="8212886" cy="1617028"/>
          </a:xfrm>
        </p:spPr>
        <p:txBody>
          <a:bodyPr lIns="0" rIns="0" anchor="b" anchorCtr="0">
            <a:noAutofit/>
          </a:bodyPr>
          <a:lstStyle>
            <a:lvl1pPr>
              <a:lnSpc>
                <a:spcPts val="5500"/>
              </a:lnSpc>
              <a:spcBef>
                <a:spcPts val="2400"/>
              </a:spcBef>
              <a:defRPr sz="4000" b="0" spc="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40pt Arial Blue Section Break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455613" y="6626245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en-US" sz="600" b="0" i="0" u="none" strike="noStrike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Intel Confidential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3759427" y="6626245"/>
            <a:ext cx="1639873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en-US" sz="600" b="0" i="0" u="none" strike="noStrike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iCDG - Intel Communication and Devices Group</a:t>
            </a:r>
          </a:p>
        </p:txBody>
      </p:sp>
    </p:spTree>
    <p:extLst>
      <p:ext uri="{BB962C8B-B14F-4D97-AF65-F5344CB8AC3E}">
        <p14:creationId xmlns:p14="http://schemas.microsoft.com/office/powerpoint/2010/main" val="38437621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8012" cy="115824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7169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9616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ack Cover Radial Gradi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\\.psf\Home\Desktop\Intel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7432" y="2847150"/>
            <a:ext cx="2108795" cy="138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 userDrawn="1"/>
        </p:nvSpPr>
        <p:spPr>
          <a:xfrm>
            <a:off x="1381327" y="4840594"/>
            <a:ext cx="6478621" cy="700392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Intel Communication and Devices Group</a:t>
            </a:r>
          </a:p>
          <a:p>
            <a:pPr algn="ctr"/>
            <a:endParaRPr lang="en-GB" sz="2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70096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ack Cover Radial Gradi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nt_experience_wht_rgb_3000.png"/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0232" y="2694414"/>
            <a:ext cx="2085380" cy="2113879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455613" y="6626245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en-US" sz="600" b="0" i="0" u="none" strike="noStrike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Intel Confidential</a:t>
            </a:r>
          </a:p>
        </p:txBody>
      </p:sp>
    </p:spTree>
    <p:extLst>
      <p:ext uri="{BB962C8B-B14F-4D97-AF65-F5344CB8AC3E}">
        <p14:creationId xmlns:p14="http://schemas.microsoft.com/office/powerpoint/2010/main" val="14748318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8B5CA9C-FFAE-734D-8488-685557D6D07F}" type="datetime1">
              <a:rPr lang="en-US" smtClean="0"/>
              <a:pPr/>
              <a:t>3/1/2016</a:t>
            </a:fld>
            <a:endParaRPr lang="en-US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Inhaltsplatzhalter 30"/>
          <p:cNvSpPr>
            <a:spLocks noGrp="1"/>
          </p:cNvSpPr>
          <p:nvPr>
            <p:ph idx="17" hasCustomPrompt="1"/>
          </p:nvPr>
        </p:nvSpPr>
        <p:spPr>
          <a:xfrm>
            <a:off x="455617" y="1608667"/>
            <a:ext cx="8272458" cy="4637524"/>
          </a:xfrm>
        </p:spPr>
        <p:txBody>
          <a:bodyPr/>
          <a:lstStyle>
            <a:lvl1pPr marL="179388" indent="-179388">
              <a:buFont typeface="Wingdings" pitchFamily="2" charset="2"/>
              <a:buChar char="§"/>
              <a:defRPr sz="1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18pt Regular Big Bullet One</a:t>
            </a:r>
          </a:p>
          <a:p>
            <a:pPr lvl="2"/>
            <a:r>
              <a:rPr lang="en-US" smtClean="0"/>
              <a:t>Sub-bullet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429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 with Radial Gradien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438337" y="3372523"/>
            <a:ext cx="8212886" cy="1336387"/>
          </a:xfrm>
        </p:spPr>
        <p:txBody>
          <a:bodyPr lIns="0" rIns="0" anchor="b" anchorCtr="0">
            <a:noAutofit/>
          </a:bodyPr>
          <a:lstStyle>
            <a:lvl1pPr>
              <a:lnSpc>
                <a:spcPts val="5500"/>
              </a:lnSpc>
              <a:spcBef>
                <a:spcPts val="2400"/>
              </a:spcBef>
              <a:defRPr sz="5000" b="0" spc="0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50pt Arial Title</a:t>
            </a:r>
            <a:br>
              <a:rPr lang="en-US" dirty="0" smtClean="0"/>
            </a:br>
            <a:r>
              <a:rPr lang="en-US" dirty="0" smtClean="0"/>
              <a:t>with Radial Gradient</a:t>
            </a:r>
            <a:endParaRPr lang="en-US" dirty="0"/>
          </a:p>
        </p:txBody>
      </p:sp>
      <p:pic>
        <p:nvPicPr>
          <p:cNvPr id="6" name="Picture 5" descr="int_experience_hrz_wht_rgb_1500.png"/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93" y="1744663"/>
            <a:ext cx="2121766" cy="887284"/>
          </a:xfrm>
          <a:prstGeom prst="rect">
            <a:avLst/>
          </a:prstGeom>
        </p:spPr>
      </p:pic>
      <p:sp>
        <p:nvSpPr>
          <p:cNvPr id="1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4674712"/>
            <a:ext cx="6330212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rgbClr val="F3D54E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Subhead, Date, Etc.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50681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 with Linear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4687" y="3220833"/>
            <a:ext cx="8212886" cy="1470025"/>
          </a:xfrm>
        </p:spPr>
        <p:txBody>
          <a:bodyPr lIns="0" rIns="0" anchor="b" anchorCtr="0">
            <a:noAutofit/>
          </a:bodyPr>
          <a:lstStyle>
            <a:lvl1pPr>
              <a:lnSpc>
                <a:spcPct val="80000"/>
              </a:lnSpc>
              <a:defRPr sz="5000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50pt Intel Clear Title</a:t>
            </a:r>
            <a:br>
              <a:rPr lang="en-US" dirty="0" smtClean="0"/>
            </a:br>
            <a:r>
              <a:rPr lang="en-US" dirty="0" smtClean="0"/>
              <a:t>with Linear gradient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4657344"/>
            <a:ext cx="6330212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Subhead, Date, Etc.</a:t>
            </a:r>
            <a:endParaRPr lang="en-US" dirty="0"/>
          </a:p>
        </p:txBody>
      </p:sp>
      <p:pic>
        <p:nvPicPr>
          <p:cNvPr id="6" name="Picture 5" descr="int_experience_hrz_wht_rgb_1500.png"/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93" y="1744663"/>
            <a:ext cx="2121766" cy="887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359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Image">
    <p:bg>
      <p:bgPr>
        <a:gradFill>
          <a:gsLst>
            <a:gs pos="0">
              <a:schemeClr val="tx2"/>
            </a:gs>
            <a:gs pos="5000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9144000" cy="647337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438337" y="3372523"/>
            <a:ext cx="8212886" cy="1336387"/>
          </a:xfrm>
        </p:spPr>
        <p:txBody>
          <a:bodyPr lIns="0" rIns="0" anchor="b" anchorCtr="0">
            <a:noAutofit/>
          </a:bodyPr>
          <a:lstStyle>
            <a:lvl1pPr>
              <a:lnSpc>
                <a:spcPts val="5500"/>
              </a:lnSpc>
              <a:spcBef>
                <a:spcPts val="2400"/>
              </a:spcBef>
              <a:defRPr sz="5000" b="0" spc="0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50pt Arial Title</a:t>
            </a:r>
            <a:br>
              <a:rPr lang="en-US" dirty="0" smtClean="0"/>
            </a:br>
            <a:r>
              <a:rPr lang="en-US" dirty="0" smtClean="0"/>
              <a:t>with Image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4674712"/>
            <a:ext cx="6330212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rgbClr val="F3D54E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Subhead, Date, Etc.</a:t>
            </a:r>
            <a:endParaRPr lang="en-US" dirty="0"/>
          </a:p>
        </p:txBody>
      </p:sp>
      <p:pic>
        <p:nvPicPr>
          <p:cNvPr id="13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97" y="1738150"/>
            <a:ext cx="1248049" cy="82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 userDrawn="1"/>
        </p:nvSpPr>
        <p:spPr>
          <a:xfrm>
            <a:off x="455613" y="6626245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en-US" sz="600" b="0" i="0" u="none" strike="noStrike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Intel Confidential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3759427" y="6626245"/>
            <a:ext cx="1639873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en-US" sz="600" b="0" i="0" u="none" strike="noStrike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iCDG - Intel Communication and Devices Group</a:t>
            </a:r>
          </a:p>
        </p:txBody>
      </p:sp>
    </p:spTree>
    <p:extLst>
      <p:ext uri="{BB962C8B-B14F-4D97-AF65-F5344CB8AC3E}">
        <p14:creationId xmlns:p14="http://schemas.microsoft.com/office/powerpoint/2010/main" val="18083241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9600" cy="1158240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455613" y="1604434"/>
            <a:ext cx="8228012" cy="4567767"/>
          </a:xfrm>
        </p:spPr>
        <p:txBody>
          <a:bodyPr/>
          <a:lstStyle>
            <a:lvl1pPr>
              <a:defRPr>
                <a:solidFill>
                  <a:srgbClr val="0071C5"/>
                </a:solidFill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1800">
                <a:latin typeface="Arial"/>
                <a:cs typeface="Arial"/>
              </a:defRPr>
            </a:lvl3pPr>
            <a:lvl4pPr>
              <a:defRPr sz="1600">
                <a:latin typeface="Arial"/>
                <a:cs typeface="Arial"/>
              </a:defRPr>
            </a:lvl4pPr>
            <a:lvl5pPr>
              <a:defRPr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18pt Arial body text</a:t>
            </a:r>
          </a:p>
          <a:p>
            <a:pPr lvl="1"/>
            <a:r>
              <a:rPr lang="en-US" dirty="0" smtClean="0"/>
              <a:t>18pt Arial bullet one</a:t>
            </a:r>
          </a:p>
          <a:p>
            <a:pPr lvl="2"/>
            <a:r>
              <a:rPr lang="en-US" dirty="0" smtClean="0"/>
              <a:t>18pt Arial sub-bullet</a:t>
            </a:r>
          </a:p>
          <a:p>
            <a:pPr lvl="3"/>
            <a:r>
              <a:rPr lang="en-US" dirty="0" smtClean="0"/>
              <a:t>16pt Arial fourth level</a:t>
            </a:r>
          </a:p>
          <a:p>
            <a:pPr lvl="4"/>
            <a:r>
              <a:rPr lang="en-US" dirty="0" smtClean="0"/>
              <a:t>14pt Arial fifth level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511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8012" cy="1158240"/>
          </a:xfr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4" y="1604433"/>
            <a:ext cx="4006851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400" dirty="0" smtClean="0"/>
            </a:lvl3pPr>
            <a:lvl4pPr>
              <a:defRPr lang="en-US" sz="1200" dirty="0" smtClean="0"/>
            </a:lvl4pPr>
            <a:lvl5pPr>
              <a:defRPr lang="en-US" sz="12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830764" y="1283959"/>
            <a:ext cx="3181123" cy="2227933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1800"/>
            </a:lvl1pPr>
          </a:lstStyle>
          <a:p>
            <a:endParaRPr lang="en-US" sz="1100" dirty="0">
              <a:latin typeface="Arial"/>
            </a:endParaRP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830764" y="3817915"/>
            <a:ext cx="3181123" cy="2227933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1800"/>
            </a:lvl1pPr>
          </a:lstStyle>
          <a:p>
            <a:endParaRPr lang="en-US" sz="1100" dirty="0">
              <a:latin typeface="Arial"/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2581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8012" cy="1158240"/>
          </a:xfr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4" y="1604433"/>
            <a:ext cx="4006851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400" dirty="0" smtClean="0"/>
            </a:lvl3pPr>
            <a:lvl4pPr>
              <a:defRPr lang="en-US" sz="1200" dirty="0" smtClean="0"/>
            </a:lvl4pPr>
            <a:lvl5pPr>
              <a:defRPr lang="en-US" sz="12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4678363" y="1604433"/>
            <a:ext cx="4005264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400" dirty="0" smtClean="0"/>
            </a:lvl3pPr>
            <a:lvl4pPr>
              <a:defRPr lang="en-US" sz="1200" dirty="0" smtClean="0"/>
            </a:lvl4pPr>
            <a:lvl5pPr>
              <a:defRPr lang="en-US" sz="12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20636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Quote with Attrib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8012" cy="115824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i="0" u="none" strike="noStrike" baseline="0" smtClean="0">
                <a:latin typeface="Arial"/>
                <a:cs typeface="Arial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5614" y="1604434"/>
            <a:ext cx="8228013" cy="4567767"/>
          </a:xfrm>
        </p:spPr>
        <p:txBody>
          <a:bodyPr anchor="ctr" anchorCtr="0"/>
          <a:lstStyle>
            <a:lvl1pPr marL="190500" indent="-190500">
              <a:defRPr sz="3600" b="1" baseline="0">
                <a:solidFill>
                  <a:schemeClr val="accent2"/>
                </a:solidFill>
                <a:latin typeface="Arial"/>
                <a:cs typeface="Arial"/>
              </a:defRPr>
            </a:lvl1pPr>
            <a:lvl2pPr marL="417513" indent="-225425">
              <a:buFont typeface="Arial"/>
              <a:buChar char="−"/>
              <a:defRPr sz="1200" baseline="0">
                <a:latin typeface="Arial"/>
                <a:cs typeface="Arial"/>
              </a:defRPr>
            </a:lvl2pPr>
            <a:lvl3pPr marL="685800" indent="-228600">
              <a:buFont typeface="Intel Clear"/>
              <a:buChar char="−"/>
              <a:defRPr sz="1200">
                <a:latin typeface="Arial"/>
                <a:cs typeface="Arial"/>
              </a:defRPr>
            </a:lvl3pPr>
            <a:lvl4pPr marL="969963" indent="-228600">
              <a:buFont typeface="Arial"/>
              <a:buChar char="−"/>
              <a:defRPr sz="1100">
                <a:latin typeface="Arial"/>
                <a:cs typeface="Arial"/>
              </a:defRPr>
            </a:lvl4pPr>
            <a:lvl5pPr marL="1319213" indent="-228600">
              <a:buFont typeface="Intel Clear"/>
              <a:buChar char="−"/>
              <a:defRPr sz="105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“36pt Arial Bold Text”</a:t>
            </a:r>
          </a:p>
          <a:p>
            <a:pPr lvl="1"/>
            <a:r>
              <a:rPr lang="en-US" dirty="0" smtClean="0"/>
              <a:t>12pt Attribution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946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6485467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8012" cy="1158240"/>
          </a:xfrm>
        </p:spPr>
        <p:txBody>
          <a:bodyPr>
            <a:normAutofit/>
          </a:bodyPr>
          <a:lstStyle>
            <a:lvl1pPr>
              <a:defRPr sz="2800" b="0" i="0" baseline="0">
                <a:latin typeface="Arial"/>
                <a:cs typeface="Arial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82072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Bottom Half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3432174"/>
            <a:ext cx="9144000" cy="3047647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lvl1pPr>
          </a:lstStyle>
          <a:p>
            <a:r>
              <a:rPr lang="en-US" dirty="0" smtClean="0"/>
              <a:t>Insert photo here. Drag picture to placeholder or click icon to add.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8012" cy="1158240"/>
          </a:xfrm>
        </p:spPr>
        <p:txBody>
          <a:bodyPr>
            <a:noAutofit/>
          </a:bodyPr>
          <a:lstStyle>
            <a:lvl1pPr>
              <a:defRPr sz="2800" b="0" i="0" baseline="0">
                <a:latin typeface="Arial"/>
                <a:cs typeface="Arial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4" y="1604433"/>
            <a:ext cx="4006851" cy="174572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400" dirty="0" smtClean="0"/>
            </a:lvl3pPr>
            <a:lvl4pPr>
              <a:defRPr lang="en-US" sz="1200" dirty="0" smtClean="0"/>
            </a:lvl4pPr>
            <a:lvl5pPr>
              <a:defRPr lang="en-US" sz="12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4678363" y="1604433"/>
            <a:ext cx="4005264" cy="1745720"/>
          </a:xfrm>
        </p:spPr>
        <p:txBody>
          <a:bodyPr vert="horz" lIns="0" tIns="0" rIns="0" bIns="0" rtlCol="0">
            <a:noAutofit/>
          </a:bodyPr>
          <a:lstStyle>
            <a:lvl1pPr>
              <a:defRPr lang="en-US" baseline="0" dirty="0" smtClean="0"/>
            </a:lvl1pPr>
            <a:lvl2pPr>
              <a:defRPr lang="en-US" dirty="0" smtClean="0"/>
            </a:lvl2pPr>
            <a:lvl3pPr>
              <a:defRPr lang="en-US" sz="1400" dirty="0" smtClean="0"/>
            </a:lvl3pPr>
            <a:lvl4pPr>
              <a:defRPr lang="en-US" sz="1200" dirty="0" smtClean="0"/>
            </a:lvl4pPr>
            <a:lvl5pPr>
              <a:defRPr lang="en-US" sz="12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1009487" y="6634394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chemeClr val="tx2"/>
              </a:solidFill>
              <a:latin typeface="Arial"/>
              <a:cs typeface="Arial"/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26894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613" y="413507"/>
            <a:ext cx="8229600" cy="115824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613" y="1604434"/>
            <a:ext cx="8228012" cy="456776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18pt Arial body text</a:t>
            </a:r>
          </a:p>
          <a:p>
            <a:pPr lvl="1"/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16pt Arial sub-bullet</a:t>
            </a:r>
          </a:p>
          <a:p>
            <a:pPr lvl="3"/>
            <a:r>
              <a:rPr lang="en-US" dirty="0" smtClean="0"/>
              <a:t>14pt Arial fourth level</a:t>
            </a:r>
          </a:p>
          <a:p>
            <a:pPr lvl="4"/>
            <a:r>
              <a:rPr lang="en-US" dirty="0" smtClean="0"/>
              <a:t>14pt Arial fifth level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-1587" y="6473952"/>
            <a:ext cx="9144000" cy="384048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50000">
                <a:schemeClr val="accent2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/>
            </a:endParaRP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8718552" y="6507480"/>
            <a:ext cx="2381" cy="316992"/>
          </a:xfrm>
          <a:prstGeom prst="line">
            <a:avLst/>
          </a:prstGeom>
          <a:ln w="9525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8" name="Picture 2" descr="\\.psf\Home\Desktop\Intel.png"/>
          <p:cNvPicPr>
            <a:picLocks noChangeAspect="1" noChangeArrowheads="1"/>
          </p:cNvPicPr>
          <p:nvPr userDrawn="1"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915" y="6545911"/>
            <a:ext cx="364336" cy="240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6227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9" r:id="rId2"/>
    <p:sldLayoutId id="2147483674" r:id="rId3"/>
    <p:sldLayoutId id="2147483650" r:id="rId4"/>
    <p:sldLayoutId id="2147483684" r:id="rId5"/>
    <p:sldLayoutId id="2147483652" r:id="rId6"/>
    <p:sldLayoutId id="2147483660" r:id="rId7"/>
    <p:sldLayoutId id="2147483668" r:id="rId8"/>
    <p:sldLayoutId id="2147483669" r:id="rId9"/>
    <p:sldLayoutId id="2147483670" r:id="rId10"/>
    <p:sldLayoutId id="2147483672" r:id="rId11"/>
    <p:sldLayoutId id="2147483651" r:id="rId12"/>
    <p:sldLayoutId id="2147483677" r:id="rId13"/>
    <p:sldLayoutId id="2147483665" r:id="rId14"/>
    <p:sldLayoutId id="2147483654" r:id="rId15"/>
    <p:sldLayoutId id="2147483655" r:id="rId16"/>
    <p:sldLayoutId id="2147483676" r:id="rId17"/>
    <p:sldLayoutId id="2147483681" r:id="rId18"/>
    <p:sldLayoutId id="2147483685" r:id="rId19"/>
    <p:sldLayoutId id="2147483686" r:id="rId20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800" b="0" i="0" kern="1200" spc="0" baseline="0">
          <a:solidFill>
            <a:srgbClr val="003C71"/>
          </a:solidFill>
          <a:latin typeface="Arial"/>
          <a:ea typeface="Arial"/>
          <a:cs typeface="Arial"/>
        </a:defRPr>
      </a:lvl1pPr>
    </p:titleStyle>
    <p:bodyStyle>
      <a:lvl1pPr marL="0" indent="0" algn="l" defTabSz="457200" rtl="0" eaLnBrk="1" latinLnBrk="0" hangingPunct="1">
        <a:spcBef>
          <a:spcPts val="1200"/>
        </a:spcBef>
        <a:spcAft>
          <a:spcPts val="0"/>
        </a:spcAft>
        <a:buFont typeface="Wingdings" panose="05000000000000000000" pitchFamily="2" charset="2"/>
        <a:buNone/>
        <a:defRPr sz="1800" b="0" kern="1200">
          <a:solidFill>
            <a:srgbClr val="0071C5"/>
          </a:solidFill>
          <a:latin typeface="Arial"/>
          <a:ea typeface="+mn-ea"/>
          <a:cs typeface="Arial"/>
        </a:defRPr>
      </a:lvl1pPr>
      <a:lvl2pPr marL="225425" indent="-225425" algn="l" defTabSz="457200" rtl="0" eaLnBrk="1" latinLnBrk="0" hangingPunct="1">
        <a:spcBef>
          <a:spcPts val="1200"/>
        </a:spcBef>
        <a:buFont typeface="Wingdings" charset="2"/>
        <a:buChar char="§"/>
        <a:defRPr sz="1600" kern="1200" baseline="0">
          <a:solidFill>
            <a:srgbClr val="003C71"/>
          </a:solidFill>
          <a:latin typeface="Arial"/>
          <a:ea typeface="+mn-ea"/>
          <a:cs typeface="Arial"/>
        </a:defRPr>
      </a:lvl2pPr>
      <a:lvl3pPr marL="571500" indent="-228600" algn="l" defTabSz="457200" rtl="0" eaLnBrk="1" latinLnBrk="0" hangingPunct="1">
        <a:spcBef>
          <a:spcPts val="800"/>
        </a:spcBef>
        <a:buFont typeface="Intel Clear" panose="020B0604020203020204" pitchFamily="34" charset="0"/>
        <a:buChar char="–"/>
        <a:defRPr sz="1600" kern="1200">
          <a:solidFill>
            <a:srgbClr val="003C71"/>
          </a:solidFill>
          <a:latin typeface="Arial"/>
          <a:ea typeface="+mn-ea"/>
          <a:cs typeface="Arial"/>
        </a:defRPr>
      </a:lvl3pPr>
      <a:lvl4pPr marL="969963" indent="-228600" algn="l" defTabSz="457200" rtl="0" eaLnBrk="1" latinLnBrk="0" hangingPunct="1">
        <a:spcBef>
          <a:spcPct val="20000"/>
        </a:spcBef>
        <a:buFont typeface="Arial"/>
        <a:buChar char="–"/>
        <a:defRPr sz="1400" kern="1200">
          <a:solidFill>
            <a:srgbClr val="003C71"/>
          </a:solidFill>
          <a:latin typeface="Arial"/>
          <a:ea typeface="+mn-ea"/>
          <a:cs typeface="Arial"/>
        </a:defRPr>
      </a:lvl4pPr>
      <a:lvl5pPr marL="1319213" indent="-228600" algn="l" defTabSz="457200" rtl="0" eaLnBrk="1" latinLnBrk="0" hangingPunct="1">
        <a:spcBef>
          <a:spcPct val="20000"/>
        </a:spcBef>
        <a:buFont typeface="Intel Clear" panose="020B0604020203020204" pitchFamily="34" charset="0"/>
        <a:buChar char="–"/>
        <a:defRPr sz="1400" kern="1200">
          <a:solidFill>
            <a:srgbClr val="003C7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4686" y="3220833"/>
            <a:ext cx="8318314" cy="1470025"/>
          </a:xfrm>
        </p:spPr>
        <p:txBody>
          <a:bodyPr/>
          <a:lstStyle/>
          <a:p>
            <a:r>
              <a:rPr lang="en-US" sz="3200" dirty="0"/>
              <a:t>Further enhancements on </a:t>
            </a:r>
            <a:r>
              <a:rPr lang="en-US" sz="3200" dirty="0" err="1"/>
              <a:t>signalling</a:t>
            </a:r>
            <a:r>
              <a:rPr lang="en-US" sz="3200" dirty="0"/>
              <a:t> reduction to enable </a:t>
            </a:r>
            <a:r>
              <a:rPr lang="en-US" sz="3200" dirty="0" smtClean="0"/>
              <a:t>light </a:t>
            </a:r>
            <a:r>
              <a:rPr lang="en-US" sz="3200" dirty="0"/>
              <a:t>connection for LTE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sz="2000" dirty="0" smtClean="0"/>
          </a:p>
          <a:p>
            <a:r>
              <a:rPr lang="en-US" sz="2000" dirty="0" smtClean="0"/>
              <a:t>Intel Corporation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304800" y="381000"/>
            <a:ext cx="8305800" cy="553998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3GPP TSG RAN Meeting #71									</a:t>
            </a:r>
            <a:r>
              <a:rPr lang="en-US" b="1" dirty="0">
                <a:solidFill>
                  <a:schemeClr val="bg1"/>
                </a:solidFill>
              </a:rPr>
              <a:t>RP-160425</a:t>
            </a:r>
            <a:endParaRPr lang="en-US" b="1" dirty="0">
              <a:solidFill>
                <a:schemeClr val="bg1"/>
              </a:solidFill>
            </a:endParaRPr>
          </a:p>
          <a:p>
            <a:r>
              <a:rPr lang="en-US" b="1" dirty="0">
                <a:solidFill>
                  <a:schemeClr val="bg1"/>
                </a:solidFill>
              </a:rPr>
              <a:t>Gothenburg, Sweden, 7th – 10th March 2016 </a:t>
            </a:r>
            <a:endParaRPr lang="en-US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794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Limitations of current LTE Idle/Active transition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5613" y="1314450"/>
            <a:ext cx="8228012" cy="4857751"/>
          </a:xfrm>
        </p:spPr>
        <p:txBody>
          <a:bodyPr>
            <a:normAutofit/>
          </a:bodyPr>
          <a:lstStyle/>
          <a:p>
            <a:r>
              <a:rPr lang="en-US" dirty="0" smtClean="0"/>
              <a:t>Current </a:t>
            </a:r>
            <a:r>
              <a:rPr lang="en-US" dirty="0"/>
              <a:t>design for </a:t>
            </a:r>
            <a:r>
              <a:rPr lang="en-US" dirty="0" smtClean="0"/>
              <a:t>LTE </a:t>
            </a:r>
            <a:r>
              <a:rPr lang="en-US" dirty="0"/>
              <a:t>(</a:t>
            </a:r>
            <a:r>
              <a:rPr lang="en-US" dirty="0" smtClean="0"/>
              <a:t>Rel-12) </a:t>
            </a:r>
            <a:r>
              <a:rPr lang="en-US" dirty="0"/>
              <a:t>is not efficient in term of scalability to </a:t>
            </a:r>
            <a:r>
              <a:rPr lang="en-US" dirty="0" smtClean="0"/>
              <a:t>support </a:t>
            </a:r>
            <a:r>
              <a:rPr lang="en-US" dirty="0"/>
              <a:t>a large number of devices </a:t>
            </a:r>
            <a:r>
              <a:rPr lang="en-US" dirty="0" smtClean="0"/>
              <a:t>that generate frequent small volume of data </a:t>
            </a:r>
          </a:p>
          <a:p>
            <a:pPr lvl="1"/>
            <a:r>
              <a:rPr lang="en-US" dirty="0" smtClean="0"/>
              <a:t>Frequent </a:t>
            </a:r>
            <a:r>
              <a:rPr lang="en-US" dirty="0"/>
              <a:t>small burst transmission: </a:t>
            </a:r>
            <a:r>
              <a:rPr lang="en-US" dirty="0" smtClean="0"/>
              <a:t>device </a:t>
            </a:r>
            <a:r>
              <a:rPr lang="en-US" dirty="0"/>
              <a:t>wakes up </a:t>
            </a:r>
            <a:r>
              <a:rPr lang="en-US" dirty="0" smtClean="0"/>
              <a:t>and sends data every few minutes.</a:t>
            </a:r>
            <a:endParaRPr lang="en-US" dirty="0"/>
          </a:p>
          <a:p>
            <a:pPr lvl="2"/>
            <a:r>
              <a:rPr lang="en-US" sz="1700" dirty="0"/>
              <a:t>For the normal procedure, </a:t>
            </a:r>
            <a:r>
              <a:rPr lang="en-US" sz="1700" dirty="0" smtClean="0"/>
              <a:t>UE </a:t>
            </a:r>
            <a:r>
              <a:rPr lang="en-US" sz="1700" dirty="0"/>
              <a:t>may need to follow the RACH procedure and subsequently </a:t>
            </a:r>
            <a:r>
              <a:rPr lang="en-US" sz="1700" dirty="0" smtClean="0"/>
              <a:t>establish an RRC connection with the </a:t>
            </a:r>
            <a:r>
              <a:rPr lang="en-US" sz="1700" dirty="0" err="1" smtClean="0"/>
              <a:t>eNB</a:t>
            </a:r>
            <a:r>
              <a:rPr lang="en-US" sz="1700" dirty="0" smtClean="0"/>
              <a:t>.</a:t>
            </a:r>
            <a:endParaRPr lang="en-US" sz="1700" dirty="0"/>
          </a:p>
          <a:p>
            <a:pPr lvl="2"/>
            <a:r>
              <a:rPr lang="en-US" sz="1700" dirty="0"/>
              <a:t>The signalling overhead is substantial when considering only a small amount of data is transmitted in the </a:t>
            </a:r>
            <a:r>
              <a:rPr lang="en-US" sz="1700" dirty="0" smtClean="0"/>
              <a:t>uplink</a:t>
            </a:r>
          </a:p>
          <a:p>
            <a:pPr lvl="2"/>
            <a:r>
              <a:rPr lang="en-US" sz="1700" dirty="0" smtClean="0"/>
              <a:t>Excessive signaling also leads to </a:t>
            </a:r>
          </a:p>
          <a:p>
            <a:pPr lvl="3"/>
            <a:r>
              <a:rPr lang="en-US" sz="1500" dirty="0" smtClean="0"/>
              <a:t>Additional latency</a:t>
            </a:r>
          </a:p>
          <a:p>
            <a:pPr lvl="3"/>
            <a:r>
              <a:rPr lang="en-US" sz="1500" dirty="0" smtClean="0"/>
              <a:t>Additional power consumption</a:t>
            </a:r>
            <a:endParaRPr lang="en-US" sz="1700" dirty="0" smtClean="0"/>
          </a:p>
          <a:p>
            <a:pPr lvl="2"/>
            <a:r>
              <a:rPr lang="en-US" sz="1700" dirty="0"/>
              <a:t>Signaling reduction is required </a:t>
            </a:r>
            <a:r>
              <a:rPr lang="en-US" sz="1700" dirty="0" smtClean="0"/>
              <a:t>not just for stationary NB-</a:t>
            </a:r>
            <a:r>
              <a:rPr lang="en-US" sz="1700" dirty="0" err="1" smtClean="0"/>
              <a:t>IoT</a:t>
            </a:r>
            <a:r>
              <a:rPr lang="en-US" sz="1700" dirty="0" smtClean="0"/>
              <a:t>/MTC devices but also for all UEs that are mobile </a:t>
            </a:r>
            <a:endParaRPr lang="en-US" sz="17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fld id="{EE2556C5-CE8C-6547-B838-EA80C61A4AF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199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NB-IOT </a:t>
            </a:r>
            <a:r>
              <a:rPr lang="en-GB" dirty="0" smtClean="0"/>
              <a:t>User plane solution and its applicability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3"/>
          </p:nvPr>
        </p:nvSpPr>
        <p:spPr>
          <a:xfrm>
            <a:off x="455613" y="2124721"/>
            <a:ext cx="8228014" cy="4126230"/>
          </a:xfrm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dirty="0" smtClean="0"/>
              <a:t>User plane optimisation:</a:t>
            </a:r>
            <a:endParaRPr lang="en-GB" dirty="0"/>
          </a:p>
          <a:p>
            <a:pPr marL="511175" lvl="1" indent="-285750">
              <a:buFont typeface="Wingdings" panose="05000000000000000000" pitchFamily="2" charset="2"/>
              <a:buChar char="§"/>
            </a:pPr>
            <a:r>
              <a:rPr lang="en-GB" dirty="0"/>
              <a:t>Provides user plane </a:t>
            </a:r>
            <a:r>
              <a:rPr lang="en-GB" dirty="0" smtClean="0"/>
              <a:t>solution with Signalling </a:t>
            </a:r>
            <a:r>
              <a:rPr lang="en-GB" dirty="0"/>
              <a:t>reduction </a:t>
            </a:r>
            <a:r>
              <a:rPr lang="en-GB" dirty="0" smtClean="0"/>
              <a:t>during “Idle/Active” transition by </a:t>
            </a:r>
            <a:r>
              <a:rPr lang="en-GB" dirty="0"/>
              <a:t>storing and re-using last used </a:t>
            </a:r>
            <a:r>
              <a:rPr lang="en-GB" dirty="0" smtClean="0"/>
              <a:t>Access Stratum configuration</a:t>
            </a:r>
            <a:endParaRPr lang="en-GB" dirty="0"/>
          </a:p>
          <a:p>
            <a:pPr marL="511175" lvl="1" indent="-285750">
              <a:buFont typeface="Wingdings" panose="05000000000000000000" pitchFamily="2" charset="2"/>
              <a:buChar char="§"/>
            </a:pPr>
            <a:r>
              <a:rPr lang="en-GB" dirty="0" smtClean="0"/>
              <a:t>Designed primarily for </a:t>
            </a:r>
            <a:r>
              <a:rPr lang="en-GB" dirty="0"/>
              <a:t>NB-IOT </a:t>
            </a:r>
            <a:r>
              <a:rPr lang="en-GB" dirty="0" smtClean="0"/>
              <a:t>but </a:t>
            </a:r>
            <a:r>
              <a:rPr lang="en-GB" dirty="0"/>
              <a:t>expected to be extended </a:t>
            </a:r>
            <a:r>
              <a:rPr lang="en-GB" dirty="0" smtClean="0"/>
              <a:t>to </a:t>
            </a:r>
            <a:r>
              <a:rPr lang="en-GB" dirty="0"/>
              <a:t>n</a:t>
            </a:r>
            <a:r>
              <a:rPr lang="en-GB" dirty="0" smtClean="0"/>
              <a:t>on-NB-</a:t>
            </a:r>
            <a:r>
              <a:rPr lang="en-GB" dirty="0" err="1" smtClean="0"/>
              <a:t>IoT</a:t>
            </a:r>
            <a:r>
              <a:rPr lang="en-GB" dirty="0" smtClean="0"/>
              <a:t> devices</a:t>
            </a:r>
          </a:p>
          <a:p>
            <a:pPr marL="857250" lvl="2" indent="-285750">
              <a:buFont typeface="Wingdings" panose="05000000000000000000" pitchFamily="2" charset="2"/>
              <a:buChar char="§"/>
            </a:pPr>
            <a:r>
              <a:rPr lang="en-GB" dirty="0" smtClean="0"/>
              <a:t>Radio interface changes (Resume message) for resumption in another </a:t>
            </a:r>
            <a:r>
              <a:rPr lang="en-GB" dirty="0" err="1" smtClean="0"/>
              <a:t>eNB</a:t>
            </a:r>
            <a:r>
              <a:rPr lang="en-GB" dirty="0" smtClean="0"/>
              <a:t> may also be supported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dirty="0" smtClean="0"/>
              <a:t>Limitations of User plane solution in Rel-13</a:t>
            </a:r>
          </a:p>
          <a:p>
            <a:pPr marL="511175" lvl="1" indent="-285750">
              <a:buFont typeface="Wingdings" panose="05000000000000000000" pitchFamily="2" charset="2"/>
              <a:buChar char="§"/>
            </a:pPr>
            <a:r>
              <a:rPr lang="en-GB" dirty="0" smtClean="0"/>
              <a:t>Not possible to </a:t>
            </a:r>
            <a:r>
              <a:rPr lang="en-GB" dirty="0" smtClean="0">
                <a:solidFill>
                  <a:srgbClr val="002060"/>
                </a:solidFill>
              </a:rPr>
              <a:t>optimise based on UE </a:t>
            </a:r>
            <a:r>
              <a:rPr lang="en-GB" dirty="0" smtClean="0"/>
              <a:t>mobility and traffic </a:t>
            </a:r>
            <a:r>
              <a:rPr lang="en-GB" dirty="0" smtClean="0">
                <a:solidFill>
                  <a:srgbClr val="002060"/>
                </a:solidFill>
              </a:rPr>
              <a:t>mix due to:</a:t>
            </a:r>
          </a:p>
          <a:p>
            <a:pPr marL="857250" lvl="2" indent="-285750">
              <a:buFont typeface="Wingdings" panose="05000000000000000000" pitchFamily="2" charset="2"/>
              <a:buChar char="§"/>
            </a:pPr>
            <a:r>
              <a:rPr lang="en-GB" dirty="0" smtClean="0"/>
              <a:t>UE tracking based on NAS TA </a:t>
            </a:r>
          </a:p>
          <a:p>
            <a:pPr marL="857250" lvl="2" indent="-285750">
              <a:buFont typeface="Wingdings" panose="05000000000000000000" pitchFamily="2" charset="2"/>
              <a:buChar char="§"/>
            </a:pPr>
            <a:r>
              <a:rPr lang="en-GB" dirty="0" smtClean="0"/>
              <a:t>UE Paging based on NAS DRX</a:t>
            </a:r>
          </a:p>
          <a:p>
            <a:pPr marL="511175" lvl="1" indent="-285750">
              <a:buFont typeface="Wingdings" panose="05000000000000000000" pitchFamily="2" charset="2"/>
              <a:buChar char="§"/>
            </a:pPr>
            <a:r>
              <a:rPr lang="en-GB" dirty="0" smtClean="0"/>
              <a:t>Idle/Active transitions generate S1 signalling towards CN</a:t>
            </a:r>
          </a:p>
          <a:p>
            <a:r>
              <a:rPr lang="en-GB" sz="2000" dirty="0" smtClean="0"/>
              <a:t>=&gt; Non-optimal configuration limits applicability of suspended state</a:t>
            </a:r>
          </a:p>
          <a:p>
            <a:pPr lvl="1" indent="0">
              <a:buNone/>
            </a:pPr>
            <a:endParaRPr lang="en-GB" dirty="0" smtClean="0"/>
          </a:p>
          <a:p>
            <a:pPr lvl="1" indent="0">
              <a:buNone/>
            </a:pPr>
            <a:endParaRPr lang="en-GB" dirty="0" smtClean="0"/>
          </a:p>
          <a:p>
            <a:pPr marL="511175" lvl="1" indent="-285750">
              <a:buFont typeface="Wingdings" panose="05000000000000000000" pitchFamily="2" charset="2"/>
              <a:buChar char="§"/>
            </a:pP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5613" y="1309485"/>
            <a:ext cx="8228012" cy="63584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457200" rtl="0" eaLnBrk="1" latinLnBrk="0" hangingPunct="1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None/>
              <a:defRPr lang="en-US" sz="1800" b="0" kern="1200" dirty="0" smtClean="0">
                <a:solidFill>
                  <a:srgbClr val="0071C5"/>
                </a:solidFill>
                <a:latin typeface="Arial"/>
                <a:ea typeface="+mn-ea"/>
                <a:cs typeface="Arial"/>
              </a:defRPr>
            </a:lvl1pPr>
            <a:lvl2pPr marL="225425" indent="-225425" algn="l" defTabSz="457200" rtl="0" eaLnBrk="1" latinLnBrk="0" hangingPunct="1">
              <a:spcBef>
                <a:spcPts val="1200"/>
              </a:spcBef>
              <a:buFont typeface="Wingdings" charset="2"/>
              <a:buChar char="§"/>
              <a:defRPr lang="en-US" sz="1600" kern="1200" baseline="0" dirty="0" smtClean="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2pPr>
            <a:lvl3pPr marL="571500" indent="-228600" algn="l" defTabSz="457200" rtl="0" eaLnBrk="1" latinLnBrk="0" hangingPunct="1">
              <a:spcBef>
                <a:spcPts val="800"/>
              </a:spcBef>
              <a:buFont typeface="Intel Clear" panose="020B0604020203020204" pitchFamily="34" charset="0"/>
              <a:buChar char="–"/>
              <a:defRPr lang="en-US" sz="1400" kern="1200" dirty="0" smtClean="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3pPr>
            <a:lvl4pPr marL="969963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lang="en-US" sz="1200" kern="1200" dirty="0" smtClean="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4pPr>
            <a:lvl5pPr marL="1319213" indent="-228600" algn="l" defTabSz="457200" rtl="0" eaLnBrk="1" latinLnBrk="0" hangingPunct="1">
              <a:spcBef>
                <a:spcPct val="20000"/>
              </a:spcBef>
              <a:buFont typeface="Intel Clear" panose="020B0604020203020204" pitchFamily="34" charset="0"/>
              <a:buChar char="–"/>
              <a:defRPr lang="en-US" sz="1200" kern="1200" dirty="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NB-IOT (</a:t>
            </a:r>
            <a:r>
              <a:rPr lang="en-GB" dirty="0" err="1"/>
              <a:t>eMTC</a:t>
            </a:r>
            <a:r>
              <a:rPr lang="en-GB" dirty="0"/>
              <a:t>) is </a:t>
            </a:r>
            <a:r>
              <a:rPr lang="en-GB" dirty="0" smtClean="0"/>
              <a:t>discussing User plane optimisation solution for signalling optimisation (called solution 18)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250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Limitations </a:t>
            </a:r>
            <a:r>
              <a:rPr lang="en-GB" dirty="0">
                <a:solidFill>
                  <a:srgbClr val="002060"/>
                </a:solidFill>
              </a:rPr>
              <a:t>of </a:t>
            </a:r>
            <a:r>
              <a:rPr lang="en-GB" dirty="0" smtClean="0">
                <a:solidFill>
                  <a:srgbClr val="002060"/>
                </a:solidFill>
              </a:rPr>
              <a:t>keeping UE in Connected mode DRX</a:t>
            </a:r>
            <a:endParaRPr lang="en-GB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5613" y="1350434"/>
            <a:ext cx="8228012" cy="4567767"/>
          </a:xfrm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dirty="0" smtClean="0"/>
              <a:t>No reduction in signalling during UE mobility</a:t>
            </a:r>
          </a:p>
          <a:p>
            <a:pPr marL="511175" lvl="1" indent="-285750">
              <a:buFont typeface="Wingdings" panose="05000000000000000000" pitchFamily="2" charset="2"/>
              <a:buChar char="§"/>
            </a:pPr>
            <a:r>
              <a:rPr lang="en-GB" dirty="0" smtClean="0"/>
              <a:t>Handover procedure needs to be supported at every cell </a:t>
            </a:r>
            <a:r>
              <a:rPr lang="en-GB" dirty="0" smtClean="0">
                <a:solidFill>
                  <a:srgbClr val="002060"/>
                </a:solidFill>
              </a:rPr>
              <a:t>change causing:</a:t>
            </a:r>
          </a:p>
          <a:p>
            <a:pPr marL="857250" lvl="2" indent="-285750">
              <a:buFont typeface="Wingdings" panose="05000000000000000000" pitchFamily="2" charset="2"/>
              <a:buChar char="§"/>
            </a:pPr>
            <a:r>
              <a:rPr lang="en-GB" dirty="0" smtClean="0"/>
              <a:t>Radio and network signalling, UE power consumption and network processing</a:t>
            </a:r>
          </a:p>
          <a:p>
            <a:pPr marL="857250" lvl="2" indent="-285750">
              <a:buFont typeface="Wingdings" panose="05000000000000000000" pitchFamily="2" charset="2"/>
              <a:buChar char="§"/>
            </a:pPr>
            <a:r>
              <a:rPr lang="en-GB" dirty="0" smtClean="0"/>
              <a:t>CN related S1 signalling</a:t>
            </a:r>
          </a:p>
          <a:p>
            <a:pPr marL="511175" lvl="1" indent="-285750">
              <a:buFont typeface="Wingdings" panose="05000000000000000000" pitchFamily="2" charset="2"/>
              <a:buChar char="§"/>
            </a:pPr>
            <a:r>
              <a:rPr lang="en-GB" dirty="0" smtClean="0"/>
              <a:t>HO Procedure needed even if the UE has no data to send over several cell changes</a:t>
            </a:r>
          </a:p>
          <a:p>
            <a:pPr marL="857250" lvl="2" indent="-285750">
              <a:buFont typeface="Wingdings" panose="05000000000000000000" pitchFamily="2" charset="2"/>
              <a:buChar char="§"/>
            </a:pPr>
            <a:r>
              <a:rPr lang="en-GB" dirty="0" smtClean="0"/>
              <a:t>Cell crossing more likely in dense urban deployment</a:t>
            </a:r>
          </a:p>
          <a:p>
            <a:pPr marL="511175" lvl="1" indent="-285750">
              <a:buFont typeface="Wingdings" panose="05000000000000000000" pitchFamily="2" charset="2"/>
              <a:buChar char="§"/>
            </a:pPr>
            <a:r>
              <a:rPr lang="en-GB" dirty="0" smtClean="0"/>
              <a:t>Longer DRX leads to increased RLF </a:t>
            </a:r>
          </a:p>
          <a:p>
            <a:pPr marL="857250" lvl="2" indent="-285750">
              <a:buFont typeface="Wingdings" panose="05000000000000000000" pitchFamily="2" charset="2"/>
              <a:buChar char="§"/>
            </a:pPr>
            <a:r>
              <a:rPr lang="en-GB" dirty="0" smtClean="0"/>
              <a:t>Non-optimal recovery procedure leading to additional signalling</a:t>
            </a:r>
          </a:p>
          <a:p>
            <a:pPr marL="857250" lvl="2" indent="-285750">
              <a:buFont typeface="Wingdings" panose="05000000000000000000" pitchFamily="2" charset="2"/>
              <a:buChar char="§"/>
            </a:pPr>
            <a:r>
              <a:rPr lang="en-GB" dirty="0" smtClean="0"/>
              <a:t>Recovery procedure needed even if there is no data for UE</a:t>
            </a:r>
          </a:p>
          <a:p>
            <a:pPr marL="315913" indent="-315913"/>
            <a:r>
              <a:rPr lang="en-GB" dirty="0" smtClean="0"/>
              <a:t>=&gt; Keeping UE in connected mode DRX is not optimal for UEs that are mobile but generate data less frequently compared to Handovers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GB" dirty="0" smtClean="0"/>
          </a:p>
          <a:p>
            <a:pPr marL="857250" lvl="2" indent="-285750">
              <a:buFont typeface="Wingdings" panose="05000000000000000000" pitchFamily="2" charset="2"/>
              <a:buChar char="§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39268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Lightly Connected state to reduce signalling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5612" y="1104900"/>
            <a:ext cx="8402637" cy="4905375"/>
          </a:xfrm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1400" dirty="0" smtClean="0"/>
              <a:t>Lightly connected state to reduce signalling</a:t>
            </a:r>
          </a:p>
          <a:p>
            <a:pPr marL="511175" lvl="1" indent="-285750">
              <a:buFont typeface="Wingdings" panose="05000000000000000000" pitchFamily="2" charset="2"/>
              <a:buChar char="§"/>
            </a:pPr>
            <a:r>
              <a:rPr lang="en-GB" sz="1400" dirty="0" smtClean="0"/>
              <a:t>Network and UE store UE configuration</a:t>
            </a:r>
          </a:p>
          <a:p>
            <a:pPr marL="511175" lvl="1" indent="-285750">
              <a:buFont typeface="Wingdings" panose="05000000000000000000" pitchFamily="2" charset="2"/>
              <a:buChar char="§"/>
            </a:pPr>
            <a:r>
              <a:rPr lang="en-GB" sz="1400" dirty="0" smtClean="0"/>
              <a:t>No Handover</a:t>
            </a:r>
          </a:p>
          <a:p>
            <a:pPr marL="511175" lvl="1" indent="-285750">
              <a:buFont typeface="Wingdings" panose="05000000000000000000" pitchFamily="2" charset="2"/>
              <a:buChar char="§"/>
            </a:pPr>
            <a:r>
              <a:rPr lang="en-GB" sz="1400" dirty="0" smtClean="0"/>
              <a:t>Re-use Suspend/Resume procedures from User plane solution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1400" dirty="0" smtClean="0"/>
              <a:t>Further enhancements </a:t>
            </a:r>
            <a:r>
              <a:rPr lang="en-GB" sz="1400" dirty="0" smtClean="0">
                <a:solidFill>
                  <a:srgbClr val="0070C0"/>
                </a:solidFill>
              </a:rPr>
              <a:t>to allow RAN to choose optimum parameters</a:t>
            </a:r>
            <a:endParaRPr lang="en-GB" sz="1400" dirty="0" smtClean="0"/>
          </a:p>
          <a:p>
            <a:pPr marL="511175" lvl="1" indent="-285750">
              <a:buFont typeface="Wingdings" panose="05000000000000000000" pitchFamily="2" charset="2"/>
              <a:buChar char="§"/>
            </a:pPr>
            <a:r>
              <a:rPr lang="en-GB" sz="1400" dirty="0" smtClean="0"/>
              <a:t>The flexibility for </a:t>
            </a:r>
            <a:r>
              <a:rPr lang="en-GB" sz="1400" dirty="0" smtClean="0">
                <a:solidFill>
                  <a:srgbClr val="002060"/>
                </a:solidFill>
              </a:rPr>
              <a:t>RAN to adjust DRX parameters applicable in Lightly connected state</a:t>
            </a:r>
          </a:p>
          <a:p>
            <a:pPr marL="857250" lvl="2" indent="-285750">
              <a:buFont typeface="Wingdings" panose="05000000000000000000" pitchFamily="2" charset="2"/>
              <a:buChar char="§"/>
            </a:pPr>
            <a:r>
              <a:rPr lang="en-GB" sz="1400" dirty="0" smtClean="0">
                <a:solidFill>
                  <a:srgbClr val="002060"/>
                </a:solidFill>
              </a:rPr>
              <a:t>Allows RAN to optimise DRX taking into account </a:t>
            </a:r>
            <a:r>
              <a:rPr lang="en-GB" sz="1400" dirty="0" smtClean="0"/>
              <a:t>UE’s current data </a:t>
            </a:r>
            <a:r>
              <a:rPr lang="en-GB" sz="1400" dirty="0" err="1" smtClean="0"/>
              <a:t>QoS</a:t>
            </a:r>
            <a:r>
              <a:rPr lang="en-GB" sz="1400" dirty="0" smtClean="0"/>
              <a:t> requirements </a:t>
            </a:r>
          </a:p>
          <a:p>
            <a:pPr marL="511175" lvl="1" indent="-285750">
              <a:buFont typeface="Wingdings" panose="05000000000000000000" pitchFamily="2" charset="2"/>
              <a:buChar char="§"/>
            </a:pPr>
            <a:r>
              <a:rPr lang="en-GB" sz="1400" dirty="0" smtClean="0"/>
              <a:t>RAN controlled UE specific tracking area that could be different (e.g., smaller) than TA</a:t>
            </a:r>
          </a:p>
          <a:p>
            <a:pPr marL="857250" lvl="2" indent="-285750">
              <a:buFont typeface="Wingdings" panose="05000000000000000000" pitchFamily="2" charset="2"/>
              <a:buChar char="§"/>
            </a:pPr>
            <a:r>
              <a:rPr lang="en-GB" sz="1400" dirty="0" smtClean="0"/>
              <a:t>Allows RAN to optimise tracking area/Paging area taking into account UE’s current mobility and traffic pattern and t</a:t>
            </a:r>
            <a:r>
              <a:rPr lang="en-US" sz="1400" dirty="0" err="1" smtClean="0"/>
              <a:t>rade</a:t>
            </a:r>
            <a:r>
              <a:rPr lang="en-US" sz="1400" dirty="0" smtClean="0"/>
              <a:t>-off </a:t>
            </a:r>
            <a:r>
              <a:rPr lang="en-US" sz="1400" dirty="0"/>
              <a:t>among UE power consumption, </a:t>
            </a:r>
            <a:r>
              <a:rPr lang="en-US" sz="1400" dirty="0" err="1"/>
              <a:t>signalling</a:t>
            </a:r>
            <a:r>
              <a:rPr lang="en-US" sz="1400" dirty="0"/>
              <a:t> overhead, and MO/MT data latency</a:t>
            </a:r>
            <a:endParaRPr lang="en-GB" sz="1400" dirty="0" smtClean="0"/>
          </a:p>
          <a:p>
            <a:pPr marL="511175" lvl="1" indent="-285750">
              <a:buFont typeface="Wingdings" panose="05000000000000000000" pitchFamily="2" charset="2"/>
              <a:buChar char="§"/>
            </a:pPr>
            <a:r>
              <a:rPr lang="en-GB" sz="1400" dirty="0" smtClean="0"/>
              <a:t>Optimum parameters allow </a:t>
            </a:r>
            <a:r>
              <a:rPr lang="en-GB" sz="1400" dirty="0" err="1" smtClean="0"/>
              <a:t>eNB</a:t>
            </a:r>
            <a:r>
              <a:rPr lang="en-GB" sz="1400" dirty="0" smtClean="0"/>
              <a:t> to use Lightly connected state more often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1400" dirty="0" smtClean="0"/>
              <a:t>Reduce signalling to CN over S1 interface due to mobility and Idle/Active transition.  E.g.,</a:t>
            </a:r>
          </a:p>
          <a:p>
            <a:pPr marL="511175" lvl="1" indent="-285750">
              <a:buFont typeface="Wingdings" panose="05000000000000000000" pitchFamily="2" charset="2"/>
              <a:buChar char="§"/>
            </a:pPr>
            <a:r>
              <a:rPr lang="en-GB" sz="1400" dirty="0" smtClean="0"/>
              <a:t>Hide Lightly connected state from CN</a:t>
            </a:r>
          </a:p>
          <a:p>
            <a:pPr marL="511175" lvl="1" indent="-285750">
              <a:buFont typeface="Wingdings" panose="05000000000000000000" pitchFamily="2" charset="2"/>
              <a:buChar char="§"/>
            </a:pPr>
            <a:r>
              <a:rPr lang="en-GB" sz="1400" dirty="0" smtClean="0"/>
              <a:t>RAN originated Paging message</a:t>
            </a:r>
          </a:p>
          <a:p>
            <a:pPr marL="511175" lvl="1" indent="-285750">
              <a:buFont typeface="Wingdings" panose="05000000000000000000" pitchFamily="2" charset="2"/>
              <a:buChar char="§"/>
            </a:pPr>
            <a:r>
              <a:rPr lang="en-GB" sz="1400" dirty="0" smtClean="0"/>
              <a:t>Use Anchor/Gateway function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GB" sz="1400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GB" sz="1400" dirty="0" smtClean="0"/>
          </a:p>
          <a:p>
            <a:pPr marL="511175" lvl="1" indent="-285750">
              <a:buFont typeface="Wingdings" panose="05000000000000000000" pitchFamily="2" charset="2"/>
              <a:buChar char="§"/>
            </a:pPr>
            <a:endParaRPr lang="en-GB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91689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Overall </a:t>
            </a:r>
            <a:r>
              <a:rPr lang="en-GB" dirty="0" smtClean="0"/>
              <a:t>benefits summary</a:t>
            </a:r>
            <a:r>
              <a:rPr lang="en-GB" b="1" dirty="0"/>
              <a:t/>
            </a:r>
            <a:br>
              <a:rPr lang="en-GB" b="1" dirty="0"/>
            </a:b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5614" y="1350434"/>
            <a:ext cx="4508272" cy="4567767"/>
          </a:xfrm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1600" dirty="0" smtClean="0"/>
              <a:t>Signalling </a:t>
            </a:r>
            <a:r>
              <a:rPr lang="en-GB" sz="1600" dirty="0"/>
              <a:t>reduction over radio </a:t>
            </a:r>
            <a:r>
              <a:rPr lang="en-GB" sz="1600" dirty="0" smtClean="0"/>
              <a:t>interface</a:t>
            </a:r>
            <a:endParaRPr lang="en-GB" sz="1600" dirty="0"/>
          </a:p>
          <a:p>
            <a:pPr marL="511175" lvl="1" indent="-285750">
              <a:buFont typeface="Wingdings" panose="05000000000000000000" pitchFamily="2" charset="2"/>
              <a:buChar char="§"/>
            </a:pPr>
            <a:r>
              <a:rPr lang="en-GB" sz="1600" dirty="0" smtClean="0"/>
              <a:t>Larger network capacity</a:t>
            </a:r>
          </a:p>
          <a:p>
            <a:pPr marL="511175" lvl="1" indent="-285750">
              <a:buFont typeface="Wingdings" panose="05000000000000000000" pitchFamily="2" charset="2"/>
              <a:buChar char="§"/>
            </a:pPr>
            <a:r>
              <a:rPr lang="en-GB" sz="1600" dirty="0" smtClean="0"/>
              <a:t>Lower </a:t>
            </a:r>
            <a:r>
              <a:rPr lang="en-GB" sz="1600" dirty="0"/>
              <a:t>UE battery </a:t>
            </a:r>
            <a:r>
              <a:rPr lang="en-GB" sz="1600" dirty="0" smtClean="0"/>
              <a:t>consumption</a:t>
            </a:r>
          </a:p>
          <a:p>
            <a:pPr marL="511175" lvl="1" indent="-285750">
              <a:buFont typeface="Wingdings" panose="05000000000000000000" pitchFamily="2" charset="2"/>
              <a:buChar char="§"/>
            </a:pPr>
            <a:r>
              <a:rPr lang="en-GB" sz="1600" dirty="0" smtClean="0"/>
              <a:t>Lower Idle/Active transition delay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1600" dirty="0" smtClean="0"/>
              <a:t>Signalling reduction over network interfaces</a:t>
            </a:r>
          </a:p>
          <a:p>
            <a:pPr marL="511175" lvl="1" indent="-285750">
              <a:buFont typeface="Wingdings" panose="05000000000000000000" pitchFamily="2" charset="2"/>
              <a:buChar char="§"/>
            </a:pPr>
            <a:r>
              <a:rPr lang="en-GB" sz="1600" dirty="0" smtClean="0"/>
              <a:t>Reduced load on MME during Idle/Active transition and UE mobility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1600" dirty="0" smtClean="0"/>
              <a:t>Wider application of LC-state provides more saving</a:t>
            </a:r>
          </a:p>
          <a:p>
            <a:pPr marL="511175" lvl="1" indent="-285750">
              <a:buFont typeface="Wingdings" panose="05000000000000000000" pitchFamily="2" charset="2"/>
              <a:buChar char="§"/>
            </a:pPr>
            <a:r>
              <a:rPr lang="en-GB" sz="1600" dirty="0"/>
              <a:t>Allows LC-state to be applied for all UEs</a:t>
            </a:r>
          </a:p>
          <a:p>
            <a:pPr marL="511175" lvl="1" indent="-285750">
              <a:buFont typeface="Wingdings" panose="05000000000000000000" pitchFamily="2" charset="2"/>
              <a:buChar char="§"/>
            </a:pPr>
            <a:r>
              <a:rPr lang="en-GB" sz="1600" dirty="0" smtClean="0"/>
              <a:t>Optimum </a:t>
            </a:r>
            <a:r>
              <a:rPr lang="en-GB" sz="1600" dirty="0"/>
              <a:t>choice of </a:t>
            </a:r>
            <a:r>
              <a:rPr lang="en-GB" sz="1600" dirty="0" smtClean="0"/>
              <a:t>LC-state </a:t>
            </a:r>
            <a:r>
              <a:rPr lang="en-GB" sz="1600" dirty="0"/>
              <a:t>parameters based on traffic/mobility </a:t>
            </a:r>
            <a:r>
              <a:rPr lang="en-GB" sz="1600" dirty="0" smtClean="0"/>
              <a:t>pattern provides more </a:t>
            </a:r>
            <a:r>
              <a:rPr lang="en-GB" sz="1600" dirty="0"/>
              <a:t>scenarios where </a:t>
            </a:r>
            <a:r>
              <a:rPr lang="en-GB" sz="1600" dirty="0" smtClean="0"/>
              <a:t>LC-state </a:t>
            </a:r>
            <a:r>
              <a:rPr lang="en-GB" sz="1600" dirty="0"/>
              <a:t>can be used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GB" sz="1600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GB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5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40837297"/>
              </p:ext>
            </p:extLst>
          </p:nvPr>
        </p:nvGraphicFramePr>
        <p:xfrm>
          <a:off x="5045855" y="1350434"/>
          <a:ext cx="3902947" cy="4480803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259106"/>
                <a:gridCol w="1643841"/>
              </a:tblGrid>
              <a:tr h="670557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Evaluation criteria</a:t>
                      </a:r>
                      <a:endParaRPr lang="en-US" sz="1400" b="0" dirty="0"/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LC-state</a:t>
                      </a:r>
                      <a:endParaRPr lang="en-US" sz="1400" b="0" dirty="0"/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584067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Over-the-air signaling</a:t>
                      </a:r>
                      <a:r>
                        <a:rPr lang="en-US" sz="1400" baseline="0" dirty="0" smtClean="0"/>
                        <a:t> overhead reduction: UL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63.9% (for one UL/DL</a:t>
                      </a:r>
                      <a:r>
                        <a:rPr lang="en-US" sz="1400" baseline="0" dirty="0" smtClean="0"/>
                        <a:t> packet)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4507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Over-the-air signaling overhead reduction: DL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73% (for one UL/DL</a:t>
                      </a:r>
                      <a:r>
                        <a:rPr lang="en-US" sz="1400" baseline="0" dirty="0" smtClean="0"/>
                        <a:t> packet)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6650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C-</a:t>
                      </a:r>
                      <a:r>
                        <a:rPr lang="en-US" sz="1400" baseline="0" dirty="0" smtClean="0"/>
                        <a:t>plane latency – idle to connected transition </a:t>
                      </a:r>
                      <a:r>
                        <a:rPr lang="en-US" sz="1100" baseline="0" dirty="0" smtClean="0"/>
                        <a:t>(legacy*: ~96ms)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~30.5ms (66% reduction)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41541">
                <a:tc>
                  <a:txBody>
                    <a:bodyPr/>
                    <a:lstStyle/>
                    <a:p>
                      <a:r>
                        <a:rPr lang="en-US" sz="1400" baseline="0" dirty="0" smtClean="0"/>
                        <a:t>Number of radio messages (legacy: 8)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 (50% savings)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41541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Handover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signalling</a:t>
                      </a:r>
                      <a:r>
                        <a:rPr lang="en-US" sz="1400" baseline="0" dirty="0" smtClean="0"/>
                        <a:t> reduction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No</a:t>
                      </a:r>
                      <a:r>
                        <a:rPr lang="en-US" sz="1400" baseline="0" dirty="0" smtClean="0"/>
                        <a:t> HO </a:t>
                      </a:r>
                      <a:r>
                        <a:rPr lang="en-US" sz="1400" baseline="0" dirty="0" err="1" smtClean="0"/>
                        <a:t>signalling</a:t>
                      </a:r>
                      <a:r>
                        <a:rPr lang="en-US" sz="1400" baseline="0" dirty="0" smtClean="0"/>
                        <a:t> in LC-state within a given area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41541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Paging message savings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Ca</a:t>
                      </a:r>
                      <a:r>
                        <a:rPr lang="en-US" sz="1400" baseline="0" dirty="0" smtClean="0"/>
                        <a:t>n be controlled by </a:t>
                      </a:r>
                      <a:r>
                        <a:rPr lang="en-US" sz="1400" baseline="0" dirty="0" err="1" smtClean="0"/>
                        <a:t>eNB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551938" y="6246976"/>
            <a:ext cx="2592062" cy="204606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r>
              <a:rPr lang="en-US" sz="1100" dirty="0" smtClean="0">
                <a:solidFill>
                  <a:srgbClr val="003C71"/>
                </a:solidFill>
              </a:rPr>
              <a:t>*Reference: TR 36.912, TS 36.331</a:t>
            </a:r>
          </a:p>
        </p:txBody>
      </p:sp>
    </p:spTree>
    <p:extLst>
      <p:ext uri="{BB962C8B-B14F-4D97-AF65-F5344CB8AC3E}">
        <p14:creationId xmlns:p14="http://schemas.microsoft.com/office/powerpoint/2010/main" val="16180250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1624466"/>
      </p:ext>
    </p:extLst>
  </p:cSld>
  <p:clrMapOvr>
    <a:masterClrMapping/>
  </p:clrMapOvr>
</p:sld>
</file>

<file path=ppt/theme/theme1.xml><?xml version="1.0" encoding="utf-8"?>
<a:theme xmlns:a="http://schemas.openxmlformats.org/drawingml/2006/main" name="Int_PPT Template_Arial_16x9">
  <a:themeElements>
    <a:clrScheme name="Custom 1">
      <a:dk1>
        <a:sysClr val="windowText" lastClr="000000"/>
      </a:dk1>
      <a:lt1>
        <a:sysClr val="window" lastClr="FFFFFF"/>
      </a:lt1>
      <a:dk2>
        <a:srgbClr val="003C71"/>
      </a:dk2>
      <a:lt2>
        <a:srgbClr val="B1BABF"/>
      </a:lt2>
      <a:accent1>
        <a:srgbClr val="C3D600"/>
      </a:accent1>
      <a:accent2>
        <a:srgbClr val="0071C5"/>
      </a:accent2>
      <a:accent3>
        <a:srgbClr val="009CDA"/>
      </a:accent3>
      <a:accent4>
        <a:srgbClr val="F8D44C"/>
      </a:accent4>
      <a:accent5>
        <a:srgbClr val="FFA400"/>
      </a:accent5>
      <a:accent6>
        <a:srgbClr val="FF4E00"/>
      </a:accent6>
      <a:hlink>
        <a:srgbClr val="C3D600"/>
      </a:hlink>
      <a:folHlink>
        <a:srgbClr val="0071C5"/>
      </a:folHlink>
    </a:clrScheme>
    <a:fontScheme name="Intel Clear">
      <a:majorFont>
        <a:latin typeface="Intel Clear"/>
        <a:ea typeface=""/>
        <a:cs typeface=""/>
      </a:majorFont>
      <a:minorFont>
        <a:latin typeface="Intel Cle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vert="horz" wrap="square" lIns="0" tIns="0" rIns="0" bIns="0" rtlCol="0">
        <a:noAutofit/>
      </a:bodyPr>
      <a:lstStyle>
        <a:defPPr>
          <a:defRPr sz="1100" dirty="0" smtClean="0">
            <a:solidFill>
              <a:srgbClr val="003C71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12579</TotalTime>
  <Words>691</Words>
  <Application>Microsoft Office PowerPoint</Application>
  <PresentationFormat>On-screen Show (4:3)</PresentationFormat>
  <Paragraphs>85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Intel Clear</vt:lpstr>
      <vt:lpstr>Wingdings</vt:lpstr>
      <vt:lpstr>Int_PPT Template_Arial_16x9</vt:lpstr>
      <vt:lpstr>Further enhancements on signalling reduction to enable light connection for LTE</vt:lpstr>
      <vt:lpstr>Limitations of current LTE Idle/Active transition</vt:lpstr>
      <vt:lpstr>NB-IOT User plane solution and its applicability</vt:lpstr>
      <vt:lpstr>Limitations of keeping UE in Connected mode DRX</vt:lpstr>
      <vt:lpstr>Lightly Connected state to reduce signalling</vt:lpstr>
      <vt:lpstr>Overall benefits summary </vt:lpstr>
      <vt:lpstr>PowerPoint Presentation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Intel Presentation Template Overview</dc:title>
  <dc:creator>zong;pingping.zong@intel.com</dc:creator>
  <cp:lastModifiedBy>Sudeep</cp:lastModifiedBy>
  <cp:revision>880</cp:revision>
  <dcterms:created xsi:type="dcterms:W3CDTF">2015-03-23T21:00:27Z</dcterms:created>
  <dcterms:modified xsi:type="dcterms:W3CDTF">2016-03-01T11:42:01Z</dcterms:modified>
</cp:coreProperties>
</file>