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37"/>
  </p:handoutMasterIdLst>
  <p:sldIdLst>
    <p:sldId id="6645202" r:id="rId4"/>
    <p:sldId id="6645292" r:id="rId6"/>
    <p:sldId id="6645235" r:id="rId7"/>
    <p:sldId id="6645261" r:id="rId8"/>
    <p:sldId id="6645293" r:id="rId9"/>
    <p:sldId id="6645294" r:id="rId10"/>
    <p:sldId id="6645326" r:id="rId11"/>
    <p:sldId id="6645327" r:id="rId12"/>
    <p:sldId id="6645328" r:id="rId13"/>
    <p:sldId id="6645329" r:id="rId14"/>
    <p:sldId id="6645330" r:id="rId15"/>
    <p:sldId id="6645331" r:id="rId16"/>
    <p:sldId id="6645332" r:id="rId17"/>
    <p:sldId id="6645333" r:id="rId18"/>
    <p:sldId id="6645334" r:id="rId19"/>
    <p:sldId id="6645335" r:id="rId20"/>
    <p:sldId id="6645336" r:id="rId21"/>
    <p:sldId id="6645337" r:id="rId22"/>
    <p:sldId id="6645338" r:id="rId23"/>
    <p:sldId id="6645265" r:id="rId24"/>
    <p:sldId id="6645259" r:id="rId25"/>
    <p:sldId id="6645339" r:id="rId26"/>
    <p:sldId id="6645309" r:id="rId27"/>
    <p:sldId id="6645341" r:id="rId28"/>
    <p:sldId id="6645342" r:id="rId29"/>
    <p:sldId id="6645343" r:id="rId30"/>
    <p:sldId id="6645344" r:id="rId31"/>
    <p:sldId id="6645345" r:id="rId32"/>
    <p:sldId id="6645346" r:id="rId33"/>
    <p:sldId id="6645250" r:id="rId34"/>
    <p:sldId id="6645252" r:id="rId35"/>
    <p:sldId id="6645224" r:id="rId36"/>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09" userDrawn="1">
          <p15:clr>
            <a:srgbClr val="A4A3A4"/>
          </p15:clr>
        </p15:guide>
        <p15:guide id="2" pos="381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70C0"/>
    <a:srgbClr val="004C92"/>
    <a:srgbClr val="0F6FC6"/>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09"/>
        <p:guide pos="3814"/>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marL="285750" indent="-285750" algn="l" defTabSz="266700">
              <a:lnSpc>
                <a:spcPts val="3600"/>
              </a:lnSpc>
              <a:spcBef>
                <a:spcPts val="0"/>
              </a:spcBef>
              <a:spcAft>
                <a:spcPts val="300"/>
              </a:spcAft>
              <a:buClrTx/>
              <a:buSzTx/>
              <a:buFont typeface="Arial" panose="020B0604020202020204" pitchFamily="34" charset="0"/>
              <a:buChar char="•"/>
            </a:pPr>
            <a:r>
              <a:rPr lang="en-US" altLang="zh-CN" b="1" u="sng">
                <a:gradFill>
                  <a:gsLst>
                    <a:gs pos="0">
                      <a:srgbClr val="14CD68"/>
                    </a:gs>
                    <a:gs pos="100000">
                      <a:srgbClr val="035C7D"/>
                    </a:gs>
                  </a:gsLst>
                  <a:lin scaled="0"/>
                </a:gradFill>
                <a:latin typeface="Times New Roman" panose="02020603050405020304"/>
                <a:ea typeface="Times New Roman" panose="02020603050405020304"/>
                <a:sym typeface="+mn-ea"/>
              </a:rPr>
              <a:t>Work item was declared complete from RAN1 perspective in RAN1#121@May 2025 [1]</a:t>
            </a:r>
            <a:endParaRPr lang="en-US" altLang="zh-CN" b="1" u="sng">
              <a:gradFill>
                <a:gsLst>
                  <a:gs pos="0">
                    <a:srgbClr val="14CD68"/>
                  </a:gs>
                  <a:gs pos="100000">
                    <a:srgbClr val="035C7D"/>
                  </a:gs>
                </a:gsLst>
                <a:lin scaled="0"/>
              </a:gradFill>
              <a:latin typeface="Times New Roman" panose="02020603050405020304"/>
              <a:ea typeface="Times New Roman" panose="02020603050405020304"/>
              <a:sym typeface="+mn-ea"/>
            </a:endParaRPr>
          </a:p>
          <a:p>
            <a:pPr marL="285750" indent="-285750">
              <a:lnSpc>
                <a:spcPts val="3600"/>
              </a:lnSpc>
              <a:spcAft>
                <a:spcPts val="600"/>
              </a:spcAft>
              <a:buFont typeface="Arial" panose="020B0604020202020204" pitchFamily="34" charset="0"/>
              <a:buChar char="•"/>
            </a:pPr>
            <a:r>
              <a:rPr lang="en-US" altLang="zh-CN" dirty="0">
                <a:solidFill>
                  <a:srgbClr val="0070C0"/>
                </a:solidFill>
                <a:latin typeface="微软雅黑" panose="020B0503020204020204" pitchFamily="34" charset="-122"/>
                <a:ea typeface="微软雅黑" panose="020B0503020204020204" pitchFamily="34" charset="-122"/>
                <a:sym typeface="+mn-ea"/>
              </a:rPr>
              <a:t>Need to finalize higher layer parameters and UE features for this project [1]</a:t>
            </a:r>
            <a:endParaRPr lang="zh-CN" altLang="en-US" dirty="0">
              <a:ea typeface="等线"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410460"/>
            <a:ext cx="10222865" cy="155638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Update on </a:t>
            </a:r>
            <a:r>
              <a:rPr lang="en-US" altLang="zh-CN" sz="3600" b="1" dirty="0">
                <a:solidFill>
                  <a:srgbClr val="0070C0"/>
                </a:solidFill>
                <a:latin typeface="微软雅黑" panose="020B0503020204020204" pitchFamily="34" charset="-122"/>
                <a:ea typeface="微软雅黑" panose="020B0503020204020204" pitchFamily="34" charset="-122"/>
                <a:cs typeface="+mn-cs"/>
              </a:rPr>
              <a:t>AI/ML </a:t>
            </a: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Progress in 3GPP Core Groups </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Lenovo</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109</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Dallas, TX, USA, 17 – 21 November 2025</a:t>
            </a:r>
            <a:r>
              <a:rPr lang="en-US" sz="2400" kern="0" noProof="0" dirty="0">
                <a:ln>
                  <a:noFill/>
                </a:ln>
                <a:effectLst/>
                <a:uLnTx/>
                <a:uFillTx/>
                <a:sym typeface="+mn-ea"/>
              </a:rPr>
              <a:t>                                                                           </a:t>
            </a:r>
            <a:r>
              <a:rPr lang="en-US" altLang="zh-CN" sz="2400" b="1" noProof="0" dirty="0">
                <a:ln>
                  <a:noFill/>
                </a:ln>
                <a:effectLst/>
                <a:uLnTx/>
                <a:uFillTx/>
                <a:sym typeface="+mn-ea"/>
              </a:rPr>
              <a:t>R5-256092</a:t>
            </a:r>
            <a:endParaRPr lang="en-US" altLang="zh-CN" sz="2400" b="1" noProof="0" dirty="0">
              <a:ln>
                <a:noFill/>
              </a:ln>
              <a:effectLst/>
              <a:uLnTx/>
              <a:uFillTx/>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1614785" cy="655320"/>
          </a:xfrm>
          <a:prstGeom prst="rect">
            <a:avLst/>
          </a:prstGeom>
          <a:noFill/>
          <a:ln w="9525">
            <a:noFill/>
          </a:ln>
        </p:spPr>
        <p:txBody>
          <a:bodyPr wrap="square">
            <a:spAutoFit/>
          </a:bodyPr>
          <a:p>
            <a:pPr algn="l" eaLnBrk="1" hangingPunct="1">
              <a:lnSpc>
                <a:spcPts val="22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RRM core requirement and testing framework for Positioning accuracy enhancement</a:t>
            </a:r>
            <a:endParaRPr lang="zh-CN" altLang="en-US"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383540" y="956945"/>
            <a:ext cx="11602720" cy="4700270"/>
          </a:xfrm>
          <a:prstGeom prst="rect">
            <a:avLst/>
          </a:prstGeom>
          <a:ln w="9525">
            <a:solidFill>
              <a:schemeClr val="tx1"/>
            </a:solidFill>
          </a:ln>
        </p:spPr>
        <p:txBody>
          <a:bodyPr wrap="square">
            <a:spAutoFit/>
          </a:bodyPr>
          <a:p>
            <a:pPr defTabSz="266700">
              <a:lnSpc>
                <a:spcPts val="2060"/>
              </a:lnSpc>
              <a:spcAft>
                <a:spcPts val="500"/>
              </a:spcAft>
            </a:pPr>
            <a:r>
              <a:rPr lang="en-US" altLang="zh-CN" sz="1800" b="1" u="sng">
                <a:latin typeface="Times New Roman" panose="02020603050405020304"/>
                <a:ea typeface="Times New Roman" panose="02020603050405020304"/>
              </a:rPr>
              <a:t>Issue 3-1: Reporting Delay Requirements for case 1</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Take the framework of the existing reporting delay requirements</a:t>
            </a:r>
            <a:endParaRPr lang="en-US" altLang="zh-CN" sz="1800">
              <a:latin typeface="Times New Roman" panose="02020603050405020304"/>
              <a:ea typeface="Times New Roman" panose="02020603050405020304"/>
            </a:endParaRPr>
          </a:p>
          <a:p>
            <a:pPr lvl="1" defTabSz="266700">
              <a:lnSpc>
                <a:spcPts val="2060"/>
              </a:lnSpc>
              <a:spcAft>
                <a:spcPts val="500"/>
              </a:spcAft>
            </a:pPr>
            <a:r>
              <a:rPr lang="en-US" altLang="zh-CN" sz="1800">
                <a:latin typeface="Times New Roman" panose="02020603050405020304"/>
                <a:ea typeface="Times New Roman" panose="02020603050405020304"/>
              </a:rPr>
              <a:t>-Reporting delay includes measurement delay, inference delay and the time needed until the UE send the report</a:t>
            </a:r>
            <a:endParaRPr lang="en-US" altLang="zh-CN" sz="1800">
              <a:latin typeface="Times New Roman" panose="02020603050405020304"/>
              <a:ea typeface="Times New Roman" panose="02020603050405020304"/>
            </a:endParaRPr>
          </a:p>
          <a:p>
            <a:pPr lvl="1" defTabSz="266700">
              <a:lnSpc>
                <a:spcPts val="2060"/>
              </a:lnSpc>
              <a:spcAft>
                <a:spcPts val="500"/>
              </a:spcAft>
            </a:pPr>
            <a:r>
              <a:rPr lang="en-US" altLang="zh-CN" sz="1800">
                <a:latin typeface="Times New Roman" panose="02020603050405020304"/>
                <a:ea typeface="Times New Roman" panose="02020603050405020304"/>
                <a:sym typeface="+mn-ea"/>
              </a:rPr>
              <a:t>-</a:t>
            </a:r>
            <a:r>
              <a:rPr lang="en-US" altLang="zh-CN" sz="1800">
                <a:latin typeface="Times New Roman" panose="02020603050405020304"/>
                <a:ea typeface="Times New Roman" panose="02020603050405020304"/>
              </a:rPr>
              <a:t>Check until next meeting on the number of samples needed for the measurements</a:t>
            </a:r>
            <a:endParaRPr lang="en-US" altLang="zh-CN" sz="1800">
              <a:latin typeface="Times New Roman" panose="02020603050405020304"/>
              <a:ea typeface="Times New Roman" panose="02020603050405020304"/>
            </a:endParaRPr>
          </a:p>
          <a:p>
            <a:pPr defTabSz="266700">
              <a:lnSpc>
                <a:spcPts val="2060"/>
              </a:lnSpc>
              <a:spcAft>
                <a:spcPts val="500"/>
              </a:spcAft>
            </a:pPr>
            <a:endParaRPr lang="en-US" altLang="zh-CN" sz="1800">
              <a:latin typeface="Times New Roman" panose="02020603050405020304"/>
              <a:ea typeface="Times New Roman" panose="02020603050405020304"/>
            </a:endParaRPr>
          </a:p>
          <a:p>
            <a:pPr algn="l" defTabSz="266700">
              <a:lnSpc>
                <a:spcPts val="2060"/>
              </a:lnSpc>
              <a:spcAft>
                <a:spcPts val="500"/>
              </a:spcAft>
              <a:buClrTx/>
              <a:buSzTx/>
              <a:buFontTx/>
            </a:pPr>
            <a:r>
              <a:rPr lang="en-US" altLang="zh-CN" sz="1800" b="1" u="sng">
                <a:latin typeface="Times New Roman" panose="02020603050405020304"/>
                <a:ea typeface="Times New Roman" panose="02020603050405020304"/>
              </a:rPr>
              <a:t>Issue 3-3: Report mapping for UL SRS-TDCP measurement</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Adopt the mapping for UL SRS-TDCP as proposed in R4-2510759</a:t>
            </a:r>
            <a:endParaRPr lang="en-US" altLang="zh-CN" sz="1800">
              <a:latin typeface="Times New Roman" panose="02020603050405020304"/>
              <a:ea typeface="Times New Roman" panose="02020603050405020304"/>
            </a:endParaRPr>
          </a:p>
          <a:p>
            <a:pPr defTabSz="266700">
              <a:lnSpc>
                <a:spcPts val="2060"/>
              </a:lnSpc>
              <a:spcAft>
                <a:spcPts val="500"/>
              </a:spcAft>
            </a:pPr>
            <a:endParaRPr lang="en-US" altLang="zh-CN" sz="1800">
              <a:latin typeface="Times New Roman" panose="02020603050405020304"/>
              <a:ea typeface="Times New Roman" panose="02020603050405020304"/>
            </a:endParaRPr>
          </a:p>
          <a:p>
            <a:pPr algn="l" defTabSz="266700">
              <a:lnSpc>
                <a:spcPts val="2060"/>
              </a:lnSpc>
              <a:spcAft>
                <a:spcPts val="500"/>
              </a:spcAft>
              <a:buClrTx/>
              <a:buSzTx/>
              <a:buFontTx/>
            </a:pPr>
            <a:r>
              <a:rPr lang="en-US" altLang="zh-CN" sz="1800" b="1" u="sng">
                <a:latin typeface="Times New Roman" panose="02020603050405020304"/>
                <a:ea typeface="Times New Roman" panose="02020603050405020304"/>
                <a:sym typeface="+mn-ea"/>
              </a:rPr>
              <a:t>Issue 3-</a:t>
            </a:r>
            <a:r>
              <a:rPr lang="en-US" altLang="zh-CN" sz="1800" b="1" u="sng">
                <a:latin typeface="Times New Roman" panose="02020603050405020304"/>
                <a:ea typeface="Times New Roman" panose="02020603050405020304"/>
              </a:rPr>
              <a:t>4: Report mapping for UL SRS-TDCT and UL SRS-TDCP measurements</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Technically endorse CR in R4-2510760, to be later merge with the rest of positioning requirements</a:t>
            </a:r>
            <a:endParaRPr lang="en-US" altLang="zh-CN" sz="1800">
              <a:latin typeface="Times New Roman" panose="02020603050405020304"/>
              <a:ea typeface="Times New Roman" panose="02020603050405020304"/>
            </a:endParaRPr>
          </a:p>
          <a:p>
            <a:pPr defTabSz="266700">
              <a:lnSpc>
                <a:spcPts val="2060"/>
              </a:lnSpc>
              <a:spcAft>
                <a:spcPts val="500"/>
              </a:spcAft>
            </a:pPr>
            <a:endParaRPr lang="en-US" altLang="zh-CN" sz="1800">
              <a:latin typeface="Times New Roman" panose="02020603050405020304"/>
              <a:ea typeface="Times New Roman" panose="02020603050405020304"/>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29"/>
          <p:cNvSpPr>
            <a:spLocks noGrp="1" noChangeArrowheads="1"/>
          </p:cNvSpPr>
          <p:nvPr>
            <p:ph type="ctrTitle" idx="4294967295"/>
          </p:nvPr>
        </p:nvSpPr>
        <p:spPr bwMode="auto">
          <a:xfrm>
            <a:off x="223520" y="2128520"/>
            <a:ext cx="11786235" cy="2559050"/>
          </a:xfrm>
          <a:prstGeom prst="rect">
            <a:avLst/>
          </a:prstGeom>
          <a:ln>
            <a:miter lim="800000"/>
          </a:ln>
        </p:spPr>
        <p:txBody>
          <a:bodyPr vert="horz" wrap="square" lIns="91440" tIns="45720" rIns="91440" bIns="45720" numCol="1" anchor="t" anchorCtr="0" compatLnSpc="1"/>
          <a:p>
            <a:pPr marL="0" indent="0" algn="ctr" fontAlgn="auto">
              <a:lnSpc>
                <a:spcPct val="200000"/>
              </a:lnSpc>
              <a:defRPr/>
            </a:pP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Progress on</a:t>
            </a:r>
            <a:r>
              <a:rPr lang="en-US" altLang="zh-CN" sz="3200" dirty="0">
                <a:solidFill>
                  <a:srgbClr val="0070C0"/>
                </a:solidFill>
                <a:cs typeface="+mn-cs"/>
                <a:sym typeface="+mn-ea"/>
              </a:rPr>
              <a:t> WI</a:t>
            </a: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 NR_AIML_air  </a:t>
            </a:r>
            <a:b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b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during RAN4#116bis (October 2025) [5] </a:t>
            </a:r>
            <a:r>
              <a:rPr lang="en-US" altLang="zh-CN" sz="3200" b="1" dirty="0">
                <a:solidFill>
                  <a:srgbClr val="0070C0"/>
                </a:solidFill>
                <a:latin typeface="微软雅黑" panose="020B0503020204020204" pitchFamily="34" charset="-122"/>
                <a:ea typeface="微软雅黑" panose="020B0503020204020204" pitchFamily="34" charset="-122"/>
                <a:cs typeface="+mn-cs"/>
              </a:rPr>
              <a:t> </a:t>
            </a:r>
            <a:endParaRPr lang="en-US" altLang="zh-CN" sz="32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CSI reporting requirement framework for CSI prediction (1/2)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666750" y="1355725"/>
            <a:ext cx="10779760" cy="4453890"/>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Times New Roman" panose="02020603050405020304"/>
              </a:rPr>
              <a:t>Issue 1-1: Requirements for performance monitoring </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等线" panose="02010600030101010101" pitchFamily="2" charset="-122"/>
              </a:rPr>
              <a:t>No performance monitoring delay requirements are specified in RAN4 for CSI prediction.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a:latin typeface="Times New Roman" panose="02020603050405020304"/>
                <a:ea typeface="等线" panose="02010600030101010101" pitchFamily="2" charset="-122"/>
              </a:rPr>
              <a:t>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b="1" u="sng">
                <a:latin typeface="Times New Roman" panose="02020603050405020304"/>
                <a:ea typeface="等线"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等线" panose="02010600030101010101" pitchFamily="2" charset="-122"/>
              </a:rPr>
              <a:t>-</a:t>
            </a:r>
            <a:r>
              <a:rPr lang="en-US" altLang="zh-CN" sz="1800" b="1" u="sng">
                <a:latin typeface="Times New Roman" panose="02020603050405020304"/>
                <a:ea typeface="Times New Roman" panose="02020603050405020304"/>
              </a:rPr>
              <a:t>4: Core requirements for PMI prediction reporting</a:t>
            </a:r>
            <a:r>
              <a:rPr lang="en-US" altLang="zh-CN" sz="1800" b="1" u="sng">
                <a:latin typeface="Times New Roman" panose="02020603050405020304"/>
                <a:ea typeface="Times New Roman" panose="02020603050405020304"/>
              </a:rPr>
              <a:t> </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Introduce a new clause under Clause 6 (6.X) in 38.101-4 as “Reporting of predicted PMI”.</a:t>
            </a:r>
            <a:endParaRPr lang="en-US" altLang="zh-CN" sz="1800">
              <a:latin typeface="Times New Roman" panose="02020603050405020304"/>
              <a:ea typeface="Times New Roman" panose="02020603050405020304"/>
            </a:endParaRPr>
          </a:p>
          <a:p>
            <a:pPr algn="l" defTabSz="266700" fontAlgn="base" hangingPunct="0">
              <a:spcAft>
                <a:spcPts val="600"/>
              </a:spcAft>
              <a:buClrTx/>
              <a:buSzTx/>
              <a:buFontTx/>
            </a:pPr>
            <a:endParaRPr lang="en-US" altLang="zh-CN" sz="1800">
              <a:latin typeface="Times New Roman" panose="02020603050405020304"/>
              <a:ea typeface="Times New Roman" panose="02020603050405020304"/>
            </a:endParaRPr>
          </a:p>
          <a:p>
            <a:pPr algn="l" defTabSz="266700" fontAlgn="base" hangingPunct="0">
              <a:spcAft>
                <a:spcPts val="900"/>
              </a:spcAft>
              <a:buClrTx/>
              <a:buSzTx/>
              <a:buFontTx/>
            </a:pPr>
            <a:r>
              <a:rPr lang="en-US" altLang="zh-CN" sz="1800" b="1" u="sng">
                <a:latin typeface="Times New Roman" panose="02020603050405020304"/>
                <a:ea typeface="Times New Roman" panose="02020603050405020304"/>
              </a:rPr>
              <a:t>Issue 1-7: Doppler and MCS</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Introduce tests for 20Hz Doppler with MCS [17or19] with 16Tx ports and 2Rx in FDD</a:t>
            </a:r>
            <a:endParaRPr lang="en-US" altLang="zh-CN" sz="1800">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Introduce test for TDD with the details FFS</a:t>
            </a:r>
            <a:endParaRPr lang="en-US" altLang="zh-CN" sz="1800">
              <a:latin typeface="Times New Roman" panose="02020603050405020304"/>
              <a:ea typeface="Times New Roman" panose="02020603050405020304"/>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CSI reporting requirement framework for CSI prediction (2/2)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323215" y="1355725"/>
            <a:ext cx="11563350" cy="4846320"/>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Times New Roman" panose="02020603050405020304"/>
              </a:rPr>
              <a:t>Issue 1-8: Generalization </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等线" panose="02010600030101010101" pitchFamily="2" charset="-122"/>
              </a:rPr>
              <a:t>Test setup for the generalization will be further discussed based on the following options</a:t>
            </a:r>
            <a:endParaRPr lang="en-US" altLang="zh-CN" sz="1800">
              <a:latin typeface="Times New Roman" panose="02020603050405020304"/>
              <a:ea typeface="等线" panose="02010600030101010101" pitchFamily="2" charset="-122"/>
            </a:endParaRPr>
          </a:p>
          <a:p>
            <a:pPr marL="742950" lvl="1"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等线" panose="02010600030101010101" pitchFamily="2" charset="-122"/>
              </a:rPr>
              <a:t></a:t>
            </a:r>
            <a:r>
              <a:rPr lang="en-US" altLang="zh-CN" sz="1800">
                <a:latin typeface="Times New Roman" panose="02020603050405020304"/>
                <a:ea typeface="等线" panose="02010600030101010101" pitchFamily="2" charset="-122"/>
              </a:rPr>
              <a:t>Option 1: Introduce multiple tests with different MCS, which will lead to different SNR points.  </a:t>
            </a:r>
            <a:endParaRPr lang="en-US" altLang="zh-CN" sz="1800">
              <a:latin typeface="Times New Roman" panose="02020603050405020304"/>
              <a:ea typeface="等线" panose="02010600030101010101" pitchFamily="2" charset="-122"/>
            </a:endParaRPr>
          </a:p>
          <a:p>
            <a:pPr marL="742950" lvl="1"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等线" panose="02010600030101010101" pitchFamily="2" charset="-122"/>
              </a:rPr>
              <a:t></a:t>
            </a:r>
            <a:r>
              <a:rPr lang="en-US" altLang="zh-CN" sz="1800">
                <a:latin typeface="Times New Roman" panose="02020603050405020304"/>
                <a:ea typeface="等线" panose="02010600030101010101" pitchFamily="2" charset="-122"/>
              </a:rPr>
              <a:t>Option 2: Introduce multiple tests with different channel models. The details of the channel models are FFS.</a:t>
            </a:r>
            <a:endParaRPr lang="en-US" altLang="zh-CN" sz="1800">
              <a:latin typeface="Times New Roman" panose="02020603050405020304"/>
              <a:ea typeface="等线" panose="02010600030101010101" pitchFamily="2" charset="-122"/>
            </a:endParaRPr>
          </a:p>
          <a:p>
            <a:pPr marL="742950" lvl="1"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等线" panose="02010600030101010101" pitchFamily="2" charset="-122"/>
              </a:rPr>
              <a:t></a:t>
            </a:r>
            <a:r>
              <a:rPr lang="en-US" altLang="zh-CN" sz="1800">
                <a:latin typeface="Times New Roman" panose="02020603050405020304"/>
                <a:ea typeface="等线" panose="02010600030101010101" pitchFamily="2" charset="-122"/>
              </a:rPr>
              <a:t>Option 3: the combination of option 1 and 2.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a:latin typeface="Times New Roman" panose="02020603050405020304"/>
                <a:ea typeface="等线" panose="02010600030101010101" pitchFamily="2" charset="-122"/>
              </a:rPr>
              <a:t>It is FFS on how to quantify the generalization performance.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a:latin typeface="Times New Roman" panose="02020603050405020304"/>
                <a:ea typeface="等线" panose="02010600030101010101" pitchFamily="2" charset="-122"/>
              </a:rPr>
              <a:t>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b="1" u="sng">
                <a:latin typeface="Times New Roman" panose="02020603050405020304"/>
                <a:ea typeface="Times New Roman" panose="02020603050405020304"/>
              </a:rPr>
              <a:t>Issue 1-9: Activation </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No activation requirement in RAN4 spec for CSI prediction will be introduced. </a:t>
            </a:r>
            <a:endParaRPr lang="en-US" altLang="zh-CN" sz="1800">
              <a:latin typeface="Times New Roman" panose="02020603050405020304"/>
              <a:ea typeface="Times New Roman" panose="02020603050405020304"/>
            </a:endParaRPr>
          </a:p>
          <a:p>
            <a:pPr marL="742950" lvl="1" indent="-285750" algn="l" defTabSz="266700" fontAlgn="base" hangingPunct="0">
              <a:spcAft>
                <a:spcPts val="600"/>
              </a:spcAft>
              <a:buClrTx/>
              <a:buSzTx/>
              <a:buFont typeface="Arial" panose="020B0604020202020204" pitchFamily="34" charset="0"/>
              <a:buChar char="•"/>
            </a:pPr>
            <a:r>
              <a:rPr lang="en-US" altLang="zh-CN" sz="1800">
                <a:latin typeface="Times New Roman" panose="02020603050405020304"/>
                <a:ea typeface="Times New Roman" panose="02020603050405020304"/>
              </a:rPr>
              <a:t>Note: it is a general understanding that UE has to be ready to start measurements for inference after sending RRC reconfiguration complete. No details will be specified in RAN4.</a:t>
            </a:r>
            <a:endParaRPr lang="en-US" altLang="zh-CN" sz="1800">
              <a:latin typeface="Times New Roman" panose="02020603050405020304"/>
              <a:ea typeface="Times New Roman" panose="02020603050405020304"/>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2111990" cy="645160"/>
          </a:xfrm>
          <a:prstGeom prst="rect">
            <a:avLst/>
          </a:prstGeom>
          <a:noFill/>
          <a:ln w="9525">
            <a:noFill/>
          </a:ln>
        </p:spPr>
        <p:txBody>
          <a:bodyPr wrap="square">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RRM core requirement and testing framework for beam management (1/4)</a:t>
            </a:r>
            <a:endParaRPr lang="zh-CN" altLang="en-US" sz="24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567055" y="1028700"/>
            <a:ext cx="11080115" cy="4261485"/>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Times New Roman" panose="02020603050405020304"/>
              </a:rPr>
              <a:t>Issue 2-6: KPIs for prediction</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marL="285750" indent="-285750" defTabSz="266700" fontAlgn="base" hangingPunct="0">
              <a:spcAft>
                <a:spcPts val="900"/>
              </a:spcAft>
              <a:buFont typeface="Wingdings" panose="05000000000000000000" charset="0"/>
              <a:buChar char="n"/>
            </a:pPr>
            <a:r>
              <a:rPr lang="en-US" altLang="en-US" sz="1800">
                <a:latin typeface="Times New Roman" panose="02020603050405020304"/>
                <a:ea typeface="等线" panose="02010600030101010101" pitchFamily="2" charset="-122"/>
              </a:rPr>
              <a:t></a:t>
            </a:r>
            <a:r>
              <a:rPr lang="en-US" altLang="zh-CN" sz="1800">
                <a:latin typeface="Times New Roman" panose="02020603050405020304"/>
                <a:ea typeface="等线" panose="02010600030101010101" pitchFamily="2" charset="-122"/>
              </a:rPr>
              <a:t>Regarding the metric for beam ID only prediction, where top-K predicted beam(s) are reported, RAN4 only specifies the requirements for the following scenario(s):</a:t>
            </a:r>
            <a:endParaRPr lang="en-US" altLang="zh-CN" sz="1800">
              <a:latin typeface="Times New Roman" panose="02020603050405020304"/>
              <a:ea typeface="等线" panose="02010600030101010101" pitchFamily="2" charset="-122"/>
            </a:endParaRPr>
          </a:p>
          <a:p>
            <a:pPr marL="742950" lvl="1" indent="-285750" defTabSz="266700" fontAlgn="base" hangingPunct="0">
              <a:spcAft>
                <a:spcPts val="900"/>
              </a:spcAft>
              <a:buFont typeface="Wingdings" panose="05000000000000000000" charset="0"/>
              <a:buChar char="u"/>
            </a:pPr>
            <a:r>
              <a:rPr lang="en-US" altLang="en-US" sz="1800">
                <a:latin typeface="Times New Roman" panose="02020603050405020304"/>
                <a:ea typeface="等线" panose="02010600030101010101" pitchFamily="2" charset="-122"/>
              </a:rPr>
              <a:t></a:t>
            </a:r>
            <a:r>
              <a:rPr lang="en-US" altLang="zh-CN" sz="1800">
                <a:latin typeface="Times New Roman" panose="02020603050405020304"/>
                <a:ea typeface="等线" panose="02010600030101010101" pitchFamily="2" charset="-122"/>
              </a:rPr>
              <a:t>K=1 </a:t>
            </a:r>
            <a:endParaRPr lang="en-US" altLang="zh-CN" sz="1800">
              <a:latin typeface="Times New Roman" panose="02020603050405020304"/>
              <a:ea typeface="等线" panose="02010600030101010101" pitchFamily="2" charset="-122"/>
            </a:endParaRPr>
          </a:p>
          <a:p>
            <a:pPr marL="1200150" lvl="2" indent="-285750" defTabSz="266700" fontAlgn="base" hangingPunct="0">
              <a:spcAft>
                <a:spcPts val="900"/>
              </a:spcAft>
              <a:buFont typeface="Wingdings" panose="05000000000000000000" charset="0"/>
              <a:buChar char="l"/>
            </a:pPr>
            <a:r>
              <a:rPr lang="en-US" altLang="en-US" sz="1800">
                <a:latin typeface="Times New Roman" panose="02020603050405020304"/>
                <a:ea typeface="等线" panose="02010600030101010101" pitchFamily="2" charset="-122"/>
              </a:rPr>
              <a:t></a:t>
            </a:r>
            <a:r>
              <a:rPr lang="en-US" altLang="zh-CN" sz="1800">
                <a:latin typeface="Times New Roman" panose="02020603050405020304"/>
                <a:ea typeface="等线" panose="02010600030101010101" pitchFamily="2" charset="-122"/>
              </a:rPr>
              <a:t>In this case, the ground truth RSRP of the predicted beam is larger than or equal to the ground-truth RSRP of the strongest genie-aided beam(s) – x dB </a:t>
            </a:r>
            <a:endParaRPr lang="en-US" altLang="zh-CN" sz="1800">
              <a:latin typeface="Times New Roman" panose="02020603050405020304"/>
              <a:ea typeface="等线" panose="02010600030101010101" pitchFamily="2" charset="-122"/>
            </a:endParaRPr>
          </a:p>
          <a:p>
            <a:pPr marL="1200150" lvl="2" indent="-285750" defTabSz="266700" fontAlgn="base" hangingPunct="0">
              <a:spcAft>
                <a:spcPts val="900"/>
              </a:spcAft>
              <a:buFont typeface="Wingdings" panose="05000000000000000000" charset="0"/>
              <a:buChar char="l"/>
            </a:pP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b="1" u="sng">
                <a:latin typeface="Times New Roman" panose="02020603050405020304"/>
                <a:ea typeface="Times New Roman" panose="02020603050405020304"/>
              </a:rPr>
              <a:t>Issue 2-8: Test system setup</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A multi-AoA IFF based test setup with 4</a:t>
            </a:r>
            <a:r>
              <a:rPr lang="en-US" altLang="en-US" sz="1800">
                <a:latin typeface="Times New Roman" panose="02020603050405020304"/>
                <a:ea typeface="Times New Roman" panose="02020603050405020304"/>
              </a:rPr>
              <a:t> </a:t>
            </a:r>
            <a:r>
              <a:rPr lang="en-US" altLang="zh-CN" sz="1800">
                <a:latin typeface="Times New Roman" panose="02020603050405020304"/>
                <a:ea typeface="Times New Roman" panose="02020603050405020304"/>
              </a:rPr>
              <a:t>active cross-polarized probes placed in the single plane (xz plane). The relative angular separation between neighboring probes is 30</a:t>
            </a:r>
            <a:r>
              <a:rPr lang="en-US" altLang="en-US" sz="1800">
                <a:latin typeface="Times New Roman" panose="02020603050405020304"/>
                <a:ea typeface="Times New Roman" panose="02020603050405020304"/>
              </a:rPr>
              <a:t>º</a:t>
            </a:r>
            <a:r>
              <a:rPr lang="en-US" altLang="zh-CN" sz="1800">
                <a:latin typeface="Times New Roman" panose="02020603050405020304"/>
                <a:ea typeface="Times New Roman" panose="02020603050405020304"/>
              </a:rPr>
              <a:t>, 60</a:t>
            </a:r>
            <a:r>
              <a:rPr lang="en-US" altLang="en-US" sz="1800">
                <a:latin typeface="Times New Roman" panose="02020603050405020304"/>
                <a:ea typeface="Times New Roman" panose="02020603050405020304"/>
              </a:rPr>
              <a:t>º</a:t>
            </a:r>
            <a:r>
              <a:rPr lang="en-US" altLang="zh-CN" sz="1800">
                <a:latin typeface="Times New Roman" panose="02020603050405020304"/>
                <a:ea typeface="Times New Roman" panose="02020603050405020304"/>
              </a:rPr>
              <a:t>, and 60</a:t>
            </a:r>
            <a:r>
              <a:rPr lang="en-US" altLang="en-US" sz="1800">
                <a:latin typeface="Times New Roman" panose="02020603050405020304"/>
                <a:ea typeface="Times New Roman" panose="02020603050405020304"/>
              </a:rPr>
              <a:t>º</a:t>
            </a:r>
            <a:r>
              <a:rPr lang="en-US" altLang="zh-CN" sz="1800">
                <a:latin typeface="Times New Roman" panose="02020603050405020304"/>
                <a:ea typeface="Times New Roman" panose="02020603050405020304"/>
              </a:rPr>
              <a:t>, respectively</a:t>
            </a:r>
            <a:endParaRPr lang="en-US" altLang="zh-CN" sz="1800">
              <a:latin typeface="Times New Roman" panose="02020603050405020304"/>
              <a:ea typeface="Times New Roman" panose="02020603050405020304"/>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2100560" cy="645160"/>
          </a:xfrm>
          <a:prstGeom prst="rect">
            <a:avLst/>
          </a:prstGeom>
          <a:noFill/>
          <a:ln w="9525">
            <a:noFill/>
          </a:ln>
        </p:spPr>
        <p:txBody>
          <a:bodyPr wrap="square">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RRM core requirement and testing framework for beam management (2/4)</a:t>
            </a:r>
            <a:endParaRPr lang="zh-CN" altLang="en-US" sz="24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567055" y="1028700"/>
            <a:ext cx="11080115" cy="5477510"/>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Times New Roman" panose="02020603050405020304"/>
              </a:rPr>
              <a:t>Issue 2-9: Simplified Channel models</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buFont typeface="Wingdings" panose="05000000000000000000" charset="0"/>
            </a:pPr>
            <a:r>
              <a:rPr lang="en-US" altLang="zh-CN" sz="1800">
                <a:latin typeface="Times New Roman" panose="02020603050405020304"/>
                <a:ea typeface="等线" panose="02010600030101010101" pitchFamily="2" charset="-122"/>
              </a:rPr>
              <a:t>RAN4 will further discuss the simplified Uma and UMi channel model by taking the following aspects into consideration</a:t>
            </a:r>
            <a:endParaRPr lang="en-US" altLang="zh-CN" sz="1800">
              <a:latin typeface="Times New Roman" panose="02020603050405020304"/>
              <a:ea typeface="等线" panose="02010600030101010101" pitchFamily="2" charset="-122"/>
            </a:endParaRPr>
          </a:p>
          <a:p>
            <a:pPr marL="742950" lvl="1"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等线" panose="02010600030101010101" pitchFamily="2" charset="-122"/>
              </a:rPr>
              <a:t></a:t>
            </a:r>
            <a:r>
              <a:rPr lang="en-US" altLang="zh-CN" sz="1800">
                <a:latin typeface="Times New Roman" panose="02020603050405020304"/>
                <a:ea typeface="等线" panose="02010600030101010101" pitchFamily="2" charset="-122"/>
              </a:rPr>
              <a:t>Commercial test system limitation, including the number of probes and the separation</a:t>
            </a:r>
            <a:endParaRPr lang="en-US" altLang="zh-CN" sz="1800">
              <a:latin typeface="Times New Roman" panose="02020603050405020304"/>
              <a:ea typeface="等线" panose="02010600030101010101" pitchFamily="2" charset="-122"/>
            </a:endParaRPr>
          </a:p>
          <a:p>
            <a:pPr marL="742950" lvl="1" indent="-285750" defTabSz="266700" fontAlgn="base" hangingPunct="0">
              <a:spcAft>
                <a:spcPts val="900"/>
              </a:spcAft>
              <a:buFont typeface="Arial" panose="020B0604020202020204" pitchFamily="34" charset="0"/>
              <a:buChar char="•"/>
            </a:pPr>
            <a:r>
              <a:rPr lang="en-US" altLang="en-US" sz="1800">
                <a:latin typeface="Times New Roman" panose="02020603050405020304"/>
                <a:ea typeface="等线" panose="02010600030101010101" pitchFamily="2" charset="-122"/>
              </a:rPr>
              <a:t></a:t>
            </a:r>
            <a:r>
              <a:rPr lang="en-US" altLang="zh-CN" sz="1800">
                <a:latin typeface="Times New Roman" panose="02020603050405020304"/>
                <a:ea typeface="等线" panose="02010600030101010101" pitchFamily="2" charset="-122"/>
              </a:rPr>
              <a:t>Model simplification should not result in inference performance degradation beyond the margin when the training is done based on the original models.</a:t>
            </a:r>
            <a:endParaRPr lang="en-US" altLang="zh-CN" sz="1800">
              <a:latin typeface="Times New Roman" panose="02020603050405020304"/>
              <a:ea typeface="等线" panose="02010600030101010101" pitchFamily="2" charset="-122"/>
            </a:endParaRPr>
          </a:p>
          <a:p>
            <a:pPr lvl="3" defTabSz="266700" fontAlgn="base" hangingPunct="0">
              <a:spcAft>
                <a:spcPts val="900"/>
              </a:spcAft>
              <a:buFont typeface="Wingdings" panose="05000000000000000000" charset="0"/>
            </a:pPr>
            <a:r>
              <a:rPr lang="en-US" altLang="zh-CN" sz="1800">
                <a:latin typeface="Times New Roman" panose="02020603050405020304"/>
                <a:ea typeface="等线" panose="02010600030101010101" pitchFamily="2" charset="-122"/>
              </a:rPr>
              <a:t>oThe margin can be discussed and decided further. </a:t>
            </a:r>
            <a:endParaRPr lang="en-US" altLang="zh-CN" sz="1800">
              <a:latin typeface="Times New Roman" panose="02020603050405020304"/>
              <a:ea typeface="等线" panose="02010600030101010101" pitchFamily="2" charset="-122"/>
            </a:endParaRPr>
          </a:p>
          <a:p>
            <a:pPr marL="742950" lvl="1" indent="-285750" defTabSz="266700" fontAlgn="base" hangingPunct="0">
              <a:spcAft>
                <a:spcPts val="900"/>
              </a:spcAft>
              <a:buFont typeface="Arial" panose="020B0604020202020204" pitchFamily="34" charset="0"/>
              <a:buChar char="•"/>
            </a:pPr>
            <a:r>
              <a:rPr lang="en-US" altLang="zh-CN" sz="1800">
                <a:latin typeface="Times New Roman" panose="02020603050405020304"/>
                <a:ea typeface="等线" panose="02010600030101010101" pitchFamily="2" charset="-122"/>
              </a:rPr>
              <a:t>Other aspects are not precluded.</a:t>
            </a:r>
            <a:endParaRPr lang="en-US" altLang="zh-CN" sz="1800">
              <a:latin typeface="Times New Roman" panose="02020603050405020304"/>
              <a:ea typeface="等线" panose="02010600030101010101" pitchFamily="2" charset="-122"/>
            </a:endParaRPr>
          </a:p>
          <a:p>
            <a:pPr defTabSz="266700" fontAlgn="base" hangingPunct="0">
              <a:spcAft>
                <a:spcPts val="900"/>
              </a:spcAft>
              <a:buFont typeface="Wingdings" panose="05000000000000000000" charset="0"/>
            </a:pP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b="1" u="sng">
                <a:latin typeface="Times New Roman" panose="02020603050405020304"/>
                <a:ea typeface="Times New Roman" panose="02020603050405020304"/>
              </a:rPr>
              <a:t>Issue 2-1: Measurement period for inference – case 2</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Measurement period for inference – case 2</a:t>
            </a:r>
            <a:endParaRPr lang="en-US" altLang="zh-CN" sz="1800">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K(number of samples)*[M]*N*P</a:t>
            </a:r>
            <a:endParaRPr lang="en-US" altLang="zh-CN" sz="1800">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K as defined by RAN1</a:t>
            </a:r>
            <a:endParaRPr lang="en-US" altLang="zh-CN" sz="1800">
              <a:latin typeface="Times New Roman" panose="02020603050405020304"/>
              <a:ea typeface="Times New Roman" panose="02020603050405020304"/>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2138660" cy="645160"/>
          </a:xfrm>
          <a:prstGeom prst="rect">
            <a:avLst/>
          </a:prstGeom>
          <a:noFill/>
          <a:ln w="9525">
            <a:noFill/>
          </a:ln>
        </p:spPr>
        <p:txBody>
          <a:bodyPr wrap="square">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RRM core requirement and testing framework for beam management (3/4)</a:t>
            </a:r>
            <a:endParaRPr lang="zh-CN" altLang="en-US" sz="24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567055" y="1028700"/>
            <a:ext cx="11080115" cy="4100195"/>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Times New Roman" panose="02020603050405020304"/>
              </a:rPr>
              <a:t>Issue 2-2: Reporting delay</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buFont typeface="Wingdings" panose="05000000000000000000" charset="0"/>
            </a:pPr>
            <a:r>
              <a:rPr lang="en-US" altLang="zh-CN" sz="1800">
                <a:latin typeface="Times New Roman" panose="02020603050405020304"/>
                <a:ea typeface="等线" panose="02010600030101010101" pitchFamily="2" charset="-122"/>
              </a:rPr>
              <a:t>Reuse d’ as to be agreed by RAN1</a:t>
            </a:r>
            <a:endParaRPr lang="en-US" altLang="zh-CN" sz="1800">
              <a:latin typeface="Times New Roman" panose="02020603050405020304"/>
              <a:ea typeface="等线" panose="02010600030101010101" pitchFamily="2" charset="-122"/>
            </a:endParaRPr>
          </a:p>
          <a:p>
            <a:pPr defTabSz="266700" fontAlgn="base" hangingPunct="0">
              <a:spcAft>
                <a:spcPts val="900"/>
              </a:spcAft>
              <a:buFont typeface="Wingdings" panose="05000000000000000000" charset="0"/>
            </a:pPr>
            <a:r>
              <a:rPr lang="en-US" altLang="zh-CN" sz="1800">
                <a:latin typeface="Times New Roman" panose="02020603050405020304"/>
                <a:ea typeface="等线" panose="02010600030101010101" pitchFamily="2" charset="-122"/>
              </a:rPr>
              <a:t>d’ to be added to the measurement period to reflect the extra time needed by the UE to perform inference</a:t>
            </a:r>
            <a:endParaRPr lang="en-US" altLang="zh-CN" sz="1800">
              <a:latin typeface="Times New Roman" panose="02020603050405020304"/>
              <a:ea typeface="等线" panose="02010600030101010101" pitchFamily="2" charset="-122"/>
            </a:endParaRPr>
          </a:p>
          <a:p>
            <a:pPr defTabSz="266700" fontAlgn="base" hangingPunct="0">
              <a:spcAft>
                <a:spcPts val="900"/>
              </a:spcAft>
              <a:buFont typeface="Wingdings" panose="05000000000000000000" charset="0"/>
            </a:pPr>
            <a:r>
              <a:rPr lang="en-US" altLang="zh-CN" sz="1800">
                <a:latin typeface="Times New Roman" panose="02020603050405020304"/>
                <a:ea typeface="等线" panose="02010600030101010101" pitchFamily="2" charset="-122"/>
              </a:rPr>
              <a:t>Depending on the RAN1 specifications, d’ shall not be double counted in the overall delay for periodic, aperiodic or semi-persistent reporting</a:t>
            </a:r>
            <a:endParaRPr lang="en-US" altLang="zh-CN" sz="1800">
              <a:latin typeface="Times New Roman" panose="02020603050405020304"/>
              <a:ea typeface="等线" panose="02010600030101010101" pitchFamily="2" charset="-122"/>
            </a:endParaRPr>
          </a:p>
          <a:p>
            <a:pPr defTabSz="266700" fontAlgn="base" hangingPunct="0">
              <a:spcAft>
                <a:spcPts val="900"/>
              </a:spcAft>
              <a:buFont typeface="Wingdings" panose="05000000000000000000" charset="0"/>
            </a:pPr>
            <a:r>
              <a:rPr lang="en-US" altLang="zh-CN" sz="1800">
                <a:latin typeface="Times New Roman" panose="02020603050405020304"/>
                <a:ea typeface="等线" panose="02010600030101010101" pitchFamily="2" charset="-122"/>
              </a:rPr>
              <a:t>Final specifications to be agreed after RAN1 includes d’ in the specs</a:t>
            </a:r>
            <a:endParaRPr lang="en-US" altLang="zh-CN" sz="1800">
              <a:latin typeface="Times New Roman" panose="02020603050405020304"/>
              <a:ea typeface="等线" panose="02010600030101010101" pitchFamily="2" charset="-122"/>
            </a:endParaRPr>
          </a:p>
          <a:p>
            <a:pPr defTabSz="266700" fontAlgn="base" hangingPunct="0">
              <a:spcAft>
                <a:spcPts val="900"/>
              </a:spcAft>
              <a:buFont typeface="Wingdings" panose="05000000000000000000" charset="0"/>
            </a:pP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b="1" u="sng">
                <a:latin typeface="Times New Roman" panose="02020603050405020304"/>
                <a:ea typeface="Times New Roman" panose="02020603050405020304"/>
              </a:rPr>
              <a:t>Issue 2-3: Reporting delay requirements for monitoring</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Do not define any explicit requirements for reporting delay of RS-PAI performance monitoring metric.</a:t>
            </a:r>
            <a:endParaRPr lang="en-US" altLang="zh-CN" sz="1800">
              <a:latin typeface="Times New Roman" panose="02020603050405020304"/>
              <a:ea typeface="Times New Roman" panose="02020603050405020304"/>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2030710" cy="645160"/>
          </a:xfrm>
          <a:prstGeom prst="rect">
            <a:avLst/>
          </a:prstGeom>
          <a:noFill/>
          <a:ln w="9525">
            <a:noFill/>
          </a:ln>
        </p:spPr>
        <p:txBody>
          <a:bodyPr wrap="square">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RRM core requirement and testing framework for beam management (4/4)</a:t>
            </a:r>
            <a:endParaRPr lang="zh-CN" altLang="en-US" sz="24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567055" y="1028700"/>
            <a:ext cx="11080115" cy="4853940"/>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Times New Roman" panose="02020603050405020304"/>
              </a:rPr>
              <a:t>Issue 2-4: Draft CRs</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buFont typeface="Wingdings" panose="05000000000000000000" charset="0"/>
            </a:pPr>
            <a:r>
              <a:rPr lang="en-US" altLang="zh-CN" sz="1800">
                <a:latin typeface="Times New Roman" panose="02020603050405020304"/>
                <a:ea typeface="Times New Roman" panose="02020603050405020304"/>
              </a:rPr>
              <a:t>CR drafting:</a:t>
            </a:r>
            <a:endParaRPr lang="en-US" altLang="zh-CN" sz="1800">
              <a:latin typeface="Times New Roman" panose="02020603050405020304"/>
              <a:ea typeface="Times New Roman" panose="02020603050405020304"/>
            </a:endParaRPr>
          </a:p>
          <a:p>
            <a:pPr defTabSz="266700" fontAlgn="base" hangingPunct="0">
              <a:spcAft>
                <a:spcPts val="900"/>
              </a:spcAft>
              <a:buFont typeface="Wingdings" panose="05000000000000000000" charset="0"/>
            </a:pPr>
            <a:r>
              <a:rPr lang="en-US" altLang="zh-CN" sz="1800">
                <a:latin typeface="Times New Roman" panose="02020603050405020304"/>
                <a:ea typeface="Times New Roman" panose="02020603050405020304"/>
              </a:rPr>
              <a:t>Introduce a new suffix for beam prediction requirements – X (applicable for all new requirements related to beam prediction)</a:t>
            </a:r>
            <a:endParaRPr lang="en-US" altLang="zh-CN" sz="1800">
              <a:latin typeface="Times New Roman" panose="02020603050405020304"/>
              <a:ea typeface="Times New Roman" panose="02020603050405020304"/>
            </a:endParaRPr>
          </a:p>
          <a:p>
            <a:pPr defTabSz="266700" fontAlgn="base" hangingPunct="0">
              <a:spcAft>
                <a:spcPts val="900"/>
              </a:spcAft>
              <a:buFont typeface="Wingdings" panose="05000000000000000000" charset="0"/>
            </a:pPr>
            <a:r>
              <a:rPr lang="en-US" altLang="zh-CN" sz="1800">
                <a:latin typeface="Times New Roman" panose="02020603050405020304"/>
                <a:ea typeface="Times New Roman" panose="02020603050405020304"/>
              </a:rPr>
              <a:t>For TCI state switching, introduce a new clause 8.10.2X replicating the known TCI state condition clause for the beam prediction use case</a:t>
            </a:r>
            <a:endParaRPr lang="en-US" altLang="zh-CN" sz="1800">
              <a:latin typeface="Times New Roman" panose="02020603050405020304"/>
              <a:ea typeface="Times New Roman" panose="02020603050405020304"/>
            </a:endParaRPr>
          </a:p>
          <a:p>
            <a:pPr defTabSz="266700" fontAlgn="base" hangingPunct="0">
              <a:spcAft>
                <a:spcPts val="900"/>
              </a:spcAft>
              <a:buFont typeface="Wingdings" panose="05000000000000000000" charset="0"/>
            </a:pPr>
            <a:r>
              <a:rPr lang="en-US" altLang="zh-CN" sz="1800">
                <a:latin typeface="Times New Roman" panose="02020603050405020304"/>
                <a:ea typeface="Times New Roman" panose="02020603050405020304"/>
              </a:rPr>
              <a:t>For L1-RSRP, introduce requirements also for SSB to SSB prediction for case 1 and case 2, reuse the same requirements as CSI-RS as applicable (for example only periodic resources)</a:t>
            </a:r>
            <a:endParaRPr lang="en-US" altLang="zh-CN" sz="1800">
              <a:latin typeface="Times New Roman" panose="02020603050405020304"/>
              <a:ea typeface="Times New Roman" panose="02020603050405020304"/>
            </a:endParaRPr>
          </a:p>
          <a:p>
            <a:pPr defTabSz="266700" fontAlgn="base" hangingPunct="0">
              <a:spcAft>
                <a:spcPts val="900"/>
              </a:spcAft>
              <a:buFont typeface="Wingdings" panose="05000000000000000000" charset="0"/>
            </a:pPr>
            <a:r>
              <a:rPr lang="en-US" altLang="zh-CN" sz="1800">
                <a:latin typeface="Times New Roman" panose="02020603050405020304"/>
                <a:ea typeface="Times New Roman" panose="02020603050405020304"/>
              </a:rPr>
              <a:t>Introduce new clause on L1-RSRP measurements for prediction 9.5X, include SSB based prediction and CSI-RS based prediction as different subclauses</a:t>
            </a:r>
            <a:endParaRPr lang="en-US" altLang="zh-CN" sz="1800">
              <a:latin typeface="Times New Roman" panose="02020603050405020304"/>
              <a:ea typeface="Times New Roman" panose="02020603050405020304"/>
            </a:endParaRPr>
          </a:p>
          <a:p>
            <a:pPr defTabSz="266700" fontAlgn="base" hangingPunct="0">
              <a:spcAft>
                <a:spcPts val="900"/>
              </a:spcAft>
              <a:buFont typeface="Wingdings" panose="05000000000000000000" charset="0"/>
            </a:pPr>
            <a:endParaRPr lang="en-US" altLang="zh-CN" sz="1800">
              <a:latin typeface="Times New Roman" panose="02020603050405020304"/>
              <a:ea typeface="Times New Roman" panose="02020603050405020304"/>
            </a:endParaRPr>
          </a:p>
          <a:p>
            <a:pPr defTabSz="266700" fontAlgn="base" hangingPunct="0">
              <a:spcAft>
                <a:spcPts val="900"/>
              </a:spcAft>
              <a:buFont typeface="Wingdings" panose="05000000000000000000" charset="0"/>
            </a:pPr>
            <a:r>
              <a:rPr lang="en-US" altLang="zh-CN" sz="1800">
                <a:latin typeface="Times New Roman" panose="02020603050405020304"/>
                <a:ea typeface="Times New Roman" panose="02020603050405020304"/>
              </a:rPr>
              <a:t>For performance requirements (including test cases), consider separately SSB to SSB, SSB to CSI-RS and CSI-RS to CSI-RS prediction cases, including downselecting to even a single case.</a:t>
            </a:r>
            <a:endParaRPr lang="en-US" altLang="zh-CN" sz="1800">
              <a:latin typeface="Times New Roman" panose="02020603050405020304"/>
              <a:ea typeface="Times New Roman" panose="02020603050405020304"/>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1614785" cy="655320"/>
          </a:xfrm>
          <a:prstGeom prst="rect">
            <a:avLst/>
          </a:prstGeom>
          <a:noFill/>
          <a:ln w="9525">
            <a:noFill/>
          </a:ln>
        </p:spPr>
        <p:txBody>
          <a:bodyPr wrap="square">
            <a:spAutoFit/>
          </a:bodyPr>
          <a:p>
            <a:pPr algn="l" eaLnBrk="1" hangingPunct="1">
              <a:lnSpc>
                <a:spcPts val="22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RRM core requirement and testing framework for Positioning accuracy enhancement (1/2)</a:t>
            </a:r>
            <a:endParaRPr lang="zh-CN" altLang="en-US"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383540" y="956945"/>
            <a:ext cx="11602720" cy="5305425"/>
          </a:xfrm>
          <a:prstGeom prst="rect">
            <a:avLst/>
          </a:prstGeom>
          <a:ln w="9525">
            <a:solidFill>
              <a:schemeClr val="tx1"/>
            </a:solidFill>
          </a:ln>
        </p:spPr>
        <p:txBody>
          <a:bodyPr wrap="square">
            <a:spAutoFit/>
          </a:bodyPr>
          <a:p>
            <a:pPr defTabSz="266700">
              <a:lnSpc>
                <a:spcPts val="2060"/>
              </a:lnSpc>
              <a:spcAft>
                <a:spcPts val="500"/>
              </a:spcAft>
            </a:pPr>
            <a:r>
              <a:rPr lang="en-US" altLang="zh-CN" sz="1800" b="1" u="sng">
                <a:latin typeface="Times New Roman" panose="02020603050405020304"/>
                <a:ea typeface="Times New Roman" panose="02020603050405020304"/>
              </a:rPr>
              <a:t>Issue 3-1: Requirements for case 1</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To be clarified in the requirements:</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-Request location information message should refer to “case 1” positiniong</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-Reuse the legacy RSTD measurement delay for all the cases (with gap, w/o gap, PRS aggregation)</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-Beam sweeping factor for FR2 including sweeping reduction factor</a:t>
            </a:r>
            <a:endParaRPr lang="en-US" altLang="zh-CN" sz="1800">
              <a:latin typeface="Times New Roman" panose="02020603050405020304"/>
              <a:ea typeface="Times New Roman" panose="02020603050405020304"/>
            </a:endParaRPr>
          </a:p>
          <a:p>
            <a:pPr marL="742950" lvl="1" indent="-285750" defTabSz="266700">
              <a:lnSpc>
                <a:spcPts val="2060"/>
              </a:lnSpc>
              <a:spcAft>
                <a:spcPts val="500"/>
              </a:spcAft>
              <a:buFont typeface="Wingdings" panose="05000000000000000000" charset="0"/>
              <a:buChar char="Ø"/>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Take the legacy values</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-Rx TEG: check on signaling, take the legacy(used in RSTD measurements) approach if it is signaled</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-Cover all RRC states</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CR structure:</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-Introduce new clause for AI/ML based positioning case 1</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-Reference existing requirements wherever they are reused to avoid duplicating the same requirement</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Introduce requirements for each RRC state in the corresponding clauses:</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Draft for RRC idle: Nokia</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Draft for RRC connected: E///</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Draft for RRC inactive: Nokia</a:t>
            </a:r>
            <a:endParaRPr lang="en-US" altLang="zh-CN" sz="1800">
              <a:latin typeface="Times New Roman" panose="02020603050405020304"/>
              <a:ea typeface="Times New Roman" panose="02020603050405020304"/>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1614785" cy="655320"/>
          </a:xfrm>
          <a:prstGeom prst="rect">
            <a:avLst/>
          </a:prstGeom>
          <a:noFill/>
          <a:ln w="9525">
            <a:noFill/>
          </a:ln>
        </p:spPr>
        <p:txBody>
          <a:bodyPr wrap="square">
            <a:spAutoFit/>
          </a:bodyPr>
          <a:p>
            <a:pPr algn="l" eaLnBrk="1" hangingPunct="1">
              <a:lnSpc>
                <a:spcPts val="22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RRM core requirement and testing framework for Positioning accuracy enhancement (2/2)</a:t>
            </a:r>
            <a:endParaRPr lang="zh-CN" altLang="en-US"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383540" y="956945"/>
            <a:ext cx="11602720" cy="4018280"/>
          </a:xfrm>
          <a:prstGeom prst="rect">
            <a:avLst/>
          </a:prstGeom>
          <a:ln w="9525">
            <a:solidFill>
              <a:schemeClr val="tx1"/>
            </a:solidFill>
          </a:ln>
        </p:spPr>
        <p:txBody>
          <a:bodyPr wrap="square">
            <a:spAutoFit/>
          </a:bodyPr>
          <a:p>
            <a:pPr defTabSz="266700">
              <a:lnSpc>
                <a:spcPts val="2060"/>
              </a:lnSpc>
              <a:spcAft>
                <a:spcPts val="500"/>
              </a:spcAft>
            </a:pPr>
            <a:r>
              <a:rPr lang="en-US" altLang="zh-CN" sz="1800" b="1" u="sng">
                <a:latin typeface="Times New Roman" panose="02020603050405020304"/>
                <a:ea typeface="Times New Roman" panose="02020603050405020304"/>
              </a:rPr>
              <a:t>Issue 3-2: CR for case 3a/3b</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Clause 13.2(Rx-Tx reporting) from R4-2513670 (CMCC) to be merged into R4-2514119 (Ericsson).</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CMCC to further check until end of this meeting on other clauses</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E/// to provide final CR in RAN4#117</a:t>
            </a:r>
            <a:endParaRPr lang="en-US" altLang="zh-CN" sz="1800">
              <a:latin typeface="Times New Roman" panose="02020603050405020304"/>
              <a:ea typeface="Times New Roman" panose="02020603050405020304"/>
            </a:endParaRPr>
          </a:p>
          <a:p>
            <a:pPr defTabSz="266700">
              <a:lnSpc>
                <a:spcPts val="2060"/>
              </a:lnSpc>
              <a:spcAft>
                <a:spcPts val="500"/>
              </a:spcAft>
            </a:pPr>
            <a:endParaRPr lang="en-US" altLang="zh-CN" sz="1800">
              <a:latin typeface="Times New Roman" panose="02020603050405020304"/>
              <a:ea typeface="Times New Roman" panose="02020603050405020304"/>
            </a:endParaRPr>
          </a:p>
          <a:p>
            <a:pPr algn="l" defTabSz="266700">
              <a:lnSpc>
                <a:spcPts val="2060"/>
              </a:lnSpc>
              <a:spcAft>
                <a:spcPts val="500"/>
              </a:spcAft>
              <a:buClrTx/>
              <a:buSzTx/>
              <a:buFontTx/>
            </a:pPr>
            <a:r>
              <a:rPr lang="en-US" altLang="zh-CN" sz="1800" b="1" u="sng">
                <a:latin typeface="Times New Roman" panose="02020603050405020304"/>
                <a:ea typeface="Times New Roman" panose="02020603050405020304"/>
              </a:rPr>
              <a:t>Issue 3-3: Testing for case 1</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 </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Introduce “case 1” tests only for reporting delay, one for FR1 and one for FR2</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-Only connected mode</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-Only reporting delay to be tested</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sym typeface="+mn-ea"/>
              </a:rPr>
              <a:t>-</a:t>
            </a:r>
            <a:r>
              <a:rPr lang="en-US" altLang="zh-CN" sz="1800">
                <a:latin typeface="Times New Roman" panose="02020603050405020304"/>
                <a:ea typeface="Times New Roman" panose="02020603050405020304"/>
              </a:rPr>
              <a:t>Only for the case with gaps</a:t>
            </a:r>
            <a:endParaRPr lang="en-US" altLang="zh-CN" sz="1800">
              <a:latin typeface="Times New Roman" panose="02020603050405020304"/>
              <a:ea typeface="Times New Roman" panose="0202060305040502030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Latest Progress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951974525" name="Text Box 2"/>
          <p:cNvSpPr txBox="1">
            <a:spLocks noChangeArrowheads="1"/>
          </p:cNvSpPr>
          <p:nvPr/>
        </p:nvSpPr>
        <p:spPr bwMode="auto">
          <a:xfrm>
            <a:off x="986790" y="1121410"/>
            <a:ext cx="10158095" cy="4867275"/>
          </a:xfrm>
          <a:prstGeom prst="rect">
            <a:avLst/>
          </a:prstGeom>
          <a:solidFill>
            <a:srgbClr val="FFFFFF"/>
          </a:solidFill>
          <a:ln w="9525">
            <a:solidFill>
              <a:srgbClr val="000000"/>
            </a:solidFill>
            <a:miter lim="800000"/>
          </a:ln>
        </p:spPr>
        <p:txBody>
          <a:bodyPr rot="0" vert="horz" wrap="square" lIns="91440" tIns="45720" rIns="91440" bIns="45720" anchor="t" anchorCtr="0">
            <a:noAutofit/>
          </a:bodyPr>
          <a:lstStyle/>
          <a:p>
            <a:pPr marL="285750" indent="-285750" algn="l" defTabSz="266700">
              <a:lnSpc>
                <a:spcPct val="150000"/>
              </a:lnSpc>
              <a:spcBef>
                <a:spcPts val="0"/>
              </a:spcBef>
              <a:spcAft>
                <a:spcPts val="300"/>
              </a:spcAft>
              <a:buClrTx/>
              <a:buSzTx/>
              <a:buFont typeface="Arial" panose="020B0604020202020204" pitchFamily="34" charset="0"/>
              <a:buChar char="•"/>
            </a:pPr>
            <a:r>
              <a:rPr lang="en-US" altLang="zh-CN" sz="2400" b="1" u="sng">
                <a:solidFill>
                  <a:srgbClr val="0070C0"/>
                </a:solidFill>
                <a:latin typeface="Times New Roman" panose="02020603050405020304"/>
                <a:ea typeface="Times New Roman" panose="02020603050405020304"/>
                <a:sym typeface="+mn-ea"/>
              </a:rPr>
              <a:t>Work item was declared complete from RAN1 perspective in RAN1#121@May 2025</a:t>
            </a:r>
            <a:r>
              <a:rPr lang="en-US" altLang="zh-CN" sz="2400" dirty="0">
                <a:solidFill>
                  <a:srgbClr val="0070C0"/>
                </a:solidFill>
                <a:latin typeface="Times New Roman" panose="02020603050405020304" charset="0"/>
                <a:ea typeface="微软雅黑" panose="020B0503020204020204" pitchFamily="34" charset="-122"/>
                <a:cs typeface="Times New Roman" panose="02020603050405020304" charset="0"/>
                <a:sym typeface="+mn-ea"/>
              </a:rPr>
              <a:t> </a:t>
            </a:r>
            <a:r>
              <a:rPr lang="en-US" altLang="zh-CN" sz="2400" b="1" u="sng">
                <a:solidFill>
                  <a:srgbClr val="0070C0"/>
                </a:solidFill>
                <a:latin typeface="Times New Roman" panose="02020603050405020304"/>
                <a:ea typeface="Times New Roman" panose="02020603050405020304"/>
                <a:sym typeface="+mn-ea"/>
              </a:rPr>
              <a:t>[1]</a:t>
            </a:r>
            <a:endParaRPr lang="en-US" altLang="zh-CN" sz="2400" b="1" u="sng">
              <a:solidFill>
                <a:srgbClr val="0070C0"/>
              </a:solidFill>
              <a:latin typeface="Times New Roman" panose="02020603050405020304"/>
              <a:ea typeface="Times New Roman" panose="02020603050405020304"/>
              <a:sym typeface="+mn-ea"/>
            </a:endParaRPr>
          </a:p>
          <a:p>
            <a:pPr marL="285750" indent="-285750">
              <a:lnSpc>
                <a:spcPct val="150000"/>
              </a:lnSpc>
              <a:spcAft>
                <a:spcPts val="600"/>
              </a:spcAft>
              <a:buFont typeface="Arial" panose="020B0604020202020204" pitchFamily="34" charset="0"/>
              <a:buChar char="•"/>
            </a:pPr>
            <a:r>
              <a:rPr lang="en-US" altLang="zh-CN" sz="2400" b="1" u="sng">
                <a:solidFill>
                  <a:srgbClr val="0070C0"/>
                </a:solidFill>
                <a:latin typeface="Times New Roman" panose="02020603050405020304"/>
                <a:ea typeface="Times New Roman" panose="02020603050405020304"/>
                <a:sym typeface="+mn-ea"/>
              </a:rPr>
              <a:t>The AI/ML for PHY WI is considered complete from RAN2 point of view@August 2025 [2]</a:t>
            </a:r>
            <a:endParaRPr lang="en-US" altLang="zh-CN" sz="2400" b="1" u="sng">
              <a:solidFill>
                <a:schemeClr val="tx1"/>
              </a:solidFill>
              <a:latin typeface="Times New Roman" panose="02020603050405020304"/>
              <a:ea typeface="Times New Roman" panose="02020603050405020304"/>
              <a:sym typeface="+mn-ea"/>
            </a:endParaRPr>
          </a:p>
          <a:p>
            <a:pPr marL="285750" indent="-285750">
              <a:lnSpc>
                <a:spcPct val="150000"/>
              </a:lnSpc>
              <a:spcAft>
                <a:spcPts val="600"/>
              </a:spcAft>
              <a:buFont typeface="Arial" panose="020B0604020202020204" pitchFamily="34" charset="0"/>
              <a:buChar char="•"/>
            </a:pPr>
            <a:r>
              <a:rPr lang="en-US" altLang="zh-CN" sz="2400" b="1" u="sng">
                <a:gradFill>
                  <a:gsLst>
                    <a:gs pos="0">
                      <a:srgbClr val="14CD68"/>
                    </a:gs>
                    <a:gs pos="100000">
                      <a:srgbClr val="035C7D"/>
                    </a:gs>
                  </a:gsLst>
                  <a:lin scaled="0"/>
                </a:gradFill>
                <a:latin typeface="Times New Roman" panose="02020603050405020304"/>
                <a:ea typeface="Times New Roman" panose="02020603050405020304"/>
                <a:sym typeface="+mn-ea"/>
              </a:rPr>
              <a:t>The Target Completon Date for Core part of RAN4 WI on AI/ML for NR air interface has been extended </a:t>
            </a:r>
            <a:r>
              <a:rPr lang="en-US" altLang="zh-CN" sz="2400" b="1" u="sng" strike="sngStrike">
                <a:gradFill>
                  <a:gsLst>
                    <a:gs pos="0">
                      <a:srgbClr val="14CD68"/>
                    </a:gs>
                    <a:gs pos="100000">
                      <a:srgbClr val="035C7D"/>
                    </a:gs>
                  </a:gsLst>
                  <a:lin scaled="0"/>
                </a:gradFill>
                <a:latin typeface="Times New Roman" panose="02020603050405020304"/>
                <a:ea typeface="Times New Roman" panose="02020603050405020304"/>
                <a:sym typeface="+mn-ea"/>
              </a:rPr>
              <a:t>from September 2025</a:t>
            </a:r>
            <a:r>
              <a:rPr lang="en-US" altLang="zh-CN" sz="2400" b="1" u="sng">
                <a:gradFill>
                  <a:gsLst>
                    <a:gs pos="0">
                      <a:srgbClr val="14CD68"/>
                    </a:gs>
                    <a:gs pos="100000">
                      <a:srgbClr val="035C7D"/>
                    </a:gs>
                  </a:gsLst>
                  <a:lin scaled="0"/>
                </a:gradFill>
                <a:latin typeface="Times New Roman" panose="02020603050405020304"/>
                <a:ea typeface="Times New Roman" panose="02020603050405020304"/>
                <a:sym typeface="+mn-ea"/>
              </a:rPr>
              <a:t> into December 2025, while the Target Completion Date for Performance part of RAN4 WI on AI/ML for NR air interface is still March 2026 for the time being [3]</a:t>
            </a:r>
            <a:endParaRPr lang="en-US" altLang="zh-CN" sz="2400" b="1" u="sng">
              <a:gradFill>
                <a:gsLst>
                  <a:gs pos="0">
                    <a:srgbClr val="14CD68"/>
                  </a:gs>
                  <a:gs pos="100000">
                    <a:srgbClr val="035C7D"/>
                  </a:gs>
                </a:gsLst>
                <a:lin scaled="0"/>
              </a:gradFill>
              <a:latin typeface="Times New Roman" panose="02020603050405020304"/>
              <a:ea typeface="Times New Roman" panose="02020603050405020304"/>
              <a:sym typeface="+mn-ea"/>
            </a:endParaRPr>
          </a:p>
          <a:p>
            <a:pPr marL="285750" indent="-285750" fontAlgn="base" hangingPunct="0">
              <a:spcAft>
                <a:spcPts val="600"/>
              </a:spcAft>
              <a:buFont typeface="Arial" panose="020B0604020202020204" pitchFamily="34" charset="0"/>
              <a:buChar char="•"/>
            </a:pPr>
            <a:endParaRPr lang="en-US" altLang="zh-CN" sz="2400" kern="100" dirty="0">
              <a:solidFill>
                <a:srgbClr val="0070C0"/>
              </a:solidFill>
              <a:latin typeface="微软雅黑" panose="020B0503020204020204" pitchFamily="34" charset="-122"/>
              <a:ea typeface="微软雅黑" panose="020B0503020204020204" pitchFamily="34" charset="-122"/>
              <a:cs typeface="Times New Roman" panose="02020603050405020304"/>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29"/>
          <p:cNvSpPr>
            <a:spLocks noGrp="1" noChangeArrowheads="1"/>
          </p:cNvSpPr>
          <p:nvPr>
            <p:ph type="ctrTitle" idx="4294967295"/>
          </p:nvPr>
        </p:nvSpPr>
        <p:spPr bwMode="auto">
          <a:xfrm>
            <a:off x="223520" y="2128520"/>
            <a:ext cx="11786235" cy="2559050"/>
          </a:xfrm>
          <a:prstGeom prst="rect">
            <a:avLst/>
          </a:prstGeom>
          <a:ln>
            <a:miter lim="800000"/>
          </a:ln>
        </p:spPr>
        <p:txBody>
          <a:bodyPr vert="horz" wrap="square" lIns="91440" tIns="45720" rIns="91440" bIns="45720" numCol="1" anchor="t" anchorCtr="0" compatLnSpc="1"/>
          <a:p>
            <a:pPr marL="0" indent="0" algn="ctr" fontAlgn="auto">
              <a:lnSpc>
                <a:spcPct val="200000"/>
              </a:lnSpc>
              <a:defRPr/>
            </a:pP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Progress on</a:t>
            </a:r>
            <a:r>
              <a:rPr lang="en-US" altLang="zh-CN" sz="3200" dirty="0">
                <a:solidFill>
                  <a:srgbClr val="0070C0"/>
                </a:solidFill>
                <a:cs typeface="+mn-cs"/>
                <a:sym typeface="+mn-ea"/>
              </a:rPr>
              <a:t> WI</a:t>
            </a: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 NR_AIML_air  </a:t>
            </a:r>
            <a:b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b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during </a:t>
            </a:r>
            <a:r>
              <a:rPr lang="en-US" altLang="zh-CN" sz="3200" dirty="0">
                <a:solidFill>
                  <a:srgbClr val="0070C0"/>
                </a:solidFill>
                <a:cs typeface="+mn-cs"/>
                <a:sym typeface="+mn-ea"/>
              </a:rPr>
              <a:t>RAN2#131 </a:t>
            </a: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(August 2025) [6]</a:t>
            </a:r>
            <a:r>
              <a:rPr lang="en-US" altLang="zh-CN" sz="3200" b="1" dirty="0">
                <a:solidFill>
                  <a:srgbClr val="0070C0"/>
                </a:solidFill>
                <a:latin typeface="微软雅黑" panose="020B0503020204020204" pitchFamily="34" charset="-122"/>
                <a:ea typeface="微软雅黑" panose="020B0503020204020204" pitchFamily="34" charset="-122"/>
                <a:cs typeface="+mn-cs"/>
              </a:rPr>
              <a:t> </a:t>
            </a:r>
            <a:endParaRPr lang="en-US" altLang="zh-CN" sz="32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Organizational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981075"/>
            <a:ext cx="11750675" cy="5734050"/>
          </a:xfrm>
          <a:prstGeom prst="rect">
            <a:avLst/>
          </a:prstGeom>
          <a:ln w="9525">
            <a:solidFill>
              <a:schemeClr val="tx1"/>
            </a:solidFill>
          </a:ln>
        </p:spPr>
        <p:txBody>
          <a:bodyPr wrap="square">
            <a:spAutoFit/>
          </a:bodyPr>
          <a:p>
            <a:pPr defTabSz="914400">
              <a:lnSpc>
                <a:spcPts val="22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 for </a:t>
            </a:r>
            <a:r>
              <a:rPr lang="en-US" altLang="zh-CN" sz="1800" b="1" u="sng">
                <a:latin typeface="Times New Roman" panose="02020603050405020304"/>
                <a:ea typeface="Times New Roman" panose="02020603050405020304"/>
              </a:rPr>
              <a:t>RRC Open Issues: Issues related to RAN4</a:t>
            </a:r>
            <a:r>
              <a:rPr lang="en-US" altLang="zh-CN" sz="1800" b="1" u="sng">
                <a:latin typeface="Times New Roman" panose="02020603050405020304"/>
                <a:ea typeface="Times New Roman" panose="02020603050405020304"/>
              </a:rPr>
              <a:t>: </a:t>
            </a:r>
            <a:endParaRPr lang="en-US" altLang="zh-CN" sz="1800">
              <a:latin typeface="Times New Roman" panose="02020603050405020304"/>
              <a:ea typeface="Times New Roman" panose="02020603050405020304"/>
            </a:endParaRPr>
          </a:p>
          <a:p>
            <a:pPr marL="702945" lvl="0" indent="-342900" defTabSz="914400">
              <a:lnSpc>
                <a:spcPts val="22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On the time duration for an AI functionality to become available for inference, RAN2 conclude that it is up to UE implementation from RAN2 point of view and no further RAN2 work. </a:t>
            </a:r>
            <a:endParaRPr lang="en-US" altLang="zh-CN" sz="1800">
              <a:latin typeface="Times New Roman" panose="02020603050405020304"/>
              <a:ea typeface="Times New Roman" panose="02020603050405020304"/>
            </a:endParaRPr>
          </a:p>
          <a:p>
            <a:pPr marL="702945" lvl="0" indent="-342900" defTabSz="914400">
              <a:lnSpc>
                <a:spcPts val="22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RRCReconfigurationComplete containing applicability reports has a processing latency requirement of 16 ms with respect to the reception of RRCReconfiguration, from RAN2 point of view.</a:t>
            </a:r>
            <a:endParaRPr lang="en-US" altLang="zh-CN" sz="1800">
              <a:latin typeface="Times New Roman" panose="02020603050405020304"/>
              <a:ea typeface="Times New Roman" panose="02020603050405020304"/>
            </a:endParaRPr>
          </a:p>
          <a:p>
            <a:pPr marL="702945" lvl="0" indent="-342900" defTabSz="914400">
              <a:lnSpc>
                <a:spcPts val="22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RRC processing delay shouldn’t be impacted by the model loading delay </a:t>
            </a:r>
            <a:endParaRPr lang="en-US" altLang="zh-CN" sz="1800">
              <a:latin typeface="Times New Roman" panose="02020603050405020304"/>
              <a:ea typeface="Times New Roman" panose="02020603050405020304"/>
            </a:endParaRPr>
          </a:p>
          <a:p>
            <a:pPr marL="702945" lvl="0" indent="-342900" defTabSz="914400">
              <a:lnSpc>
                <a:spcPts val="22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If the UE is ready for inference by end of RRC processing delay, it reports model applicable.  If not, it reports model inapplicable and doesn’t set the release flag.   The network is not expected to release inference configuration (this will not be added to stage 3 specifcation).  </a:t>
            </a:r>
            <a:endParaRPr lang="en-US" altLang="zh-CN" sz="1800">
              <a:latin typeface="Times New Roman" panose="02020603050405020304"/>
              <a:ea typeface="Times New Roman" panose="02020603050405020304"/>
            </a:endParaRPr>
          </a:p>
          <a:p>
            <a:pPr marL="702945" lvl="0" indent="-342900" defTabSz="914400">
              <a:lnSpc>
                <a:spcPts val="22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Once the model is applicable, UE reports applicability to network via UAI (applicable to all CSI reporting).  </a:t>
            </a:r>
            <a:endParaRPr lang="en-US" altLang="zh-CN" sz="1800">
              <a:latin typeface="Times New Roman" panose="02020603050405020304"/>
              <a:ea typeface="Times New Roman" panose="02020603050405020304"/>
            </a:endParaRPr>
          </a:p>
          <a:p>
            <a:pPr marL="702945" lvl="0" indent="-342900" defTabSz="914400">
              <a:lnSpc>
                <a:spcPts val="22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Respond to RAN4 </a:t>
            </a:r>
            <a:endParaRPr lang="en-US" altLang="zh-CN" sz="1800">
              <a:latin typeface="Times New Roman" panose="02020603050405020304"/>
              <a:ea typeface="Times New Roman" panose="02020603050405020304"/>
            </a:endParaRPr>
          </a:p>
          <a:p>
            <a:pPr marL="702945" lvl="0" indent="-342900" defTabSz="914400">
              <a:lnSpc>
                <a:spcPts val="22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On the time duration for an AI functionality to become available for inference, RAN2 conclude that it is up to UE implementation from RAN2 point of view and no further RAN2 work. </a:t>
            </a:r>
            <a:endParaRPr lang="en-US" altLang="zh-CN" sz="1800">
              <a:latin typeface="Times New Roman" panose="02020603050405020304"/>
              <a:ea typeface="Times New Roman" panose="02020603050405020304"/>
            </a:endParaRPr>
          </a:p>
          <a:p>
            <a:pPr marL="702945" lvl="0" indent="-342900" defTabSz="914400">
              <a:lnSpc>
                <a:spcPts val="22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RRCReconfigurationComplete containing applicability reports has a processing latency requirement of 16 ms with respect to the reception of RRCReconfiguration, from RAN2 point of view. </a:t>
            </a:r>
            <a:endParaRPr lang="en-US" altLang="zh-CN" sz="1800">
              <a:latin typeface="Times New Roman" panose="02020603050405020304"/>
              <a:ea typeface="Times New Roman" panose="02020603050405020304"/>
            </a:endParaRPr>
          </a:p>
          <a:p>
            <a:pPr marL="702945" lvl="0" indent="-342900" defTabSz="914400">
              <a:lnSpc>
                <a:spcPts val="22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LS to RAN1 - RAN2 has identified a problem.  From RAN2 point of view this can be solved by option 2, but needs to check with RAN1.   RAN2 also discussed option 1 and couldn’t conclude as it is outside scope of RAN2.  Would like too ask RAN1 which one is best.  </a:t>
            </a:r>
            <a:endParaRPr lang="en-US" altLang="zh-CN" sz="1800">
              <a:latin typeface="Times New Roman" panose="02020603050405020304"/>
              <a:ea typeface="Times New Roman" panose="02020603050405020304"/>
            </a:endParaRPr>
          </a:p>
          <a:p>
            <a:pPr marL="702945" lvl="0" indent="-342900" defTabSz="914400">
              <a:lnSpc>
                <a:spcPts val="22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Current RAN2 specifications will not be updated to cover this problem for now  </a:t>
            </a:r>
            <a:endParaRPr lang="en-US" altLang="zh-CN" sz="1800">
              <a:latin typeface="Times New Roman" panose="02020603050405020304"/>
              <a:ea typeface="Times New Roman" panose="02020603050405020304"/>
            </a:endParaRPr>
          </a:p>
          <a:p>
            <a:pPr marL="702945" lvl="0" indent="-342900" defTabSz="914400">
              <a:lnSpc>
                <a:spcPts val="22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In RAN4 LS, RAN2 will not mention interpretation but just provide agreement 1 - 6</a:t>
            </a:r>
            <a:endParaRPr lang="en-US" altLang="zh-CN" sz="1800">
              <a:latin typeface="Times New Roman" panose="02020603050405020304"/>
              <a:ea typeface="Times New Roman" panose="02020603050405020304"/>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Organizational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981075"/>
            <a:ext cx="11750675" cy="5939155"/>
          </a:xfrm>
          <a:prstGeom prst="rect">
            <a:avLst/>
          </a:prstGeom>
          <a:ln w="9525">
            <a:solidFill>
              <a:schemeClr val="tx1"/>
            </a:solidFill>
          </a:ln>
        </p:spPr>
        <p:txBody>
          <a:bodyPr wrap="square">
            <a:spAutoFit/>
          </a:bodyPr>
          <a:p>
            <a:pPr defTabSz="914400">
              <a:lnSpc>
                <a:spcPts val="19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 for </a:t>
            </a:r>
            <a:r>
              <a:rPr lang="en-US" altLang="zh-CN" sz="1800" b="1" u="sng">
                <a:latin typeface="Times New Roman" panose="02020603050405020304"/>
                <a:ea typeface="Times New Roman" panose="02020603050405020304"/>
              </a:rPr>
              <a:t>UE capabilities</a:t>
            </a:r>
            <a:r>
              <a:rPr lang="en-US" altLang="zh-CN" sz="1800" b="1" u="sng">
                <a:latin typeface="Times New Roman" panose="02020603050405020304"/>
                <a:ea typeface="Times New Roman" panose="02020603050405020304"/>
              </a:rPr>
              <a:t>: </a:t>
            </a:r>
            <a:endParaRPr lang="en-US" altLang="zh-CN" sz="1800">
              <a:latin typeface="Times New Roman" panose="02020603050405020304"/>
              <a:ea typeface="Times New Roman" panose="02020603050405020304"/>
            </a:endParaRPr>
          </a:p>
          <a:p>
            <a:pPr marL="702945" lvl="0" indent="-342900" defTabSz="914400">
              <a:lnSpc>
                <a:spcPts val="19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1f UE supports NW side data collection, it is mandatory for UE to support the minimum AS layer memory size of 64kB for UE supporting AI/ML based beam management, which is shared across all use cases with NW-sided model.   The assumption is that this will be shared across all use cases (i.e. Rel-20 as well)</a:t>
            </a:r>
            <a:endParaRPr lang="en-US" altLang="zh-CN" sz="1800">
              <a:latin typeface="Times New Roman" panose="02020603050405020304"/>
              <a:ea typeface="Times New Roman" panose="02020603050405020304"/>
            </a:endParaRPr>
          </a:p>
          <a:p>
            <a:pPr marL="702945" lvl="0" indent="-342900" defTabSz="914400">
              <a:lnSpc>
                <a:spcPts val="19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FFS on whether UE can support other memory sizes and indicate to network via optional capability signaling.</a:t>
            </a:r>
            <a:endParaRPr lang="en-US" altLang="zh-CN" sz="1800">
              <a:latin typeface="Times New Roman" panose="02020603050405020304"/>
              <a:ea typeface="Times New Roman" panose="02020603050405020304"/>
            </a:endParaRPr>
          </a:p>
          <a:p>
            <a:pPr marL="702945" lvl="0" indent="-342900" defTabSz="914400">
              <a:lnSpc>
                <a:spcPts val="19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Include RAN2 feature ‘UE can provide update of applicability reporting via UAI’ as part of RAN1 FGs (e.g., 58-0-1 and/or FG 58-1-2/3/4/5, the details of those feature group depend on RAN1 progress) once implemented.</a:t>
            </a:r>
            <a:endParaRPr lang="en-US" altLang="zh-CN" sz="1800">
              <a:latin typeface="Times New Roman" panose="02020603050405020304"/>
              <a:ea typeface="Times New Roman" panose="02020603050405020304"/>
            </a:endParaRPr>
          </a:p>
          <a:p>
            <a:pPr marL="702945" lvl="0" indent="-342900" defTabSz="914400">
              <a:lnSpc>
                <a:spcPts val="19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Introduce two conditional mandatory capabilities (with signaling) for AI/ML based BM Option A and Option B, if UE supports FG58-0-1 and/or FG58-1-2/3/4/5 (the details of those feature group depend on RAN1 progress).</a:t>
            </a:r>
            <a:endParaRPr lang="en-US" altLang="zh-CN" sz="1800">
              <a:latin typeface="Times New Roman" panose="02020603050405020304"/>
              <a:ea typeface="Times New Roman" panose="02020603050405020304"/>
            </a:endParaRPr>
          </a:p>
          <a:p>
            <a:pPr marL="702945" lvl="0" indent="-342900" defTabSz="914400">
              <a:lnSpc>
                <a:spcPts val="19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Include RAN2 feature ‘providing UE preferred configuration for UE-side data collection’ as part of RAN1 FG58-1-7/FG58-3-4 (once implemented).</a:t>
            </a:r>
            <a:endParaRPr lang="en-US" altLang="zh-CN" sz="1800">
              <a:latin typeface="Times New Roman" panose="02020603050405020304"/>
              <a:ea typeface="Times New Roman" panose="02020603050405020304"/>
            </a:endParaRPr>
          </a:p>
          <a:p>
            <a:pPr marL="702945" lvl="0" indent="-342900" defTabSz="914400">
              <a:lnSpc>
                <a:spcPts val="19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UAI is mandatory for both Option A and B</a:t>
            </a:r>
            <a:endParaRPr lang="en-US" altLang="zh-CN" sz="1800">
              <a:latin typeface="Times New Roman" panose="02020603050405020304"/>
              <a:ea typeface="Times New Roman" panose="02020603050405020304"/>
            </a:endParaRPr>
          </a:p>
          <a:p>
            <a:pPr marL="702945" lvl="0" indent="-342900" defTabSz="914400">
              <a:lnSpc>
                <a:spcPts val="19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Introduce an optional per UE capability ‘loggedDataCollection-r19’ to indicate supporting logged measurements of data collection for NW-side model, which includes the following components:</a:t>
            </a:r>
            <a:endParaRPr lang="en-US" altLang="zh-CN" sz="1800">
              <a:latin typeface="Times New Roman" panose="02020603050405020304"/>
              <a:ea typeface="Times New Roman" panose="02020603050405020304"/>
            </a:endParaRPr>
          </a:p>
          <a:p>
            <a:pPr marL="817245" lvl="1" defTabSz="914400">
              <a:lnSpc>
                <a:spcPts val="1900"/>
              </a:lnSpc>
              <a:spcAft>
                <a:spcPct val="0"/>
              </a:spcAft>
              <a:buFont typeface="Courier New" panose="02070309020205020404"/>
              <a:tabLst>
                <a:tab pos="1029970" algn="l"/>
              </a:tabLst>
            </a:pPr>
            <a:r>
              <a:rPr lang="en-US" altLang="zh-CN" sz="1800">
                <a:latin typeface="Times New Roman" panose="02020603050405020304"/>
                <a:ea typeface="Times New Roman" panose="02020603050405020304"/>
              </a:rPr>
              <a:t>1.the minimum 64kB AS layer memory size</a:t>
            </a:r>
            <a:endParaRPr lang="en-US" altLang="zh-CN" sz="1800">
              <a:latin typeface="Times New Roman" panose="02020603050405020304"/>
              <a:ea typeface="Times New Roman" panose="02020603050405020304"/>
            </a:endParaRPr>
          </a:p>
          <a:p>
            <a:pPr marL="817245" lvl="1" defTabSz="914400">
              <a:lnSpc>
                <a:spcPts val="1900"/>
              </a:lnSpc>
              <a:spcAft>
                <a:spcPct val="0"/>
              </a:spcAft>
              <a:buFont typeface="Courier New" panose="02070309020205020404"/>
              <a:tabLst>
                <a:tab pos="1029970" algn="l"/>
              </a:tabLst>
            </a:pPr>
            <a:r>
              <a:rPr lang="en-US" altLang="zh-CN" sz="1800">
                <a:latin typeface="Times New Roman" panose="02020603050405020304"/>
                <a:ea typeface="Times New Roman" panose="02020603050405020304"/>
              </a:rPr>
              <a:t>2.periodic logging</a:t>
            </a:r>
            <a:endParaRPr lang="en-US" altLang="zh-CN" sz="1800">
              <a:latin typeface="Times New Roman" panose="02020603050405020304"/>
              <a:ea typeface="Times New Roman" panose="02020603050405020304"/>
            </a:endParaRPr>
          </a:p>
          <a:p>
            <a:pPr marL="817245" lvl="1" defTabSz="914400">
              <a:lnSpc>
                <a:spcPts val="1900"/>
              </a:lnSpc>
              <a:spcAft>
                <a:spcPct val="0"/>
              </a:spcAft>
              <a:buFont typeface="Courier New" panose="02070309020205020404"/>
              <a:tabLst>
                <a:tab pos="1029970" algn="l"/>
              </a:tabLst>
            </a:pPr>
            <a:r>
              <a:rPr lang="en-US" altLang="zh-CN" sz="1800">
                <a:latin typeface="Times New Roman" panose="02020603050405020304"/>
                <a:ea typeface="Times New Roman" panose="02020603050405020304"/>
              </a:rPr>
              <a:t>3.Provide full buffer indication, low power indication</a:t>
            </a:r>
            <a:endParaRPr lang="en-US" altLang="zh-CN" sz="1800">
              <a:latin typeface="Times New Roman" panose="02020603050405020304"/>
              <a:ea typeface="Times New Roman" panose="02020603050405020304"/>
            </a:endParaRPr>
          </a:p>
          <a:p>
            <a:pPr marL="702945" lvl="0" indent="-342900" defTabSz="914400">
              <a:lnSpc>
                <a:spcPts val="19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Event-based logging is an optional per UE capability separate from ‘loggedDataCollection-r19’. UE supporting this feature shall also indicate the support of ‘loggedDataCollection-r19’.  If UE supports event-based logging it shall support data threshold-based data availability indication.  </a:t>
            </a:r>
            <a:endParaRPr lang="en-US" altLang="zh-CN" sz="1800">
              <a:latin typeface="Times New Roman" panose="02020603050405020304"/>
              <a:ea typeface="Times New Roman" panose="02020603050405020304"/>
            </a:endParaRPr>
          </a:p>
          <a:p>
            <a:pPr marL="702945" lvl="0" indent="-342900" defTabSz="914400">
              <a:lnSpc>
                <a:spcPts val="19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RAN2 will not introduce separate CSI resource capability for logged NW-side data collection. Legacy capability will be used for logged NW-side data collection. Check with RAN1 on whether this assumption is ok.</a:t>
            </a:r>
            <a:endParaRPr lang="en-US" altLang="zh-CN" sz="1800">
              <a:latin typeface="Times New Roman" panose="02020603050405020304"/>
              <a:ea typeface="Times New Roman" panose="02020603050405020304"/>
            </a:endParaRPr>
          </a:p>
          <a:p>
            <a:pPr marL="702945" lvl="0" indent="-342900" defTabSz="914400">
              <a:lnSpc>
                <a:spcPts val="1900"/>
              </a:lnSpc>
              <a:spcAft>
                <a:spcPct val="0"/>
              </a:spcAft>
              <a:buFont typeface="Courier New" panose="02070309020205020404"/>
              <a:buAutoNum type="arabicPeriod"/>
              <a:tabLst>
                <a:tab pos="1029970" algn="l"/>
              </a:tabLst>
            </a:pPr>
            <a:r>
              <a:rPr lang="en-US" altLang="zh-CN" sz="1800">
                <a:latin typeface="Times New Roman" panose="02020603050405020304"/>
                <a:ea typeface="Times New Roman" panose="02020603050405020304"/>
              </a:rPr>
              <a:t>Data threshold-based data availability indication is an optional per UE capability with signaling. A UE supporting this feature shall also indicate support of the basic logged NW-side data collection.</a:t>
            </a:r>
            <a:endParaRPr lang="en-US" altLang="zh-CN" sz="1800">
              <a:latin typeface="Times New Roman" panose="02020603050405020304"/>
              <a:ea typeface="Times New Roman" panose="02020603050405020304"/>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LCM for UE-sided model for Beam Management use case (1/4)</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1054100"/>
            <a:ext cx="11750675" cy="5335905"/>
          </a:xfrm>
          <a:prstGeom prst="rect">
            <a:avLst/>
          </a:prstGeom>
          <a:ln w="9525">
            <a:solidFill>
              <a:schemeClr val="tx1"/>
            </a:solidFill>
          </a:ln>
        </p:spPr>
        <p:txBody>
          <a:bodyPr wrap="square">
            <a:noAutofit/>
          </a:bodyPr>
          <a:p>
            <a:pPr defTabSz="914400">
              <a:lnSpc>
                <a:spcPts val="24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a:t>
            </a:r>
            <a:r>
              <a:rPr lang="en-US" altLang="zh-CN" sz="1800" b="1" u="sng">
                <a:latin typeface="Times New Roman" panose="02020603050405020304"/>
                <a:ea typeface="Times New Roman" panose="02020603050405020304"/>
              </a:rPr>
              <a:t> on UE candidate data collection: </a:t>
            </a:r>
            <a:endParaRPr lang="en-US" altLang="zh-CN" sz="1800" b="1" u="sng">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Multiple preferred configurations within the list of candidate configurations provided by NW can be indicated by the UE via UAI. </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No prohibit timer is needed for UE indicating its preferred data collection configuration.</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On stop/start indication</a:t>
            </a:r>
            <a:endParaRPr lang="en-US" altLang="zh-CN" sz="1800">
              <a:latin typeface="Times New Roman" panose="02020603050405020304"/>
              <a:ea typeface="Times New Roman" panose="02020603050405020304"/>
            </a:endParaRPr>
          </a:p>
          <a:p>
            <a:pPr lvl="1" defTabSz="914400">
              <a:lnSpc>
                <a:spcPts val="2400"/>
              </a:lnSpc>
              <a:spcAft>
                <a:spcPct val="0"/>
              </a:spcAft>
              <a:buFont typeface="Symbol" panose="05050102010706020507"/>
              <a:tabLst>
                <a:tab pos="1029970" algn="l"/>
              </a:tabLst>
            </a:pPr>
            <a:r>
              <a:rPr lang="en-US" altLang="zh-CN" sz="1800">
                <a:latin typeface="Times New Roman" panose="02020603050405020304"/>
                <a:ea typeface="Times New Roman" panose="02020603050405020304"/>
              </a:rPr>
              <a:t>a.The UE can send start indication (without a preferred list) to indicate preference to start data collection </a:t>
            </a:r>
            <a:endParaRPr lang="en-US" altLang="zh-CN" sz="1800">
              <a:latin typeface="Times New Roman" panose="02020603050405020304"/>
              <a:ea typeface="Times New Roman" panose="02020603050405020304"/>
            </a:endParaRPr>
          </a:p>
          <a:p>
            <a:pPr lvl="1" defTabSz="914400">
              <a:lnSpc>
                <a:spcPts val="2400"/>
              </a:lnSpc>
              <a:spcAft>
                <a:spcPct val="0"/>
              </a:spcAft>
              <a:buFont typeface="Symbol" panose="05050102010706020507"/>
              <a:tabLst>
                <a:tab pos="1029970" algn="l"/>
              </a:tabLst>
            </a:pPr>
            <a:r>
              <a:rPr lang="en-US" altLang="zh-CN" sz="1800">
                <a:latin typeface="Times New Roman" panose="02020603050405020304"/>
                <a:ea typeface="Times New Roman" panose="02020603050405020304"/>
              </a:rPr>
              <a:t>b.The UE can send preferred list implying that it would like to start data collection on those configuration </a:t>
            </a:r>
            <a:endParaRPr lang="en-US" altLang="zh-CN" sz="1800">
              <a:latin typeface="Times New Roman" panose="02020603050405020304"/>
              <a:ea typeface="Times New Roman" panose="02020603050405020304"/>
            </a:endParaRPr>
          </a:p>
          <a:p>
            <a:pPr lvl="1" defTabSz="914400">
              <a:lnSpc>
                <a:spcPts val="2400"/>
              </a:lnSpc>
              <a:spcAft>
                <a:spcPct val="0"/>
              </a:spcAft>
              <a:buFont typeface="Symbol" panose="05050102010706020507"/>
              <a:tabLst>
                <a:tab pos="1029970" algn="l"/>
              </a:tabLst>
            </a:pPr>
            <a:r>
              <a:rPr lang="en-US" altLang="zh-CN" sz="1800">
                <a:latin typeface="Times New Roman" panose="02020603050405020304"/>
                <a:ea typeface="Times New Roman" panose="02020603050405020304"/>
              </a:rPr>
              <a:t>c.The UE can send stop indication for all or a given actual CSI report config ID.  </a:t>
            </a:r>
            <a:endParaRPr lang="en-US" altLang="zh-CN" sz="1800">
              <a:latin typeface="Times New Roman" panose="02020603050405020304"/>
              <a:ea typeface="Times New Roman" panose="02020603050405020304"/>
            </a:endParaRPr>
          </a:p>
          <a:p>
            <a:pPr lvl="1" defTabSz="914400">
              <a:lnSpc>
                <a:spcPts val="2400"/>
              </a:lnSpc>
              <a:spcAft>
                <a:spcPct val="0"/>
              </a:spcAft>
              <a:buFont typeface="Symbol" panose="05050102010706020507"/>
              <a:tabLst>
                <a:tab pos="1029970" algn="l"/>
              </a:tabLst>
            </a:pPr>
            <a:r>
              <a:rPr lang="en-US" altLang="zh-CN" sz="1800">
                <a:latin typeface="Times New Roman" panose="02020603050405020304"/>
                <a:ea typeface="Times New Roman" panose="02020603050405020304"/>
              </a:rPr>
              <a:t>d.Rapporteur will determine best way of signaling.  This doesn’t preclude merging 1 and 2.  </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Adopt below text in the field description of dataCollectionCandidateConfig:</a:t>
            </a:r>
            <a:endParaRPr lang="en-US" altLang="zh-CN" sz="1800">
              <a:latin typeface="Times New Roman" panose="02020603050405020304"/>
              <a:ea typeface="Times New Roman" panose="02020603050405020304"/>
            </a:endParaRPr>
          </a:p>
          <a:p>
            <a:pPr lvl="1" defTabSz="914400">
              <a:lnSpc>
                <a:spcPts val="2400"/>
              </a:lnSpc>
              <a:spcAft>
                <a:spcPct val="0"/>
              </a:spcAft>
              <a:buFont typeface="Symbol" panose="05050102010706020507"/>
              <a:tabLst>
                <a:tab pos="1029970" algn="l"/>
              </a:tabLst>
            </a:pPr>
            <a:r>
              <a:rPr lang="en-US" altLang="zh-CN" sz="1800">
                <a:latin typeface="Times New Roman" panose="02020603050405020304"/>
                <a:ea typeface="Times New Roman" panose="02020603050405020304"/>
              </a:rPr>
              <a:t>The UE is not expected to perform measurements solely based on the configurations provided by this IE.</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Adopt the following solution:  OtherConfig contains a list of candidate configurations as a list of a new IE, where each candidate configuration contains at least an identifier of the candidate configuration, CSI-ResourceConfigId for Set A, CSI-ResourceConfigId for Set B, and related associated IDs, as agreed in RAN2#130. Each candidate configuration is associated with a cell ID.   We will also include individual IEs for CSI prediction case.  </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Ask RAN1 what IEs are needed for CSI prediction and inform them of our agreements on BM and confirm if anything else is needed.</a:t>
            </a:r>
            <a:endParaRPr lang="en-US" altLang="zh-CN" sz="1800">
              <a:latin typeface="Times New Roman" panose="02020603050405020304"/>
              <a:ea typeface="Times New Roman" panose="02020603050405020304"/>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LCM for UE-sided model for Beam Management use case (2/4)</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1054100"/>
            <a:ext cx="11750675" cy="5335905"/>
          </a:xfrm>
          <a:prstGeom prst="rect">
            <a:avLst/>
          </a:prstGeom>
          <a:ln w="9525">
            <a:solidFill>
              <a:schemeClr val="tx1"/>
            </a:solidFill>
          </a:ln>
        </p:spPr>
        <p:txBody>
          <a:bodyPr wrap="square">
            <a:noAutofit/>
          </a:bodyPr>
          <a:p>
            <a:pPr defTabSz="914400">
              <a:lnSpc>
                <a:spcPts val="24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 for </a:t>
            </a:r>
            <a:r>
              <a:rPr lang="en-US" altLang="zh-CN" sz="1800" b="1" u="sng">
                <a:latin typeface="Times New Roman" panose="02020603050405020304"/>
                <a:ea typeface="Times New Roman" panose="02020603050405020304"/>
              </a:rPr>
              <a:t>RRC Open Issues: Almost agreeable</a:t>
            </a:r>
            <a:r>
              <a:rPr lang="en-US" altLang="zh-CN" sz="1800" b="1" u="sng">
                <a:latin typeface="Times New Roman" panose="02020603050405020304"/>
                <a:ea typeface="Times New Roman" panose="02020603050405020304"/>
              </a:rPr>
              <a:t>: </a:t>
            </a:r>
            <a:endParaRPr lang="en-US" altLang="zh-CN" sz="1800" b="1" u="sng">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The procedures for UE data collection request for the CSI prediction use case are the same as for the beam management use case.</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The applicability reporting procedures for CSI prediction are the same as for beam management. RAN2 confirms that option B is not supported for CSI prediction, given no parameters were provided by RAN1.</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RAN2 understand that when network releases inference configurations of poor-performed applicable functionalities, network may also provide either non-AI/ML configuration in CSI-ReportConfig or may provide full inference configuration of other applicable functionalities, if previously not configured to UE. There is no spec impact and feedback from the NW to the UE to adjust the applicability determination procedure is not supported in Rel-19.</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No enhancements are pursued for reporting applicability in RRCReestablishmentComplete.</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The UE can report applicability via RRCResumeComplete for SCG inference configurations received in RRCResume, without specification impact beyond already agreed applicability reporting procedure.</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Applicability reporting is added in RRCResumeComplete for inference configurations that exist at the UE based on legacy procedures (restored or received in RRCResume).</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RAN2 assumes for no NR DC enhancements are considered and will not ask RAN3 work in Rel-19.</a:t>
            </a:r>
            <a:endParaRPr lang="en-US" altLang="zh-CN" sz="1800">
              <a:latin typeface="Times New Roman" panose="02020603050405020304"/>
              <a:ea typeface="Times New Roman" panose="02020603050405020304"/>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LCM for UE-sided model for Beam Management use case (3/4)</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1054100"/>
            <a:ext cx="11750675" cy="5335905"/>
          </a:xfrm>
          <a:prstGeom prst="rect">
            <a:avLst/>
          </a:prstGeom>
          <a:ln w="9525">
            <a:solidFill>
              <a:schemeClr val="tx1"/>
            </a:solidFill>
          </a:ln>
        </p:spPr>
        <p:txBody>
          <a:bodyPr wrap="square">
            <a:noAutofit/>
          </a:bodyPr>
          <a:p>
            <a:pPr defTabSz="914400">
              <a:lnSpc>
                <a:spcPts val="24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 </a:t>
            </a:r>
            <a:r>
              <a:rPr lang="en-US" altLang="zh-CN" sz="1800" b="1" u="sng">
                <a:latin typeface="Times New Roman" panose="02020603050405020304"/>
                <a:ea typeface="Times New Roman" panose="02020603050405020304"/>
              </a:rPr>
              <a:t>on associated ID</a:t>
            </a:r>
            <a:r>
              <a:rPr lang="en-US" altLang="zh-CN" sz="1800" b="1" u="sng">
                <a:latin typeface="Times New Roman" panose="02020603050405020304"/>
                <a:ea typeface="Times New Roman" panose="02020603050405020304"/>
              </a:rPr>
              <a:t>: </a:t>
            </a:r>
            <a:endParaRPr lang="en-US" altLang="zh-CN" sz="1800" b="1" u="sng">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Both single cell and multi-cell associated ID can be supported based on NW implementation (i.e., the network may allocate an Associated ID to a single cell and/or to multiple cells).  </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Associated IDs shall be unique within a PLMN in that they can only be associated with one same/similar beam deployment.   FFS is we should have signalling indicating multi-cell.  </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We will not define areas.  The Associated ID is 24 bits.  </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If the network does not provide the associated ID, it is up to UE implementation how to determine the applicability</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endParaRPr lang="en-US" altLang="zh-CN" sz="1800">
              <a:latin typeface="Times New Roman" panose="02020603050405020304"/>
              <a:ea typeface="Times New Roman" panose="02020603050405020304"/>
            </a:endParaRPr>
          </a:p>
          <a:p>
            <a:pPr algn="l" defTabSz="914400">
              <a:lnSpc>
                <a:spcPts val="2400"/>
              </a:lnSpc>
              <a:buClrTx/>
              <a:buSzTx/>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 on</a:t>
            </a:r>
            <a:r>
              <a:rPr lang="en-US" altLang="zh-CN" sz="1800" b="1" u="sng">
                <a:latin typeface="Times New Roman" panose="02020603050405020304"/>
                <a:ea typeface="Times New Roman" panose="02020603050405020304"/>
              </a:rPr>
              <a:t> Other Config for option B</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RAN2 confirms that UE receives RRCReconfiguration message including one set or multiple sets of inference related parameters via OtherConfig for option B.</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For Option B for BM Case 1/2, one set or multiple sets of inference related parameters can be configured in OtherConfig, where each set in OtherConfig contains the following parameters according to RAN1#121 agreement:associatedIDforSetA-r19, resourcesForSetA-r19, resourcesForChannelMeasurement, associatedIDforSetB-r19, reportQuantity-r19, reportConfigType, nrofreportedpredictedrs-r19, TimeGap-r19, nroftimeinstance-r19, applicabilityConfigId-r19.</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For Option B for BM Case 1/2, inference related parameter set is configured per serving cell.</a:t>
            </a:r>
            <a:endParaRPr lang="en-US" altLang="zh-CN" sz="1800">
              <a:latin typeface="Times New Roman" panose="02020603050405020304"/>
              <a:ea typeface="Times New Roman" panose="02020603050405020304"/>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LCM for UE-sided model for Beam Management use case (4/4)</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1054100"/>
            <a:ext cx="11750675" cy="2991485"/>
          </a:xfrm>
          <a:prstGeom prst="rect">
            <a:avLst/>
          </a:prstGeom>
          <a:ln w="9525">
            <a:solidFill>
              <a:schemeClr val="tx1"/>
            </a:solidFill>
          </a:ln>
        </p:spPr>
        <p:txBody>
          <a:bodyPr wrap="square">
            <a:noAutofit/>
          </a:bodyPr>
          <a:p>
            <a:pPr defTabSz="914400">
              <a:lnSpc>
                <a:spcPts val="24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 </a:t>
            </a:r>
            <a:r>
              <a:rPr lang="en-US" altLang="zh-CN" sz="1800" b="1" u="sng">
                <a:latin typeface="Times New Roman" panose="02020603050405020304"/>
                <a:ea typeface="Times New Roman" panose="02020603050405020304"/>
              </a:rPr>
              <a:t>on applicability/inapplicability: </a:t>
            </a:r>
            <a:endParaRPr lang="en-US" altLang="zh-CN" sz="1800" b="1" u="sng">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RRCReconfigurationComplete shall include applicability/inapplicability status for:</a:t>
            </a:r>
            <a:endParaRPr lang="en-US" altLang="zh-CN" sz="1800">
              <a:latin typeface="Times New Roman" panose="02020603050405020304"/>
              <a:ea typeface="Times New Roman" panose="02020603050405020304"/>
            </a:endParaRPr>
          </a:p>
          <a:p>
            <a:pPr lvl="1" defTabSz="914400">
              <a:lnSpc>
                <a:spcPts val="2400"/>
              </a:lnSpc>
              <a:spcAft>
                <a:spcPct val="0"/>
              </a:spcAft>
              <a:buFont typeface="Symbol" panose="05050102010706020507"/>
              <a:tabLst>
                <a:tab pos="1029970" algn="l"/>
              </a:tabLst>
            </a:pPr>
            <a:r>
              <a:rPr lang="en-US" altLang="zh-CN" sz="1800">
                <a:latin typeface="Times New Roman" panose="02020603050405020304"/>
                <a:ea typeface="Times New Roman" panose="02020603050405020304"/>
              </a:rPr>
              <a:t>a)	All inference configurations included in the immediately preceding RRCReconfiguration message, and</a:t>
            </a:r>
            <a:endParaRPr lang="en-US" altLang="zh-CN" sz="1800">
              <a:latin typeface="Times New Roman" panose="02020603050405020304"/>
              <a:ea typeface="Times New Roman" panose="02020603050405020304"/>
            </a:endParaRPr>
          </a:p>
          <a:p>
            <a:pPr lvl="1" defTabSz="914400">
              <a:lnSpc>
                <a:spcPts val="2400"/>
              </a:lnSpc>
              <a:spcAft>
                <a:spcPct val="0"/>
              </a:spcAft>
              <a:buFont typeface="Symbol" panose="05050102010706020507"/>
              <a:tabLst>
                <a:tab pos="1029970" algn="l"/>
              </a:tabLst>
            </a:pPr>
            <a:r>
              <a:rPr lang="en-US" altLang="zh-CN" sz="1800">
                <a:latin typeface="Times New Roman" panose="02020603050405020304"/>
                <a:ea typeface="Times New Roman" panose="02020603050405020304"/>
              </a:rPr>
              <a:t>b)	Any previously configured inference configurations for which applicability/inapplicability has already been reported and whose applicability status has changed since the last report.   [CB on how the UE handles previously configured periodic CSI config that becomes applicable]</a:t>
            </a:r>
            <a:endParaRPr lang="en-US" altLang="zh-CN" sz="1800">
              <a:latin typeface="Times New Roman" panose="02020603050405020304"/>
              <a:ea typeface="Times New Roman" panose="02020603050405020304"/>
            </a:endParaRPr>
          </a:p>
          <a:p>
            <a:pPr marL="342900" indent="-342900" defTabSz="914400">
              <a:lnSpc>
                <a:spcPts val="24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Do not introduce a link, explicit or implicit, between a full inference configuration and a set of inference-related parameters. If the applicability of a full inference configuration changes and there is a corresponding set of inference-related parameters whose applicability changes at the same time, the UE shall report the applicability of both</a:t>
            </a:r>
            <a:endParaRPr lang="en-US" altLang="zh-CN" sz="1800">
              <a:latin typeface="Times New Roman" panose="02020603050405020304"/>
              <a:ea typeface="Times New Roman" panose="02020603050405020304"/>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LCM for Positioning use case</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904875"/>
            <a:ext cx="11750675" cy="5911215"/>
          </a:xfrm>
          <a:prstGeom prst="rect">
            <a:avLst/>
          </a:prstGeom>
          <a:ln w="9525">
            <a:solidFill>
              <a:schemeClr val="tx1"/>
            </a:solidFill>
          </a:ln>
        </p:spPr>
        <p:txBody>
          <a:bodyPr wrap="square">
            <a:noAutofit/>
          </a:bodyPr>
          <a:p>
            <a:pPr defTabSz="914400">
              <a:lnSpc>
                <a:spcPts val="20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a:t>
            </a:r>
            <a:r>
              <a:rPr lang="en-US" altLang="zh-CN" sz="1800" b="1" u="sng">
                <a:latin typeface="Times New Roman" panose="02020603050405020304"/>
                <a:ea typeface="Times New Roman" panose="02020603050405020304"/>
              </a:rPr>
              <a:t> on Positioning: </a:t>
            </a:r>
            <a:endParaRPr lang="en-US" altLang="zh-CN" sz="1800" b="1" u="sng">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Do not introduce a request for additional PRUs (e.g., a number of PRUs) in the Request Assistance Data message</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"Batch reporting", i.e., reporting of up to 32 location results in a single report as supported for the current NR positioning methods, is also applicable to "NR AI/ML Positioning Case 1".</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Keep NR-DL-AIML-RequestLocationInformation, excluding UE-assisted measurement parameters, and retain only UE-based and common parameters (e.g., nr-AssistanceAvailability).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For AI/ML positioning Case 1, the LocationInformationType field in CommonIEsRequestLocationInformation shall be set to locationEstimateRequired. Other values, including locationMeasurementsRequired, locationEstimatePreferred, locationMeasurementsPreferred, and locationEstimateAndMeasurementsRequired, are not applicable and shall not be used.   No specification impact.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We do not introduce new error cause for the target device error causes.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Case 3a and Case 3b can be supported without new impact to LPP</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Introduce list of global cell information (i.e., NCGIs, or PCIs with ARFCN) and TRP ID, as the request associated information to ensure consistency between training and inference.</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The UE asks specific TRPs for PRS transmission with on-demand PRS configuration, i.e., within NR-On-Demand-DL-PRS-Request</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Similar to BM, UE decides the applicable functionalities based on NW-side additional conditions (if provided), UE-side additional conditions (internally known by UE) and model availability in device.  If nw side additional conditions are not provided then we follow BM conclusion.   No stage 3 impacts.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Similar to AI PHY, when applicability changes the UE should report this to the LMF and only what changed.   For now capture this at least in stage 2.  Check offline if and how this would be implemented in stage 3.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Wait for RAN1 for LPP-21.  Take what RAN1 gives us and we implemented.   Can compile an LS for next meeting if we have questions.</a:t>
            </a:r>
            <a:endParaRPr lang="en-US" altLang="zh-CN" sz="1800">
              <a:latin typeface="Times New Roman" panose="02020603050405020304"/>
              <a:ea typeface="Times New Roman" panose="02020603050405020304"/>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NW side data collection (1/2)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904875"/>
            <a:ext cx="11750675" cy="5911215"/>
          </a:xfrm>
          <a:prstGeom prst="rect">
            <a:avLst/>
          </a:prstGeom>
          <a:ln w="9525">
            <a:solidFill>
              <a:schemeClr val="tx1"/>
            </a:solidFill>
          </a:ln>
        </p:spPr>
        <p:txBody>
          <a:bodyPr wrap="square">
            <a:noAutofit/>
          </a:bodyPr>
          <a:p>
            <a:pPr defTabSz="914400">
              <a:lnSpc>
                <a:spcPts val="20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a:t>
            </a:r>
            <a:r>
              <a:rPr lang="en-US" altLang="zh-CN" sz="1800" b="1" u="sng">
                <a:latin typeface="Times New Roman" panose="02020603050405020304"/>
                <a:ea typeface="Times New Roman" panose="02020603050405020304"/>
              </a:rPr>
              <a:t> on NW side data collection: </a:t>
            </a:r>
            <a:endParaRPr lang="en-US" altLang="zh-CN" sz="1800" b="1" u="sng">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RAN2 confirms that the network data logging is captured in a new clause (e.g. 5.5x) in the RRC specification.</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A hysteresis should be configured and used (alongside threshold and timeToTrigger) for event-triggered logging for NW-side data collection.</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The resource configuration does not have separate resources for Set A and Set B.</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RAN2 to send an LS to RAN1 to inform about the RAN2 agreements on solution for network data logging, including L1 related content for NW-side data collection.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RAN2 to send an LS to RAN3 to inform about the RAN2 agreements on solution for network data logging</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keep event-triggered logging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logging configuration is introduced as a new list of configurations under CSI-MeasConfig, based on TP1 in R2-2505860,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Event evaluation for the event-triggered logging will be capturing within the existing A1/A2 events (in sub-clauses 5.5.4.2 and 5.5.4.3)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For L1-related content for NW-side data collection, it is sufficient to collect the L1-RSRP and/or beam ID as agreed by RAN2</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endParaRPr lang="en-US" altLang="zh-CN" sz="1800">
              <a:latin typeface="Times New Roman" panose="02020603050405020304"/>
              <a:ea typeface="Times New Roman" panose="02020603050405020304"/>
            </a:endParaRPr>
          </a:p>
          <a:p>
            <a:pPr algn="l" defTabSz="914400">
              <a:lnSpc>
                <a:spcPts val="2000"/>
              </a:lnSpc>
              <a:buClrTx/>
              <a:buSzTx/>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 on RRC Open Issues</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Multiplexing of legacy SON/MDT report and AIML logged data is not supported in the same UE information response message.  Up to the network to ensure that data is not requested at the same time</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The logging periodicity of a NW-side data collection configuration is configurable.</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No further indication/condition is specified (beyond already agreed ones) for the UE to inform source gNB about data availability before HO in Rel-19.</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The UE stores logged data for BM in a variable specific to L1 CSI related measurements.</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Only periodic CSI resources are used for NW sided data collection.  No need for new dynamic MAC CE mechanisms.</a:t>
            </a:r>
            <a:endParaRPr lang="en-US" altLang="zh-CN" sz="1800">
              <a:latin typeface="Times New Roman" panose="02020603050405020304"/>
              <a:ea typeface="Times New Roman" panose="02020603050405020304"/>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NW side data collection (2/2)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79705" y="904875"/>
            <a:ext cx="11750675" cy="5911215"/>
          </a:xfrm>
          <a:prstGeom prst="rect">
            <a:avLst/>
          </a:prstGeom>
          <a:ln w="9525">
            <a:solidFill>
              <a:schemeClr val="tx1"/>
            </a:solidFill>
          </a:ln>
        </p:spPr>
        <p:txBody>
          <a:bodyPr wrap="square">
            <a:noAutofit/>
          </a:bodyPr>
          <a:p>
            <a:pPr defTabSz="914400">
              <a:lnSpc>
                <a:spcPts val="2000"/>
              </a:lnSpc>
              <a:spcAft>
                <a:spcPct val="0"/>
              </a:spcAft>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a:t>
            </a:r>
            <a:r>
              <a:rPr lang="en-US" altLang="zh-CN" sz="1800" b="1" u="sng">
                <a:latin typeface="Times New Roman" panose="02020603050405020304"/>
                <a:ea typeface="Times New Roman" panose="02020603050405020304"/>
              </a:rPr>
              <a:t>: </a:t>
            </a:r>
            <a:endParaRPr lang="en-US" altLang="zh-CN" sz="1800" b="1" u="sng">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If LoggedDataCollectionAssistanceConfig is configured, then full buffer and low power indications are configured by default (i.e., no additional fields/bits required to configure them). Data threshold is (optionally) configured by including the threshold in the loggedDataCollectionAssistanceConfig.</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Both the data collection configuration and the UAI configuration related to data collection are released when the UE transitions to IDLE/INACTIVE or initiates re-establishment (including RLF).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If the buffer is not full or the data threshold is configured and the amount of data is below the threshold, UE does not send data availability indication when it sends low power indication.</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No additional handling of logged data to be specified (apart from the already agreed release during state transition and RLF, and release upon successful delivery).</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No further discussion is needed on RRC issue 34 in re-19 as we have only one use case.</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The UE will indicate the presence of a gap (i.e. there will be no indication on the length of gap or time instance, etc).  Rapporteur will suggest a way to implemented as part of the RRC review.</a:t>
            </a:r>
            <a:endParaRPr lang="en-US" altLang="zh-CN" sz="1800">
              <a:latin typeface="Times New Roman" panose="02020603050405020304"/>
              <a:ea typeface="Times New Roman" panose="02020603050405020304"/>
            </a:endParaRPr>
          </a:p>
          <a:p>
            <a:pPr algn="l" defTabSz="914400">
              <a:lnSpc>
                <a:spcPts val="2000"/>
              </a:lnSpc>
              <a:buClrTx/>
              <a:buSzTx/>
              <a:buFont typeface="Symbol" panose="05050102010706020507"/>
              <a:tabLst>
                <a:tab pos="1029970" algn="l"/>
              </a:tabLst>
            </a:pP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algn="l" defTabSz="914400">
              <a:lnSpc>
                <a:spcPts val="2000"/>
              </a:lnSpc>
              <a:buClrTx/>
              <a:buSzTx/>
              <a:buFont typeface="Symbol" panose="05050102010706020507"/>
              <a:tabLst>
                <a:tab pos="1029970" algn="l"/>
              </a:tabLs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Agreements</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To define field names and IE based on the content of the logged data rather than the specific use case</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Data forwarding to OAM or source gNB after HO is not in RAN2 scope and understands that other groups don’t have time to work on it.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UE discards the logged data upon inter-RAT handover.</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RAN2 confirm that the solution agreed in RAN2#130 is applicable to regular HO and CHO (i.e. 1-bit indication corresponding to each candidate cell configuration in RRCReconfiguration is provided).  </a:t>
            </a:r>
            <a:endParaRPr lang="en-US" altLang="zh-CN" sz="1800">
              <a:latin typeface="Times New Roman" panose="02020603050405020304"/>
              <a:ea typeface="Times New Roman" panose="02020603050405020304"/>
            </a:endParaRPr>
          </a:p>
          <a:p>
            <a:pPr marL="342900" indent="-342900" defTabSz="914400">
              <a:lnSpc>
                <a:spcPts val="2000"/>
              </a:lnSpc>
              <a:spcAft>
                <a:spcPct val="0"/>
              </a:spcAft>
              <a:buFont typeface="Symbol" panose="05050102010706020507"/>
              <a:buAutoNum type="arabicPeriod"/>
              <a:tabLst>
                <a:tab pos="1029970" algn="l"/>
              </a:tabLst>
            </a:pPr>
            <a:r>
              <a:rPr lang="en-US" altLang="zh-CN" sz="1800">
                <a:latin typeface="Times New Roman" panose="02020603050405020304"/>
                <a:ea typeface="Times New Roman" panose="02020603050405020304"/>
              </a:rPr>
              <a:t>Do not introduce an indication from the UE to NW about unsuitable data collection configurations in Rel-19</a:t>
            </a:r>
            <a:endParaRPr lang="en-US" altLang="zh-CN" sz="1800">
              <a:latin typeface="Times New Roman" panose="02020603050405020304"/>
              <a:ea typeface="Times New Roman" panose="0202060305040502030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29"/>
          <p:cNvSpPr>
            <a:spLocks noGrp="1" noChangeArrowheads="1"/>
          </p:cNvSpPr>
          <p:nvPr>
            <p:ph type="ctrTitle" idx="4294967295"/>
          </p:nvPr>
        </p:nvSpPr>
        <p:spPr bwMode="auto">
          <a:xfrm>
            <a:off x="223520" y="2128520"/>
            <a:ext cx="11786235" cy="2559050"/>
          </a:xfrm>
          <a:prstGeom prst="rect">
            <a:avLst/>
          </a:prstGeom>
          <a:ln>
            <a:miter lim="800000"/>
          </a:ln>
        </p:spPr>
        <p:txBody>
          <a:bodyPr vert="horz" wrap="square" lIns="91440" tIns="45720" rIns="91440" bIns="45720" numCol="1" anchor="t" anchorCtr="0" compatLnSpc="1"/>
          <a:p>
            <a:pPr marL="0" indent="0" algn="ctr" fontAlgn="auto">
              <a:lnSpc>
                <a:spcPct val="200000"/>
              </a:lnSpc>
              <a:defRPr/>
            </a:pP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Progress on</a:t>
            </a:r>
            <a:r>
              <a:rPr lang="en-US" altLang="zh-CN" sz="3200" dirty="0">
                <a:solidFill>
                  <a:srgbClr val="0070C0"/>
                </a:solidFill>
                <a:cs typeface="+mn-cs"/>
                <a:sym typeface="+mn-ea"/>
              </a:rPr>
              <a:t> WI</a:t>
            </a: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 NR_AIML_air  </a:t>
            </a:r>
            <a:b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b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during RAN4#116 (August 2025) [4]</a:t>
            </a:r>
            <a:r>
              <a:rPr lang="en-US" altLang="zh-CN" sz="3200" b="1" dirty="0">
                <a:solidFill>
                  <a:srgbClr val="0070C0"/>
                </a:solidFill>
                <a:latin typeface="微软雅黑" panose="020B0503020204020204" pitchFamily="34" charset="-122"/>
                <a:ea typeface="微软雅黑" panose="020B0503020204020204" pitchFamily="34" charset="-122"/>
                <a:cs typeface="+mn-cs"/>
              </a:rPr>
              <a:t> </a:t>
            </a:r>
            <a:endParaRPr lang="en-US" altLang="zh-CN" sz="32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Observations and Proposals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15" name="文本框 14"/>
          <p:cNvSpPr txBox="1"/>
          <p:nvPr/>
        </p:nvSpPr>
        <p:spPr>
          <a:xfrm>
            <a:off x="128905" y="854075"/>
            <a:ext cx="11934825" cy="5831205"/>
          </a:xfrm>
          <a:prstGeom prst="rect">
            <a:avLst/>
          </a:prstGeom>
          <a:noFill/>
          <a:ln w="12700" cmpd="sng">
            <a:noFill/>
            <a:prstDash val="solid"/>
            <a:miter lim="800000"/>
          </a:ln>
        </p:spPr>
        <p:txBody>
          <a:bodyPr wrap="square">
            <a:noAutofit/>
          </a:bodyPr>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1:</a:t>
            </a:r>
            <a:r>
              <a:rPr lang="en-US" altLang="zh-CN" sz="2200" noProof="0" dirty="0">
                <a:solidFill>
                  <a:schemeClr val="tx1"/>
                </a:solidFill>
                <a:cs typeface="Arial" panose="020B0604020202020204" pitchFamily="34" charset="0"/>
                <a:sym typeface="+mn-ea"/>
              </a:rPr>
              <a:t> </a:t>
            </a:r>
            <a:r>
              <a:rPr lang="en-US" altLang="zh-CN" sz="2000" noProof="0" dirty="0">
                <a:solidFill>
                  <a:schemeClr val="tx1"/>
                </a:solidFill>
                <a:cs typeface="Arial" panose="020B0604020202020204" pitchFamily="34" charset="0"/>
                <a:sym typeface="+mn-ea"/>
              </a:rPr>
              <a:t>R19 AIML WI in RAN1 was declared complete </a:t>
            </a:r>
            <a:r>
              <a:rPr lang="en-US" altLang="zh-CN" sz="2000" noProof="0" dirty="0">
                <a:solidFill>
                  <a:schemeClr val="tx1"/>
                </a:solidFill>
                <a:cs typeface="Arial" panose="020B0604020202020204" pitchFamily="34" charset="0"/>
                <a:sym typeface="+mn-ea"/>
              </a:rPr>
              <a:t>in RAN1#121@May 2025.</a:t>
            </a:r>
            <a:endParaRPr lang="en-US" altLang="zh-CN" sz="2000" noProof="0" dirty="0">
              <a:solidFill>
                <a:schemeClr val="tx1"/>
              </a:solidFill>
              <a:cs typeface="Arial" panose="020B0604020202020204" pitchFamily="34" charset="0"/>
              <a:sym typeface="+mn-ea"/>
            </a:endParaRPr>
          </a:p>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2:</a:t>
            </a:r>
            <a:r>
              <a:rPr lang="en-US" altLang="zh-CN" sz="2000" noProof="0" dirty="0">
                <a:solidFill>
                  <a:schemeClr val="tx1"/>
                </a:solidFill>
                <a:cs typeface="Arial" panose="020B0604020202020204" pitchFamily="34" charset="0"/>
                <a:sym typeface="+mn-ea"/>
              </a:rPr>
              <a:t> R19 AIMI WI in RAN2 was declared complete in RAN2#131@August 2025.</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2: </a:t>
            </a:r>
            <a:r>
              <a:rPr lang="en-US" altLang="zh-CN" sz="2000" noProof="0" dirty="0">
                <a:solidFill>
                  <a:schemeClr val="tx1"/>
                </a:solidFill>
                <a:cs typeface="Arial" panose="020B0604020202020204" pitchFamily="34" charset="0"/>
                <a:sym typeface="+mn-ea"/>
              </a:rPr>
              <a:t>The Target Completon Date for Core part of RAN4 WI on AI/ML for NR air interface has been extended </a:t>
            </a:r>
            <a:r>
              <a:rPr lang="en-US" altLang="zh-CN" sz="2000" strike="sngStrike" noProof="0" dirty="0">
                <a:solidFill>
                  <a:schemeClr val="tx1"/>
                </a:solidFill>
                <a:cs typeface="Arial" panose="020B0604020202020204" pitchFamily="34" charset="0"/>
                <a:sym typeface="+mn-ea"/>
              </a:rPr>
              <a:t>from September 2025</a:t>
            </a:r>
            <a:r>
              <a:rPr lang="en-US" altLang="zh-CN" sz="2000" noProof="0" dirty="0">
                <a:solidFill>
                  <a:schemeClr val="tx1"/>
                </a:solidFill>
                <a:cs typeface="Arial" panose="020B0604020202020204" pitchFamily="34" charset="0"/>
                <a:sym typeface="+mn-ea"/>
              </a:rPr>
              <a:t> into December 2025</a:t>
            </a:r>
            <a:r>
              <a:rPr lang="en-US" altLang="zh-CN" sz="2000" noProof="0" dirty="0">
                <a:solidFill>
                  <a:schemeClr val="tx1"/>
                </a:solidFill>
                <a:cs typeface="Arial" panose="020B0604020202020204" pitchFamily="34" charset="0"/>
                <a:sym typeface="+mn-ea"/>
              </a:rPr>
              <a:t>.</a:t>
            </a:r>
            <a:endParaRPr lang="en-US" altLang="zh-CN" sz="2000" noProof="0" dirty="0">
              <a:solidFill>
                <a:schemeClr val="tx1"/>
              </a:solidFill>
              <a:cs typeface="Arial" panose="020B0604020202020204" pitchFamily="34" charset="0"/>
              <a:sym typeface="+mn-ea"/>
            </a:endParaRPr>
          </a:p>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3: </a:t>
            </a:r>
            <a:r>
              <a:rPr lang="en-US" altLang="zh-CN" sz="2000" noProof="0" dirty="0">
                <a:solidFill>
                  <a:schemeClr val="tx1"/>
                </a:solidFill>
                <a:cs typeface="Arial" panose="020B0604020202020204" pitchFamily="34" charset="0"/>
                <a:sym typeface="+mn-ea"/>
              </a:rPr>
              <a:t>the Target Completion Date for Performance part of RAN4 WI on AI/ML for NR air interface is still March 2026 for the time being</a:t>
            </a:r>
            <a:r>
              <a:rPr lang="en-US" altLang="zh-CN" sz="2000" noProof="0" dirty="0">
                <a:solidFill>
                  <a:schemeClr val="tx1"/>
                </a:solidFill>
                <a:cs typeface="Arial" panose="020B0604020202020204" pitchFamily="34" charset="0"/>
                <a:sym typeface="+mn-ea"/>
              </a:rPr>
              <a:t>.</a:t>
            </a:r>
            <a:endParaRPr lang="en-US" altLang="zh-CN" sz="2000" noProof="0" dirty="0">
              <a:solidFill>
                <a:schemeClr val="tx1"/>
              </a:solidFill>
              <a:cs typeface="Arial" panose="020B0604020202020204" pitchFamily="34" charset="0"/>
              <a:sym typeface="+mn-ea"/>
            </a:endParaRPr>
          </a:p>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sym typeface="+mn-ea"/>
              </a:rPr>
              <a:t>RAN5 continues to look for </a:t>
            </a:r>
            <a:r>
              <a:rPr lang="en-US" altLang="zh-CN" sz="2000" noProof="0" dirty="0">
                <a:solidFill>
                  <a:schemeClr val="tx1"/>
                </a:solidFill>
                <a:cs typeface="Arial" panose="020B0604020202020204" pitchFamily="34" charset="0"/>
                <a:sym typeface="+mn-ea"/>
              </a:rPr>
              <a:t>opportunity to start contributing to topics that could speed up the work of Rel-19 AIML core WI.</a:t>
            </a:r>
            <a:endParaRPr lang="en-US" altLang="zh-CN" sz="2000" noProof="0" dirty="0">
              <a:solidFill>
                <a:schemeClr val="tx1"/>
              </a:solidFill>
              <a:cs typeface="Arial" panose="020B0604020202020204" pitchFamily="34" charset="0"/>
            </a:endParaRPr>
          </a:p>
          <a:p>
            <a:pPr marL="285750" marR="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2: </a:t>
            </a:r>
            <a:r>
              <a:rPr lang="en-US" altLang="zh-CN" sz="2000" noProof="0" dirty="0">
                <a:solidFill>
                  <a:schemeClr val="tx1"/>
                </a:solidFill>
                <a:cs typeface="Arial" panose="020B0604020202020204" pitchFamily="34" charset="0"/>
                <a:sym typeface="+mn-ea"/>
              </a:rPr>
              <a:t>Besides the areas below, RAN5 continues to identify more areas where RAN5 expertise may help to progress core group work.</a:t>
            </a:r>
            <a:endParaRPr lang="en-US" altLang="zh-CN" sz="2000" noProof="0" dirty="0">
              <a:solidFill>
                <a:schemeClr val="tx1"/>
              </a:solidFill>
              <a:cs typeface="Arial" panose="020B0604020202020204" pitchFamily="34" charset="0"/>
              <a:sym typeface="+mn-ea"/>
            </a:endParaRPr>
          </a:p>
          <a:p>
            <a:pPr marL="800100" lvl="2" indent="-342900" algn="l" eaLnBrk="1" hangingPunct="1">
              <a:lnSpc>
                <a:spcPts val="28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AIML conformance test framework.</a:t>
            </a:r>
            <a:endParaRPr lang="en-US" altLang="zh-CN" sz="2000" noProof="0" dirty="0">
              <a:solidFill>
                <a:schemeClr val="tx1"/>
              </a:solidFill>
              <a:cs typeface="Arial" panose="020B0604020202020204" pitchFamily="34" charset="0"/>
            </a:endParaRPr>
          </a:p>
          <a:p>
            <a:pPr marL="800100" lvl="2" indent="-342900" algn="l" eaLnBrk="1" hangingPunct="1">
              <a:lnSpc>
                <a:spcPts val="28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MU/TT analysis based on RAN4 test parameters and test setup.</a:t>
            </a:r>
            <a:endParaRPr lang="en-US" altLang="zh-CN" sz="2000" noProof="0" dirty="0">
              <a:solidFill>
                <a:schemeClr val="tx1"/>
              </a:solidFill>
              <a:cs typeface="Arial" panose="020B0604020202020204" pitchFamily="34" charset="0"/>
            </a:endParaRPr>
          </a:p>
          <a:p>
            <a:pPr marL="800100" lvl="2" indent="-342900" algn="l" eaLnBrk="1" hangingPunct="1">
              <a:lnSpc>
                <a:spcPts val="28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UE lab conformance aspects of post-deployment testing.</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Reference</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15" name="文本框 14"/>
          <p:cNvSpPr txBox="1"/>
          <p:nvPr/>
        </p:nvSpPr>
        <p:spPr>
          <a:xfrm>
            <a:off x="128905" y="854075"/>
            <a:ext cx="11934825" cy="5831205"/>
          </a:xfrm>
          <a:prstGeom prst="rect">
            <a:avLst/>
          </a:prstGeom>
          <a:noFill/>
          <a:ln w="12700" cmpd="sng">
            <a:noFill/>
            <a:prstDash val="solid"/>
            <a:miter lim="800000"/>
          </a:ln>
        </p:spPr>
        <p:txBody>
          <a:bodyPr wrap="square">
            <a:noAutofit/>
          </a:bodyPr>
          <a:p>
            <a:pPr marL="457200" marR="0" indent="-457200" algn="l" defTabSz="914400" eaLnBrk="1" hangingPunct="1">
              <a:lnSpc>
                <a:spcPts val="3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RP-251185, SR for WI on AI/ML for NR air interface, 3GPP TSG RAN meeting #108, Prague, Czech Republic, June 9-13, 2025</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457200" marR="0" indent="-457200" algn="l" defTabSz="914400" eaLnBrk="1" hangingPunct="1">
              <a:lnSpc>
                <a:spcPts val="3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R2-2506702, Report of 3GPP TSG RAN WG2 meeting #131, Bengaluru, India, August 25-29, 2025</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457200" marR="0" indent="-457200" algn="l" defTabSz="914400" eaLnBrk="1" hangingPunct="1">
              <a:lnSpc>
                <a:spcPts val="3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RP-252916, Status report for WI on AI/ML for NR air interface, Beijing, China, September 5-18, 2025</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457200" marR="0" indent="-457200" algn="l" defTabSz="914400" eaLnBrk="1" hangingPunct="1">
              <a:lnSpc>
                <a:spcPts val="3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R4-2511890, WF on AI/ML for air interface for [116][131], </a:t>
            </a:r>
            <a:r>
              <a:rPr lang="en-US" altLang="zh-CN" sz="2000" noProof="0" dirty="0">
                <a:solidFill>
                  <a:schemeClr val="tx1"/>
                </a:solidFill>
                <a:cs typeface="Arial" panose="020B0604020202020204" pitchFamily="34" charset="0"/>
                <a:sym typeface="+mn-ea"/>
              </a:rPr>
              <a:t>Bengaluru, India, August 25-29, 2025</a:t>
            </a:r>
            <a:endParaRPr lang="en-US" altLang="zh-CN" sz="2000" noProof="0" dirty="0">
              <a:solidFill>
                <a:schemeClr val="tx1"/>
              </a:solidFill>
              <a:cs typeface="Arial" panose="020B0604020202020204" pitchFamily="34" charset="0"/>
              <a:sym typeface="+mn-ea"/>
            </a:endParaRPr>
          </a:p>
          <a:p>
            <a:pPr marL="457200" marR="0" indent="-457200" algn="l" defTabSz="914400" eaLnBrk="1" hangingPunct="1">
              <a:lnSpc>
                <a:spcPts val="3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R4-2514631, WF on [116bis][112] R19 AI for air interface, Prague, Czech Republic, Oct. 13-17, 2025</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457200" marR="0" indent="-457200" algn="l" defTabSz="914400" eaLnBrk="1" hangingPunct="1">
              <a:lnSpc>
                <a:spcPts val="3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R2-2506702, Report of 3GPP TSG RAN WG2 meeting #131, Bengaluru, India</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CSI reporting requirement framework for CSI prediction (1/2)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666750" y="1355725"/>
            <a:ext cx="10779760" cy="3707765"/>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等线"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等线" panose="02010600030101010101" pitchFamily="2" charset="-122"/>
              </a:rPr>
              <a:t>-5: </a:t>
            </a:r>
            <a:r>
              <a:rPr lang="en-US" altLang="zh-CN" sz="1800" b="1" u="sng">
                <a:latin typeface="Times New Roman" panose="02020603050405020304"/>
                <a:ea typeface="Times New Roman" panose="02020603050405020304"/>
              </a:rPr>
              <a:t>Scheduling delay</a:t>
            </a:r>
            <a:r>
              <a:rPr lang="en-US" altLang="zh-CN" sz="1800" b="1" u="sng">
                <a:latin typeface="Times New Roman" panose="02020603050405020304"/>
                <a:ea typeface="Times New Roman" panose="02020603050405020304"/>
              </a:rPr>
              <a:t> </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等线" panose="02010600030101010101" pitchFamily="2" charset="-122"/>
              </a:rPr>
              <a:t>The delay from when the UE prediction is send until the time the TE applies is n+4 (slots) for FDD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a:latin typeface="Times New Roman" panose="02020603050405020304"/>
                <a:ea typeface="等线" panose="02010600030101010101" pitchFamily="2" charset="-122"/>
              </a:rPr>
              <a:t>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b="1" u="sng">
                <a:latin typeface="Times New Roman" panose="02020603050405020304"/>
                <a:ea typeface="等线"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等线" panose="02010600030101010101" pitchFamily="2" charset="-122"/>
              </a:rPr>
              <a:t>-1: </a:t>
            </a:r>
            <a:r>
              <a:rPr lang="en-US" altLang="zh-CN" sz="1800" b="1" u="sng">
                <a:latin typeface="Times New Roman" panose="02020603050405020304"/>
                <a:ea typeface="Times New Roman" panose="02020603050405020304"/>
              </a:rPr>
              <a:t>Performance monitoring</a:t>
            </a:r>
            <a:r>
              <a:rPr lang="en-US" altLang="zh-CN" sz="1800" b="1" u="sng">
                <a:latin typeface="Times New Roman" panose="02020603050405020304"/>
                <a:ea typeface="Times New Roman" panose="02020603050405020304"/>
              </a:rPr>
              <a:t> </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RAN4 will introduce requirements for Type 3 performance monitoring for CSI prediction</a:t>
            </a:r>
            <a:endParaRPr lang="en-US" altLang="zh-CN" sz="1800">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FSS which requirements are to be introduced.</a:t>
            </a:r>
            <a:endParaRPr lang="en-US" altLang="zh-CN" sz="1800">
              <a:latin typeface="Times New Roman" panose="02020603050405020304"/>
              <a:ea typeface="Times New Roman" panose="02020603050405020304"/>
            </a:endParaRPr>
          </a:p>
          <a:p>
            <a:pPr algn="l" defTabSz="266700" fontAlgn="base" hangingPunct="0">
              <a:spcAft>
                <a:spcPts val="600"/>
              </a:spcAft>
              <a:buClrTx/>
              <a:buSzTx/>
              <a:buFontTx/>
            </a:pPr>
            <a:endParaRPr lang="en-US" altLang="zh-CN" sz="1800">
              <a:latin typeface="Times New Roman" panose="02020603050405020304"/>
              <a:ea typeface="Times New Roman" panose="02020603050405020304"/>
            </a:endParaRPr>
          </a:p>
          <a:p>
            <a:pPr algn="l" defTabSz="266700" fontAlgn="base" hangingPunct="0">
              <a:spcAft>
                <a:spcPts val="600"/>
              </a:spcAft>
              <a:buClrTx/>
              <a:buSzTx/>
              <a:buFontTx/>
            </a:pPr>
            <a:endParaRPr lang="en-US" altLang="zh-CN" sz="1800">
              <a:latin typeface="Times New Roman" panose="02020603050405020304"/>
              <a:ea typeface="Times New Roman" panose="02020603050405020304"/>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CSI reporting requirement framework for CSI prediction (2/2)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424180" y="1052830"/>
            <a:ext cx="11543665" cy="5277485"/>
          </a:xfrm>
          <a:prstGeom prst="rect">
            <a:avLst/>
          </a:prstGeom>
          <a:ln w="9525">
            <a:solidFill>
              <a:schemeClr val="tx1"/>
            </a:solidFill>
          </a:ln>
        </p:spPr>
        <p:txBody>
          <a:bodyPr wrap="square">
            <a:spAutoFit/>
          </a:bodyPr>
          <a:p>
            <a:pPr algn="l" defTabSz="266700" fontAlgn="base" hangingPunct="0">
              <a:spcAft>
                <a:spcPts val="900"/>
              </a:spcAft>
              <a:buClrTx/>
              <a:buSzTx/>
              <a:buFontTx/>
            </a:pPr>
            <a:r>
              <a:rPr lang="en-US" altLang="zh-CN" sz="1800" b="1" u="sng">
                <a:latin typeface="Times New Roman" panose="02020603050405020304"/>
                <a:ea typeface="等线" panose="02010600030101010101" pitchFamily="2" charset="-122"/>
              </a:rPr>
              <a:t>Issue 1-2: Requirement baseline for monitoring</a:t>
            </a:r>
            <a:endParaRPr lang="en-US" altLang="zh-CN" sz="1800" b="1" u="sng">
              <a:latin typeface="Times New Roman" panose="02020603050405020304"/>
              <a:ea typeface="等线" panose="02010600030101010101" pitchFamily="2" charset="-122"/>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等线" panose="02010600030101010101" pitchFamily="2" charset="-122"/>
              </a:rPr>
              <a:t>Introduce the following requirements for CSI performance monitoring:</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a:latin typeface="Times New Roman" panose="02020603050405020304"/>
                <a:ea typeface="等线" panose="02010600030101010101" pitchFamily="2" charset="-122"/>
              </a:rPr>
              <a:t>-Reporting delay</a:t>
            </a:r>
            <a:endParaRPr lang="en-US" altLang="zh-CN" sz="1800">
              <a:latin typeface="Times New Roman" panose="02020603050405020304"/>
              <a:ea typeface="等线" panose="02010600030101010101" pitchFamily="2" charset="-122"/>
            </a:endParaRPr>
          </a:p>
          <a:p>
            <a:pPr marL="742950" lvl="1" indent="-285750" defTabSz="266700" fontAlgn="base" hangingPunct="0">
              <a:spcAft>
                <a:spcPts val="900"/>
              </a:spcAft>
              <a:buFont typeface="Wingdings" panose="05000000000000000000" charset="0"/>
              <a:buChar char="Ø"/>
            </a:pPr>
            <a:r>
              <a:rPr lang="en-US" altLang="en-US" sz="1800">
                <a:latin typeface="Times New Roman" panose="02020603050405020304"/>
                <a:ea typeface="等线" panose="02010600030101010101" pitchFamily="2" charset="-122"/>
              </a:rPr>
              <a:t></a:t>
            </a:r>
            <a:r>
              <a:rPr lang="en-US" altLang="zh-CN" sz="1800">
                <a:latin typeface="Times New Roman" panose="02020603050405020304"/>
                <a:ea typeface="等线" panose="02010600030101010101" pitchFamily="2" charset="-122"/>
              </a:rPr>
              <a:t>FFS how the delay is defined</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a:latin typeface="Times New Roman" panose="02020603050405020304"/>
                <a:ea typeface="等线" panose="02010600030101010101" pitchFamily="2" charset="-122"/>
              </a:rPr>
              <a:t>-Reporting accuracy</a:t>
            </a:r>
            <a:endParaRPr lang="en-US" altLang="zh-CN" sz="1800">
              <a:latin typeface="Times New Roman" panose="02020603050405020304"/>
              <a:ea typeface="等线" panose="02010600030101010101" pitchFamily="2" charset="-122"/>
            </a:endParaRPr>
          </a:p>
          <a:p>
            <a:pPr marL="742950" lvl="1" indent="-285750" defTabSz="266700" fontAlgn="base" hangingPunct="0">
              <a:spcAft>
                <a:spcPts val="900"/>
              </a:spcAft>
              <a:buFont typeface="Wingdings" panose="05000000000000000000" charset="0"/>
              <a:buChar char="Ø"/>
            </a:pPr>
            <a:r>
              <a:rPr lang="en-US" altLang="en-US" sz="1800">
                <a:latin typeface="Times New Roman" panose="02020603050405020304"/>
                <a:ea typeface="等线" panose="02010600030101010101" pitchFamily="2" charset="-122"/>
              </a:rPr>
              <a:t></a:t>
            </a:r>
            <a:r>
              <a:rPr lang="en-US" altLang="zh-CN" sz="1800">
                <a:latin typeface="Times New Roman" panose="02020603050405020304"/>
                <a:ea typeface="等线" panose="02010600030101010101" pitchFamily="2" charset="-122"/>
              </a:rPr>
              <a:t>FFS on whether accuracy requirement can be defined/checked</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a:latin typeface="Times New Roman" panose="02020603050405020304"/>
                <a:ea typeface="等线" panose="02010600030101010101" pitchFamily="2" charset="-122"/>
              </a:rPr>
              <a:t>-Mapping table – To be checked whether RAN1 captures or RAN4</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a:latin typeface="Times New Roman" panose="02020603050405020304"/>
                <a:ea typeface="等线" panose="02010600030101010101" pitchFamily="2" charset="-122"/>
                <a:sym typeface="+mn-ea"/>
              </a:rPr>
              <a:t>-</a:t>
            </a:r>
            <a:r>
              <a:rPr lang="en-US" altLang="zh-CN" sz="1800">
                <a:latin typeface="Times New Roman" panose="02020603050405020304"/>
                <a:ea typeface="等线" panose="02010600030101010101" pitchFamily="2" charset="-122"/>
              </a:rPr>
              <a:t>If it is not feasible to define reporting accuracy requirement or test it, RAN4 will send an LS to RAN1 to inform RAN1 about this </a:t>
            </a:r>
            <a:endParaRPr lang="en-US" altLang="zh-CN" sz="1800">
              <a:latin typeface="Times New Roman" panose="02020603050405020304"/>
              <a:ea typeface="等线" panose="02010600030101010101" pitchFamily="2" charset="-122"/>
            </a:endParaRPr>
          </a:p>
          <a:p>
            <a:pPr defTabSz="266700" fontAlgn="base" hangingPunct="0">
              <a:spcAft>
                <a:spcPts val="900"/>
              </a:spcAft>
            </a:pP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b="1" u="sng">
                <a:latin typeface="Times New Roman" panose="02020603050405020304"/>
                <a:ea typeface="等线" panose="02010600030101010101" pitchFamily="2" charset="-122"/>
              </a:rPr>
              <a:t>Issue 1-</a:t>
            </a:r>
            <a:r>
              <a:rPr lang="en-US" altLang="zh-CN" sz="1800" b="1" u="sng">
                <a:latin typeface="Times New Roman" panose="02020603050405020304"/>
                <a:ea typeface="Times New Roman" panose="02020603050405020304"/>
              </a:rPr>
              <a:t>4</a:t>
            </a:r>
            <a:r>
              <a:rPr lang="en-US" altLang="zh-CN" sz="1800" b="1" u="sng">
                <a:latin typeface="Times New Roman" panose="02020603050405020304"/>
                <a:ea typeface="等线" panose="02010600030101010101" pitchFamily="2" charset="-122"/>
              </a:rPr>
              <a:t>: Reporting delay requirement</a:t>
            </a:r>
            <a:endParaRPr lang="en-US" altLang="zh-CN" sz="1800" b="1" u="sng">
              <a:latin typeface="Times New Roman" panose="02020603050405020304"/>
              <a:ea typeface="等线" panose="02010600030101010101" pitchFamily="2" charset="-122"/>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500"/>
              </a:spcAft>
            </a:pPr>
            <a:r>
              <a:rPr lang="en-US" altLang="zh-CN" sz="1800">
                <a:latin typeface="Times New Roman" panose="02020603050405020304"/>
                <a:ea typeface="Times New Roman" panose="02020603050405020304"/>
              </a:rPr>
              <a:t>wait for RAN1 decision</a:t>
            </a:r>
            <a:endParaRPr lang="en-US" altLang="zh-CN" sz="1800">
              <a:latin typeface="Times New Roman" panose="02020603050405020304"/>
              <a:ea typeface="等线"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2065635" cy="645160"/>
          </a:xfrm>
          <a:prstGeom prst="rect">
            <a:avLst/>
          </a:prstGeom>
          <a:noFill/>
          <a:ln w="9525">
            <a:noFill/>
          </a:ln>
        </p:spPr>
        <p:txBody>
          <a:bodyPr wrap="square">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RRM core requirement and testing framework for beam management (1/4)</a:t>
            </a:r>
            <a:endParaRPr lang="zh-CN" altLang="en-US" sz="24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567055" y="1028700"/>
            <a:ext cx="11080115" cy="5400675"/>
          </a:xfrm>
          <a:prstGeom prst="rect">
            <a:avLst/>
          </a:prstGeom>
          <a:ln w="9525">
            <a:solidFill>
              <a:schemeClr val="tx1"/>
            </a:solidFill>
          </a:ln>
        </p:spPr>
        <p:txBody>
          <a:bodyPr wrap="square">
            <a:spAutoFit/>
          </a:bodyPr>
          <a:p>
            <a:pPr defTabSz="266700" fontAlgn="base" hangingPunct="0">
              <a:spcAft>
                <a:spcPts val="900"/>
              </a:spcAft>
            </a:pPr>
            <a:r>
              <a:rPr lang="en-US" altLang="zh-CN" sz="1800" b="1" u="sng">
                <a:latin typeface="Times New Roman" panose="02020603050405020304"/>
                <a:ea typeface="等线" panose="02010600030101010101" pitchFamily="2" charset="-122"/>
              </a:rPr>
              <a:t>Issue 2-</a:t>
            </a:r>
            <a:r>
              <a:rPr lang="en-US" altLang="zh-CN" sz="1800" b="1" u="sng">
                <a:latin typeface="Times New Roman" panose="02020603050405020304"/>
                <a:ea typeface="Times New Roman" panose="02020603050405020304"/>
              </a:rPr>
              <a:t>2</a:t>
            </a:r>
            <a:r>
              <a:rPr lang="en-US" altLang="zh-CN" sz="1800" b="1" u="sng">
                <a:latin typeface="Times New Roman" panose="02020603050405020304"/>
                <a:ea typeface="等线" panose="02010600030101010101" pitchFamily="2" charset="-122"/>
              </a:rPr>
              <a:t>: </a:t>
            </a:r>
            <a:r>
              <a:rPr lang="en-US" altLang="zh-CN" sz="1800" b="1" u="sng">
                <a:latin typeface="Times New Roman" panose="02020603050405020304"/>
                <a:ea typeface="Times New Roman" panose="02020603050405020304"/>
              </a:rPr>
              <a:t>Prediction report delay</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Times New Roman" panose="02020603050405020304"/>
              </a:rPr>
              <a:t>oFor aperiodic report, the overall prediction reporting delay at least includes measurement delay +reporting delay</a:t>
            </a:r>
            <a:endParaRPr lang="en-US" altLang="zh-CN" sz="1800">
              <a:latin typeface="Times New Roman" panose="02020603050405020304"/>
              <a:ea typeface="Times New Roman" panose="02020603050405020304"/>
            </a:endParaRPr>
          </a:p>
          <a:p>
            <a:pPr lvl="1" defTabSz="266700" fontAlgn="base" hangingPunct="0">
              <a:spcAft>
                <a:spcPts val="900"/>
              </a:spcAft>
            </a:pPr>
            <a:r>
              <a:rPr lang="en-US" altLang="zh-CN" sz="1800">
                <a:latin typeface="Times New Roman" panose="02020603050405020304"/>
                <a:ea typeface="Times New Roman" panose="02020603050405020304"/>
              </a:rPr>
              <a:t>-The reporting delay includes the inference delay</a:t>
            </a:r>
            <a:endParaRPr lang="en-US" altLang="zh-CN" sz="1800">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Times New Roman" panose="02020603050405020304"/>
                <a:sym typeface="+mn-ea"/>
              </a:rPr>
              <a:t>o</a:t>
            </a:r>
            <a:r>
              <a:rPr lang="en-US" altLang="zh-CN" sz="1800">
                <a:latin typeface="Times New Roman" panose="02020603050405020304"/>
                <a:ea typeface="Times New Roman" panose="02020603050405020304"/>
              </a:rPr>
              <a:t>For semi-persistent and periodic report, the overall prediction reporting delay at least includes measurement delay +inference delay+time for the first available reporting occasion</a:t>
            </a:r>
            <a:endParaRPr lang="en-US" altLang="zh-CN" sz="1800">
              <a:latin typeface="Times New Roman" panose="02020603050405020304"/>
              <a:ea typeface="Times New Roman" panose="02020603050405020304"/>
            </a:endParaRPr>
          </a:p>
          <a:p>
            <a:pPr defTabSz="266700" fontAlgn="base" hangingPunct="0">
              <a:spcAft>
                <a:spcPts val="900"/>
              </a:spcAft>
            </a:pPr>
            <a:r>
              <a:rPr lang="en-US" altLang="zh-CN" sz="1800">
                <a:latin typeface="Times New Roman" panose="02020603050405020304"/>
                <a:ea typeface="等线" panose="02010600030101010101" pitchFamily="2" charset="-122"/>
              </a:rPr>
              <a:t> </a:t>
            </a:r>
            <a:endParaRPr lang="en-US" altLang="zh-CN" sz="1800">
              <a:latin typeface="Times New Roman" panose="02020603050405020304"/>
              <a:ea typeface="等线" panose="02010600030101010101" pitchFamily="2" charset="-122"/>
            </a:endParaRPr>
          </a:p>
          <a:p>
            <a:pPr defTabSz="266700" fontAlgn="base" hangingPunct="0">
              <a:spcAft>
                <a:spcPts val="900"/>
              </a:spcAft>
            </a:pPr>
            <a:r>
              <a:rPr lang="en-US" altLang="zh-CN" sz="1800" b="1" u="sng">
                <a:latin typeface="Times New Roman" panose="02020603050405020304"/>
                <a:ea typeface="等线" panose="02010600030101010101" pitchFamily="2" charset="-122"/>
              </a:rPr>
              <a:t>Issue 2-</a:t>
            </a:r>
            <a:r>
              <a:rPr lang="en-US" altLang="zh-CN" sz="1800" b="1" u="sng">
                <a:latin typeface="Times New Roman" panose="02020603050405020304"/>
                <a:ea typeface="Times New Roman" panose="02020603050405020304"/>
              </a:rPr>
              <a:t>3</a:t>
            </a:r>
            <a:r>
              <a:rPr lang="en-US" altLang="zh-CN" sz="1800" b="1" u="sng">
                <a:latin typeface="Times New Roman" panose="02020603050405020304"/>
                <a:ea typeface="等线" panose="02010600030101010101" pitchFamily="2" charset="-122"/>
              </a:rPr>
              <a:t>: </a:t>
            </a:r>
            <a:r>
              <a:rPr lang="en-US" altLang="zh-CN" sz="1800" b="1" u="sng">
                <a:latin typeface="Times New Roman" panose="02020603050405020304"/>
                <a:ea typeface="Times New Roman" panose="02020603050405020304"/>
              </a:rPr>
              <a:t>TCI State Handling</a:t>
            </a:r>
            <a:endParaRPr lang="en-US" altLang="zh-CN" sz="1800" b="1" u="sng">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algn="l" defTabSz="266700" fontAlgn="base" hangingPunct="0">
              <a:spcAft>
                <a:spcPts val="600"/>
              </a:spcAft>
              <a:buClrTx/>
              <a:buSzTx/>
              <a:buFontTx/>
            </a:pPr>
            <a:r>
              <a:rPr lang="en-US" altLang="zh-CN" sz="1800">
                <a:latin typeface="Times New Roman" panose="02020603050405020304"/>
                <a:ea typeface="Times New Roman" panose="02020603050405020304"/>
              </a:rPr>
              <a:t>oOn Detectability and SNR conditions:</a:t>
            </a:r>
            <a:endParaRPr lang="en-US" altLang="zh-CN" sz="1800">
              <a:latin typeface="Times New Roman" panose="02020603050405020304"/>
              <a:ea typeface="Times New Roman" panose="02020603050405020304"/>
            </a:endParaRPr>
          </a:p>
          <a:p>
            <a:pPr lvl="1" algn="l" defTabSz="266700" fontAlgn="base" hangingPunct="0">
              <a:spcAft>
                <a:spcPts val="600"/>
              </a:spcAft>
              <a:buClrTx/>
              <a:buSzTx/>
              <a:buFontTx/>
            </a:pPr>
            <a:r>
              <a:rPr lang="en-US" altLang="zh-CN" sz="1800">
                <a:latin typeface="Times New Roman" panose="02020603050405020304"/>
                <a:ea typeface="Times New Roman" panose="02020603050405020304"/>
              </a:rPr>
              <a:t>-The UE has sent at least 1 L1-RSRP inference report for the target TCI state before the TCI state switch command</a:t>
            </a:r>
            <a:endParaRPr lang="en-US" altLang="zh-CN" sz="1800">
              <a:latin typeface="Times New Roman" panose="02020603050405020304"/>
              <a:ea typeface="Times New Roman" panose="02020603050405020304"/>
            </a:endParaRPr>
          </a:p>
          <a:p>
            <a:pPr lvl="1" algn="l" defTabSz="266700" fontAlgn="base" hangingPunct="0">
              <a:spcAft>
                <a:spcPts val="600"/>
              </a:spcAft>
              <a:buClrTx/>
              <a:buSzTx/>
              <a:buFontTx/>
            </a:pPr>
            <a:r>
              <a:rPr lang="en-US" altLang="zh-CN" sz="1800">
                <a:latin typeface="Times New Roman" panose="02020603050405020304"/>
                <a:ea typeface="Times New Roman" panose="02020603050405020304"/>
              </a:rPr>
              <a:t>-The TCI state remains detectable during the TCI state switching period</a:t>
            </a:r>
            <a:endParaRPr lang="en-US" altLang="zh-CN" sz="1800">
              <a:latin typeface="Times New Roman" panose="02020603050405020304"/>
              <a:ea typeface="Times New Roman" panose="02020603050405020304"/>
            </a:endParaRPr>
          </a:p>
          <a:p>
            <a:pPr lvl="1" algn="l" defTabSz="266700" fontAlgn="base" hangingPunct="0">
              <a:spcAft>
                <a:spcPts val="600"/>
              </a:spcAft>
              <a:buClrTx/>
              <a:buSzTx/>
              <a:buFontTx/>
            </a:pPr>
            <a:r>
              <a:rPr lang="en-US" altLang="zh-CN" sz="1800">
                <a:latin typeface="Times New Roman" panose="02020603050405020304"/>
                <a:ea typeface="Times New Roman" panose="02020603050405020304"/>
              </a:rPr>
              <a:t>-The SSB associated with the TCI state remain detectable during the TCI switching period</a:t>
            </a:r>
            <a:endParaRPr lang="en-US" altLang="zh-CN" sz="1800">
              <a:latin typeface="Times New Roman" panose="02020603050405020304"/>
              <a:ea typeface="Times New Roman" panose="02020603050405020304"/>
            </a:endParaRPr>
          </a:p>
          <a:p>
            <a:pPr marL="1200150" lvl="2" indent="-285750" algn="l" defTabSz="266700" fontAlgn="base" hangingPunct="0">
              <a:spcAft>
                <a:spcPts val="600"/>
              </a:spcAft>
              <a:buClrTx/>
              <a:buSzTx/>
              <a:buFont typeface="Arial" panose="020B0604020202020204" pitchFamily="34" charset="0"/>
              <a:buChar char="•"/>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SNR of the TCI state ≥ -3 dB</a:t>
            </a:r>
            <a:endParaRPr lang="en-US" altLang="zh-CN" sz="1800">
              <a:latin typeface="Times New Roman" panose="02020603050405020304"/>
              <a:ea typeface="Times New Roman" panose="02020603050405020304"/>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2127865" cy="645160"/>
          </a:xfrm>
          <a:prstGeom prst="rect">
            <a:avLst/>
          </a:prstGeom>
          <a:noFill/>
          <a:ln w="9525">
            <a:noFill/>
          </a:ln>
        </p:spPr>
        <p:txBody>
          <a:bodyPr wrap="square">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RRM core requirement and testing framework for beam management (2/4) </a:t>
            </a:r>
            <a:endParaRPr lang="zh-CN" altLang="en-US"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383540" y="956945"/>
            <a:ext cx="11602720" cy="5749290"/>
          </a:xfrm>
          <a:prstGeom prst="rect">
            <a:avLst/>
          </a:prstGeom>
          <a:ln w="9525">
            <a:solidFill>
              <a:schemeClr val="tx1"/>
            </a:solidFill>
          </a:ln>
        </p:spPr>
        <p:txBody>
          <a:bodyPr wrap="square">
            <a:spAutoFit/>
          </a:bodyPr>
          <a:p>
            <a:pPr defTabSz="266700">
              <a:lnSpc>
                <a:spcPts val="2060"/>
              </a:lnSpc>
              <a:spcAft>
                <a:spcPts val="900"/>
              </a:spcAft>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sym typeface="+mn-ea"/>
              </a:rPr>
              <a:t>Agreement </a:t>
            </a: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(continued):</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900"/>
              </a:spcAft>
            </a:pPr>
            <a:r>
              <a:rPr lang="en-US" altLang="zh-CN" sz="1800">
                <a:latin typeface="Times New Roman" panose="02020603050405020304"/>
                <a:ea typeface="等线" panose="02010600030101010101" pitchFamily="2" charset="-122"/>
              </a:rPr>
              <a:t>oTime conditions:</a:t>
            </a:r>
            <a:endParaRPr lang="en-US" altLang="zh-CN" sz="1800">
              <a:latin typeface="Times New Roman" panose="02020603050405020304"/>
              <a:ea typeface="等线" panose="02010600030101010101" pitchFamily="2" charset="-122"/>
            </a:endParaRPr>
          </a:p>
          <a:p>
            <a:pPr lvl="1" defTabSz="266700">
              <a:lnSpc>
                <a:spcPts val="2060"/>
              </a:lnSpc>
              <a:spcAft>
                <a:spcPts val="900"/>
              </a:spcAft>
            </a:pPr>
            <a:r>
              <a:rPr lang="en-US" altLang="zh-CN" sz="1800">
                <a:latin typeface="Times New Roman" panose="02020603050405020304"/>
                <a:ea typeface="等线" panose="02010600030101010101" pitchFamily="2" charset="-122"/>
              </a:rPr>
              <a:t>-TCI state switch command is received within 1280 ms upon the last transmission of the RS resource for beam predict reporting or measurement</a:t>
            </a:r>
            <a:endParaRPr lang="en-US" altLang="zh-CN" sz="1800">
              <a:latin typeface="Times New Roman" panose="02020603050405020304"/>
              <a:ea typeface="等线" panose="02010600030101010101" pitchFamily="2" charset="-122"/>
            </a:endParaRPr>
          </a:p>
          <a:p>
            <a:pPr defTabSz="266700">
              <a:lnSpc>
                <a:spcPts val="2060"/>
              </a:lnSpc>
              <a:spcAft>
                <a:spcPts val="900"/>
              </a:spcAft>
            </a:pPr>
            <a:r>
              <a:rPr lang="en-US" altLang="zh-CN" sz="1800">
                <a:latin typeface="Times New Roman" panose="02020603050405020304"/>
                <a:ea typeface="等线" panose="02010600030101010101" pitchFamily="2" charset="-122"/>
              </a:rPr>
              <a:t>oAgreement on QCL relationship</a:t>
            </a:r>
            <a:endParaRPr lang="en-US" altLang="zh-CN" sz="1800">
              <a:latin typeface="Times New Roman" panose="02020603050405020304"/>
              <a:ea typeface="等线" panose="02010600030101010101" pitchFamily="2" charset="-122"/>
            </a:endParaRPr>
          </a:p>
          <a:p>
            <a:pPr lvl="1" defTabSz="266700">
              <a:lnSpc>
                <a:spcPts val="2060"/>
              </a:lnSpc>
              <a:spcAft>
                <a:spcPts val="900"/>
              </a:spcAft>
            </a:pPr>
            <a:r>
              <a:rPr lang="en-US" altLang="zh-CN" sz="1800">
                <a:latin typeface="Times New Roman" panose="02020603050405020304"/>
                <a:ea typeface="等线" panose="02010600030101010101" pitchFamily="2" charset="-122"/>
              </a:rPr>
              <a:t>-If the predicted Tx beam in Set A is QCL Type-D to a known measured Tx beam, where TX beam can be both inside or outside set B, the corresponding Rx beam is known.</a:t>
            </a:r>
            <a:endParaRPr lang="en-US" altLang="zh-CN" sz="1800">
              <a:latin typeface="Times New Roman" panose="02020603050405020304"/>
              <a:ea typeface="等线" panose="02010600030101010101" pitchFamily="2" charset="-122"/>
            </a:endParaRPr>
          </a:p>
          <a:p>
            <a:pPr lvl="1" defTabSz="266700">
              <a:lnSpc>
                <a:spcPts val="2060"/>
              </a:lnSpc>
              <a:spcAft>
                <a:spcPts val="900"/>
              </a:spcAft>
            </a:pPr>
            <a:r>
              <a:rPr lang="en-US" altLang="zh-CN" sz="1800">
                <a:latin typeface="Times New Roman" panose="02020603050405020304"/>
                <a:ea typeface="等线" panose="02010600030101010101" pitchFamily="2" charset="-122"/>
              </a:rPr>
              <a:t>-If the predicted Tx beam in Set A is not QCL Type-D to a known Tx beam, known TCI state conditions shall be based on UE capability.</a:t>
            </a:r>
            <a:endParaRPr lang="en-US" altLang="zh-CN" sz="1800" b="1" u="sng">
              <a:latin typeface="Times New Roman" panose="02020603050405020304"/>
              <a:ea typeface="等线" panose="02010600030101010101" pitchFamily="2" charset="-122"/>
            </a:endParaRPr>
          </a:p>
          <a:p>
            <a:pPr defTabSz="266700">
              <a:lnSpc>
                <a:spcPts val="2060"/>
              </a:lnSpc>
              <a:spcAft>
                <a:spcPts val="500"/>
              </a:spcAft>
            </a:pPr>
            <a:r>
              <a:rPr lang="en-US" altLang="zh-CN" sz="1800" b="1" u="sng">
                <a:latin typeface="Times New Roman" panose="02020603050405020304"/>
                <a:ea typeface="Times New Roman" panose="02020603050405020304"/>
              </a:rPr>
              <a:t>Issue 2-9:</a:t>
            </a:r>
            <a:r>
              <a:rPr lang="en-US" altLang="zh-CN" sz="1800" b="1" u="sng">
                <a:latin typeface="Times New Roman" panose="02020603050405020304"/>
                <a:ea typeface="等线" panose="02010600030101010101" pitchFamily="2" charset="-122"/>
              </a:rPr>
              <a:t> </a:t>
            </a:r>
            <a:r>
              <a:rPr lang="en-US" altLang="zh-CN" sz="1800" b="1" u="sng">
                <a:latin typeface="Times New Roman" panose="02020603050405020304"/>
                <a:ea typeface="Times New Roman" panose="02020603050405020304"/>
              </a:rPr>
              <a:t>Metrics/KPIs for beam ID prediction</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-If RSRP prediction is reported, absolute/relative RSRP requirements applies to </a:t>
            </a:r>
            <a:endParaRPr lang="en-US" altLang="zh-CN" sz="1800">
              <a:latin typeface="Times New Roman" panose="02020603050405020304"/>
              <a:ea typeface="Times New Roman" panose="02020603050405020304"/>
            </a:endParaRPr>
          </a:p>
          <a:p>
            <a:pPr marL="742950" lvl="1" indent="-285750" defTabSz="266700">
              <a:lnSpc>
                <a:spcPts val="2060"/>
              </a:lnSpc>
              <a:spcAft>
                <a:spcPts val="500"/>
              </a:spcAft>
              <a:buFont typeface="Arial" panose="020B0604020202020204" pitchFamily="34" charset="0"/>
              <a:buChar char="•"/>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reported beams where SNR side condition is met</a:t>
            </a:r>
            <a:endParaRPr lang="en-US" altLang="zh-CN" sz="1800">
              <a:latin typeface="Times New Roman" panose="02020603050405020304"/>
              <a:ea typeface="Times New Roman" panose="02020603050405020304"/>
            </a:endParaRPr>
          </a:p>
          <a:p>
            <a:pPr marL="742950" lvl="1" indent="-285750" defTabSz="266700">
              <a:lnSpc>
                <a:spcPts val="2060"/>
              </a:lnSpc>
              <a:spcAft>
                <a:spcPts val="500"/>
              </a:spcAft>
              <a:buFont typeface="Arial" panose="020B0604020202020204" pitchFamily="34" charset="0"/>
              <a:buChar char="•"/>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The exact RSRP reporting including both absolute and relative will be defined in RAN1</a:t>
            </a:r>
            <a:endParaRPr lang="en-US" altLang="zh-CN" sz="1800">
              <a:latin typeface="Times New Roman" panose="02020603050405020304"/>
              <a:ea typeface="Times New Roman" panose="02020603050405020304"/>
            </a:endParaRPr>
          </a:p>
          <a:p>
            <a:pPr marL="742950" lvl="1" indent="-285750" defTabSz="266700">
              <a:lnSpc>
                <a:spcPts val="2060"/>
              </a:lnSpc>
              <a:spcAft>
                <a:spcPts val="500"/>
              </a:spcAft>
              <a:buFont typeface="Arial" panose="020B0604020202020204" pitchFamily="34" charset="0"/>
              <a:buChar char="•"/>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The related test can only apply to the top-K, where the value of K is FFS, beams. </a:t>
            </a:r>
            <a:endParaRPr lang="en-US" altLang="zh-CN" sz="1800">
              <a:latin typeface="Times New Roman" panose="02020603050405020304"/>
              <a:ea typeface="Times New Roman" panose="02020603050405020304"/>
            </a:endParaRPr>
          </a:p>
          <a:p>
            <a:pPr lvl="2" defTabSz="266700">
              <a:lnSpc>
                <a:spcPts val="2060"/>
              </a:lnSpc>
              <a:spcAft>
                <a:spcPts val="500"/>
              </a:spcAft>
            </a:pPr>
            <a:r>
              <a:rPr lang="en-US" altLang="zh-CN" sz="1800">
                <a:latin typeface="Times New Roman" panose="02020603050405020304"/>
                <a:ea typeface="Times New Roman" panose="02020603050405020304"/>
              </a:rPr>
              <a:t>oThe legacy beam management test and parameters can be taken as the reference to decide the exact value of K</a:t>
            </a:r>
            <a:endParaRPr lang="en-US" altLang="zh-CN" sz="1800">
              <a:latin typeface="Times New Roman" panose="02020603050405020304"/>
              <a:ea typeface="Times New Roman" panose="02020603050405020304"/>
            </a:endParaRPr>
          </a:p>
          <a:p>
            <a:pPr lvl="2" defTabSz="266700">
              <a:lnSpc>
                <a:spcPts val="2060"/>
              </a:lnSpc>
              <a:spcAft>
                <a:spcPts val="500"/>
              </a:spcAft>
            </a:pPr>
            <a:r>
              <a:rPr lang="en-US" altLang="zh-CN" sz="1800">
                <a:latin typeface="Times New Roman" panose="02020603050405020304"/>
                <a:ea typeface="Times New Roman" panose="02020603050405020304"/>
                <a:sym typeface="+mn-ea"/>
              </a:rPr>
              <a:t>o</a:t>
            </a:r>
            <a:r>
              <a:rPr lang="en-US" altLang="zh-CN" sz="1800">
                <a:latin typeface="Times New Roman" panose="02020603050405020304"/>
                <a:ea typeface="Times New Roman" panose="02020603050405020304"/>
              </a:rPr>
              <a:t>The feasibility of the test will be further discussed and decided. </a:t>
            </a:r>
            <a:endParaRPr lang="en-US" altLang="zh-CN" sz="1800">
              <a:latin typeface="Times New Roman" panose="02020603050405020304"/>
              <a:ea typeface="Times New Roman" panose="02020603050405020304"/>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2080875" cy="645160"/>
          </a:xfrm>
          <a:prstGeom prst="rect">
            <a:avLst/>
          </a:prstGeom>
          <a:noFill/>
          <a:ln w="9525">
            <a:noFill/>
          </a:ln>
        </p:spPr>
        <p:txBody>
          <a:bodyPr wrap="square">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RRM core requirement and testing framework for beam management (3/4) </a:t>
            </a:r>
            <a:endParaRPr lang="zh-CN" altLang="en-US"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383540" y="956945"/>
            <a:ext cx="11602720" cy="4874895"/>
          </a:xfrm>
          <a:prstGeom prst="rect">
            <a:avLst/>
          </a:prstGeom>
          <a:ln w="9525">
            <a:solidFill>
              <a:schemeClr val="tx1"/>
            </a:solidFill>
          </a:ln>
        </p:spPr>
        <p:txBody>
          <a:bodyPr wrap="square">
            <a:spAutoFit/>
          </a:bodyPr>
          <a:p>
            <a:pPr defTabSz="266700">
              <a:lnSpc>
                <a:spcPts val="2060"/>
              </a:lnSpc>
              <a:spcAft>
                <a:spcPts val="500"/>
              </a:spcAft>
            </a:pPr>
            <a:r>
              <a:rPr lang="en-US" altLang="zh-CN" sz="1800" b="1" u="sng">
                <a:latin typeface="Times New Roman" panose="02020603050405020304"/>
                <a:ea typeface="Times New Roman" panose="02020603050405020304"/>
              </a:rPr>
              <a:t>Issue 2-1: Measurement period for inference</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observation period for prediction: (observation period is the amount of time during which UE samples the reference signals to make 1 prediction report)</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For case 1, reuse M,N,P from legacy measurement requirements</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For case 2, use T*M, N P  (M,N,P same as legacy measurement requirement)</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	FFS on T value, T can also be 1. T can also be based on capability</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This observation period is to be used for the prediction delay requirement</a:t>
            </a:r>
            <a:endParaRPr lang="en-US" altLang="zh-CN" sz="1800">
              <a:latin typeface="Times New Roman" panose="02020603050405020304"/>
              <a:ea typeface="Times New Roman" panose="02020603050405020304"/>
            </a:endParaRPr>
          </a:p>
          <a:p>
            <a:pPr defTabSz="266700">
              <a:lnSpc>
                <a:spcPts val="2060"/>
              </a:lnSpc>
              <a:spcAft>
                <a:spcPts val="500"/>
              </a:spcAft>
            </a:pPr>
            <a:endParaRPr lang="en-US" altLang="zh-CN" sz="1800">
              <a:latin typeface="Times New Roman" panose="02020603050405020304"/>
              <a:ea typeface="Times New Roman" panose="02020603050405020304"/>
            </a:endParaRPr>
          </a:p>
          <a:p>
            <a:pPr algn="l" defTabSz="266700">
              <a:lnSpc>
                <a:spcPts val="2060"/>
              </a:lnSpc>
              <a:spcAft>
                <a:spcPts val="500"/>
              </a:spcAft>
              <a:buClrTx/>
              <a:buSzTx/>
              <a:buFontTx/>
            </a:pPr>
            <a:r>
              <a:rPr lang="en-US" altLang="zh-CN" sz="1800" b="1" u="sng">
                <a:latin typeface="Times New Roman" panose="02020603050405020304"/>
                <a:ea typeface="Times New Roman" panose="02020603050405020304"/>
              </a:rPr>
              <a:t>Issue 2-4: Activation delay</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-UE has to be ready to start measurements for inference after sending RRC reconfiguration complete</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-Inference delay (might include also model loading depending on UE implementation) will be included in the inference reporting delay</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sym typeface="+mn-ea"/>
              </a:rPr>
              <a:t>-</a:t>
            </a:r>
            <a:r>
              <a:rPr lang="en-US" altLang="zh-CN" sz="1800">
                <a:latin typeface="Times New Roman" panose="02020603050405020304"/>
                <a:ea typeface="Times New Roman" panose="02020603050405020304"/>
              </a:rPr>
              <a:t>This applies to all reporting schemes</a:t>
            </a:r>
            <a:endParaRPr lang="en-US" altLang="zh-CN" sz="1800">
              <a:latin typeface="Times New Roman" panose="02020603050405020304"/>
              <a:ea typeface="Times New Roman" panose="02020603050405020304"/>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2009120" cy="645160"/>
          </a:xfrm>
          <a:prstGeom prst="rect">
            <a:avLst/>
          </a:prstGeom>
          <a:noFill/>
          <a:ln w="9525">
            <a:noFill/>
          </a:ln>
        </p:spPr>
        <p:txBody>
          <a:bodyPr wrap="square">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RRM core requirement and testing framework for beam management (4/4)</a:t>
            </a:r>
            <a:endParaRPr lang="zh-CN" altLang="en-US"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383540" y="956945"/>
            <a:ext cx="11602720" cy="5139055"/>
          </a:xfrm>
          <a:prstGeom prst="rect">
            <a:avLst/>
          </a:prstGeom>
          <a:ln w="9525">
            <a:solidFill>
              <a:schemeClr val="tx1"/>
            </a:solidFill>
          </a:ln>
        </p:spPr>
        <p:txBody>
          <a:bodyPr wrap="square">
            <a:spAutoFit/>
          </a:bodyPr>
          <a:p>
            <a:pPr defTabSz="266700">
              <a:lnSpc>
                <a:spcPts val="2060"/>
              </a:lnSpc>
              <a:spcAft>
                <a:spcPts val="500"/>
              </a:spcAft>
            </a:pPr>
            <a:r>
              <a:rPr lang="en-US" altLang="zh-CN" sz="1800" b="1" u="sng">
                <a:latin typeface="Times New Roman" panose="02020603050405020304"/>
                <a:ea typeface="Times New Roman" panose="02020603050405020304"/>
              </a:rPr>
              <a:t>Issue 2-6: Test system setup</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Consider multi AoA based RRM testing setup as baseline(enhanced IFF system with 4 probes used for FR2 RRM conformance testing)</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		Single AoA tests can also be performed in the multi AoA based RRM test setup</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	Further analyze what spatial channel models can be emulated with this test setup</a:t>
            </a:r>
            <a:endParaRPr lang="en-US" altLang="zh-CN" sz="1800">
              <a:latin typeface="Times New Roman" panose="02020603050405020304"/>
              <a:ea typeface="Times New Roman" panose="02020603050405020304"/>
            </a:endParaRPr>
          </a:p>
          <a:p>
            <a:pPr marL="742950" lvl="1" indent="-285750" defTabSz="266700">
              <a:lnSpc>
                <a:spcPts val="2060"/>
              </a:lnSpc>
              <a:spcAft>
                <a:spcPts val="500"/>
              </a:spcAft>
              <a:buFont typeface="Wingdings" panose="05000000000000000000" charset="0"/>
              <a:buChar char="Ø"/>
            </a:pPr>
            <a:r>
              <a:rPr lang="en-US" altLang="en-US" sz="1800">
                <a:latin typeface="Times New Roman" panose="02020603050405020304"/>
                <a:ea typeface="Times New Roman" panose="02020603050405020304"/>
              </a:rPr>
              <a:t></a:t>
            </a:r>
            <a:r>
              <a:rPr lang="en-US" altLang="zh-CN" sz="1800">
                <a:latin typeface="Times New Roman" panose="02020603050405020304"/>
                <a:ea typeface="Times New Roman" panose="02020603050405020304"/>
              </a:rPr>
              <a:t>Companies are invited to bring analysis on what simplified spatial channel (multiple clusters coming from multiple directions) model can be emulated in this test setup</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	Single AoA tests are not precluded</a:t>
            </a:r>
            <a:endParaRPr lang="en-US" altLang="zh-CN" sz="1800">
              <a:latin typeface="Times New Roman" panose="02020603050405020304"/>
              <a:ea typeface="Times New Roman" panose="02020603050405020304"/>
            </a:endParaRPr>
          </a:p>
          <a:p>
            <a:pPr defTabSz="266700">
              <a:lnSpc>
                <a:spcPts val="2060"/>
              </a:lnSpc>
              <a:spcAft>
                <a:spcPts val="500"/>
              </a:spcAft>
            </a:pPr>
            <a:endParaRPr lang="en-US" altLang="zh-CN" sz="1800">
              <a:latin typeface="Times New Roman" panose="02020603050405020304"/>
              <a:ea typeface="Times New Roman" panose="02020603050405020304"/>
            </a:endParaRPr>
          </a:p>
          <a:p>
            <a:pPr algn="l" defTabSz="266700">
              <a:lnSpc>
                <a:spcPts val="2060"/>
              </a:lnSpc>
              <a:spcAft>
                <a:spcPts val="500"/>
              </a:spcAft>
              <a:buClrTx/>
              <a:buSzTx/>
              <a:buFontTx/>
            </a:pPr>
            <a:r>
              <a:rPr lang="en-US" altLang="zh-CN" sz="1800" b="1" u="sng">
                <a:latin typeface="Times New Roman" panose="02020603050405020304"/>
                <a:ea typeface="Times New Roman" panose="02020603050405020304"/>
              </a:rPr>
              <a:t>Issue 2-7: Test system channel model</a:t>
            </a:r>
            <a:endParaRPr lang="en-US" altLang="zh-CN" sz="1800" b="1" u="sng">
              <a:latin typeface="Times New Roman" panose="02020603050405020304"/>
              <a:ea typeface="Times New Roman" panose="02020603050405020304"/>
            </a:endParaRPr>
          </a:p>
          <a:p>
            <a:pPr algn="l" defTabSz="266700">
              <a:lnSpc>
                <a:spcPct val="100000"/>
              </a:lnSpc>
              <a:spcAft>
                <a:spcPts val="600"/>
              </a:spcAft>
              <a:buClrTx/>
              <a:buSzTx/>
              <a:buFontTx/>
            </a:pPr>
            <a:r>
              <a:rPr lang="en-US" altLang="zh-CN" sz="1800" b="1" u="sng">
                <a:gradFill>
                  <a:gsLst>
                    <a:gs pos="0">
                      <a:srgbClr val="14CD68"/>
                    </a:gs>
                    <a:gs pos="100000">
                      <a:srgbClr val="035C7D"/>
                    </a:gs>
                  </a:gsLst>
                  <a:lin scaled="0"/>
                </a:gradFill>
                <a:latin typeface="Times New Roman" panose="02020603050405020304"/>
                <a:ea typeface="Times New Roman" panose="02020603050405020304"/>
              </a:rPr>
              <a:t>Agreement:</a:t>
            </a:r>
            <a:endParaRPr lang="en-US" altLang="zh-CN" sz="1800" b="1" u="sng">
              <a:gradFill>
                <a:gsLst>
                  <a:gs pos="0">
                    <a:srgbClr val="14CD68"/>
                  </a:gs>
                  <a:gs pos="100000">
                    <a:srgbClr val="035C7D"/>
                  </a:gs>
                </a:gsLst>
                <a:lin scaled="0"/>
              </a:gradFill>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Companies to bring analysis into what simplifications to CDL channels are needed to be able to emulate the channels in the enhanced IFF chamber.</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	Take CDL-C Umi as one example</a:t>
            </a:r>
            <a:endParaRPr lang="en-US" altLang="zh-CN" sz="1800">
              <a:latin typeface="Times New Roman" panose="02020603050405020304"/>
              <a:ea typeface="Times New Roman" panose="02020603050405020304"/>
            </a:endParaRPr>
          </a:p>
          <a:p>
            <a:pPr defTabSz="266700">
              <a:lnSpc>
                <a:spcPts val="2060"/>
              </a:lnSpc>
              <a:spcAft>
                <a:spcPts val="500"/>
              </a:spcAft>
            </a:pPr>
            <a:r>
              <a:rPr lang="en-US" altLang="zh-CN" sz="1800">
                <a:latin typeface="Times New Roman" panose="02020603050405020304"/>
                <a:ea typeface="Times New Roman" panose="02020603050405020304"/>
              </a:rPr>
              <a:t>	Other channel models can be further discussed</a:t>
            </a:r>
            <a:endParaRPr lang="en-US" altLang="zh-CN" sz="1800">
              <a:latin typeface="Times New Roman" panose="02020603050405020304"/>
              <a:ea typeface="Times New Roman" panose="02020603050405020304"/>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27725</Words>
  <Application>WPS 演示</Application>
  <PresentationFormat>宽屏</PresentationFormat>
  <Paragraphs>403</Paragraphs>
  <Slides>32</Slides>
  <Notes>8</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32</vt:i4>
      </vt:variant>
    </vt:vector>
  </HeadingPairs>
  <TitlesOfParts>
    <vt:vector size="50" baseType="lpstr">
      <vt:lpstr>Arial</vt:lpstr>
      <vt:lpstr>宋体</vt:lpstr>
      <vt:lpstr>Wingdings</vt:lpstr>
      <vt:lpstr>微软雅黑</vt:lpstr>
      <vt:lpstr>Arial</vt:lpstr>
      <vt:lpstr>方正黑体简体</vt:lpstr>
      <vt:lpstr>Ericsson Capital TT</vt:lpstr>
      <vt:lpstr>DejaVu Math TeX Gyre</vt:lpstr>
      <vt:lpstr>Times New Roman</vt:lpstr>
      <vt:lpstr>Times New Roman</vt:lpstr>
      <vt:lpstr>等线</vt:lpstr>
      <vt:lpstr>Wingdings</vt:lpstr>
      <vt:lpstr>Calibri</vt:lpstr>
      <vt:lpstr>Arial Unicode MS</vt:lpstr>
      <vt:lpstr>Symbol</vt:lpstr>
      <vt:lpstr>Courier New</vt:lpstr>
      <vt:lpstr>1_Office 佈景主題</vt:lpstr>
      <vt:lpstr>4_Office 佈景主題</vt:lpstr>
      <vt:lpstr>Update on AI/ML Progress in 3GPP Core Groups  </vt:lpstr>
      <vt:lpstr>PowerPoint 演示文稿</vt:lpstr>
      <vt:lpstr>Progress on WI NR_AIML_air   during RAN4#116 (August 2025) [4]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Progress on WI NR_AIML_air   during RAN4#116bis (October 2025) [5]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Progress on WI NR_AIML_air   during RAN2#131 (August 2025) [6]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5637</cp:revision>
  <cp:lastPrinted>2020-09-04T06:35:00Z</cp:lastPrinted>
  <dcterms:created xsi:type="dcterms:W3CDTF">2017-04-04T12:46:00Z</dcterms:created>
  <dcterms:modified xsi:type="dcterms:W3CDTF">2025-11-07T10:07:26Z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2052-12.8.2.21177</vt:lpwstr>
  </property>
  <property fmtid="{D5CDD505-2E9C-101B-9397-08002B2CF9AE}" pid="3" name="ICV">
    <vt:lpwstr>1E0E85C665E84CDD8827B8B73BBE3373_13</vt:lpwstr>
  </property>
</Properties>
</file>