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4"/>
  </p:handoutMasterIdLst>
  <p:sldIdLst>
    <p:sldId id="6645202" r:id="rId4"/>
    <p:sldId id="6645235" r:id="rId6"/>
    <p:sldId id="6645242" r:id="rId7"/>
    <p:sldId id="6645241" r:id="rId8"/>
    <p:sldId id="6645243" r:id="rId9"/>
    <p:sldId id="6645244" r:id="rId10"/>
    <p:sldId id="6645237" r:id="rId11"/>
    <p:sldId id="6645239" r:id="rId12"/>
    <p:sldId id="6645224" r:id="rId13"/>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42"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F6FC6"/>
    <a:srgbClr val="0070C0"/>
    <a:srgbClr val="FEE399"/>
    <a:srgbClr val="004C92"/>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842"/>
        <p:guide pos="3840"/>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commentAuthors" Target="commentAuthors.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5.xml"/><Relationship Id="rId2" Type="http://schemas.openxmlformats.org/officeDocument/2006/relationships/image" Target="../media/image10.pn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5.xml"/><Relationship Id="rId2" Type="http://schemas.openxmlformats.org/officeDocument/2006/relationships/image" Target="../media/image15.png"/><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5.xml"/><Relationship Id="rId2" Type="http://schemas.openxmlformats.org/officeDocument/2006/relationships/image" Target="../media/image17.png"/><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67715" y="2924810"/>
            <a:ext cx="10459085" cy="862965"/>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0" noProof="0" dirty="0">
                <a:ln>
                  <a:noFill/>
                </a:ln>
                <a:effectLst/>
                <a:uLnTx/>
                <a:uFillTx/>
                <a:latin typeface="+mn-lt"/>
                <a:sym typeface="+mn-ea"/>
              </a:rPr>
              <a:t>Disc on handling XR PDCP discard TCs</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177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109</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lang="en-US" altLang="zh-CN" sz="2400" b="1" kern="0" noProof="0" dirty="0">
                <a:ln>
                  <a:noFill/>
                </a:ln>
                <a:effectLst/>
                <a:uLnTx/>
                <a:uFillTx/>
                <a:sym typeface="+mn-ea"/>
              </a:rPr>
              <a:t>Dallas, USA, 17th Nov 2025 - 21st Nov 2025</a:t>
            </a:r>
            <a:r>
              <a:rPr lang="en-US" sz="2400" b="1" kern="0" noProof="0" dirty="0">
                <a:ln>
                  <a:noFill/>
                </a:ln>
                <a:effectLst/>
                <a:uLnTx/>
                <a:uFillTx/>
                <a:sym typeface="+mn-ea"/>
              </a:rPr>
              <a:t>                                                   		    </a:t>
            </a:r>
            <a:r>
              <a:rPr lang="en-US" altLang="zh-CN" sz="2400" b="1" noProof="0" dirty="0">
                <a:ln>
                  <a:noFill/>
                </a:ln>
                <a:effectLst/>
                <a:uLnTx/>
                <a:uFillTx/>
                <a:sym typeface="+mn-ea"/>
              </a:rPr>
              <a:t>R5-256071</a:t>
            </a:r>
            <a:endParaRPr lang="en-US" altLang="zh-CN" sz="2400" b="1" noProof="0" dirty="0">
              <a:ln>
                <a:noFill/>
              </a:ln>
              <a:effectLs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191770" y="3573145"/>
            <a:ext cx="5813425" cy="2118995"/>
          </a:xfrm>
          <a:prstGeom prst="rect">
            <a:avLst/>
          </a:prstGeom>
        </p:spPr>
      </p:pic>
      <p:sp>
        <p:nvSpPr>
          <p:cNvPr id="1049668" name="TextBox 4"/>
          <p:cNvSpPr txBox="1"/>
          <p:nvPr/>
        </p:nvSpPr>
        <p:spPr>
          <a:xfrm>
            <a:off x="66675" y="95250"/>
            <a:ext cx="10787380" cy="119888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highlight>
                  <a:srgbClr val="000000">
                    <a:alpha val="0"/>
                  </a:srgbClr>
                </a:highlight>
                <a:uLnTx/>
                <a:uFillTx/>
                <a:latin typeface="+mn-lt"/>
                <a:sym typeface="+mn-ea"/>
              </a:rPr>
              <a:t>XR PDCP discard TCs need to define RTP header extension</a:t>
            </a:r>
            <a:endParaRPr lang="en-US" altLang="zh-CN" sz="2400" b="1" dirty="0">
              <a:highlight>
                <a:srgbClr val="000000">
                  <a:alpha val="0"/>
                </a:srgbClr>
              </a:highlight>
              <a:ea typeface="宋体" panose="02010600030101010101" pitchFamily="2" charset="-122"/>
            </a:endParaRPr>
          </a:p>
          <a:p>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For XR PDCP discard TCs, PDU Set marking information is in RTP header extension (application layer packet) as per TS26.522, e.g. PDU Set Importance (PSI), PDU Set Sequence Number (PSSN) and PDU Sequence Number within a PDU Set (PSN). </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lang="en-US" altLang="zh-CN" sz="2000" b="1" noProof="0" dirty="0">
                <a:solidFill>
                  <a:schemeClr val="tx1"/>
                </a:solidFill>
                <a:cs typeface="Arial" panose="020B0604020202020204" pitchFamily="34" charset="0"/>
                <a:sym typeface="+mn-ea"/>
              </a:rPr>
              <a:t>Observation 1:  </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 an RTP packet within header extension needs to be constructed for XR PDCP discard TCs.</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9" name="图片 8"/>
          <p:cNvPicPr>
            <a:picLocks noChangeAspect="1"/>
          </p:cNvPicPr>
          <p:nvPr/>
        </p:nvPicPr>
        <p:blipFill>
          <a:blip r:embed="rId2"/>
          <a:stretch>
            <a:fillRect/>
          </a:stretch>
        </p:blipFill>
        <p:spPr>
          <a:xfrm>
            <a:off x="6384290" y="2565400"/>
            <a:ext cx="5392420" cy="4256405"/>
          </a:xfrm>
          <a:prstGeom prst="rect">
            <a:avLst/>
          </a:prstGeom>
        </p:spPr>
      </p:pic>
      <p:sp>
        <p:nvSpPr>
          <p:cNvPr id="3" name="文本框 2"/>
          <p:cNvSpPr txBox="1"/>
          <p:nvPr/>
        </p:nvSpPr>
        <p:spPr>
          <a:xfrm rot="20520000">
            <a:off x="4321810" y="3159125"/>
            <a:ext cx="2348230" cy="54102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26.522 j20</a:t>
            </a:r>
            <a:endParaRPr lang="en-US" altLang="zh-CN" sz="1600" b="1">
              <a:solidFill>
                <a:srgbClr val="C00000"/>
              </a:solidFill>
              <a:highlight>
                <a:srgbClr val="000000">
                  <a:alpha val="0"/>
                </a:srgbClr>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779145"/>
          </a:xfrm>
          <a:prstGeom prst="rect">
            <a:avLst/>
          </a:prstGeom>
          <a:noFill/>
        </p:spPr>
        <p:txBody>
          <a:bodyPr wrap="square" rtlCol="0">
            <a:no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highlight>
                  <a:srgbClr val="000000">
                    <a:alpha val="0"/>
                  </a:srgbClr>
                </a:highlight>
                <a:uLnTx/>
                <a:uFillTx/>
                <a:latin typeface="+mn-lt"/>
                <a:sym typeface="+mn-ea"/>
              </a:rPr>
              <a:t>A test loop mode for application layer packet is needed</a:t>
            </a:r>
            <a:endParaRPr lang="en-US" altLang="zh-CN" sz="2400" b="1" noProof="0" dirty="0">
              <a:ln>
                <a:noFill/>
              </a:ln>
              <a:effectLst/>
              <a:highlight>
                <a:srgbClr val="000000">
                  <a:alpha val="0"/>
                </a:srgbClr>
              </a:highlight>
              <a:uLnTx/>
              <a:uFillTx/>
              <a:latin typeface="+mn-lt"/>
            </a:endParaRPr>
          </a:p>
          <a:p>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rPr>
              <a:t>Observation 2:  </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The existing test loop modes specified in TS 38.509 are for DRB, QoS flow, MBS RB and Sidelink are not suitbale for application-layer RTP packets loopback test</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lang="en-US" altLang="zh-CN" sz="2000" b="1" noProof="0" dirty="0">
                <a:solidFill>
                  <a:schemeClr val="tx1"/>
                </a:solidFill>
                <a:cs typeface="Arial" panose="020B0604020202020204" pitchFamily="34" charset="0"/>
                <a:sym typeface="+mn-ea"/>
              </a:rPr>
              <a:t>Proposal 1:  </a:t>
            </a:r>
            <a:r>
              <a:rPr lang="en-US" altLang="zh-CN" sz="2000" noProof="0" dirty="0">
                <a:solidFill>
                  <a:schemeClr val="tx1"/>
                </a:solidFill>
                <a:cs typeface="Arial" panose="020B0604020202020204" pitchFamily="34" charset="0"/>
                <a:sym typeface="+mn-ea"/>
              </a:rPr>
              <a:t>It is proposed to introduce a new test loop mode for </a:t>
            </a:r>
            <a:r>
              <a:rPr lang="en-US" altLang="zh-CN" sz="2000" noProof="0" dirty="0">
                <a:solidFill>
                  <a:schemeClr val="tx1"/>
                </a:solidFill>
                <a:cs typeface="Arial" panose="020B0604020202020204" pitchFamily="34" charset="0"/>
                <a:sym typeface="+mn-ea"/>
              </a:rPr>
              <a:t>application-layer packets (e.g.  RTP ) </a:t>
            </a:r>
            <a:r>
              <a:rPr lang="en-US" altLang="zh-CN" sz="2000" noProof="0" dirty="0">
                <a:solidFill>
                  <a:schemeClr val="tx1"/>
                </a:solidFill>
                <a:cs typeface="Arial" panose="020B0604020202020204" pitchFamily="34" charset="0"/>
                <a:sym typeface="+mn-ea"/>
              </a:rPr>
              <a:t>a</a:t>
            </a:r>
            <a:r>
              <a:rPr lang="en-US" altLang="zh-CN" sz="2000" noProof="0" dirty="0">
                <a:solidFill>
                  <a:schemeClr val="tx1"/>
                </a:solidFill>
                <a:cs typeface="Arial" panose="020B0604020202020204" pitchFamily="34" charset="0"/>
                <a:sym typeface="+mn-ea"/>
              </a:rPr>
              <a:t>nd to agree the related TS 38.509 CR R5-25xxxx (CR number)</a:t>
            </a:r>
            <a:r>
              <a:rPr lang="en-US" altLang="zh-CN" sz="2000" noProof="0" dirty="0">
                <a:solidFill>
                  <a:schemeClr val="tx1"/>
                </a:solidFill>
                <a:cs typeface="Arial" panose="020B0604020202020204" pitchFamily="34" charset="0"/>
                <a:sym typeface="+mn-ea"/>
              </a:rPr>
              <a:t>.</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8" name="图片 7"/>
          <p:cNvPicPr>
            <a:picLocks noChangeAspect="1"/>
          </p:cNvPicPr>
          <p:nvPr/>
        </p:nvPicPr>
        <p:blipFill>
          <a:blip r:embed="rId1"/>
          <a:stretch>
            <a:fillRect/>
          </a:stretch>
        </p:blipFill>
        <p:spPr>
          <a:xfrm>
            <a:off x="1640840" y="1628775"/>
            <a:ext cx="8108950" cy="4253865"/>
          </a:xfrm>
          <a:prstGeom prst="rect">
            <a:avLst/>
          </a:prstGeom>
        </p:spPr>
      </p:pic>
      <p:sp>
        <p:nvSpPr>
          <p:cNvPr id="3" name="文本框 2"/>
          <p:cNvSpPr txBox="1"/>
          <p:nvPr/>
        </p:nvSpPr>
        <p:spPr>
          <a:xfrm rot="300000">
            <a:off x="9453880" y="1993900"/>
            <a:ext cx="2408555" cy="54610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38.509 h50</a:t>
            </a:r>
            <a:endParaRPr lang="en-US" altLang="zh-CN" sz="1600" b="1">
              <a:solidFill>
                <a:srgbClr val="C00000"/>
              </a:solidFill>
              <a:highlight>
                <a:srgbClr val="000000">
                  <a:alpha val="0"/>
                </a:srgbClr>
              </a:highligh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10235"/>
          </a:xfrm>
          <a:prstGeom prst="rect">
            <a:avLst/>
          </a:prstGeom>
          <a:noFill/>
        </p:spPr>
        <p:txBody>
          <a:bodyPr wrap="square" rtlCol="0">
            <a:no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highlight>
                  <a:srgbClr val="000000">
                    <a:alpha val="0"/>
                  </a:srgbClr>
                </a:highlight>
                <a:uLnTx/>
                <a:uFillTx/>
                <a:latin typeface="+mn-lt"/>
                <a:sym typeface="+mn-ea"/>
              </a:rPr>
              <a:t>XR DL/UL awareness for PDU Set information</a:t>
            </a:r>
            <a:endParaRPr lang="en-US" altLang="zh-CN" sz="2400" b="1" dirty="0">
              <a:highlight>
                <a:srgbClr val="000000">
                  <a:alpha val="0"/>
                </a:srgbClr>
              </a:highlight>
              <a:ea typeface="宋体" panose="02010600030101010101" pitchFamily="2" charset="-122"/>
            </a:endParaRPr>
          </a:p>
          <a:p>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algn="l" defTabSz="914400" eaLnBrk="1" hangingPunct="1">
              <a:lnSpc>
                <a:spcPct val="150000"/>
              </a:lnSpc>
              <a:spcBef>
                <a:spcPts val="200"/>
              </a:spcBef>
              <a:spcAft>
                <a:spcPts val="200"/>
              </a:spcAft>
              <a:buClrTx/>
              <a:buSzTx/>
              <a:buFont typeface="Arial" panose="020B0604020202020204" pitchFamily="34" charset="0"/>
              <a:buNone/>
              <a:defRPr/>
            </a:pPr>
            <a:r>
              <a:rPr lang="en-US" altLang="zh-CN" sz="1600" noProof="0" dirty="0">
                <a:solidFill>
                  <a:schemeClr val="tx1"/>
                </a:solidFill>
                <a:cs typeface="Arial" panose="020B0604020202020204" pitchFamily="34" charset="0"/>
                <a:sym typeface="+mn-ea"/>
              </a:rPr>
              <a:t>As per the description in TS 38.300 cl16.15.2, it is clearly said that XR UL awareness depends on UE implementation. The test purpose of PDCP discard TCs is to test whether UE sends the received application layer packet back to SS by using new defined test loop mode. Thus, SS only needs to 1)send the RTP packet and map it to a PDCP PDU through layer by layer encapsulation; 2) set up some XR PDCP discared related configurations and timers. Thus, no need to implement XR DL awareness in SS. E.g. How the RTP packet is mapped to GTP-U header (in core network) and GTP-U header mapped to PDCP PDU (in gNB). </a:t>
            </a: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r>
              <a:rPr lang="en-US" altLang="zh-CN" sz="1600" b="1" noProof="0" dirty="0">
                <a:solidFill>
                  <a:schemeClr val="tx1"/>
                </a:solidFill>
                <a:cs typeface="Arial" panose="020B0604020202020204" pitchFamily="34" charset="0"/>
                <a:sym typeface="+mn-ea"/>
              </a:rPr>
              <a:t>Proposal 2: </a:t>
            </a:r>
            <a:r>
              <a:rPr lang="en-US" altLang="zh-CN" sz="1600" noProof="0" dirty="0">
                <a:solidFill>
                  <a:schemeClr val="tx1"/>
                </a:solidFill>
                <a:cs typeface="Arial" panose="020B0604020202020204" pitchFamily="34" charset="0"/>
                <a:sym typeface="+mn-ea"/>
              </a:rPr>
              <a:t>PDCP discard TCs are only related to XR UL awareness rather than DL awareness. SS needs to construct an RTP packet within header extension and map it to a PDCP PDU for test. Besides, SS also needs to set up some related configurations and timers case by case.</a:t>
            </a: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2" name="图片 1"/>
          <p:cNvPicPr>
            <a:picLocks noChangeAspect="1"/>
          </p:cNvPicPr>
          <p:nvPr/>
        </p:nvPicPr>
        <p:blipFill>
          <a:blip r:embed="rId1"/>
          <a:stretch>
            <a:fillRect/>
          </a:stretch>
        </p:blipFill>
        <p:spPr>
          <a:xfrm>
            <a:off x="1847850" y="2781300"/>
            <a:ext cx="7653020" cy="2566035"/>
          </a:xfrm>
          <a:prstGeom prst="rect">
            <a:avLst/>
          </a:prstGeom>
        </p:spPr>
      </p:pic>
      <p:sp>
        <p:nvSpPr>
          <p:cNvPr id="3" name="文本框 2"/>
          <p:cNvSpPr txBox="1"/>
          <p:nvPr/>
        </p:nvSpPr>
        <p:spPr>
          <a:xfrm rot="300000">
            <a:off x="9355455" y="3101340"/>
            <a:ext cx="2408555" cy="54610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38.300 j00</a:t>
            </a:r>
            <a:endParaRPr lang="en-US" altLang="zh-CN" sz="1600" b="1">
              <a:solidFill>
                <a:srgbClr val="C00000"/>
              </a:solidFill>
              <a:highlight>
                <a:srgbClr val="000000">
                  <a:alpha val="0"/>
                </a:srgbClr>
              </a:highligh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10235"/>
          </a:xfrm>
          <a:prstGeom prst="rect">
            <a:avLst/>
          </a:prstGeom>
          <a:noFill/>
        </p:spPr>
        <p:txBody>
          <a:bodyPr wrap="square" rtlCol="0">
            <a:no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highlight>
                  <a:srgbClr val="000000">
                    <a:alpha val="0"/>
                  </a:srgbClr>
                </a:highlight>
                <a:uLnTx/>
                <a:uFillTx/>
                <a:latin typeface="+mn-lt"/>
                <a:sym typeface="+mn-ea"/>
              </a:rPr>
              <a:t>How to map an RTP packet to a PDCP PDU</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36930"/>
            <a:ext cx="6687185" cy="5141595"/>
          </a:xfrm>
          <a:prstGeom prst="rect">
            <a:avLst/>
          </a:prstGeom>
          <a:noFill/>
          <a:ln w="12700" cmpd="sng">
            <a:noFill/>
            <a:prstDash val="solid"/>
            <a:miter lim="800000"/>
          </a:ln>
        </p:spPr>
        <p:txBody>
          <a:bodyPr wrap="square">
            <a:noAutofit/>
          </a:bodyPr>
          <a:p>
            <a:pPr marR="0" algn="l" defTabSz="914400" eaLnBrk="1" hangingPunct="1">
              <a:lnSpc>
                <a:spcPct val="130000"/>
              </a:lnSpc>
              <a:spcBef>
                <a:spcPts val="200"/>
              </a:spcBef>
              <a:spcAft>
                <a:spcPts val="200"/>
              </a:spcAft>
              <a:buClrTx/>
              <a:buSzTx/>
              <a:buFont typeface="Arial" panose="020B0604020202020204" pitchFamily="34" charset="0"/>
              <a:buNone/>
              <a:defRPr/>
            </a:pP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rPr>
              <a:t>The picture on the left shows how to map an RTP packet to a PDCP PDU. Through this procedure involves many NAS layers but with no changes to them. The only affected layer is application layer with RTP header and header extension changed. Thus, there is no need to define specific UDP header, IP header and SDAP header. The default configuraiton of these layers headers from SS can be reused. </a:t>
            </a: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ct val="130000"/>
              </a:lnSpc>
              <a:spcBef>
                <a:spcPts val="200"/>
              </a:spcBef>
              <a:spcAft>
                <a:spcPts val="200"/>
              </a:spcAft>
              <a:buClrTx/>
              <a:buSzTx/>
              <a:buFont typeface="Arial" panose="020B0604020202020204" pitchFamily="34" charset="0"/>
              <a:buNone/>
              <a:defRPr/>
            </a:pPr>
            <a:r>
              <a:rPr lang="en-US" altLang="zh-CN" sz="1800" noProof="0" dirty="0">
                <a:solidFill>
                  <a:schemeClr val="tx1"/>
                </a:solidFill>
                <a:cs typeface="Arial" panose="020B0604020202020204" pitchFamily="34" charset="0"/>
                <a:sym typeface="+mn-ea"/>
              </a:rPr>
              <a:t>For the RTP header</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rPr>
              <a:t>, the only affected  field is X  which indicates whether there is an RTP header extension. This field needs to be set to 1. For the other fields in RTP header, the default configuration can be used as well.</a:t>
            </a: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ct val="130000"/>
              </a:lnSpc>
              <a:spcBef>
                <a:spcPts val="200"/>
              </a:spcBef>
              <a:spcAft>
                <a:spcPts val="200"/>
              </a:spcAft>
              <a:buClrTx/>
              <a:buSzTx/>
              <a:buFont typeface="Arial" panose="020B0604020202020204" pitchFamily="34" charset="0"/>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5" name="图片 4"/>
          <p:cNvPicPr>
            <a:picLocks noChangeAspect="1"/>
          </p:cNvPicPr>
          <p:nvPr/>
        </p:nvPicPr>
        <p:blipFill>
          <a:blip r:embed="rId1"/>
          <a:stretch>
            <a:fillRect/>
          </a:stretch>
        </p:blipFill>
        <p:spPr>
          <a:xfrm>
            <a:off x="6887845" y="908685"/>
            <a:ext cx="5268595" cy="4864100"/>
          </a:xfrm>
          <a:prstGeom prst="rect">
            <a:avLst/>
          </a:prstGeom>
        </p:spPr>
      </p:pic>
      <p:sp>
        <p:nvSpPr>
          <p:cNvPr id="6" name="文本框 5"/>
          <p:cNvSpPr txBox="1"/>
          <p:nvPr/>
        </p:nvSpPr>
        <p:spPr>
          <a:xfrm>
            <a:off x="120015" y="4941570"/>
            <a:ext cx="8385810" cy="1899285"/>
          </a:xfrm>
          <a:prstGeom prst="rect">
            <a:avLst/>
          </a:prstGeom>
          <a:noFill/>
          <a:ln w="12700" cmpd="sng">
            <a:noFill/>
            <a:prstDash val="solid"/>
            <a:miter lim="800000"/>
          </a:ln>
        </p:spPr>
        <p:txBody>
          <a:bodyPr wrap="square">
            <a:noAutofit/>
          </a:bodyPr>
          <a:p>
            <a:pPr marR="0" algn="l" defTabSz="914400" eaLnBrk="1" hangingPunct="1">
              <a:lnSpc>
                <a:spcPct val="140000"/>
              </a:lnSpc>
              <a:spcBef>
                <a:spcPts val="200"/>
              </a:spcBef>
              <a:spcAft>
                <a:spcPts val="200"/>
              </a:spcAft>
              <a:buClrTx/>
              <a:buSzTx/>
              <a:buFont typeface="Arial" panose="020B0604020202020204" pitchFamily="34" charset="0"/>
              <a:defRPr/>
            </a:pPr>
            <a:r>
              <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rPr>
              <a:t>Proposal 3: </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rPr>
              <a:t>It is proposed to use SS default configurations for UDP header, IP </a:t>
            </a:r>
            <a:r>
              <a:rPr lang="en-US" altLang="zh-CN" sz="1800" noProof="0" dirty="0">
                <a:solidFill>
                  <a:schemeClr val="tx1"/>
                </a:solidFill>
                <a:cs typeface="Arial" panose="020B0604020202020204" pitchFamily="34" charset="0"/>
                <a:sym typeface="+mn-ea"/>
              </a:rPr>
              <a:t>header</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rPr>
              <a:t> and SDAP </a:t>
            </a:r>
            <a:r>
              <a:rPr lang="en-US" altLang="zh-CN" sz="1800" noProof="0" dirty="0">
                <a:solidFill>
                  <a:schemeClr val="tx1"/>
                </a:solidFill>
                <a:cs typeface="Arial" panose="020B0604020202020204" pitchFamily="34" charset="0"/>
                <a:sym typeface="+mn-ea"/>
              </a:rPr>
              <a:t>header since </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rPr>
              <a:t>no changes to these layers.</a:t>
            </a: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ct val="140000"/>
              </a:lnSpc>
              <a:spcBef>
                <a:spcPts val="200"/>
              </a:spcBef>
              <a:spcAft>
                <a:spcPts val="200"/>
              </a:spcAft>
              <a:buClrTx/>
              <a:buSzTx/>
              <a:buFont typeface="Arial" panose="020B0604020202020204" pitchFamily="34" charset="0"/>
              <a:defRPr/>
            </a:pPr>
            <a:r>
              <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rPr>
              <a:t>Proposal 4: </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rPr>
              <a:t>For RTP header, SS default configurations can also be used except for setting field X (extension) to 1.</a:t>
            </a: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8" name="文本框 7"/>
          <p:cNvSpPr txBox="1"/>
          <p:nvPr/>
        </p:nvSpPr>
        <p:spPr>
          <a:xfrm>
            <a:off x="8544560" y="5772785"/>
            <a:ext cx="3702050" cy="337185"/>
          </a:xfrm>
          <a:prstGeom prst="rect">
            <a:avLst/>
          </a:prstGeom>
          <a:noFill/>
        </p:spPr>
        <p:txBody>
          <a:bodyPr wrap="square" rtlCol="0">
            <a:spAutoFit/>
          </a:bodyPr>
          <a:p>
            <a:r>
              <a:rPr lang="en-US" altLang="zh-CN" sz="1600" b="1">
                <a:solidFill>
                  <a:srgbClr val="00B0F0"/>
                </a:solidFill>
              </a:rPr>
              <a:t>RTP packet mapped to PDCP PDU</a:t>
            </a:r>
            <a:endParaRPr lang="en-US" altLang="zh-CN" sz="1600" b="1">
              <a:solidFill>
                <a:srgbClr val="00B0F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10235"/>
          </a:xfrm>
          <a:prstGeom prst="rect">
            <a:avLst/>
          </a:prstGeom>
          <a:noFill/>
        </p:spPr>
        <p:txBody>
          <a:bodyPr wrap="square" rtlCol="0">
            <a:no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dirty="0">
                <a:solidFill>
                  <a:srgbClr val="0B85CF"/>
                </a:solidFill>
                <a:latin typeface="Arial" panose="020B0604020202020204" pitchFamily="34" charset="0"/>
                <a:cs typeface="Arial" panose="020B0604020202020204" pitchFamily="34" charset="0"/>
              </a:rPr>
              <a:t>Define RTP header extension for PDCP discard TCs</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algn="l" defTabSz="914400" eaLnBrk="1" hangingPunct="1">
              <a:lnSpc>
                <a:spcPct val="150000"/>
              </a:lnSpc>
              <a:spcBef>
                <a:spcPts val="200"/>
              </a:spcBef>
              <a:spcAft>
                <a:spcPts val="200"/>
              </a:spcAft>
              <a:buClrTx/>
              <a:buSzTx/>
              <a:buFont typeface="Arial" panose="020B0604020202020204" pitchFamily="34" charset="0"/>
              <a:buNone/>
              <a:defRPr/>
            </a:pPr>
            <a:r>
              <a:rPr lang="en-US" altLang="zh-CN" sz="1600" noProof="0" dirty="0">
                <a:solidFill>
                  <a:schemeClr val="tx1"/>
                </a:solidFill>
                <a:cs typeface="Arial" panose="020B0604020202020204" pitchFamily="34" charset="0"/>
                <a:sym typeface="+mn-ea"/>
              </a:rPr>
              <a:t>There are two kinds of RTP header extension: one-byte format and two-byute format. As the description in cl 4.2.1 of TS 26.522, if we only use RTP header extension for PDU Set Marking, then one-byte format is preferred since more simpler. As for the semantic  of each field will be explained and specified in every TCs since the values may be different case by case.</a:t>
            </a: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b="1"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r>
              <a:rPr lang="en-US" altLang="zh-CN" sz="1600" b="1" noProof="0" dirty="0">
                <a:solidFill>
                  <a:schemeClr val="tx1"/>
                </a:solidFill>
                <a:cs typeface="Arial" panose="020B0604020202020204" pitchFamily="34" charset="0"/>
                <a:sym typeface="+mn-ea"/>
              </a:rPr>
              <a:t>Proposal 5: </a:t>
            </a:r>
            <a:r>
              <a:rPr lang="en-US" altLang="zh-CN" sz="1600" noProof="0" dirty="0">
                <a:solidFill>
                  <a:schemeClr val="tx1"/>
                </a:solidFill>
                <a:cs typeface="Arial" panose="020B0604020202020204" pitchFamily="34" charset="0"/>
                <a:sym typeface="+mn-ea"/>
              </a:rPr>
              <a:t>It is proposed to use one-byte RTP header extension for PDU Set Marking in XR PDCP discard TCs.</a:t>
            </a: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r>
              <a:rPr lang="en-US" altLang="zh-CN" sz="1600" b="1" noProof="0" dirty="0">
                <a:solidFill>
                  <a:schemeClr val="tx1"/>
                </a:solidFill>
                <a:cs typeface="Arial" panose="020B0604020202020204" pitchFamily="34" charset="0"/>
                <a:sym typeface="+mn-ea"/>
              </a:rPr>
              <a:t>Proposal 6: </a:t>
            </a:r>
            <a:r>
              <a:rPr lang="en-US" altLang="zh-CN" sz="1600" noProof="0" dirty="0">
                <a:solidFill>
                  <a:schemeClr val="tx1"/>
                </a:solidFill>
                <a:cs typeface="Arial" panose="020B0604020202020204" pitchFamily="34" charset="0"/>
                <a:sym typeface="+mn-ea"/>
              </a:rPr>
              <a:t>It is proposed to construct number of “X” RTP packets with header extension and within number of “X” consecutive PSSN for PDCP discard TCs. </a:t>
            </a:r>
            <a:r>
              <a:rPr lang="en-US" altLang="zh-CN" sz="1600" noProof="0" dirty="0">
                <a:solidFill>
                  <a:schemeClr val="tx1"/>
                </a:solidFill>
                <a:cs typeface="Arial" panose="020B0604020202020204" pitchFamily="34" charset="0"/>
                <a:sym typeface="+mn-ea"/>
              </a:rPr>
              <a:t>Number of “X” RTP packets </a:t>
            </a:r>
            <a:r>
              <a:rPr lang="en-US" altLang="zh-CN" sz="1600" noProof="0" dirty="0">
                <a:solidFill>
                  <a:schemeClr val="tx1"/>
                </a:solidFill>
                <a:cs typeface="Arial" panose="020B0604020202020204" pitchFamily="34" charset="0"/>
                <a:sym typeface="+mn-ea"/>
              </a:rPr>
              <a:t>will be mapped to number of “X” PDCP PDU packets with number of </a:t>
            </a:r>
            <a:r>
              <a:rPr lang="en-US" altLang="zh-CN" sz="1600" noProof="0" dirty="0">
                <a:solidFill>
                  <a:schemeClr val="tx1"/>
                </a:solidFill>
                <a:cs typeface="Arial" panose="020B0604020202020204" pitchFamily="34" charset="0"/>
                <a:sym typeface="+mn-ea"/>
              </a:rPr>
              <a:t>“X” consecutive </a:t>
            </a:r>
            <a:r>
              <a:rPr lang="en-US" altLang="zh-CN" sz="1600" noProof="0" dirty="0">
                <a:solidFill>
                  <a:schemeClr val="tx1"/>
                </a:solidFill>
                <a:cs typeface="Arial" panose="020B0604020202020204" pitchFamily="34" charset="0"/>
                <a:sym typeface="+mn-ea"/>
              </a:rPr>
              <a:t>PDCP SN. The value of “X” could be specified case by case.</a:t>
            </a: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5" name="图片 4"/>
          <p:cNvPicPr>
            <a:picLocks noChangeAspect="1"/>
          </p:cNvPicPr>
          <p:nvPr/>
        </p:nvPicPr>
        <p:blipFill>
          <a:blip r:embed="rId1"/>
          <a:stretch>
            <a:fillRect/>
          </a:stretch>
        </p:blipFill>
        <p:spPr>
          <a:xfrm>
            <a:off x="5879465" y="1988820"/>
            <a:ext cx="5908675" cy="2449195"/>
          </a:xfrm>
          <a:prstGeom prst="rect">
            <a:avLst/>
          </a:prstGeom>
        </p:spPr>
      </p:pic>
      <p:sp>
        <p:nvSpPr>
          <p:cNvPr id="6" name="文本框 5"/>
          <p:cNvSpPr txBox="1"/>
          <p:nvPr/>
        </p:nvSpPr>
        <p:spPr>
          <a:xfrm rot="1200000">
            <a:off x="10059670" y="2321560"/>
            <a:ext cx="2006600" cy="34036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26.522 j20</a:t>
            </a:r>
            <a:endParaRPr lang="en-US" altLang="zh-CN" sz="1600" b="1">
              <a:solidFill>
                <a:srgbClr val="C00000"/>
              </a:solidFill>
              <a:highlight>
                <a:srgbClr val="000000">
                  <a:alpha val="0"/>
                </a:srgbClr>
              </a:highlight>
            </a:endParaRPr>
          </a:p>
        </p:txBody>
      </p:sp>
      <p:pic>
        <p:nvPicPr>
          <p:cNvPr id="8" name="图片 7"/>
          <p:cNvPicPr>
            <a:picLocks noChangeAspect="1"/>
          </p:cNvPicPr>
          <p:nvPr/>
        </p:nvPicPr>
        <p:blipFill>
          <a:blip r:embed="rId2"/>
          <a:stretch>
            <a:fillRect/>
          </a:stretch>
        </p:blipFill>
        <p:spPr>
          <a:xfrm>
            <a:off x="263525" y="1988820"/>
            <a:ext cx="5601335" cy="2596515"/>
          </a:xfrm>
          <a:prstGeom prst="rect">
            <a:avLst/>
          </a:prstGeom>
        </p:spPr>
      </p:pic>
      <p:sp>
        <p:nvSpPr>
          <p:cNvPr id="9" name="文本框 8"/>
          <p:cNvSpPr txBox="1"/>
          <p:nvPr/>
        </p:nvSpPr>
        <p:spPr>
          <a:xfrm rot="1200000">
            <a:off x="4438015" y="2496185"/>
            <a:ext cx="1754505" cy="297815"/>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26.522 j20</a:t>
            </a:r>
            <a:endParaRPr lang="en-US" altLang="zh-CN" sz="1600" b="1">
              <a:solidFill>
                <a:srgbClr val="C00000"/>
              </a:solidFill>
              <a:highlight>
                <a:srgbClr val="000000">
                  <a:alpha val="0"/>
                </a:srgbClr>
              </a:highligh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119888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uLnTx/>
                <a:uFillTx/>
                <a:latin typeface="+mn-lt"/>
                <a:sym typeface="+mn-ea"/>
              </a:rPr>
              <a:t>PDU Set/PSI based discard</a:t>
            </a:r>
            <a:endParaRPr lang="en-US" altLang="zh-CN" sz="2400" noProof="0" dirty="0">
              <a:ln>
                <a:noFill/>
              </a:ln>
              <a:effectLst/>
              <a:uLnTx/>
              <a:uFillTx/>
              <a:latin typeface="+mn-lt"/>
              <a:sym typeface="+mn-ea"/>
            </a:endParaRPr>
          </a:p>
          <a:p>
            <a:endParaRPr lang="en-US" altLang="zh-CN" sz="2400" noProof="0" dirty="0">
              <a:ln>
                <a:noFill/>
              </a:ln>
              <a:solidFill>
                <a:srgbClr val="0B85CF"/>
              </a:solidFill>
              <a:effectLst/>
              <a:uLnTx/>
              <a:uFillTx/>
              <a:latin typeface="+mn-lt"/>
              <a:cs typeface="Arial" panose="020B0604020202020204" pitchFamily="34" charset="0"/>
              <a:sym typeface="+mn-ea"/>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2" name="文本框 1"/>
          <p:cNvSpPr txBox="1"/>
          <p:nvPr/>
        </p:nvSpPr>
        <p:spPr>
          <a:xfrm>
            <a:off x="551815" y="6436360"/>
            <a:ext cx="4053205" cy="337185"/>
          </a:xfrm>
          <a:prstGeom prst="rect">
            <a:avLst/>
          </a:prstGeom>
          <a:noFill/>
        </p:spPr>
        <p:txBody>
          <a:bodyPr wrap="square" rtlCol="0">
            <a:spAutoFit/>
          </a:bodyPr>
          <a:p>
            <a:r>
              <a:rPr lang="en-US" altLang="zh-CN" sz="1600">
                <a:solidFill>
                  <a:schemeClr val="tx1"/>
                </a:solidFill>
              </a:rPr>
              <a:t>PDU Set based discard flow chart</a:t>
            </a:r>
            <a:endParaRPr lang="en-US" altLang="zh-CN" sz="1600">
              <a:solidFill>
                <a:schemeClr val="tx1"/>
              </a:solidFill>
            </a:endParaRPr>
          </a:p>
        </p:txBody>
      </p:sp>
      <p:pic>
        <p:nvPicPr>
          <p:cNvPr id="6" name="图片 5"/>
          <p:cNvPicPr>
            <a:picLocks noChangeAspect="1"/>
          </p:cNvPicPr>
          <p:nvPr/>
        </p:nvPicPr>
        <p:blipFill>
          <a:blip r:embed="rId1"/>
          <a:stretch>
            <a:fillRect/>
          </a:stretch>
        </p:blipFill>
        <p:spPr>
          <a:xfrm>
            <a:off x="623570" y="908685"/>
            <a:ext cx="4067175" cy="5238750"/>
          </a:xfrm>
          <a:prstGeom prst="rect">
            <a:avLst/>
          </a:prstGeom>
        </p:spPr>
      </p:pic>
      <p:sp>
        <p:nvSpPr>
          <p:cNvPr id="5" name="文本框 4"/>
          <p:cNvSpPr txBox="1"/>
          <p:nvPr/>
        </p:nvSpPr>
        <p:spPr>
          <a:xfrm rot="300000">
            <a:off x="4269105" y="730250"/>
            <a:ext cx="2098675" cy="4737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sym typeface="+mn-ea"/>
              </a:rPr>
              <a:t>R5-25xxxx</a:t>
            </a:r>
            <a:endParaRPr lang="en-US" altLang="zh-CN" sz="1600" b="1">
              <a:solidFill>
                <a:srgbClr val="C00000"/>
              </a:solidFill>
              <a:highlight>
                <a:srgbClr val="000000">
                  <a:alpha val="0"/>
                </a:srgbClr>
              </a:highlight>
            </a:endParaRPr>
          </a:p>
        </p:txBody>
      </p:sp>
      <p:pic>
        <p:nvPicPr>
          <p:cNvPr id="9" name="图片 8"/>
          <p:cNvPicPr>
            <a:picLocks noChangeAspect="1"/>
          </p:cNvPicPr>
          <p:nvPr/>
        </p:nvPicPr>
        <p:blipFill>
          <a:blip r:embed="rId2"/>
          <a:stretch>
            <a:fillRect/>
          </a:stretch>
        </p:blipFill>
        <p:spPr>
          <a:xfrm>
            <a:off x="6384290" y="836930"/>
            <a:ext cx="3959860" cy="5502910"/>
          </a:xfrm>
          <a:prstGeom prst="rect">
            <a:avLst/>
          </a:prstGeom>
        </p:spPr>
      </p:pic>
      <p:sp>
        <p:nvSpPr>
          <p:cNvPr id="8" name="文本框 7"/>
          <p:cNvSpPr txBox="1"/>
          <p:nvPr/>
        </p:nvSpPr>
        <p:spPr>
          <a:xfrm rot="300000">
            <a:off x="9949180" y="999490"/>
            <a:ext cx="2098675" cy="4737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sym typeface="+mn-ea"/>
              </a:rPr>
              <a:t>R5-25xxxx</a:t>
            </a:r>
            <a:endParaRPr lang="en-US" altLang="zh-CN" sz="1600" b="1">
              <a:solidFill>
                <a:srgbClr val="C00000"/>
              </a:solidFill>
              <a:highlight>
                <a:srgbClr val="000000">
                  <a:alpha val="0"/>
                </a:srgbClr>
              </a:highlight>
            </a:endParaRPr>
          </a:p>
        </p:txBody>
      </p:sp>
      <p:sp>
        <p:nvSpPr>
          <p:cNvPr id="10" name="文本框 9"/>
          <p:cNvSpPr txBox="1"/>
          <p:nvPr/>
        </p:nvSpPr>
        <p:spPr>
          <a:xfrm>
            <a:off x="6456045" y="6436360"/>
            <a:ext cx="4053205" cy="337185"/>
          </a:xfrm>
          <a:prstGeom prst="rect">
            <a:avLst/>
          </a:prstGeom>
          <a:noFill/>
        </p:spPr>
        <p:txBody>
          <a:bodyPr wrap="square" rtlCol="0">
            <a:spAutoFit/>
          </a:bodyPr>
          <a:p>
            <a:r>
              <a:rPr lang="en-US" altLang="zh-CN" sz="1600">
                <a:solidFill>
                  <a:schemeClr val="tx1"/>
                </a:solidFill>
              </a:rPr>
              <a:t>PSI based discard flow chart</a:t>
            </a:r>
            <a:endParaRPr lang="en-US" altLang="zh-CN" sz="160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1753235"/>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uLnTx/>
                <a:uFillTx/>
                <a:latin typeface="+mn-lt"/>
                <a:sym typeface="+mn-ea"/>
              </a:rPr>
              <a:t>PSI based discard and DSR triggering</a:t>
            </a:r>
            <a:endParaRPr lang="en-US" altLang="zh-CN" sz="2400" b="1" dirty="0">
              <a:ea typeface="宋体" panose="02010600030101010101" pitchFamily="2" charset="-122"/>
            </a:endParaRPr>
          </a:p>
          <a:p>
            <a:endParaRPr lang="en-US" altLang="zh-CN" sz="2400" noProof="0" dirty="0">
              <a:ln>
                <a:noFill/>
              </a:ln>
              <a:effectLst/>
              <a:uLnTx/>
              <a:uFillTx/>
              <a:latin typeface="+mn-lt"/>
              <a:sym typeface="+mn-ea"/>
            </a:endParaRPr>
          </a:p>
          <a:p>
            <a:endParaRPr lang="en-US" altLang="zh-CN" sz="2400" noProof="0" dirty="0">
              <a:ln>
                <a:noFill/>
              </a:ln>
              <a:solidFill>
                <a:srgbClr val="0B85CF"/>
              </a:solidFill>
              <a:effectLst/>
              <a:uLnTx/>
              <a:uFillTx/>
              <a:latin typeface="+mn-lt"/>
              <a:cs typeface="Arial" panose="020B0604020202020204" pitchFamily="34" charset="0"/>
              <a:sym typeface="+mn-ea"/>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793855" cy="5972175"/>
          </a:xfrm>
          <a:prstGeom prst="rect">
            <a:avLst/>
          </a:prstGeom>
          <a:noFill/>
          <a:ln w="12700" cmpd="sng">
            <a:noFill/>
            <a:prstDash val="solid"/>
            <a:miter lim="800000"/>
          </a:ln>
        </p:spPr>
        <p:txBody>
          <a:bodyPr wrap="square">
            <a:noAutofit/>
          </a:bodyPr>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9" name="文本框 8"/>
          <p:cNvSpPr txBox="1"/>
          <p:nvPr/>
        </p:nvSpPr>
        <p:spPr>
          <a:xfrm>
            <a:off x="51435" y="5805170"/>
            <a:ext cx="12126595" cy="676910"/>
          </a:xfrm>
          <a:prstGeom prst="rect">
            <a:avLst/>
          </a:prstGeom>
          <a:noFill/>
        </p:spPr>
        <p:txBody>
          <a:bodyPr wrap="square" anchor="ctr" anchorCtr="0">
            <a:noAutofit/>
          </a:bodyPr>
          <a:p>
            <a:pPr marR="0" algn="l" defTabSz="914400" eaLnBrk="1" hangingPunct="1">
              <a:lnSpc>
                <a:spcPct val="130000"/>
              </a:lnSpc>
              <a:spcBef>
                <a:spcPts val="300"/>
              </a:spcBef>
              <a:buClrTx/>
              <a:buSzTx/>
              <a:buFont typeface="Arial" panose="020B0604020202020204" pitchFamily="34" charset="0"/>
              <a:defRPr/>
            </a:pPr>
            <a:endParaRPr kumimoji="0" lang="en-US" altLang="zh-CN" sz="2000" b="1" kern="1200" cap="none" spc="0" normalizeH="0" baseline="0" noProof="0" dirty="0">
              <a:solidFill>
                <a:schemeClr val="tx1"/>
              </a:solidFill>
              <a:highlight>
                <a:srgbClr val="000000">
                  <a:alpha val="0"/>
                </a:srgbClr>
              </a:highlight>
              <a:latin typeface="+mn-lt"/>
              <a:ea typeface="宋体" panose="02010600030101010101" pitchFamily="2" charset="-122"/>
              <a:cs typeface="+mn-cs"/>
              <a:sym typeface="+mn-ea"/>
            </a:endParaRPr>
          </a:p>
          <a:p>
            <a:pPr marR="0" algn="l" defTabSz="914400" eaLnBrk="1" hangingPunct="1">
              <a:lnSpc>
                <a:spcPct val="130000"/>
              </a:lnSpc>
              <a:spcBef>
                <a:spcPts val="300"/>
              </a:spcBef>
              <a:buClrTx/>
              <a:buSzTx/>
              <a:buFont typeface="Arial" panose="020B0604020202020204" pitchFamily="34" charset="0"/>
              <a:defRPr/>
            </a:pPr>
            <a:r>
              <a:rPr lang="en-US" altLang="zh-CN" sz="2000" b="1" noProof="0" dirty="0">
                <a:solidFill>
                  <a:schemeClr val="tx1"/>
                </a:solidFill>
                <a:highlight>
                  <a:srgbClr val="000000">
                    <a:alpha val="0"/>
                  </a:srgbClr>
                </a:highlight>
                <a:latin typeface="+mn-lt"/>
                <a:sym typeface="+mn-ea"/>
              </a:rPr>
              <a:t> Proposal 7:  </a:t>
            </a:r>
            <a:r>
              <a:rPr lang="en-US" altLang="zh-CN" sz="2000" noProof="0" dirty="0">
                <a:solidFill>
                  <a:schemeClr val="tx1"/>
                </a:solidFill>
                <a:highlight>
                  <a:srgbClr val="000000">
                    <a:alpha val="0"/>
                  </a:srgbClr>
                </a:highlight>
                <a:latin typeface="+mn-lt"/>
                <a:sym typeface="+mn-ea"/>
              </a:rPr>
              <a:t>It is proposed to endorse the test procedures in Slide 6 and 7 as test procedures of PDCP discard TCs </a:t>
            </a:r>
            <a:r>
              <a:rPr lang="en-US" altLang="zh-CN" sz="2000" noProof="0" dirty="0">
                <a:ln>
                  <a:noFill/>
                </a:ln>
                <a:solidFill>
                  <a:schemeClr val="tx1"/>
                </a:solidFill>
                <a:effectLst/>
                <a:highlight>
                  <a:srgbClr val="000000">
                    <a:alpha val="0"/>
                  </a:srgbClr>
                </a:highlight>
                <a:uLnTx/>
                <a:uFillTx/>
                <a:latin typeface="+mn-lt"/>
                <a:sym typeface="+mn-ea"/>
              </a:rPr>
              <a:t> and also to agree TS 38.523-1 TC CRs R5-25xxxx, </a:t>
            </a:r>
            <a:r>
              <a:rPr lang="en-US" altLang="zh-CN" sz="2000" noProof="0" dirty="0">
                <a:ln>
                  <a:noFill/>
                </a:ln>
                <a:solidFill>
                  <a:schemeClr val="tx1"/>
                </a:solidFill>
                <a:effectLst/>
                <a:highlight>
                  <a:srgbClr val="000000">
                    <a:alpha val="0"/>
                  </a:srgbClr>
                </a:highlight>
                <a:uLnTx/>
                <a:uFillTx/>
                <a:latin typeface="+mn-lt"/>
                <a:sym typeface="+mn-ea"/>
              </a:rPr>
              <a:t>R5-25xxxx</a:t>
            </a:r>
            <a:r>
              <a:rPr lang="en-US" altLang="zh-CN" sz="2000" noProof="0" dirty="0">
                <a:ln>
                  <a:noFill/>
                </a:ln>
                <a:solidFill>
                  <a:schemeClr val="tx1"/>
                </a:solidFill>
                <a:effectLst/>
                <a:highlight>
                  <a:srgbClr val="000000">
                    <a:alpha val="0"/>
                  </a:srgbClr>
                </a:highlight>
                <a:uLnTx/>
                <a:uFillTx/>
                <a:latin typeface="+mn-lt"/>
                <a:sym typeface="+mn-ea"/>
              </a:rPr>
              <a:t> and </a:t>
            </a:r>
            <a:r>
              <a:rPr lang="en-US" altLang="zh-CN" sz="2000" noProof="0" dirty="0">
                <a:ln>
                  <a:noFill/>
                </a:ln>
                <a:solidFill>
                  <a:schemeClr val="tx1"/>
                </a:solidFill>
                <a:effectLst/>
                <a:highlight>
                  <a:srgbClr val="000000">
                    <a:alpha val="0"/>
                  </a:srgbClr>
                </a:highlight>
                <a:uLnTx/>
                <a:uFillTx/>
                <a:latin typeface="+mn-lt"/>
                <a:sym typeface="+mn-ea"/>
              </a:rPr>
              <a:t>R5-25xxxx</a:t>
            </a:r>
            <a:r>
              <a:rPr lang="en-US" altLang="zh-CN" sz="2000" noProof="0" dirty="0">
                <a:ln>
                  <a:noFill/>
                </a:ln>
                <a:solidFill>
                  <a:schemeClr val="tx1"/>
                </a:solidFill>
                <a:effectLst/>
                <a:highlight>
                  <a:srgbClr val="000000">
                    <a:alpha val="0"/>
                  </a:srgbClr>
                </a:highlight>
                <a:uLnTx/>
                <a:uFillTx/>
                <a:latin typeface="+mn-lt"/>
                <a:sym typeface="+mn-ea"/>
              </a:rPr>
              <a:t>.</a:t>
            </a:r>
            <a:endParaRPr kumimoji="0" lang="en-US" altLang="zh-CN" sz="2000" b="1" kern="1200" cap="none" spc="0" normalizeH="0" baseline="0" noProof="0" dirty="0">
              <a:solidFill>
                <a:schemeClr val="tx1"/>
              </a:solidFill>
              <a:highlight>
                <a:srgbClr val="000000">
                  <a:alpha val="0"/>
                </a:srgbClr>
              </a:highlight>
              <a:latin typeface="+mn-lt"/>
              <a:ea typeface="宋体" panose="02010600030101010101" pitchFamily="2" charset="-122"/>
              <a:cs typeface="+mn-cs"/>
              <a:sym typeface="+mn-ea"/>
            </a:endParaRPr>
          </a:p>
          <a:p>
            <a:pPr marR="0" algn="l" defTabSz="914400" eaLnBrk="1" hangingPunct="1">
              <a:lnSpc>
                <a:spcPct val="130000"/>
              </a:lnSpc>
              <a:spcBef>
                <a:spcPts val="300"/>
              </a:spcBef>
              <a:buClrTx/>
              <a:buSzTx/>
              <a:buFont typeface="Arial" panose="020B0604020202020204" pitchFamily="34" charset="0"/>
              <a:defRPr/>
            </a:pPr>
            <a:endParaRPr kumimoji="0" lang="en-US" altLang="zh-CN" sz="2000" b="1" kern="1200" cap="none" spc="0" normalizeH="0" baseline="0" noProof="0" dirty="0">
              <a:solidFill>
                <a:schemeClr val="tx1"/>
              </a:solidFill>
              <a:highlight>
                <a:srgbClr val="000000">
                  <a:alpha val="0"/>
                </a:srgbClr>
              </a:highlight>
              <a:latin typeface="+mn-lt"/>
              <a:ea typeface="宋体" panose="02010600030101010101" pitchFamily="2" charset="-122"/>
              <a:cs typeface="+mn-cs"/>
              <a:sym typeface="+mn-ea"/>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17" name="文本框 16"/>
          <p:cNvSpPr txBox="1"/>
          <p:nvPr/>
        </p:nvSpPr>
        <p:spPr>
          <a:xfrm rot="300000">
            <a:off x="9281160" y="1071245"/>
            <a:ext cx="2098675" cy="4737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sym typeface="+mn-ea"/>
              </a:rPr>
              <a:t>R5-25xxxx</a:t>
            </a:r>
            <a:endParaRPr lang="en-US" altLang="zh-CN" sz="1600" b="1">
              <a:solidFill>
                <a:srgbClr val="C00000"/>
              </a:solidFill>
              <a:highlight>
                <a:srgbClr val="000000">
                  <a:alpha val="0"/>
                </a:srgbClr>
              </a:highlight>
            </a:endParaRPr>
          </a:p>
        </p:txBody>
      </p:sp>
      <p:pic>
        <p:nvPicPr>
          <p:cNvPr id="11" name="图片 10"/>
          <p:cNvPicPr>
            <a:picLocks noChangeAspect="1"/>
          </p:cNvPicPr>
          <p:nvPr/>
        </p:nvPicPr>
        <p:blipFill>
          <a:blip r:embed="rId1"/>
          <a:stretch>
            <a:fillRect/>
          </a:stretch>
        </p:blipFill>
        <p:spPr>
          <a:xfrm>
            <a:off x="4944110" y="405130"/>
            <a:ext cx="3651250" cy="5227320"/>
          </a:xfrm>
          <a:prstGeom prst="rect">
            <a:avLst/>
          </a:prstGeom>
        </p:spPr>
      </p:pic>
      <p:sp>
        <p:nvSpPr>
          <p:cNvPr id="10" name="文本框 9"/>
          <p:cNvSpPr txBox="1"/>
          <p:nvPr/>
        </p:nvSpPr>
        <p:spPr>
          <a:xfrm>
            <a:off x="8760460" y="5085080"/>
            <a:ext cx="2593340" cy="521970"/>
          </a:xfrm>
          <a:prstGeom prst="rect">
            <a:avLst/>
          </a:prstGeom>
          <a:noFill/>
        </p:spPr>
        <p:txBody>
          <a:bodyPr wrap="square" rtlCol="0">
            <a:spAutoFit/>
          </a:bodyPr>
          <a:p>
            <a:r>
              <a:rPr lang="en-US" altLang="zh-CN" sz="1400" b="1">
                <a:solidFill>
                  <a:srgbClr val="00B0F0"/>
                </a:solidFill>
              </a:rPr>
              <a:t>PSI based discard and </a:t>
            </a:r>
            <a:endParaRPr lang="en-US" altLang="zh-CN" sz="1400" b="1">
              <a:solidFill>
                <a:srgbClr val="00B0F0"/>
              </a:solidFill>
            </a:endParaRPr>
          </a:p>
          <a:p>
            <a:r>
              <a:rPr lang="en-US" altLang="zh-CN" sz="1400" b="1">
                <a:solidFill>
                  <a:srgbClr val="00B0F0"/>
                </a:solidFill>
              </a:rPr>
              <a:t>DSR triggering flow chart</a:t>
            </a:r>
            <a:endParaRPr lang="en-US" altLang="zh-CN" sz="1400" b="1">
              <a:solidFill>
                <a:srgbClr val="00B0F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4126</Words>
  <Application>WPS 演示</Application>
  <PresentationFormat>宽屏</PresentationFormat>
  <Paragraphs>122</Paragraphs>
  <Slides>9</Slides>
  <Notes>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9</vt:i4>
      </vt:variant>
    </vt:vector>
  </HeadingPairs>
  <TitlesOfParts>
    <vt:vector size="22" baseType="lpstr">
      <vt:lpstr>Arial</vt:lpstr>
      <vt:lpstr>宋体</vt:lpstr>
      <vt:lpstr>Wingdings</vt:lpstr>
      <vt:lpstr>微软雅黑</vt:lpstr>
      <vt:lpstr>Arial</vt:lpstr>
      <vt:lpstr>方正黑体简体</vt:lpstr>
      <vt:lpstr>Ericsson Capital TT</vt:lpstr>
      <vt:lpstr>DejaVu Math TeX Gyre</vt:lpstr>
      <vt:lpstr>Calibri</vt:lpstr>
      <vt:lpstr>Arial Unicode MS</vt:lpstr>
      <vt:lpstr>等线</vt:lpstr>
      <vt:lpstr>1_Office 佈景主題</vt:lpstr>
      <vt:lpstr>4_Office 佈景主題</vt:lpstr>
      <vt:lpstr>Disc on handling XR PDCP discard TCs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cp:lastModifiedBy>
  <cp:revision>5680</cp:revision>
  <cp:lastPrinted>2020-09-04T06:35:00Z</cp:lastPrinted>
  <dcterms:created xsi:type="dcterms:W3CDTF">2017-04-04T12:46:00Z</dcterms:created>
  <dcterms:modified xsi:type="dcterms:W3CDTF">2025-11-07T09:24:59Z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2052-12.8.2.21177</vt:lpwstr>
  </property>
  <property fmtid="{D5CDD505-2E9C-101B-9397-08002B2CF9AE}" pid="3" name="ICV">
    <vt:lpwstr>40FBEAEE23EA4D669BB035E0DE9ECE12</vt:lpwstr>
  </property>
</Properties>
</file>