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9" r:id="rId6"/>
    <p:sldId id="295" r:id="rId7"/>
    <p:sldId id="292" r:id="rId8"/>
    <p:sldId id="301" r:id="rId9"/>
    <p:sldId id="300" r:id="rId10"/>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65AB78-C252-4543-B1F8-3273EC8EB8CA}" v="6" dt="2025-08-19T11:22:38.9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5" d="100"/>
          <a:sy n="125" d="100"/>
        </p:scale>
        <p:origin x="54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B765AB78-C252-4543-B1F8-3273EC8EB8CA}"/>
    <pc:docChg chg="undo custSel addSld modSld">
      <pc:chgData name="Niclas Weiler" userId="15f39c7b-d9a9-4905-9221-26f26c51fae5" providerId="ADAL" clId="{B765AB78-C252-4543-B1F8-3273EC8EB8CA}" dt="2025-08-19T11:34:44.186" v="1779" actId="20577"/>
      <pc:docMkLst>
        <pc:docMk/>
      </pc:docMkLst>
      <pc:sldChg chg="modSp mod">
        <pc:chgData name="Niclas Weiler" userId="15f39c7b-d9a9-4905-9221-26f26c51fae5" providerId="ADAL" clId="{B765AB78-C252-4543-B1F8-3273EC8EB8CA}" dt="2025-08-19T09:47:19.550" v="1499" actId="20577"/>
        <pc:sldMkLst>
          <pc:docMk/>
          <pc:sldMk cId="697815256" sldId="256"/>
        </pc:sldMkLst>
        <pc:spChg chg="mod">
          <ac:chgData name="Niclas Weiler" userId="15f39c7b-d9a9-4905-9221-26f26c51fae5" providerId="ADAL" clId="{B765AB78-C252-4543-B1F8-3273EC8EB8CA}" dt="2025-08-19T09:47:19.550" v="1499" actId="20577"/>
          <ac:spMkLst>
            <pc:docMk/>
            <pc:sldMk cId="697815256" sldId="256"/>
            <ac:spMk id="3" creationId="{5ECA276C-62A6-B4C2-E0F1-F23F16B919BC}"/>
          </ac:spMkLst>
        </pc:spChg>
        <pc:spChg chg="mod">
          <ac:chgData name="Niclas Weiler" userId="15f39c7b-d9a9-4905-9221-26f26c51fae5" providerId="ADAL" clId="{B765AB78-C252-4543-B1F8-3273EC8EB8CA}" dt="2025-08-19T09:36:48.320" v="1299" actId="13926"/>
          <ac:spMkLst>
            <pc:docMk/>
            <pc:sldMk cId="697815256" sldId="256"/>
            <ac:spMk id="10" creationId="{57F3AE33-4323-781C-CCBF-00BD3CF4EF00}"/>
          </ac:spMkLst>
        </pc:spChg>
      </pc:sldChg>
      <pc:sldChg chg="modSp mod">
        <pc:chgData name="Niclas Weiler" userId="15f39c7b-d9a9-4905-9221-26f26c51fae5" providerId="ADAL" clId="{B765AB78-C252-4543-B1F8-3273EC8EB8CA}" dt="2025-08-19T11:34:44.186" v="1779" actId="20577"/>
        <pc:sldMkLst>
          <pc:docMk/>
          <pc:sldMk cId="2197608168" sldId="292"/>
        </pc:sldMkLst>
        <pc:spChg chg="mod">
          <ac:chgData name="Niclas Weiler" userId="15f39c7b-d9a9-4905-9221-26f26c51fae5" providerId="ADAL" clId="{B765AB78-C252-4543-B1F8-3273EC8EB8CA}" dt="2025-08-19T11:34:44.186" v="1779" actId="20577"/>
          <ac:spMkLst>
            <pc:docMk/>
            <pc:sldMk cId="2197608168" sldId="292"/>
            <ac:spMk id="4" creationId="{17996C5C-02BF-E986-30F9-7B309430C55E}"/>
          </ac:spMkLst>
        </pc:spChg>
      </pc:sldChg>
      <pc:sldChg chg="modSp mod">
        <pc:chgData name="Niclas Weiler" userId="15f39c7b-d9a9-4905-9221-26f26c51fae5" providerId="ADAL" clId="{B765AB78-C252-4543-B1F8-3273EC8EB8CA}" dt="2025-08-15T15:15:56.343" v="977" actId="20577"/>
        <pc:sldMkLst>
          <pc:docMk/>
          <pc:sldMk cId="1489420717" sldId="295"/>
        </pc:sldMkLst>
        <pc:spChg chg="mod">
          <ac:chgData name="Niclas Weiler" userId="15f39c7b-d9a9-4905-9221-26f26c51fae5" providerId="ADAL" clId="{B765AB78-C252-4543-B1F8-3273EC8EB8CA}" dt="2025-08-15T15:15:56.343" v="977" actId="20577"/>
          <ac:spMkLst>
            <pc:docMk/>
            <pc:sldMk cId="1489420717" sldId="295"/>
            <ac:spMk id="3" creationId="{9B266F63-91AC-735E-9086-D1057EBD9290}"/>
          </ac:spMkLst>
        </pc:spChg>
      </pc:sldChg>
      <pc:sldChg chg="modSp mod">
        <pc:chgData name="Niclas Weiler" userId="15f39c7b-d9a9-4905-9221-26f26c51fae5" providerId="ADAL" clId="{B765AB78-C252-4543-B1F8-3273EC8EB8CA}" dt="2025-08-19T11:25:30.522" v="1680" actId="20577"/>
        <pc:sldMkLst>
          <pc:docMk/>
          <pc:sldMk cId="2681875096" sldId="299"/>
        </pc:sldMkLst>
        <pc:spChg chg="mod">
          <ac:chgData name="Niclas Weiler" userId="15f39c7b-d9a9-4905-9221-26f26c51fae5" providerId="ADAL" clId="{B765AB78-C252-4543-B1F8-3273EC8EB8CA}" dt="2025-08-19T11:25:30.522" v="1680" actId="20577"/>
          <ac:spMkLst>
            <pc:docMk/>
            <pc:sldMk cId="2681875096" sldId="299"/>
            <ac:spMk id="3" creationId="{9B266F63-91AC-735E-9086-D1057EBD9290}"/>
          </ac:spMkLst>
        </pc:spChg>
      </pc:sldChg>
      <pc:sldChg chg="modSp mod">
        <pc:chgData name="Niclas Weiler" userId="15f39c7b-d9a9-4905-9221-26f26c51fae5" providerId="ADAL" clId="{B765AB78-C252-4543-B1F8-3273EC8EB8CA}" dt="2025-08-15T13:35:10.404" v="11" actId="20577"/>
        <pc:sldMkLst>
          <pc:docMk/>
          <pc:sldMk cId="2419586813" sldId="300"/>
        </pc:sldMkLst>
        <pc:spChg chg="mod">
          <ac:chgData name="Niclas Weiler" userId="15f39c7b-d9a9-4905-9221-26f26c51fae5" providerId="ADAL" clId="{B765AB78-C252-4543-B1F8-3273EC8EB8CA}" dt="2025-08-15T13:35:10.404" v="11" actId="20577"/>
          <ac:spMkLst>
            <pc:docMk/>
            <pc:sldMk cId="2419586813" sldId="300"/>
            <ac:spMk id="4" creationId="{E9C50723-6CA7-2E20-AC03-C586BD31ABB6}"/>
          </ac:spMkLst>
        </pc:spChg>
      </pc:sldChg>
      <pc:sldChg chg="modSp add mod">
        <pc:chgData name="Niclas Weiler" userId="15f39c7b-d9a9-4905-9221-26f26c51fae5" providerId="ADAL" clId="{B765AB78-C252-4543-B1F8-3273EC8EB8CA}" dt="2025-08-19T09:54:37.110" v="1644" actId="20577"/>
        <pc:sldMkLst>
          <pc:docMk/>
          <pc:sldMk cId="634986266" sldId="301"/>
        </pc:sldMkLst>
        <pc:spChg chg="mod">
          <ac:chgData name="Niclas Weiler" userId="15f39c7b-d9a9-4905-9221-26f26c51fae5" providerId="ADAL" clId="{B765AB78-C252-4543-B1F8-3273EC8EB8CA}" dt="2025-08-19T09:54:37.110" v="1644" actId="20577"/>
          <ac:spMkLst>
            <pc:docMk/>
            <pc:sldMk cId="634986266" sldId="301"/>
            <ac:spMk id="4" creationId="{1CEBEF68-1830-FBDC-FA1F-5F032B4CA97E}"/>
          </ac:spMkLst>
        </pc:spChg>
        <pc:spChg chg="mod">
          <ac:chgData name="Niclas Weiler" userId="15f39c7b-d9a9-4905-9221-26f26c51fae5" providerId="ADAL" clId="{B765AB78-C252-4543-B1F8-3273EC8EB8CA}" dt="2025-08-19T07:31:00.795" v="1032" actId="13926"/>
          <ac:spMkLst>
            <pc:docMk/>
            <pc:sldMk cId="634986266" sldId="301"/>
            <ac:spMk id="27" creationId="{7CBB22B0-F379-82D4-8B73-9FCF1EE2A25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2025-08-19</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2025-08-19</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normAutofit/>
          </a:bodyPr>
          <a:lstStyle/>
          <a:p>
            <a:r>
              <a:rPr lang="en-US" sz="4400" dirty="0"/>
              <a:t>Handling of test frequency tables containing too many BW combinations.</a:t>
            </a:r>
            <a:endParaRPr lang="en-SE" sz="4400"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2692082"/>
          </a:xfrm>
        </p:spPr>
        <p:txBody>
          <a:bodyPr/>
          <a:lstStyle/>
          <a:p>
            <a:r>
              <a:rPr lang="en-US" dirty="0"/>
              <a:t>Document for discussion and endorsement.</a:t>
            </a:r>
          </a:p>
          <a:p>
            <a:r>
              <a:rPr lang="en-US" dirty="0"/>
              <a:t>Agenda Item:5.3.3.10</a:t>
            </a:r>
          </a:p>
          <a:p>
            <a:r>
              <a:rPr lang="en-US" sz="1400" dirty="0">
                <a:highlight>
                  <a:srgbClr val="FFFF00"/>
                </a:highlight>
              </a:rPr>
              <a:t>Updates in r1:</a:t>
            </a:r>
          </a:p>
          <a:p>
            <a:r>
              <a:rPr lang="en-US" sz="1400" dirty="0">
                <a:highlight>
                  <a:srgbClr val="FFFF00"/>
                </a:highlight>
              </a:rPr>
              <a:t>- </a:t>
            </a:r>
            <a:r>
              <a:rPr lang="en-US" sz="1400" dirty="0" err="1">
                <a:highlight>
                  <a:srgbClr val="FFFF00"/>
                </a:highlight>
              </a:rPr>
              <a:t>jsonSchema</a:t>
            </a:r>
            <a:r>
              <a:rPr lang="en-US" sz="1400" dirty="0">
                <a:highlight>
                  <a:srgbClr val="FFFF00"/>
                </a:highlight>
              </a:rPr>
              <a:t> file updated to support all Notes.</a:t>
            </a:r>
          </a:p>
          <a:p>
            <a:r>
              <a:rPr lang="en-US" sz="1400" dirty="0">
                <a:highlight>
                  <a:srgbClr val="FFFF00"/>
                </a:highlight>
              </a:rPr>
              <a:t>- .JSON files in dummy CR updated with Notes.</a:t>
            </a:r>
          </a:p>
          <a:p>
            <a:r>
              <a:rPr lang="en-US" sz="1400" dirty="0">
                <a:highlight>
                  <a:srgbClr val="FFFF00"/>
                </a:highlight>
              </a:rPr>
              <a:t>- Slide 5 added with planned CRs for next meeting.</a:t>
            </a:r>
          </a:p>
          <a:p>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86901" y="182227"/>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R5-254694</a:t>
            </a:r>
            <a:r>
              <a:rPr lang="en-GB" b="1" dirty="0">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r1</a:t>
            </a:r>
            <a:endParaRPr lang="en-SE" sz="18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34168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#108</a:t>
            </a:r>
            <a:endParaRPr lang="en-US" sz="1800" b="1" dirty="0">
              <a:effectLst/>
              <a:latin typeface="Times New Roman" panose="02020603050405020304" pitchFamily="18" charset="0"/>
              <a:ea typeface="Times New Roman" panose="02020603050405020304" pitchFamily="18" charset="0"/>
            </a:endParaRPr>
          </a:p>
          <a:p>
            <a:pPr algn="l"/>
            <a:r>
              <a:rPr lang="en-GB" b="1" dirty="0">
                <a:latin typeface="Arial" panose="020B0604020202020204" pitchFamily="34" charset="0"/>
                <a:ea typeface="Times New Roman" panose="02020603050405020304" pitchFamily="18" charset="0"/>
                <a:cs typeface="Times New Roman" panose="02020603050405020304" pitchFamily="18" charset="0"/>
              </a:rPr>
              <a:t>Bangalore</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b="1" dirty="0">
                <a:latin typeface="Arial" panose="020B0604020202020204" pitchFamily="34" charset="0"/>
                <a:ea typeface="Times New Roman" panose="02020603050405020304" pitchFamily="18" charset="0"/>
                <a:cs typeface="Times New Roman" panose="02020603050405020304" pitchFamily="18" charset="0"/>
              </a:rPr>
              <a:t>Aug</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25</a:t>
            </a: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29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Introduction</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r>
              <a:rPr lang="en-US" sz="1800" dirty="0">
                <a:latin typeface="Aptos" panose="020B0004020202020204" pitchFamily="34" charset="0"/>
              </a:rPr>
              <a:t>This discussion paper are proposing a JSON format to represent a table with test frequencies for intra band noncontiguous CA combination, including UL CA.</a:t>
            </a:r>
          </a:p>
          <a:p>
            <a:pPr marL="0" indent="0">
              <a:buNone/>
            </a:pPr>
            <a:r>
              <a:rPr lang="en-US" sz="1800" dirty="0">
                <a:latin typeface="Aptos" panose="020B0004020202020204" pitchFamily="34" charset="0"/>
              </a:rPr>
              <a:t>The attached “</a:t>
            </a:r>
            <a:r>
              <a:rPr lang="en-US" sz="1800" dirty="0" err="1">
                <a:latin typeface="Aptos" panose="020B0004020202020204" pitchFamily="34" charset="0"/>
              </a:rPr>
              <a:t>jsonSchema</a:t>
            </a:r>
            <a:r>
              <a:rPr lang="en-US" sz="1800" dirty="0">
                <a:latin typeface="Aptos" panose="020B0004020202020204" pitchFamily="34" charset="0"/>
              </a:rPr>
              <a:t>” file is defining what is allowed and not allowed to add in the table. Among other tings, the type of the values can be restricted to “int”, “number”, “string” etc. The </a:t>
            </a:r>
            <a:r>
              <a:rPr lang="en-US" sz="1800" dirty="0" err="1">
                <a:latin typeface="Aptos" panose="020B0004020202020204" pitchFamily="34" charset="0"/>
              </a:rPr>
              <a:t>jsonSchema</a:t>
            </a:r>
            <a:r>
              <a:rPr lang="en-US" sz="1800" dirty="0">
                <a:latin typeface="Aptos" panose="020B0004020202020204" pitchFamily="34" charset="0"/>
              </a:rPr>
              <a:t> file will be a valuable tool to automatically review the table.</a:t>
            </a:r>
          </a:p>
          <a:p>
            <a:pPr marL="0" indent="0">
              <a:buNone/>
            </a:pPr>
            <a:r>
              <a:rPr lang="en-US" sz="1800" dirty="0">
                <a:latin typeface="Aptos" panose="020B0004020202020204" pitchFamily="34" charset="0"/>
              </a:rPr>
              <a:t>The .JSON files (attached in “dummy CR”) is representing all BW combinations for CA_n77(2A), including UL CA, for SCS = 30 </a:t>
            </a:r>
            <a:r>
              <a:rPr lang="en-US" sz="1800" dirty="0">
                <a:highlight>
                  <a:srgbClr val="FFFF00"/>
                </a:highlight>
                <a:latin typeface="Aptos" panose="020B0004020202020204" pitchFamily="34" charset="0"/>
              </a:rPr>
              <a:t>and SCS = 15</a:t>
            </a:r>
            <a:r>
              <a:rPr lang="en-US" sz="1800" dirty="0">
                <a:latin typeface="Aptos" panose="020B0004020202020204" pitchFamily="34" charset="0"/>
              </a:rPr>
              <a:t> . Table 4.3.1.1.5.77.1-4 is already present in 38.508-1, however only containing a subset of the BW combinations.</a:t>
            </a:r>
          </a:p>
          <a:p>
            <a:pPr marL="0" indent="0">
              <a:buNone/>
            </a:pPr>
            <a:r>
              <a:rPr lang="en-US" sz="1800" dirty="0">
                <a:latin typeface="Aptos" panose="020B0004020202020204" pitchFamily="34" charset="0"/>
              </a:rPr>
              <a:t>The schema file are prepared to represent the Notes in table 4.3.1.1.5.77.1-4.</a:t>
            </a:r>
            <a:endParaRPr lang="en-US" sz="1800" dirty="0">
              <a:highlight>
                <a:srgbClr val="FFFF00"/>
              </a:highlight>
              <a:latin typeface="Aptos" panose="020B0004020202020204" pitchFamily="34" charset="0"/>
            </a:endParaRPr>
          </a:p>
        </p:txBody>
      </p:sp>
    </p:spTree>
    <p:extLst>
      <p:ext uri="{BB962C8B-B14F-4D97-AF65-F5344CB8AC3E}">
        <p14:creationId xmlns:p14="http://schemas.microsoft.com/office/powerpoint/2010/main" val="268187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202679"/>
          </a:xfrm>
        </p:spPr>
        <p:txBody>
          <a:bodyPr anchor="ctr">
            <a:normAutofit/>
          </a:bodyPr>
          <a:lstStyle/>
          <a:p>
            <a:pPr marL="0" indent="0">
              <a:buNone/>
            </a:pPr>
            <a:r>
              <a:rPr lang="en-US" sz="2000" dirty="0"/>
              <a:t>Proposal 1:</a:t>
            </a:r>
          </a:p>
          <a:p>
            <a:pPr marL="0" indent="0">
              <a:buNone/>
            </a:pPr>
            <a:r>
              <a:rPr lang="en-US" sz="2000" dirty="0"/>
              <a:t>In case of too many BW combinations for a specific CA combination, a JSON file containing all possible BW combinations will be added to the standard and stored in the forge server. A subset of the BW combinations will be added to table in 38.508-1 and a reference to the JSON table will be provided in the table (see attached dummy CR).</a:t>
            </a:r>
          </a:p>
          <a:p>
            <a:pPr marL="0" indent="0">
              <a:buNone/>
            </a:pPr>
            <a:r>
              <a:rPr lang="en-US" sz="2000" dirty="0"/>
              <a:t>This proposal is based on proposal 1B in </a:t>
            </a:r>
            <a:r>
              <a:rPr lang="en-GB" sz="2000" dirty="0"/>
              <a:t>R5-253615, according to agreement in RAN5#107.</a:t>
            </a:r>
          </a:p>
          <a:p>
            <a:pPr marL="0" indent="0">
              <a:buNone/>
            </a:pPr>
            <a:r>
              <a:rPr lang="en-US" sz="2000" dirty="0"/>
              <a:t>Note that to be able to approve the first table in .JSON format, there is a need to also approve the “</a:t>
            </a:r>
            <a:r>
              <a:rPr lang="en-US" sz="2000" dirty="0" err="1"/>
              <a:t>jsonSchema</a:t>
            </a:r>
            <a:r>
              <a:rPr lang="en-US" sz="2000" dirty="0"/>
              <a:t>” that is generic for all tables representing that type of table. In this case a table for non contiguous CA including, UL CA.</a:t>
            </a:r>
            <a:endParaRPr lang="en-SE" sz="2000" dirty="0"/>
          </a:p>
          <a:p>
            <a:pPr marL="0" indent="0">
              <a:buNone/>
            </a:pPr>
            <a:endParaRPr lang="en-US" sz="2000" dirty="0"/>
          </a:p>
        </p:txBody>
      </p:sp>
    </p:spTree>
    <p:extLst>
      <p:ext uri="{BB962C8B-B14F-4D97-AF65-F5344CB8AC3E}">
        <p14:creationId xmlns:p14="http://schemas.microsoft.com/office/powerpoint/2010/main" val="1489420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1</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fontScale="85000" lnSpcReduction="10000"/>
          </a:bodyPr>
          <a:lstStyle/>
          <a:p>
            <a:pPr marL="114300">
              <a:lnSpc>
                <a:spcPct val="90000"/>
              </a:lnSpc>
              <a:spcAft>
                <a:spcPts val="600"/>
              </a:spcAft>
            </a:pPr>
            <a:endParaRPr lang="en-US" sz="1500" dirty="0"/>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Create GIT repo</a:t>
            </a:r>
            <a:r>
              <a:rPr lang="en-US" dirty="0">
                <a:effectLst/>
                <a:latin typeface="Aptos" panose="020B0004020202020204" pitchFamily="34" charset="0"/>
                <a:ea typeface="Times New Roman" panose="02020603050405020304" pitchFamily="18" charset="0"/>
                <a:cs typeface="Times New Roman" panose="02020603050405020304" pitchFamily="18" charset="0"/>
              </a:rPr>
              <a:t> in Forge</a:t>
            </a:r>
            <a:r>
              <a:rPr lang="en-SE" dirty="0">
                <a:effectLst/>
                <a:latin typeface="Aptos" panose="020B0004020202020204" pitchFamily="34" charset="0"/>
                <a:ea typeface="Times New Roman" panose="02020603050405020304" pitchFamily="18" charset="0"/>
                <a:cs typeface="Times New Roman" panose="02020603050405020304" pitchFamily="18" charset="0"/>
              </a:rPr>
              <a:t> for RAN5 tables.</a:t>
            </a:r>
            <a:endParaRPr lang="en-US"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Define rules for commit message to facilitate tracking/searching for specific commits.</a:t>
            </a:r>
          </a:p>
          <a:p>
            <a:pPr marL="342900" lvl="0" indent="-342900">
              <a:buFont typeface="+mj-lt"/>
              <a:buAutoNum type="arabicPeriod"/>
            </a:pPr>
            <a:r>
              <a:rPr lang="en-US" dirty="0">
                <a:effectLst/>
                <a:latin typeface="Aptos" panose="020B0004020202020204" pitchFamily="34" charset="0"/>
                <a:ea typeface="Aptos" panose="020B0004020202020204" pitchFamily="34" charset="0"/>
                <a:cs typeface="Times New Roman" panose="02020603050405020304" pitchFamily="18" charset="0"/>
              </a:rPr>
              <a:t>Define/Agree on naming convention for .JSON files. </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Define</a:t>
            </a:r>
            <a:r>
              <a:rPr lang="en-US" dirty="0">
                <a:effectLst/>
                <a:latin typeface="Aptos" panose="020B0004020202020204" pitchFamily="34" charset="0"/>
                <a:ea typeface="Times New Roman" panose="02020603050405020304" pitchFamily="18" charset="0"/>
                <a:cs typeface="Times New Roman" panose="02020603050405020304" pitchFamily="18" charset="0"/>
              </a:rPr>
              <a:t>/Agree</a:t>
            </a:r>
            <a:r>
              <a:rPr lang="en-SE" dirty="0">
                <a:effectLst/>
                <a:latin typeface="Aptos" panose="020B0004020202020204" pitchFamily="34" charset="0"/>
                <a:ea typeface="Times New Roman" panose="02020603050405020304" pitchFamily="18" charset="0"/>
                <a:cs typeface="Times New Roman" panose="02020603050405020304" pitchFamily="18" charset="0"/>
              </a:rPr>
              <a:t> CR process for adding JSON tables into 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US" dirty="0">
                <a:effectLst/>
                <a:latin typeface="Aptos" panose="020B0004020202020204" pitchFamily="34" charset="0"/>
                <a:ea typeface="Times New Roman" panose="02020603050405020304" pitchFamily="18" charset="0"/>
                <a:cs typeface="Times New Roman" panose="02020603050405020304" pitchFamily="18" charset="0"/>
              </a:rPr>
              <a:t>.</a:t>
            </a:r>
          </a:p>
          <a:p>
            <a:pPr marL="342900" lvl="0" indent="-342900">
              <a:buFont typeface="+mj-lt"/>
              <a:buAutoNum type="arabicPeriod"/>
            </a:pPr>
            <a:r>
              <a:rPr lang="en-US" dirty="0">
                <a:latin typeface="Aptos" panose="020B0004020202020204" pitchFamily="34" charset="0"/>
                <a:ea typeface="Aptos" panose="020B0004020202020204" pitchFamily="34" charset="0"/>
                <a:cs typeface="Times New Roman" panose="02020603050405020304" pitchFamily="18" charset="0"/>
              </a:rPr>
              <a:t>Sort out and define how </a:t>
            </a:r>
            <a:r>
              <a:rPr lang="en-US">
                <a:latin typeface="Aptos" panose="020B0004020202020204" pitchFamily="34" charset="0"/>
                <a:ea typeface="Aptos" panose="020B0004020202020204" pitchFamily="34" charset="0"/>
                <a:cs typeface="Times New Roman" panose="02020603050405020304" pitchFamily="18" charset="0"/>
              </a:rPr>
              <a:t>non 3GPP/ETSI </a:t>
            </a:r>
            <a:r>
              <a:rPr lang="en-US" dirty="0">
                <a:latin typeface="Aptos" panose="020B0004020202020204" pitchFamily="34" charset="0"/>
                <a:ea typeface="Aptos" panose="020B0004020202020204" pitchFamily="34" charset="0"/>
                <a:cs typeface="Times New Roman" panose="02020603050405020304" pitchFamily="18" charset="0"/>
              </a:rPr>
              <a:t>members will get access to the .JSON files stored in the Forge server.</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Introduce tables 4.3.1.1.5.77.1-3, 4.3.1.1.5.77.1-4, 4.3.1.1.5.78.1-3, 4.3.1.1.5.78.1-4 to the</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SE" dirty="0">
                <a:effectLst/>
                <a:latin typeface="Aptos" panose="020B0004020202020204" pitchFamily="34" charset="0"/>
                <a:ea typeface="Times New Roman" panose="02020603050405020304" pitchFamily="18" charset="0"/>
                <a:cs typeface="Times New Roman" panose="02020603050405020304" pitchFamily="18" charset="0"/>
              </a:rPr>
              <a:t>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SE" dirty="0">
                <a:effectLst/>
                <a:latin typeface="Aptos" panose="020B0004020202020204" pitchFamily="34" charset="0"/>
                <a:ea typeface="Times New Roman" panose="02020603050405020304" pitchFamily="18" charset="0"/>
                <a:cs typeface="Times New Roman" panose="02020603050405020304" pitchFamily="18" charset="0"/>
              </a:rPr>
              <a:t>, including all BW combinations</a:t>
            </a:r>
            <a:r>
              <a:rPr lang="en-US" dirty="0">
                <a:latin typeface="Aptos" panose="020B0004020202020204" pitchFamily="34" charset="0"/>
                <a:ea typeface="Times New Roman" panose="02020603050405020304" pitchFamily="18" charset="0"/>
                <a:cs typeface="Times New Roman" panose="02020603050405020304" pitchFamily="18" charset="0"/>
              </a:rPr>
              <a:t>.</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US" dirty="0">
                <a:latin typeface="Aptos" panose="020B0004020202020204" pitchFamily="34" charset="0"/>
                <a:ea typeface="Times New Roman" panose="02020603050405020304" pitchFamily="18" charset="0"/>
                <a:cs typeface="Times New Roman" panose="02020603050405020304" pitchFamily="18" charset="0"/>
              </a:rPr>
              <a:t>And i</a:t>
            </a:r>
            <a:r>
              <a:rPr lang="en-US" dirty="0">
                <a:effectLst/>
                <a:latin typeface="Aptos" panose="020B0004020202020204" pitchFamily="34" charset="0"/>
                <a:ea typeface="Times New Roman" panose="02020603050405020304" pitchFamily="18" charset="0"/>
                <a:cs typeface="Times New Roman" panose="02020603050405020304" pitchFamily="18" charset="0"/>
              </a:rPr>
              <a:t>nclude references to the Forge server in required tables, in 38.508-1 (see dummy CR in .zip file)</a:t>
            </a:r>
            <a:r>
              <a:rPr lang="en-SE" dirty="0">
                <a:effectLst/>
                <a:latin typeface="Aptos" panose="020B0004020202020204" pitchFamily="34" charset="0"/>
                <a:ea typeface="Times New Roman" panose="02020603050405020304" pitchFamily="18" charset="0"/>
                <a:cs typeface="Times New Roman" panose="02020603050405020304" pitchFamily="18" charset="0"/>
              </a:rPr>
              <a:t>.</a:t>
            </a:r>
            <a:endParaRPr lang="en-US"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dirty="0">
                <a:latin typeface="Aptos" panose="020B0004020202020204" pitchFamily="34" charset="0"/>
                <a:ea typeface="Aptos" panose="020B0004020202020204" pitchFamily="34" charset="0"/>
                <a:cs typeface="Times New Roman" panose="02020603050405020304" pitchFamily="18" charset="0"/>
              </a:rPr>
              <a:t>Longterm: Define/Implement a (WEB ?) tool that will facilitate extraction of .JSON table information for non ETSI members? (related to bullet 4).</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197608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5936E2-62AA-F5F5-794D-41CA13DCD51E}"/>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AB7197F4-BAD7-BAD2-08C6-B534B4C198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B77E9C14-26F9-9017-5A88-911B868AD1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A399BE75-0C59-DFEA-0503-0C61900E04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7CBB22B0-F379-82D4-8B73-9FCF1EE2A256}"/>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highlight>
                  <a:srgbClr val="FFFF00"/>
                </a:highlight>
              </a:rPr>
              <a:t>CRs for next meeting</a:t>
            </a:r>
            <a:endParaRPr lang="en-US" sz="4000" kern="1200" dirty="0">
              <a:solidFill>
                <a:schemeClr val="tx1"/>
              </a:solidFill>
              <a:highlight>
                <a:srgbClr val="FFFF00"/>
              </a:highlight>
              <a:latin typeface="+mj-lt"/>
              <a:ea typeface="+mj-ea"/>
              <a:cs typeface="+mj-cs"/>
            </a:endParaRPr>
          </a:p>
        </p:txBody>
      </p:sp>
      <p:cxnSp>
        <p:nvCxnSpPr>
          <p:cNvPr id="38" name="Straight Connector 37">
            <a:extLst>
              <a:ext uri="{FF2B5EF4-FFF2-40B4-BE49-F238E27FC236}">
                <a16:creationId xmlns:a16="http://schemas.microsoft.com/office/drawing/2014/main" id="{0FEEEE9E-C74F-39E7-40D0-C58001C52A2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CEBEF68-1830-FBDC-FA1F-5F032B4CA97E}"/>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342900" lvl="0" indent="-342900">
              <a:buFont typeface="Arial" panose="020B0604020202020204" pitchFamily="34" charset="0"/>
              <a:buChar char="•"/>
            </a:pPr>
            <a:r>
              <a:rPr lang="en-US"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1 </a:t>
            </a:r>
            <a:r>
              <a:rPr lang="en-SE"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C</a:t>
            </a:r>
            <a:r>
              <a:rPr lang="en-US"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R for “</a:t>
            </a:r>
            <a:r>
              <a:rPr lang="en-US" dirty="0" err="1">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jsonSchema</a:t>
            </a:r>
            <a:r>
              <a:rPr lang="en-US" dirty="0">
                <a:effectLst/>
                <a:highlight>
                  <a:srgbClr val="FFFF00"/>
                </a:highlight>
                <a:latin typeface="Aptos" panose="020B0004020202020204" pitchFamily="34" charset="0"/>
                <a:ea typeface="Times New Roman" panose="02020603050405020304" pitchFamily="18" charset="0"/>
                <a:cs typeface="Times New Roman" panose="02020603050405020304" pitchFamily="18" charset="0"/>
              </a:rPr>
              <a:t>” file, on forge server</a:t>
            </a:r>
          </a:p>
          <a:p>
            <a:pPr marL="342900" lvl="0" indent="-342900">
              <a:buFont typeface="+mj-lt"/>
              <a:buAutoNum type="arabicPeriod"/>
            </a:pPr>
            <a:endPar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4 CRs (</a:t>
            </a:r>
            <a:r>
              <a:rPr lang="en-US" dirty="0">
                <a:highlight>
                  <a:srgbClr val="FFFF00"/>
                </a:highlight>
                <a:latin typeface="Aptos" panose="020B0004020202020204" pitchFamily="34" charset="0"/>
                <a:ea typeface="Aptos" panose="020B0004020202020204" pitchFamily="34" charset="0"/>
                <a:cs typeface="Times New Roman" panose="02020603050405020304" pitchFamily="18" charset="0"/>
              </a:rPr>
              <a:t>Maybe 1?</a:t>
            </a: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 </a:t>
            </a:r>
            <a:r>
              <a:rPr lang="en-US" dirty="0">
                <a:highlight>
                  <a:srgbClr val="FFFF00"/>
                </a:highlight>
                <a:latin typeface="Aptos" panose="020B0004020202020204" pitchFamily="34" charset="0"/>
                <a:ea typeface="Aptos" panose="020B0004020202020204" pitchFamily="34" charset="0"/>
                <a:cs typeface="Times New Roman" panose="02020603050405020304" pitchFamily="18" charset="0"/>
              </a:rPr>
              <a:t>to add 4 “JSON tables”: </a:t>
            </a:r>
            <a:r>
              <a:rPr lang="en-SE"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4.3.1.1.5.77.1-3, 4.3.1.1.5.77.1-4, 4.3.1.1.5.78.1-3, 4.3.1.1.5.78.1-4</a:t>
            </a:r>
            <a:r>
              <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 on forge server (see </a:t>
            </a:r>
            <a:r>
              <a:rPr lang="en-US" dirty="0" err="1">
                <a:highlight>
                  <a:srgbClr val="FFFF00"/>
                </a:highlight>
                <a:latin typeface="Aptos" panose="020B0004020202020204" pitchFamily="34" charset="0"/>
                <a:ea typeface="Times New Roman" panose="02020603050405020304" pitchFamily="18" charset="0"/>
                <a:cs typeface="Times New Roman" panose="02020603050405020304" pitchFamily="18" charset="0"/>
              </a:rPr>
              <a:t>json</a:t>
            </a:r>
            <a:r>
              <a:rPr lang="en-US" dirty="0">
                <a:highlight>
                  <a:srgbClr val="FFFF00"/>
                </a:highlight>
                <a:latin typeface="Aptos" panose="020B0004020202020204" pitchFamily="34" charset="0"/>
                <a:ea typeface="Times New Roman" panose="02020603050405020304" pitchFamily="18" charset="0"/>
                <a:cs typeface="Times New Roman" panose="02020603050405020304" pitchFamily="18" charset="0"/>
              </a:rPr>
              <a:t> files for n77(2A) in dummy CR)</a:t>
            </a: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a:t>
            </a:r>
            <a:endParaRPr lang="en-US" dirty="0">
              <a:highlight>
                <a:srgbClr val="FFFF00"/>
              </a:highligh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Arial" panose="020B0604020202020204" pitchFamily="34" charset="0"/>
              <a:buChar char="•"/>
            </a:pPr>
            <a:endPar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Arial" panose="020B0604020202020204" pitchFamily="34" charset="0"/>
              <a:buChar char="•"/>
            </a:pPr>
            <a:r>
              <a:rPr lang="en-US"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1 CR to update the existing word tables with links to the forge server (see dummy CR). </a:t>
            </a:r>
            <a:endParaRPr lang="en-US" sz="1400" dirty="0">
              <a:highlight>
                <a:srgbClr val="FFFF00"/>
              </a:highlight>
            </a:endParaRPr>
          </a:p>
          <a:p>
            <a:pPr marL="285750" indent="-228600">
              <a:lnSpc>
                <a:spcPct val="90000"/>
              </a:lnSpc>
              <a:spcAft>
                <a:spcPts val="600"/>
              </a:spcAft>
              <a:buFont typeface="Arial" panose="020B0604020202020204" pitchFamily="34" charset="0"/>
              <a:buChar char="•"/>
            </a:pPr>
            <a:endParaRPr lang="en-US" sz="1500" dirty="0">
              <a:highlight>
                <a:srgbClr val="FFFF00"/>
              </a:highlight>
            </a:endParaRPr>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634986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0D09C06-F74E-C143-585F-41BBF22D2481}"/>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3E7E28C5-35C5-E343-7512-74CE90EA5A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DA1E902-A800-FDDF-ECDC-290CC65FE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37377E2C-726C-AB39-FDF0-47EE1A74A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6C461756-AC0E-D1CE-2EBD-20E116BA29E9}"/>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t>References</a:t>
            </a:r>
            <a:endParaRPr lang="en-US" sz="40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C7F4DEA4-D339-CCDA-21CD-D041F7AA1C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9C50723-6CA7-2E20-AC03-C586BD31ABB6}"/>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GB" dirty="0"/>
              <a:t>R5-253615 (RAN5#107): </a:t>
            </a:r>
            <a:r>
              <a:rPr lang="en-US" dirty="0"/>
              <a:t>Handling of test frequency tables containing too many BW combinations.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GB"/>
              <a:t>R5-254695 </a:t>
            </a:r>
            <a:r>
              <a:rPr lang="en-GB" dirty="0"/>
              <a:t>(RAN5#108): Test frequency calculation tool, updates and way forward.</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419586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A09C96-84BF-4C5B-85FD-AF49565D48DF}">
  <ds:schemaRefs>
    <ds:schemaRef ds:uri="http://www.w3.org/XML/1998/namespac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2a30137f-e0bf-4e7e-83c6-70af91abb4cd"/>
    <ds:schemaRef ds:uri="667a4cda-c0b6-4763-85d5-d71c40529199"/>
    <ds:schemaRef ds:uri="http://purl.org/dc/dcmitype/"/>
  </ds:schemaRefs>
</ds:datastoreItem>
</file>

<file path=customXml/itemProps2.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015851C-4918-4445-87C6-FD6253F3742D}">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24088</TotalTime>
  <Words>613</Words>
  <Application>Microsoft Office PowerPoint</Application>
  <PresentationFormat>Widescreen</PresentationFormat>
  <Paragraphs>43</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Aptos</vt:lpstr>
      <vt:lpstr>Arial</vt:lpstr>
      <vt:lpstr>Calibri</vt:lpstr>
      <vt:lpstr>Calibri Light</vt:lpstr>
      <vt:lpstr>Times New Roman</vt:lpstr>
      <vt:lpstr>Office Theme</vt:lpstr>
      <vt:lpstr>Handling of test frequency tables containing too many BW combinations.</vt:lpstr>
      <vt:lpstr>Introduction</vt:lpstr>
      <vt:lpstr>Proposal 1</vt:lpstr>
      <vt:lpstr>                                                              Way forward, proposal 1</vt:lpstr>
      <vt:lpstr>                                                              CRs for next meeting</vt:lpstr>
      <vt:lpstr>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dc:title>
  <dc:creator>niclas.weiler@ericsson.com</dc:creator>
  <cp:lastModifiedBy>Niclas Weiler</cp:lastModifiedBy>
  <cp:revision>9</cp:revision>
  <dcterms:created xsi:type="dcterms:W3CDTF">2024-04-10T05:10:23Z</dcterms:created>
  <dcterms:modified xsi:type="dcterms:W3CDTF">2025-08-19T11:34:50Z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