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7" r:id="rId4"/>
    <p:sldId id="269" r:id="rId5"/>
    <p:sldId id="274" r:id="rId6"/>
    <p:sldId id="273" r:id="rId7"/>
    <p:sldId id="272" r:id="rId8"/>
    <p:sldId id="270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265" autoAdjust="0"/>
  </p:normalViewPr>
  <p:slideViewPr>
    <p:cSldViewPr snapToGrid="0">
      <p:cViewPr varScale="1">
        <p:scale>
          <a:sx n="93" d="100"/>
          <a:sy n="93" d="100"/>
        </p:scale>
        <p:origin x="12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ECCB8-74B5-4E9A-AA58-E2F08EB239AE}" type="datetimeFigureOut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00813-8EEC-4691-B0A4-A58E8EF1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6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3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82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0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57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66C3-4D79-4AA8-9619-8BEAB86E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BB046-95DC-4521-9064-BE290023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57DE-2842-4405-A577-22EB0F0E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6377-9D96-4D86-8C45-DD580344DFA0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43EED-9AA6-43C7-B5FD-61A78803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DFF1-FEBE-4260-B2A5-FDC5AD1B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4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2203-CE2F-49E4-AA7B-942F0BEF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46149-EDDB-49DD-B60F-3CC8482B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4F51-9067-4198-9781-EE7A83CA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5C42-7539-45D0-A3B8-19BBE744F6DA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8F95F-D94A-4EC6-B60D-537213F57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80B97-3671-460E-BC79-C5063A0E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BFDC9C-9DEE-4AE6-9C90-133D6709C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DBBF1-70F7-4220-86C4-D4108904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B96F-BA62-44BD-A639-46778E1F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589F-034E-46AD-9F6E-6EBA3088916D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95A37-D2F9-4A12-9F8F-BD628F45E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9ADC1-21CE-4008-AA4C-2460B994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169-234A-45C7-A57C-7351FF2BB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AF2A6-C206-4891-8325-8B0BB3055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81A53-F3F7-43F0-A1B6-B1B97A27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F125-2D6C-4494-94CD-36B22C3FCB0B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0296-18EE-4655-9B28-E458A85CF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47756-127A-4943-9190-66F38464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CCBA-9FB8-4647-A0C1-2EC65A37B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2A2E-B484-4E86-97F3-4E2BB176A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891A3-426B-46C5-82AF-9E0185E0A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0BA8-DCE0-4FC3-B981-AFC646DBAE50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B7C1-90F3-47F4-A759-F0B635B7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ED7F-C309-4BF5-BADA-6F022AFD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8F91-44B4-4D36-830B-89E6A12B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8FE4-5096-440A-8474-0FE2396B9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6BE28-4047-4EFF-8843-376B74E8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66116-AA3B-4FFA-A814-4468F906B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5D7D-F6A3-41CB-A665-430CC0F55F97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9EC05-9766-4D9E-B8CC-9C11C1D2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5D5C3-287D-487B-806C-74869555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8D39-4FA2-4D2A-81F5-49B0294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9801B-A930-453A-A74F-C0C7C26B3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7FA5B-3DF1-409C-9941-EBFEE2DD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DE1F0F-D76A-4CC6-B966-872215CEF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04042-A228-45E8-AE4A-002C00394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D36-3575-49D1-888F-2DFAE8C4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E2FD-8E9E-4CCD-9EC9-135BF97CCE6A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FFF4D-9028-4147-943B-911ECD5C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70F8B-1C6A-4990-B2FB-89AD822C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5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5A6-E158-4D42-8629-B20BBEEB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55195-67C6-4C50-901E-F6A6CA8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0176-E7C1-490C-9AED-33145332FB8A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AFFAC-1450-4D24-B703-B3576C3E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BFCC27-BCA0-47B6-AFF8-BF0EB9B4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BC9CA-527D-4F42-BBD0-C0D6185A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9DB9-6A77-4C77-AAB2-8FFBD4FB9A4C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5714B-3FC7-4F81-83F0-35F427EAB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4261-C277-4775-B0EF-5827E19D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8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D909-2037-419B-870C-E71E7E22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AF245-EA0C-4036-81AF-5263D8583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6E590-50F8-4FE6-822F-605C1AED8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EBB65-E0AD-4AD5-9A3A-34AFD1B4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3CA2-1FBE-4BAB-AD10-E329BD3248D1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069D2-0658-470A-AED1-F63E44BF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63F9-5DF7-447B-986D-8D634DA1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A3558-0A6F-431D-B3A2-B5D844AD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F7539D-43E0-49B3-8499-4A8B052D1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BED28-580E-4EBB-A09D-EFDEBAF44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417A-1C1E-4564-9303-6A4E568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F677-4156-4608-B82E-AD01F1F2DED8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65544-48C7-487D-B665-7CCF5EEC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5A4C-DC2A-4BB7-A803-1F8A3FBC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A14E8B-91DC-49BD-9BCD-65FF13D6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6F8A-9090-4CF4-B7EE-20ED366D1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8F7AC-058C-417F-83DA-77E27340D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D2ECA-3E1C-48D2-A9D3-E1707113E9CF}" type="datetime1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6BC09-35B5-4A18-BED2-6D8B7A1E1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4D386-ED0A-4C68-AE9D-CE3C0F1F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74D98-A2BC-418E-960F-7F85ED84A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823" y="2446995"/>
            <a:ext cx="10834352" cy="1077481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Discussion on how to reduce the measurement complexity of Out-of-Band Blocking in RAN5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9BF745-E42E-41FA-BECB-96AE8B83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2252"/>
            <a:ext cx="9144000" cy="659244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320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zh-CN" altLang="en-US" sz="320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86CC7D95-1342-4D9B-89C9-4E477F5DCBE8}"/>
              </a:ext>
            </a:extLst>
          </p:cNvPr>
          <p:cNvSpPr txBox="1"/>
          <p:nvPr/>
        </p:nvSpPr>
        <p:spPr bwMode="auto">
          <a:xfrm>
            <a:off x="217487" y="121082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#10</a:t>
            </a:r>
            <a:r>
              <a:rPr lang="en-US" altLang="zh-CN" sz="2400" b="1" dirty="0"/>
              <a:t>7</a:t>
            </a:r>
            <a:r>
              <a:rPr lang="en-US" altLang="zh-CN" sz="2400" kern="0" dirty="0"/>
              <a:t> 						</a:t>
            </a:r>
            <a:r>
              <a:rPr lang="en-US" altLang="zh-CN" sz="2400" b="1" dirty="0"/>
              <a:t>R5-252669</a:t>
            </a:r>
            <a:r>
              <a:rPr lang="en-US" altLang="zh-CN" sz="2400" b="1" dirty="0">
                <a:highlight>
                  <a:srgbClr val="FFFF00"/>
                </a:highlight>
              </a:rPr>
              <a:t>r1</a:t>
            </a: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St Julian’s, </a:t>
            </a:r>
            <a:r>
              <a:rPr lang="en-US" altLang="zh-CN" sz="2400" b="1" dirty="0"/>
              <a:t>Malta</a:t>
            </a:r>
            <a:r>
              <a:rPr lang="en-GB" altLang="zh-CN" sz="2400" b="1" dirty="0"/>
              <a:t>, May 19-23, 2025</a:t>
            </a:r>
            <a:endParaRPr lang="en-US" altLang="en-GB" sz="24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1BA83-5A15-4DCB-AACC-336795C3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694416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6747"/>
            <a:ext cx="12192000" cy="6041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This discussion paper is focused on how to reduce the measurement complexity of Out-of-Band Blocking into RAN5.</a:t>
            </a:r>
          </a:p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requirements in RAN4(38.101-1)</a:t>
            </a:r>
            <a:endParaRPr lang="en-US" altLang="zh-CN" sz="1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9518" y="6356350"/>
            <a:ext cx="2743200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D343D9-15FA-4963-94AB-E14D9C707120}"/>
              </a:ext>
            </a:extLst>
          </p:cNvPr>
          <p:cNvSpPr txBox="1"/>
          <p:nvPr/>
        </p:nvSpPr>
        <p:spPr>
          <a:xfrm>
            <a:off x="496432" y="163349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C6DC41-5FD7-426A-A9AC-1FE5B91E8196}"/>
              </a:ext>
            </a:extLst>
          </p:cNvPr>
          <p:cNvSpPr txBox="1"/>
          <p:nvPr/>
        </p:nvSpPr>
        <p:spPr>
          <a:xfrm>
            <a:off x="6344216" y="1278657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 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9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E6113402-1E23-4C72-9721-13B229F5C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65394"/>
              </p:ext>
            </p:extLst>
          </p:nvPr>
        </p:nvGraphicFramePr>
        <p:xfrm>
          <a:off x="70318" y="2370744"/>
          <a:ext cx="5454719" cy="4015444"/>
        </p:xfrm>
        <a:graphic>
          <a:graphicData uri="http://schemas.openxmlformats.org/drawingml/2006/table">
            <a:tbl>
              <a:tblPr firstRow="1" firstCol="1" bandRow="1"/>
              <a:tblGrid>
                <a:gridCol w="1351914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829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576195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795028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92910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55752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4158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4158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634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548794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C258F88-48C5-40E5-84DE-D214BF1A3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59534"/>
              </p:ext>
            </p:extLst>
          </p:nvPr>
        </p:nvGraphicFramePr>
        <p:xfrm>
          <a:off x="5724658" y="1875560"/>
          <a:ext cx="6397024" cy="4531199"/>
        </p:xfrm>
        <a:graphic>
          <a:graphicData uri="http://schemas.openxmlformats.org/drawingml/2006/table">
            <a:tbl>
              <a:tblPr firstRow="1" firstCol="1" bandRow="1"/>
              <a:tblGrid>
                <a:gridCol w="825711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18835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42525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106464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584741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1618748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6336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74864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170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 (NOTE 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462296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6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7561"/>
            <a:ext cx="12192000" cy="513862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procedure in RAN5(38.521-1):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B079CB-6F74-4047-826B-E685A344FCC8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9694416" cy="816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/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range of interfering signal is from 1 MHz to 12750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1400" dirty="0">
                    <a:solidFill>
                      <a:prstClr val="black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Two test frequencies and three CBWs need to be executed.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lnSpc>
                    <a:spcPct val="90000"/>
                  </a:lnSpc>
                  <a:spcBef>
                    <a:spcPts val="500"/>
                  </a:spcBef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10200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the test duration is about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 hours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blipFill>
                <a:blip r:embed="rId3"/>
                <a:stretch>
                  <a:fillRect l="-388" t="-15974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B3058D-ABBE-42AD-BB0F-280060C4FA1E}"/>
              </a:ext>
            </a:extLst>
          </p:cNvPr>
          <p:cNvSpPr txBox="1"/>
          <p:nvPr/>
        </p:nvSpPr>
        <p:spPr>
          <a:xfrm>
            <a:off x="741246" y="962076"/>
            <a:ext cx="4924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7.6.3.4.1-1: Test Configuration Table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DFC0EFE-CD7E-45F4-A134-B607CA8B7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49597"/>
              </p:ext>
            </p:extLst>
          </p:nvPr>
        </p:nvGraphicFramePr>
        <p:xfrm>
          <a:off x="489416" y="1300724"/>
          <a:ext cx="5259877" cy="3510171"/>
        </p:xfrm>
        <a:graphic>
          <a:graphicData uri="http://schemas.openxmlformats.org/drawingml/2006/table">
            <a:tbl>
              <a:tblPr firstRow="1" firstCol="1" bandRow="1"/>
              <a:tblGrid>
                <a:gridCol w="767444">
                  <a:extLst>
                    <a:ext uri="{9D8B030D-6E8A-4147-A177-3AD203B41FA5}">
                      <a16:colId xmlns:a16="http://schemas.microsoft.com/office/drawing/2014/main" val="4022955066"/>
                    </a:ext>
                  </a:extLst>
                </a:gridCol>
                <a:gridCol w="1176786">
                  <a:extLst>
                    <a:ext uri="{9D8B030D-6E8A-4147-A177-3AD203B41FA5}">
                      <a16:colId xmlns:a16="http://schemas.microsoft.com/office/drawing/2014/main" val="3110606817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537541430"/>
                    </a:ext>
                  </a:extLst>
                </a:gridCol>
                <a:gridCol w="354651">
                  <a:extLst>
                    <a:ext uri="{9D8B030D-6E8A-4147-A177-3AD203B41FA5}">
                      <a16:colId xmlns:a16="http://schemas.microsoft.com/office/drawing/2014/main" val="1285380915"/>
                    </a:ext>
                  </a:extLst>
                </a:gridCol>
                <a:gridCol w="1225907">
                  <a:extLst>
                    <a:ext uri="{9D8B030D-6E8A-4147-A177-3AD203B41FA5}">
                      <a16:colId xmlns:a16="http://schemas.microsoft.com/office/drawing/2014/main" val="815502822"/>
                    </a:ext>
                  </a:extLst>
                </a:gridCol>
                <a:gridCol w="1200564">
                  <a:extLst>
                    <a:ext uri="{9D8B030D-6E8A-4147-A177-3AD203B41FA5}">
                      <a16:colId xmlns:a16="http://schemas.microsoft.com/office/drawing/2014/main" val="706287719"/>
                    </a:ext>
                  </a:extLst>
                </a:gridCol>
              </a:tblGrid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Default Conditions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44237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Environment as specified in TS 38.508-1 [5] subclause 4.1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21609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Frequencies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frequency chosen arbitrarily from low or high range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46244"/>
                  </a:ext>
                </a:extLst>
              </a:tr>
              <a:tr h="473815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Channel Bandwidths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Lowest, Mid, Highest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 UL / Lowest DL, Lowest UL / Highest DL 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736634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SCS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410561"/>
                  </a:ext>
                </a:extLst>
              </a:tr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Parameters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10263"/>
                  </a:ext>
                </a:extLst>
              </a:tr>
              <a:tr h="15013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586130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00927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QPSK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 QPSK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182306"/>
                  </a:ext>
                </a:extLst>
              </a:tr>
              <a:tr h="506299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19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/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7.6.3.4.2	Test Procedure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1.SS transmits PDSCH via PDCCH DCI format 1_1 for C_RNTI to transmit the DL RMC according to Table 7.6.3.4.1-1. The SS sends downlink MAC padding bits on the DL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2.SS sends uplink scheduling information for each UL HARQ process via PDCCH DCI format 0_1 for C_RNTI to schedule the UL RMC according to Table 7.6.3.4.1-1. Since the UE has no payload data to send, the UE transmits uplink MAC padding bits on the UL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3.Set the parameters of the CW signal generator for an interfering signal below the wanted signal according to Table 7.6.3.5-2 or 7.6.3.5-4. </a:t>
                </a:r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MHz.</a:t>
                </a:r>
                <a:endParaRPr lang="en-US" altLang="zh-CN" sz="14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4.Set 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7.Repeat steps from 3 to 6, using an interfering signal above the wanted signal at step 3.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blipFill>
                <a:blip r:embed="rId4"/>
                <a:stretch>
                  <a:fillRect l="-495" t="-545" r="-890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FCE238-5B86-48FE-8E26-9C8692231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89" y="625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4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22" y="-3060"/>
            <a:ext cx="10853033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band filter for Out-of-band blocking test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9" y="783694"/>
            <a:ext cx="5902870" cy="126365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D4E6B258-945A-4101-960D-D7F308F33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06" y="2443295"/>
            <a:ext cx="4252358" cy="2067661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536985" y="2137470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receiver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Schematic diagram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93642D-E2CE-4B40-89F1-5CA45CDBA46F}"/>
              </a:ext>
            </a:extLst>
          </p:cNvPr>
          <p:cNvSpPr txBox="1"/>
          <p:nvPr/>
        </p:nvSpPr>
        <p:spPr>
          <a:xfrm>
            <a:off x="1404853" y="4373413"/>
            <a:ext cx="3754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Band Filter 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D1873E-1641-45C8-BFD8-9A3CA23AF036}"/>
              </a:ext>
            </a:extLst>
          </p:cNvPr>
          <p:cNvSpPr txBox="1"/>
          <p:nvPr/>
        </p:nvSpPr>
        <p:spPr>
          <a:xfrm>
            <a:off x="6724714" y="1088265"/>
            <a:ext cx="528860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the RF Chain of a receiver.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received by the receiver antenna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out-of-band interference is suppressed by the band filter as shown in Fig.2.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amplified in the LNA as shown in Fig.3. It's worth noting that a high-power interference signal will saturate the LNA and distort wanted signal. </a:t>
            </a: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FBD53B10-9110-4D6E-AD37-49869459E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08" y="4680323"/>
            <a:ext cx="5902870" cy="1822820"/>
          </a:xfrm>
          <a:prstGeom prst="rect">
            <a:avLst/>
          </a:pr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A63E3374-B08A-4BAA-AE08-4D23C1E49C2A}"/>
              </a:ext>
            </a:extLst>
          </p:cNvPr>
          <p:cNvSpPr txBox="1"/>
          <p:nvPr/>
        </p:nvSpPr>
        <p:spPr>
          <a:xfrm>
            <a:off x="1864280" y="6473765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LNA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87BDCF6-3621-4426-B941-35185E84C2A0}"/>
              </a:ext>
            </a:extLst>
          </p:cNvPr>
          <p:cNvSpPr txBox="1"/>
          <p:nvPr/>
        </p:nvSpPr>
        <p:spPr>
          <a:xfrm>
            <a:off x="6539048" y="3323541"/>
            <a:ext cx="5652952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closer the interfering signal is to the passband of the filter, the greater the impact on the wanted signal.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interferer frequencies near the passband of Band Filter should be tested to check the characteristics of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and LNA,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DL_low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[100MHz] to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DL_High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[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100MHz]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0D2658-A3BB-4576-A5A1-15F481DCF4E4}"/>
              </a:ext>
            </a:extLst>
          </p:cNvPr>
          <p:cNvSpPr/>
          <p:nvPr/>
        </p:nvSpPr>
        <p:spPr>
          <a:xfrm>
            <a:off x="1114023" y="1088265"/>
            <a:ext cx="1545464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7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85" y="747806"/>
            <a:ext cx="5695214" cy="12192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/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cause intermodulation products and harmonic products of input wanted signal and interferer signal.</a:t>
                </a: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 intermodulation products caused by </a:t>
                </a: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amplifiers such as LNA, VGA, and mixer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fall into the bandwidth of wanted carrier, the RF performance will be degraded. </a:t>
                </a:r>
                <a:endParaRPr lang="en-US" altLang="zh-CN" sz="14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:r>
                  <a:rPr lang="en-US" altLang="zh-CN" sz="1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altLang="zh-CN" sz="1400" b="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2∗</m:t>
                    </m:r>
                    <m:r>
                      <a:rPr lang="zh-CN" altLang="en-US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At the mixer, when the interferer is mixed with the harmonic products generated by LO, and the mixed signal falls in the baseband, the RF performance will be degraded.</a:t>
                </a: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i.e.: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kumimoji="0" lang="zh-CN" alt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There might be other intermodulation/harmonic products caused by the non-linearity of Rx chain, but the impact could be neglected comparing with above bullet 3 and 4.</a:t>
                </a:r>
                <a:endPara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blipFill>
                <a:blip r:embed="rId4"/>
                <a:stretch>
                  <a:fillRect l="-411" t="-451" r="-514" b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324205" y="197432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diagram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B228149-F579-4C54-BE0A-A19BEEAEDACC}"/>
              </a:ext>
            </a:extLst>
          </p:cNvPr>
          <p:cNvSpPr txBox="1"/>
          <p:nvPr/>
        </p:nvSpPr>
        <p:spPr>
          <a:xfrm>
            <a:off x="1135030" y="4119576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intermodulation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Amplifier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9533B7-9810-4779-B44D-5A413B7F031E}"/>
              </a:ext>
            </a:extLst>
          </p:cNvPr>
          <p:cNvSpPr txBox="1"/>
          <p:nvPr/>
        </p:nvSpPr>
        <p:spPr>
          <a:xfrm>
            <a:off x="1197502" y="6385023"/>
            <a:ext cx="376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Fig.5 odd harmonic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2D23E-0834-42BD-85CD-18DB110ED92A}"/>
              </a:ext>
            </a:extLst>
          </p:cNvPr>
          <p:cNvSpPr txBox="1"/>
          <p:nvPr/>
        </p:nvSpPr>
        <p:spPr>
          <a:xfrm>
            <a:off x="6166423" y="4872111"/>
            <a:ext cx="5929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non-linearity of Rx chain will have impact on the RF performance when the frequencies of wanted signal and interferer satisfies certain restriction.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9AD081-C86B-49CB-B551-FA9C6C347A81}"/>
              </a:ext>
            </a:extLst>
          </p:cNvPr>
          <p:cNvSpPr/>
          <p:nvPr/>
        </p:nvSpPr>
        <p:spPr>
          <a:xfrm>
            <a:off x="1523649" y="1002360"/>
            <a:ext cx="2391528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075D8B3-4EF4-4B60-AB8C-22E3DA54C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58" y="4491437"/>
            <a:ext cx="5595400" cy="192899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337FDB5-B8B4-470B-8AD5-09FB78C5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85" y="-1980"/>
            <a:ext cx="11864078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non-linearity of Rx Chain for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716679-585D-42CB-A8FB-34422AD10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99" y="2248400"/>
            <a:ext cx="5756024" cy="19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9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5564" cy="816746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Intermodulation and harmonic products of interfering signal and wanted signal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1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Intermodulation :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Ui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Acos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  <m:r>
                      <a:rPr kumimoji="1" lang="el-GR" altLang="zh-CN" sz="14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Bcos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    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</m:t>
                        </m:r>
                        <m:r>
                          <m:rPr>
                            <m:sty m:val="p"/>
                          </m:r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o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</m:fName>
                      <m:e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1∗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𝑈𝑖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2∗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4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5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+…+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(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𝑘𝑛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∗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</m:t>
                        </m:r>
                        <m:sSup>
                          <m:sSupPr>
                            <m:ctrlP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e>
                          <m:sup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𝑛</m:t>
                            </m:r>
                          </m:sup>
                        </m:sSup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14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func>
                  </m:oMath>
                </a14:m>
                <a:endParaRPr lang="en-US" altLang="zh-CN" sz="18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device has generated multiple frequencies that were not present in the input signal.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By developing (Ui)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 it will generate products with frequencies such as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1. The mixtures between the original frequencies,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are also called third-order intermodulation products (IM3). </a:t>
                </a: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They fall in the same bands as the wanted signal bands and thus cause unrecoverable jamming and interferences.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same process can be applied to the term (x1 + x2)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Hopefully, for practical devices the higher-order terms vanish rapidly and can be neglected—this is usually true above IM7 and even sometimes with IM5.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  <a:blipFill>
                <a:blip r:embed="rId3"/>
                <a:stretch>
                  <a:fillRect l="-300" t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91F52C-CD4C-4E13-93B5-21DCFBAEB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979" y="2783890"/>
            <a:ext cx="8090093" cy="13351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/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higher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blipFill>
                <a:blip r:embed="rId5"/>
                <a:stretch>
                  <a:fillRect l="-461" t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232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" y="-283334"/>
            <a:ext cx="921967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7</a:t>
            </a:fld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/>
              <p:nvPr/>
            </p:nvSpPr>
            <p:spPr>
              <a:xfrm>
                <a:off x="457886" y="707509"/>
                <a:ext cx="10777310" cy="57597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10200, the test duration is about 10 hours.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CN" sz="18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2: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closer the interfering signal is to the passband of the filter, the greater the impact on the wanted signal.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3:</a:t>
                </a:r>
              </a:p>
              <a:p>
                <a:pPr marL="457200" lvl="1" indent="0">
                  <a:lnSpc>
                    <a:spcPct val="100000"/>
                  </a:lnSpc>
                  <a:buNone/>
                  <a:defRPr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have impact on the RF performance when the frequencies of wanted signal and interferer satisfies certain restriction.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higher the 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1:</a:t>
                </a:r>
                <a:endPara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interferer frequencies near the passband of Band Filter should be tested to check the characteristics of band filter and LNA, such as </a:t>
                </a:r>
                <a:r>
                  <a:rPr lang="en-US" altLang="zh-CN" sz="16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6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6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[100MHz] to </a:t>
                </a:r>
                <a:r>
                  <a:rPr lang="en-US" altLang="zh-CN" sz="16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6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6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[100MHz].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6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6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6" y="707509"/>
                <a:ext cx="10777310" cy="5759782"/>
              </a:xfrm>
              <a:prstGeom prst="rect">
                <a:avLst/>
              </a:prstGeom>
              <a:blipFill>
                <a:blip r:embed="rId3"/>
                <a:stretch>
                  <a:fillRect l="-452" t="-952" r="-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964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test requirements of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8</a:t>
            </a:fld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BB21FD-7B53-4108-9EC1-76ADFB8F2034}"/>
              </a:ext>
            </a:extLst>
          </p:cNvPr>
          <p:cNvSpPr txBox="1"/>
          <p:nvPr/>
        </p:nvSpPr>
        <p:spPr>
          <a:xfrm>
            <a:off x="390983" y="1081063"/>
            <a:ext cx="6161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Modification Ideas for CR (38.521-1):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E6003-F040-40F2-B6D3-8EA7EE2E9072}"/>
              </a:ext>
            </a:extLst>
          </p:cNvPr>
          <p:cNvSpPr txBox="1"/>
          <p:nvPr/>
        </p:nvSpPr>
        <p:spPr>
          <a:xfrm>
            <a:off x="20124" y="1584658"/>
            <a:ext cx="54737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4AFF30-7814-4D70-AA49-BD12C8769702}"/>
              </a:ext>
            </a:extLst>
          </p:cNvPr>
          <p:cNvSpPr txBox="1"/>
          <p:nvPr/>
        </p:nvSpPr>
        <p:spPr>
          <a:xfrm>
            <a:off x="6291488" y="87007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CA3FAB4-02A1-40BB-A9FA-8755CD4B5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85245"/>
              </p:ext>
            </p:extLst>
          </p:nvPr>
        </p:nvGraphicFramePr>
        <p:xfrm>
          <a:off x="119444" y="2212745"/>
          <a:ext cx="5275149" cy="4067367"/>
        </p:xfrm>
        <a:graphic>
          <a:graphicData uri="http://schemas.openxmlformats.org/drawingml/2006/table">
            <a:tbl>
              <a:tblPr firstRow="1" firstCol="1" bandRow="1"/>
              <a:tblGrid>
                <a:gridCol w="1307409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610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453020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872480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60223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20997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3407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37214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0973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1034623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[100] and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DEDA5A6-9F93-4026-9CF4-48F14CBEC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228107"/>
              </p:ext>
            </p:extLst>
          </p:nvPr>
        </p:nvGraphicFramePr>
        <p:xfrm>
          <a:off x="5493913" y="1434552"/>
          <a:ext cx="6566835" cy="5200065"/>
        </p:xfrm>
        <a:graphic>
          <a:graphicData uri="http://schemas.openxmlformats.org/drawingml/2006/table">
            <a:tbl>
              <a:tblPr firstRow="1" firstCol="1" bandRow="1"/>
              <a:tblGrid>
                <a:gridCol w="580265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06986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26904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013792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614063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2124825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7819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80712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3495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673651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US" altLang="zh-CN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[100] and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US" altLang="zh-CN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30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0507-7C50-4AB0-B701-35E1C3661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67" y="2766218"/>
            <a:ext cx="3787066" cy="132556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4D74E4-E5E8-41F2-BE00-4CE04CA3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1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11628</TotalTime>
  <Words>2617</Words>
  <Application>Microsoft Office PowerPoint</Application>
  <PresentationFormat>宽屏</PresentationFormat>
  <Paragraphs>269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Cambria Math</vt:lpstr>
      <vt:lpstr>Times New Roman</vt:lpstr>
      <vt:lpstr>Office Theme</vt:lpstr>
      <vt:lpstr>Discussion on how to reduce the measurement complexity of Out-of-Band Blocking in RAN5</vt:lpstr>
      <vt:lpstr>Out-of-band blocking</vt:lpstr>
      <vt:lpstr>PowerPoint 演示文稿</vt:lpstr>
      <vt:lpstr>Impact analysis of band filter for Out-of-band blocking test</vt:lpstr>
      <vt:lpstr>Impact analysis of non-linearity of Rx Chain for Out-of-band blocking</vt:lpstr>
      <vt:lpstr>Intermodulation and harmonic products of interfering signal and wanted signal</vt:lpstr>
      <vt:lpstr>Conclusion</vt:lpstr>
      <vt:lpstr>The test requirements of Out-of-Band Blocking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222</cp:revision>
  <dcterms:created xsi:type="dcterms:W3CDTF">2024-08-02T01:51:59Z</dcterms:created>
  <dcterms:modified xsi:type="dcterms:W3CDTF">2025-05-15T12:21:13Z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(3)9W6R/PNhY/U9fUIPm2PLqkggBLoXOUiBX1AGSPhr6FY75gBcsiY4ErW5VBXek0JRQ/U1dgEC
eNNfbRWZGOn4Ah2VsU/2VC9BeMaT5y81fCW8wbqRE/ZFVDvPq2IKj52Y+OjSYZ+sXcvtZpZC
C+guvEu9tnZTz8kLUghujSg3Caf3ZsKA7ts3dMmMQScfMBvcYfB5mirEZv9uH7xAfpWNbd5f
qkun2tI7Lqs7RKhbVT</vt:lpwstr>
  </property>
  <property fmtid="{D5CDD505-2E9C-101B-9397-08002B2CF9AE}" pid="3" name="_2015_ms_pID_7253431">
    <vt:lpwstr>6GbkvR2VmUAV6eD20nHtunO3APr0KrefWTgk3CZylHuxOpAcTgzT8u
yHqnWtR3XJkkAp1pbi8FSRwtWIBm5+1WAqQtLUsADHJuUxm2B8ChhtXoska81HfFRx/bOpi2
T3hJzeICewRBNw3cX82KMJ9XRHAAUFZzjJ52mFR/Ma1XfbQkSkWa3GDa/Qw5K8RgtUtrhLPo
bigv5RN85no/YS4JSpS3iA5rzMmYpaxOG4ud</vt:lpwstr>
  </property>
  <property fmtid="{D5CDD505-2E9C-101B-9397-08002B2CF9AE}" pid="4" name="_2015_ms_pID_7253432">
    <vt:lpwstr>ulbFXedR02tS8wGOC7KvuVg=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1746523157</vt:lpwstr>
  </property>
</Properties>
</file>