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0" r:id="rId3"/>
    <p:sldId id="308" r:id="rId5"/>
    <p:sldId id="352" r:id="rId6"/>
    <p:sldId id="314" r:id="rId7"/>
    <p:sldId id="321" r:id="rId8"/>
    <p:sldId id="340" r:id="rId9"/>
    <p:sldId id="341" r:id="rId10"/>
    <p:sldId id="320" r:id="rId11"/>
    <p:sldId id="332" r:id="rId12"/>
    <p:sldId id="323" r:id="rId13"/>
    <p:sldId id="322" r:id="rId14"/>
    <p:sldId id="366" r:id="rId15"/>
    <p:sldId id="331" r:id="rId16"/>
    <p:sldId id="324" r:id="rId17"/>
    <p:sldId id="367" r:id="rId18"/>
    <p:sldId id="368" r:id="rId19"/>
    <p:sldId id="317" r:id="rId20"/>
    <p:sldId id="312" r:id="rId21"/>
    <p:sldId id="293" r:id="rId22"/>
  </p:sldIdLst>
  <p:sldSz cx="12190095" cy="6859270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08330" indent="-1511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17930" indent="-3035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27530" indent="-4559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37130" indent="-6083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88" autoAdjust="0"/>
    <p:restoredTop sz="94103" autoAdjust="0"/>
  </p:normalViewPr>
  <p:slideViewPr>
    <p:cSldViewPr snapToGrid="0">
      <p:cViewPr varScale="1">
        <p:scale>
          <a:sx n="63" d="100"/>
          <a:sy n="63" d="100"/>
        </p:scale>
        <p:origin x="-581" y="-58"/>
      </p:cViewPr>
      <p:guideLst>
        <p:guide orient="horz" pos="2147"/>
        <p:guide pos="3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gs" Target="tags/tag20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C6BEBE5-1D2E-4BBB-B5B5-B5B0DDA0484F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4E9BCF5-12D1-4D51-BB26-20A5554EDFD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3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9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5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1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512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endParaRPr lang="en-US" altLang="zh-CN" u="none" dirty="0" smtClean="0"/>
          </a:p>
        </p:txBody>
      </p:sp>
      <p:sp>
        <p:nvSpPr>
          <p:cNvPr id="512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1255B2E5-2FCE-436A-B4A8-B33C8ED88E6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sym typeface="+mn-ea"/>
              </a:rPr>
              <a:t>additionalDMRS-DL-Alt</a:t>
            </a:r>
            <a:endParaRPr lang="en-US" altLang="en-US" smtClean="0"/>
          </a:p>
          <a:p>
            <a:r>
              <a:rPr lang="en-US" altLang="en-US" smtClean="0">
                <a:sym typeface="+mn-ea"/>
              </a:rPr>
              <a:t>rateMatchingLTE-CRS</a:t>
            </a:r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R5-217529 from QC/Vijay, jumbo TS 38.522 CR for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“NR_perf_enh-UEConTest (UID-890048) ”</a:t>
            </a:r>
            <a:endParaRPr lang="en-US" dirty="0" smtClean="0">
              <a:solidFill>
                <a:srgbClr val="FF0000"/>
              </a:solidFill>
              <a:sym typeface="+mn-ea"/>
            </a:endParaRPr>
          </a:p>
          <a:p>
            <a:r>
              <a:rPr lang="en-US" altLang="zh-CN" smtClean="0"/>
              <a:t>Anritsu/Setsu: R5-217440 for TS 38.521-4, </a:t>
            </a:r>
            <a:endParaRPr lang="en-US" altLang="zh-CN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The corresponding work can be done under 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the Rel-15 WI “5G system with NR and LTE (UID - 760087)”</a:t>
            </a:r>
            <a:endParaRPr lang="en-US" altLang="zh-CN" dirty="0" smtClean="0">
              <a:solidFill>
                <a:srgbClr val="FF0000"/>
              </a:solidFill>
              <a:latin typeface="+mn-lt"/>
              <a:sym typeface="+mn-ea"/>
            </a:endParaRPr>
          </a:p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The corresponding work can be done under 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the Rel-15 WI “5G system with NR and LTE (UID - 760087)”</a:t>
            </a:r>
            <a:endParaRPr lang="en-US" altLang="zh-CN" dirty="0" smtClean="0">
              <a:solidFill>
                <a:srgbClr val="FF0000"/>
              </a:solidFill>
              <a:latin typeface="+mn-lt"/>
              <a:sym typeface="+mn-ea"/>
            </a:endParaRPr>
          </a:p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sym typeface="+mn-ea"/>
              </a:rPr>
              <a:t>additionalDMRS-DL-Alt</a:t>
            </a:r>
            <a:endParaRPr lang="en-US" altLang="en-US" smtClean="0"/>
          </a:p>
          <a:p>
            <a:r>
              <a:rPr lang="en-US" altLang="en-US" smtClean="0">
                <a:sym typeface="+mn-ea"/>
              </a:rPr>
              <a:t>rateMatchingLTE-CRS</a:t>
            </a:r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User Equipment (UE) radio access capabilities</a:t>
            </a:r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02" y="1122622"/>
            <a:ext cx="9142810" cy="2388153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02" y="3602871"/>
            <a:ext cx="9142810" cy="1656146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600" indent="0" algn="ctr">
              <a:buNone/>
              <a:defRPr sz="2700"/>
            </a:lvl2pPr>
            <a:lvl3pPr marL="1219200" indent="0" algn="ctr">
              <a:buNone/>
              <a:defRPr sz="2400"/>
            </a:lvl3pPr>
            <a:lvl4pPr marL="1828800" indent="0" algn="ctr">
              <a:buNone/>
              <a:defRPr sz="2100"/>
            </a:lvl4pPr>
            <a:lvl5pPr marL="2438400" indent="0" algn="ctr">
              <a:buNone/>
              <a:defRPr sz="2100"/>
            </a:lvl5pPr>
            <a:lvl6pPr marL="3048000" indent="0" algn="ctr">
              <a:buNone/>
              <a:defRPr sz="2100"/>
            </a:lvl6pPr>
            <a:lvl7pPr marL="3657600" indent="0" algn="ctr">
              <a:buNone/>
              <a:defRPr sz="2100"/>
            </a:lvl7pPr>
            <a:lvl8pPr marL="4267200" indent="0" algn="ctr">
              <a:buNone/>
              <a:defRPr sz="2100"/>
            </a:lvl8pPr>
            <a:lvl9pPr marL="4876800" indent="0" algn="ctr">
              <a:buNone/>
              <a:defRPr sz="2100"/>
            </a:lvl9pPr>
          </a:lstStyle>
          <a:p>
            <a:r>
              <a:rPr lang="zh-CN" altLang="en-US" noProof="1"/>
              <a:t>单击此处编辑母版副标题样式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F29BB-4B58-48F0-8816-507D728BD8A0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2109C-B8F2-45FB-BCEC-95E3A0D8993E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766" y="365211"/>
            <a:ext cx="2628558" cy="5813184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093" y="365211"/>
            <a:ext cx="7733293" cy="5813184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6885C-24B6-4E1E-8492-16D36C584FA6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802C2-E10E-49A8-8A3E-31E7DD595A64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45" y="1710135"/>
            <a:ext cx="10514231" cy="285339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45" y="4590528"/>
            <a:ext cx="10514231" cy="150053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D7B6F-1070-41B6-A8A6-1C1D30145B6C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092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7804F-C22F-4105-B851-BB69C5DFCE82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1" y="365210"/>
            <a:ext cx="10514231" cy="132587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680" y="1681552"/>
            <a:ext cx="5157115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680" y="2505657"/>
            <a:ext cx="5157115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1403" y="1681552"/>
            <a:ext cx="5182513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1403" y="2505657"/>
            <a:ext cx="5182513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04E12-DEE3-41B9-AD38-8CF39C660169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21EFE-4BC2-495B-900A-501AA63EF991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DF91A-2561-4F59-AF99-6D7034613CDA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518" y="987655"/>
            <a:ext cx="6171398" cy="487475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37606-E014-4704-BCFA-F34B12E08119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518" y="987655"/>
            <a:ext cx="6171398" cy="4874754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800" indent="0">
              <a:buNone/>
              <a:defRPr sz="2700"/>
            </a:lvl4pPr>
            <a:lvl5pPr marL="2438400" indent="0">
              <a:buNone/>
              <a:defRPr sz="2700"/>
            </a:lvl5pPr>
            <a:lvl6pPr marL="3048000" indent="0">
              <a:buNone/>
              <a:defRPr sz="2700"/>
            </a:lvl6pPr>
            <a:lvl7pPr marL="3657600" indent="0">
              <a:buNone/>
              <a:defRPr sz="2700"/>
            </a:lvl7pPr>
            <a:lvl8pPr marL="4267200" indent="0">
              <a:buNone/>
              <a:defRPr sz="2700"/>
            </a:lvl8pPr>
            <a:lvl9pPr marL="4876800" indent="0">
              <a:buNone/>
              <a:defRPr sz="27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95A0F-A7F1-4B44-83DC-2C3B4A18B875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4013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17" tIns="60958" rIns="121917" bIns="6095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838200" y="1825625"/>
            <a:ext cx="10514013" cy="4352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17" tIns="60958" rIns="121917" bIns="6095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ct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r">
              <a:defRPr sz="1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129759E-47CE-4A4C-B3CD-32BD4A364F0F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5pPr>
      <a:lvl6pPr marL="6096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6pPr>
      <a:lvl7pPr marL="12192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7pPr>
      <a:lvl8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8pPr>
      <a:lvl9pPr marL="24384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03530" indent="-303530" algn="l" rtl="0" eaLnBrk="0" fontAlgn="base" hangingPunct="0">
        <a:lnSpc>
          <a:spcPct val="90000"/>
        </a:lnSpc>
        <a:spcBef>
          <a:spcPts val="134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31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7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3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7419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.xml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5.xml"/><Relationship Id="rId4" Type="http://schemas.openxmlformats.org/officeDocument/2006/relationships/image" Target="../media/image28.png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6.xml"/><Relationship Id="rId2" Type="http://schemas.openxmlformats.org/officeDocument/2006/relationships/image" Target="../media/image29.png"/><Relationship Id="rId1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6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8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782638" y="1885950"/>
            <a:ext cx="10626725" cy="2337134"/>
          </a:xfrm>
        </p:spPr>
        <p:txBody>
          <a:bodyPr anchor="ctr"/>
          <a:lstStyle/>
          <a:p>
            <a:pPr eaLnBrk="1" hangingPunct="1">
              <a:lnSpc>
                <a:spcPts val="6280"/>
              </a:lnSpc>
              <a:defRPr/>
            </a:pPr>
            <a:r>
              <a:rPr lang="en-US" altLang="zh-CN" sz="2800" dirty="0" smtClean="0">
                <a:latin typeface="+mn-lt"/>
              </a:rPr>
              <a:t>Discussion </a:t>
            </a:r>
            <a:r>
              <a:rPr lang="en-US" altLang="zh-CN" sz="2800" dirty="0">
                <a:latin typeface="+mn-lt"/>
              </a:rPr>
              <a:t>on how to </a:t>
            </a:r>
            <a:r>
              <a:rPr lang="en-US" altLang="zh-CN" sz="2800" dirty="0" smtClean="0">
                <a:latin typeface="+mn-lt"/>
              </a:rPr>
              <a:t>handle Dynamic Spectrum Sharing (DSS) Conformance Testing</a:t>
            </a:r>
            <a:r>
              <a:rPr lang="en-US" altLang="zh-CN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zh-CN" sz="2800" strike="sngStrike" dirty="0" smtClean="0">
                <a:solidFill>
                  <a:srgbClr val="FF0000"/>
                </a:solidFill>
                <a:uFillTx/>
                <a:latin typeface="+mn-lt"/>
              </a:rPr>
              <a:t>for B34/n34 and B39/n39</a:t>
            </a:r>
            <a:endParaRPr lang="en-US" altLang="zh-CN" sz="2800" strike="sngStrike" dirty="0" smtClean="0">
              <a:solidFill>
                <a:srgbClr val="FF0000"/>
              </a:solidFill>
              <a:uFillTx/>
              <a:latin typeface="+mn-lt"/>
            </a:endParaRPr>
          </a:p>
        </p:txBody>
      </p:sp>
      <p:sp>
        <p:nvSpPr>
          <p:cNvPr id="4098" name="副标题 2"/>
          <p:cNvSpPr>
            <a:spLocks noGrp="1" noChangeArrowheads="1"/>
          </p:cNvSpPr>
          <p:nvPr>
            <p:ph type="subTitle" idx="1"/>
          </p:nvPr>
        </p:nvSpPr>
        <p:spPr>
          <a:xfrm>
            <a:off x="215900" y="5227638"/>
            <a:ext cx="11703050" cy="10334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dirty="0" smtClean="0"/>
              <a:t>CMCC, </a:t>
            </a:r>
            <a:r>
              <a:rPr lang="en-US" altLang="zh-CN" sz="2800" dirty="0" err="1" smtClean="0"/>
              <a:t>Huawei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Hisilicon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, ZTE, Ericsson, CATT</a:t>
            </a:r>
            <a:endParaRPr lang="en-US" altLang="zh-CN" sz="2800" dirty="0" err="1" smtClean="0">
              <a:solidFill>
                <a:schemeClr val="tx1"/>
              </a:solidFill>
            </a:endParaRPr>
          </a:p>
        </p:txBody>
      </p:sp>
      <p:sp>
        <p:nvSpPr>
          <p:cNvPr id="4099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3" name="Subtitle 4"/>
          <p:cNvSpPr txBox="1"/>
          <p:nvPr/>
        </p:nvSpPr>
        <p:spPr bwMode="auto">
          <a:xfrm>
            <a:off x="195263" y="88900"/>
            <a:ext cx="11757025" cy="1109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72000" tIns="0" rIns="72000" bIns="0" anchor="ctr"/>
          <a:lstStyle>
            <a:lvl1pPr marL="0" indent="0" algn="l" rtl="0" eaLnBrk="1" fontAlgn="base" hangingPunct="1">
              <a:lnSpc>
                <a:spcPct val="75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Font typeface="Arial" panose="020B0604020202020204" pitchFamily="34" charset="0"/>
              <a:buNone/>
              <a:defRPr sz="3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70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85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8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20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92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4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6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GB" altLang="zh-CN" sz="2400" b="1" dirty="0" smtClean="0"/>
              <a:t>3GPP TSG-RAN5 Meeting #</a:t>
            </a:r>
            <a:r>
              <a:rPr lang="en-US" altLang="en-GB" sz="2400" b="1" dirty="0" smtClean="0"/>
              <a:t>93</a:t>
            </a:r>
            <a:r>
              <a:rPr lang="en-GB" altLang="zh-CN" sz="2400" b="1" dirty="0" smtClean="0"/>
              <a:t>-e</a:t>
            </a:r>
            <a:r>
              <a:rPr lang="en-US" sz="2400" kern="0" dirty="0" smtClean="0"/>
              <a:t> 							 </a:t>
            </a:r>
            <a:r>
              <a:rPr lang="en-US" altLang="zh-CN" sz="2400" b="1" dirty="0" smtClean="0"/>
              <a:t>R5-21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XXXX</a:t>
            </a:r>
            <a:endParaRPr lang="en-US" altLang="zh-CN" sz="2400" b="1" dirty="0" smtClean="0"/>
          </a:p>
          <a:p>
            <a:pPr>
              <a:lnSpc>
                <a:spcPct val="100000"/>
              </a:lnSpc>
              <a:defRPr/>
            </a:pPr>
            <a:r>
              <a:rPr lang="en-GB" altLang="zh-CN" sz="2400" b="1" dirty="0" smtClean="0"/>
              <a:t>Electronic Meeting, </a:t>
            </a:r>
            <a:r>
              <a:rPr lang="en-US" altLang="en-GB" sz="2400" b="1" dirty="0" smtClean="0"/>
              <a:t>8</a:t>
            </a:r>
            <a:r>
              <a:rPr lang="en-GB" altLang="zh-CN" sz="2400" b="1" dirty="0" smtClean="0"/>
              <a:t> – </a:t>
            </a:r>
            <a:r>
              <a:rPr lang="en-US" altLang="en-GB" sz="2400" b="1" dirty="0" smtClean="0"/>
              <a:t>19</a:t>
            </a:r>
            <a:r>
              <a:rPr lang="en-GB" altLang="zh-CN" sz="2400" b="1" dirty="0" smtClean="0"/>
              <a:t> </a:t>
            </a:r>
            <a:r>
              <a:rPr lang="en-US" altLang="en-GB" sz="2400" b="1" dirty="0" smtClean="0"/>
              <a:t>November</a:t>
            </a:r>
            <a:r>
              <a:rPr lang="en-GB" altLang="zh-CN" sz="2400" b="1" dirty="0" smtClean="0"/>
              <a:t> 2021</a:t>
            </a:r>
            <a:endParaRPr lang="en-GB" altLang="zh-CN" sz="2400" b="1" dirty="0" smtClean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</a:t>
            </a:r>
            <a:r>
              <a:rPr lang="en-US" altLang="zh-CN" sz="3200" b="1" dirty="0" smtClean="0">
                <a:sym typeface="+mn-ea"/>
              </a:rPr>
              <a:t> - RAN5 TS 38.508-2</a:t>
            </a:r>
            <a:endParaRPr lang="en-US" altLang="zh-CN" sz="3200" b="1" dirty="0" smtClean="0"/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81050"/>
            <a:ext cx="11635105" cy="2835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Observation 9</a:t>
            </a:r>
            <a:r>
              <a:rPr lang="en-US" altLang="zh-CN" sz="2400" dirty="0" smtClean="0">
                <a:latin typeface="+mn-lt"/>
              </a:rPr>
              <a:t>: </a:t>
            </a:r>
            <a:endParaRPr lang="en-US" altLang="zh-CN" sz="2400" dirty="0" smtClean="0">
              <a:latin typeface="+mn-lt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In TS 38.508-2, there are UE Physical Layer Baseline Implementation Capabilities “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pc_additionalDMRS_DL_Al</a:t>
            </a:r>
            <a:r>
              <a:rPr lang="en-US" sz="2400" dirty="0" smtClean="0">
                <a:latin typeface="+mn-lt"/>
              </a:rPr>
              <a:t>” captured as Rel-15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optional</a:t>
            </a:r>
            <a:r>
              <a:rPr lang="en-US" sz="2400" dirty="0" smtClean="0">
                <a:latin typeface="+mn-lt"/>
              </a:rPr>
              <a:t> capability. </a:t>
            </a:r>
            <a:endParaRPr lang="en-US" sz="2400" dirty="0" smtClean="0">
              <a:latin typeface="+mn-lt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In TS 38.508-2, there are </a:t>
            </a:r>
            <a:r>
              <a:rPr lang="en-US" sz="2400" dirty="0" smtClean="0">
                <a:latin typeface="+mn-lt"/>
                <a:sym typeface="+mn-ea"/>
              </a:rPr>
              <a:t>UE Physical Layer Baseline Implementation Capabilities “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sym typeface="+mn-ea"/>
              </a:rPr>
              <a:t>pc_rateMatchingLTE_CRS</a:t>
            </a:r>
            <a:r>
              <a:rPr lang="en-US" sz="2400" dirty="0" smtClean="0">
                <a:latin typeface="+mn-lt"/>
                <a:sym typeface="+mn-ea"/>
              </a:rPr>
              <a:t>” captured as Rel-15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sym typeface="+mn-ea"/>
              </a:rPr>
              <a:t>mandatory</a:t>
            </a: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</a:rPr>
              <a:t>capability.</a:t>
            </a:r>
            <a:endParaRPr lang="en-US" sz="2400" dirty="0" smtClean="0">
              <a:latin typeface="+mn-lt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In TS 38.508-2, there are no </a:t>
            </a:r>
            <a:r>
              <a:rPr lang="en-US" sz="2400" dirty="0" smtClean="0">
                <a:latin typeface="+mn-lt"/>
                <a:sym typeface="+mn-ea"/>
              </a:rPr>
              <a:t>UE Physical Layer Baseline Implementation Capabilities  for “</a:t>
            </a:r>
            <a:r>
              <a:rPr lang="en-US" sz="2400" strike="sngStrike" dirty="0" smtClean="0">
                <a:solidFill>
                  <a:srgbClr val="0000FF"/>
                </a:solidFill>
                <a:uFillTx/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”.</a:t>
            </a:r>
            <a:endParaRPr lang="en-US" sz="2400" dirty="0" smtClean="0">
              <a:latin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325370" y="3615690"/>
            <a:ext cx="7576185" cy="3016250"/>
            <a:chOff x="3662" y="5101"/>
            <a:chExt cx="11690" cy="466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62" y="5101"/>
              <a:ext cx="11690" cy="2740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00" y="7808"/>
              <a:ext cx="11630" cy="750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89" y="8558"/>
              <a:ext cx="11640" cy="1210"/>
            </a:xfrm>
            <a:prstGeom prst="rect">
              <a:avLst/>
            </a:prstGeom>
          </p:spPr>
        </p:pic>
      </p:grpSp>
    </p:spTree>
    <p:custDataLst>
      <p:tags r:id="rId4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9485" y="5085715"/>
            <a:ext cx="4398645" cy="15614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610" y="2125980"/>
            <a:ext cx="6962140" cy="15519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38.521-1 (1/2)</a:t>
            </a:r>
            <a:endParaRPr lang="en-US" altLang="zh-CN" sz="3200" b="1" dirty="0" smtClean="0"/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-635" y="728345"/>
            <a:ext cx="12178030" cy="837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Observation 10</a:t>
            </a:r>
            <a:r>
              <a:rPr lang="en-US" altLang="zh-CN" sz="2400" dirty="0" smtClean="0">
                <a:latin typeface="+mn-lt"/>
              </a:rPr>
              <a:t>: In TS 38.101-1,  for the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”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</a:rPr>
              <a:t> directly impacted requirement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“6.4.1 Frequency Error”</a:t>
            </a:r>
            <a:r>
              <a:rPr lang="en-US" altLang="zh-CN" sz="2400" dirty="0" smtClean="0">
                <a:latin typeface="+mn-lt"/>
              </a:rPr>
              <a:t>, there is no limits to the value of “frequencyShift7p5khz” </a:t>
            </a:r>
            <a:r>
              <a:rPr lang="en-US" sz="2400" dirty="0" smtClean="0">
                <a:latin typeface="+mn-lt"/>
              </a:rPr>
              <a:t>which can be interpreted as 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requirement “6.4.1 Frequency Error” apply to both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frequencyShift7p5khz=Not present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” and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frequencyShift7p5khz=true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”</a:t>
            </a:r>
            <a:r>
              <a:rPr lang="en-US" sz="2400" dirty="0" smtClean="0">
                <a:latin typeface="+mn-lt"/>
              </a:rPr>
              <a:t>. </a:t>
            </a:r>
            <a:endParaRPr lang="en-US" sz="2400" dirty="0" smtClean="0">
              <a:latin typeface="+mn-lt"/>
            </a:endParaRPr>
          </a:p>
        </p:txBody>
      </p:sp>
      <p:sp>
        <p:nvSpPr>
          <p:cNvPr id="2" name="内容占位符 2"/>
          <p:cNvSpPr>
            <a:spLocks noGrp="1" noChangeArrowheads="1"/>
          </p:cNvSpPr>
          <p:nvPr/>
        </p:nvSpPr>
        <p:spPr bwMode="auto">
          <a:xfrm>
            <a:off x="-635" y="3774440"/>
            <a:ext cx="12178030" cy="13722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2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Observation 11</a:t>
            </a:r>
            <a:r>
              <a:rPr lang="en-US" altLang="zh-CN" sz="2400" dirty="0" smtClean="0">
                <a:latin typeface="+mn-lt"/>
              </a:rPr>
              <a:t>: A</a:t>
            </a:r>
            <a:r>
              <a:rPr lang="en-US" sz="2400" dirty="0" smtClean="0">
                <a:latin typeface="+mn-lt"/>
                <a:sym typeface="+mn-ea"/>
              </a:rPr>
              <a:t>s per </a:t>
            </a:r>
            <a:r>
              <a:rPr lang="en-US" altLang="zh-CN" sz="2400" dirty="0" smtClean="0">
                <a:latin typeface="+mn-lt"/>
                <a:sym typeface="+mn-ea"/>
              </a:rPr>
              <a:t>Table 4.6.3-61 and Table 4.6.3-62 in TS 38.508-1, </a:t>
            </a:r>
            <a:r>
              <a:rPr lang="en-US" altLang="zh-CN" sz="2400" dirty="0" smtClean="0">
                <a:latin typeface="+mn-lt"/>
              </a:rPr>
              <a:t>only </a:t>
            </a:r>
            <a:r>
              <a:rPr lang="en-US" sz="2400" dirty="0" smtClean="0">
                <a:latin typeface="+mn-lt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frequencyShift7p5khz=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Not present</a:t>
            </a:r>
            <a:r>
              <a:rPr lang="en-US" sz="2400" dirty="0" smtClean="0">
                <a:latin typeface="+mn-lt"/>
              </a:rPr>
              <a:t>” has been covered in </a:t>
            </a:r>
            <a:r>
              <a:rPr lang="en-US" altLang="zh-CN" sz="2400" dirty="0" smtClean="0">
                <a:latin typeface="+mn-lt"/>
                <a:sym typeface="+mn-ea"/>
              </a:rPr>
              <a:t>the corresponding TC “6.4.1 Frequency Error” in TS 38.521-1</a:t>
            </a:r>
            <a:r>
              <a:rPr lang="en-US" altLang="zh-CN" sz="2400" dirty="0" smtClean="0"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so far</a:t>
            </a:r>
            <a:r>
              <a:rPr lang="en-US" altLang="zh-CN" sz="2400" dirty="0" smtClean="0">
                <a:latin typeface="+mn-lt"/>
                <a:sym typeface="+mn-ea"/>
              </a:rPr>
              <a:t>, and</a:t>
            </a:r>
            <a:r>
              <a:rPr lang="en-US" altLang="zh-CN" sz="24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frequencyShift7p5khz=true</a:t>
            </a:r>
            <a:r>
              <a:rPr lang="en-US" sz="2400" dirty="0" smtClean="0">
                <a:latin typeface="+mn-lt"/>
                <a:sym typeface="+mn-ea"/>
              </a:rPr>
              <a:t>” has NOT been covered </a:t>
            </a:r>
            <a:r>
              <a:rPr lang="en-US" altLang="zh-CN" sz="2400" dirty="0" smtClean="0">
                <a:latin typeface="+mn-lt"/>
                <a:sym typeface="+mn-ea"/>
              </a:rPr>
              <a:t>yet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altLang="zh-CN" sz="2400" dirty="0" smtClean="0">
              <a:latin typeface="+mn-lt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olidFill>
                  <a:srgbClr val="FF0000"/>
                </a:solidFill>
                <a:sym typeface="+mn-ea"/>
              </a:rPr>
              <a:t>Background - RAN5 TS 38.521-1 (2/2)</a:t>
            </a:r>
            <a:endParaRPr lang="en-US" altLang="zh-CN" sz="3200" b="1" dirty="0" smtClean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FF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-635" y="766445"/>
            <a:ext cx="12178030" cy="47097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rgbClr val="FF0000"/>
                </a:solidFill>
                <a:latin typeface="+mn-lt"/>
              </a:rPr>
              <a:t> In TS 38.521-1,  there should be 2 Test Points for TC “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Frequency Error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</a:rPr>
              <a:t>” which apply to all the TDD DSS NR bands.</a:t>
            </a:r>
            <a:endParaRPr lang="en-US" altLang="zh-CN" sz="2400" dirty="0" smtClean="0">
              <a:solidFill>
                <a:srgbClr val="FF0000"/>
              </a:solidFill>
              <a:latin typeface="+mn-lt"/>
            </a:endParaRPr>
          </a:p>
          <a:p>
            <a:pPr marL="800100" lvl="1" indent="0" eaLnBrk="1" latinLnBrk="0" hangingPunct="1">
              <a:lnSpc>
                <a:spcPts val="2600"/>
              </a:lnSpc>
              <a:buFont typeface="Wingdings" panose="05000000000000000000" charset="0"/>
              <a:buChar char="ü"/>
            </a:pPr>
            <a:r>
              <a:rPr lang="en-US" altLang="zh-CN" sz="2400" dirty="0" smtClean="0">
                <a:solidFill>
                  <a:srgbClr val="FF0000"/>
                </a:solidFill>
                <a:latin typeface="+mn-lt"/>
              </a:rPr>
              <a:t>TP1: “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frequencyShift7p5khz=Not present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</a:rPr>
              <a:t>”, to verify the Frequecny Error without FrequencyShift7p5khz</a:t>
            </a:r>
            <a:endParaRPr lang="en-US" altLang="zh-CN" sz="2400" dirty="0" smtClean="0">
              <a:solidFill>
                <a:srgbClr val="FF0000"/>
              </a:solidFill>
              <a:latin typeface="+mn-lt"/>
            </a:endParaRPr>
          </a:p>
          <a:p>
            <a:pPr marL="800100" lvl="1" indent="0" eaLnBrk="1" latinLnBrk="0" hangingPunct="1">
              <a:lnSpc>
                <a:spcPts val="2600"/>
              </a:lnSpc>
              <a:buFont typeface="Wingdings" panose="05000000000000000000" charset="0"/>
              <a:buChar char="ü"/>
            </a:pPr>
            <a:r>
              <a:rPr lang="en-US" altLang="zh-CN" sz="2400" dirty="0" smtClean="0">
                <a:solidFill>
                  <a:srgbClr val="FF0000"/>
                </a:solidFill>
                <a:latin typeface="+mn-lt"/>
              </a:rPr>
              <a:t>TP2: “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frequencyShift7p5khz=true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</a:rPr>
              <a:t>”, to verify the Frequency Error with FrequencyShift7p5khz. For a UE which has declared to support TDD DSS, to t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ake f=6GHz as an example</a:t>
            </a:r>
            <a:endParaRPr lang="en-US" altLang="zh-CN" sz="2400" dirty="0" smtClean="0">
              <a:solidFill>
                <a:srgbClr val="FF0000"/>
              </a:solidFill>
              <a:latin typeface="+mn-lt"/>
            </a:endParaRPr>
          </a:p>
          <a:p>
            <a:pPr marL="1257300" lvl="2" indent="0" eaLnBrk="1" latinLnBrk="0" hangingPunct="1">
              <a:lnSpc>
                <a:spcPts val="2600"/>
              </a:lnSpc>
              <a:buFont typeface="Wingdings" panose="05000000000000000000" charset="0"/>
              <a:buChar char="p"/>
            </a:pPr>
            <a:r>
              <a:rPr lang="en-US" altLang="zh-CN" sz="2400" dirty="0" smtClean="0">
                <a:solidFill>
                  <a:srgbClr val="FF0000"/>
                </a:solidFill>
                <a:latin typeface="+mn-lt"/>
              </a:rPr>
              <a:t>if “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frequencyShift7p5khz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</a:rPr>
              <a:t>” has not been supported by UE, the expected test result is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|Δf| ≤ (600Hz + 15Hz)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, while the actual test result will be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|Δf| = (600Hz + 15Hz + 7.5kHz)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</a:rPr>
              <a:t>, which obviously will fail the test.</a:t>
            </a:r>
            <a:endParaRPr lang="en-US" altLang="zh-CN" sz="2400" dirty="0" smtClean="0">
              <a:solidFill>
                <a:srgbClr val="FF0000"/>
              </a:solidFill>
              <a:latin typeface="+mn-lt"/>
            </a:endParaRPr>
          </a:p>
          <a:p>
            <a:pPr marL="1257300" lvl="2" indent="0" eaLnBrk="1" latinLnBrk="0" hangingPunct="1">
              <a:lnSpc>
                <a:spcPts val="2600"/>
              </a:lnSpc>
              <a:buFont typeface="Wingdings" panose="05000000000000000000" charset="0"/>
              <a:buChar char="p"/>
            </a:pP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if “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frequencyShift7p5khz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” has not been well supported by UE, the expected test result is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|Δf| ≤ (600Hz + 15Hz), while the actual test result will be |Δf| ≤ (600Hz + 15Hz + (0-7.5kHz) ) OR |Δf| ≤ (600Hz + 15 Hz + (&gt;7.5kHz) )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,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 which will also have big possibilities to fail the test.</a:t>
            </a:r>
            <a:endParaRPr lang="en-US" altLang="zh-CN" sz="2400" dirty="0" smtClean="0">
              <a:solidFill>
                <a:srgbClr val="FF0000"/>
              </a:solidFill>
              <a:latin typeface="+mn-lt"/>
              <a:sym typeface="+mn-ea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-1270" y="5596255"/>
            <a:ext cx="12191365" cy="1091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+mn-lt"/>
                <a:sym typeface="+mn-ea"/>
              </a:rPr>
              <a:t> Proposal 2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: “frequencyShift7p5khz=true” should be added into TC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“Frequency Error”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 as additional test point to verify the UE can meet the “Frequency Error” well enough. The corresponding changes can be handled under the Rel-15 WI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“5G system with NR and LTE”.</a:t>
            </a:r>
            <a:endParaRPr lang="en-US" sz="2400" dirty="0" smtClean="0">
              <a:solidFill>
                <a:srgbClr val="FF0000"/>
              </a:solidFill>
              <a:latin typeface="+mn-lt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38.521-4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>
            <a:spLocks noGrp="1" noChangeArrowheads="1"/>
          </p:cNvSpPr>
          <p:nvPr/>
        </p:nvSpPr>
        <p:spPr bwMode="auto">
          <a:xfrm>
            <a:off x="-635" y="940435"/>
            <a:ext cx="12332335" cy="15855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indent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</a:t>
            </a:r>
            <a:r>
              <a:rPr lang="en-US" altLang="zh-CN" sz="2400" dirty="0" smtClean="0">
                <a:latin typeface="+mn-lt"/>
                <a:sym typeface="+mn-ea"/>
              </a:rPr>
              <a:t>38.521-4-90 </a:t>
            </a:r>
            <a:r>
              <a:rPr lang="en-US" altLang="zh-CN" sz="2400" dirty="0" smtClean="0">
                <a:latin typeface="+mn-lt"/>
                <a:sym typeface="+mn-ea"/>
              </a:rPr>
              <a:t>(2021-09)</a:t>
            </a:r>
            <a:r>
              <a:rPr lang="en-US" altLang="zh-CN" sz="2400" dirty="0" smtClean="0">
                <a:latin typeface="+mn-lt"/>
              </a:rPr>
              <a:t>, there are demod test case for TDD with 7.5kHz shift as below</a:t>
            </a:r>
            <a:endParaRPr lang="en-US" altLang="zh-CN" sz="24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5.2.2 2RX requirements/5.2.2.2 TDD/5.2.2.2.4 2Rx TDD FR1 PDSCH mapping Type A and LTE-NR coexistence performance</a:t>
            </a:r>
            <a:endParaRPr lang="en-US" altLang="zh-CN" sz="1800" dirty="0" smtClean="0">
              <a:latin typeface="+mn-lt"/>
            </a:endParaRPr>
          </a:p>
          <a:p>
            <a:pPr marL="1200150" lvl="1" indent="-285750" eaLnBrk="1" latinLnBrk="0" hangingPunct="1">
              <a:lnSpc>
                <a:spcPts val="2400"/>
              </a:lnSpc>
              <a:buFont typeface="Wingdings" panose="05000000000000000000" charset="0"/>
              <a:buChar char="Ø"/>
            </a:pPr>
            <a:r>
              <a:rPr lang="en-US" sz="1800" dirty="0" smtClean="0">
                <a:latin typeface="+mn-lt"/>
              </a:rPr>
              <a:t>5.2.2.2.4.0	Minimum conformance requirements</a:t>
            </a:r>
            <a:endParaRPr lang="en-US" sz="1800" dirty="0" smtClean="0">
              <a:latin typeface="+mn-lt"/>
            </a:endParaRPr>
          </a:p>
          <a:p>
            <a:pPr marL="1200150" lvl="1" indent="-285750" eaLnBrk="1" latinLnBrk="0" hangingPunct="1">
              <a:lnSpc>
                <a:spcPts val="2400"/>
              </a:lnSpc>
              <a:buFont typeface="Wingdings" panose="05000000000000000000" charset="0"/>
              <a:buChar char="Ø"/>
            </a:pPr>
            <a:r>
              <a:rPr lang="en-US" sz="1800" dirty="0" smtClean="0">
                <a:latin typeface="+mn-lt"/>
              </a:rPr>
              <a:t>5.2.2.2.4_1	2Rx TDD FR1 PDSCH Mapping Type A and LTE-NR coexistence performance - 4x2 MIMO with baseline receiver for both SA and NSA</a:t>
            </a:r>
            <a:endParaRPr lang="en-US" sz="1800" dirty="0" smtClean="0">
              <a:latin typeface="+mn-lt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1475" y="2871470"/>
            <a:ext cx="5678170" cy="33064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内容占位符 2"/>
          <p:cNvSpPr>
            <a:spLocks noGrp="1" noChangeArrowheads="1"/>
          </p:cNvSpPr>
          <p:nvPr/>
        </p:nvSpPr>
        <p:spPr bwMode="auto">
          <a:xfrm>
            <a:off x="6130925" y="3018155"/>
            <a:ext cx="5908675" cy="31597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36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12</a:t>
            </a:r>
            <a:r>
              <a:rPr lang="en-US" sz="2400" dirty="0" smtClean="0">
                <a:latin typeface="+mn-lt"/>
                <a:sym typeface="+mn-ea"/>
              </a:rPr>
              <a:t>: The feature of “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TDD NR UL transmission with a 7.5kHz shift to the LTE raster</a:t>
            </a:r>
            <a:r>
              <a:rPr lang="en-US" sz="2400" dirty="0" smtClean="0">
                <a:latin typeface="+mn-lt"/>
                <a:sym typeface="+mn-ea"/>
              </a:rPr>
              <a:t>” can be tested as 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mandaroty</a:t>
            </a:r>
            <a:r>
              <a:rPr lang="en-US" sz="2400" dirty="0" smtClean="0">
                <a:latin typeface="+mn-lt"/>
                <a:sym typeface="+mn-ea"/>
              </a:rPr>
              <a:t> requirement since </a:t>
            </a:r>
            <a:r>
              <a:rPr lang="en-US" sz="2400" dirty="0" smtClean="0">
                <a:latin typeface="+mn-lt"/>
                <a:sym typeface="+mn-ea"/>
              </a:rPr>
              <a:t>Rel-16 by TC 5.2.2.2.4_1 of TS 38.521-4.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38.522 (1/3)</a:t>
            </a:r>
            <a:endParaRPr lang="en-US" altLang="zh-CN" sz="3200" b="1" dirty="0" smtClean="0"/>
          </a:p>
        </p:txBody>
      </p:sp>
      <p:sp>
        <p:nvSpPr>
          <p:cNvPr id="6" name="内容占位符 2"/>
          <p:cNvSpPr>
            <a:spLocks noGrp="1" noChangeArrowheads="1"/>
          </p:cNvSpPr>
          <p:nvPr/>
        </p:nvSpPr>
        <p:spPr bwMode="auto">
          <a:xfrm>
            <a:off x="-635" y="826770"/>
            <a:ext cx="12332335" cy="4146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indent="0" eaLnBrk="1" latinLnBrk="0" hangingPunct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38.522-h20 (2021-09), there is demod TC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latin typeface="+mn-lt"/>
              </a:rPr>
              <a:t>” for TDD with 7.5kHz shift as below</a:t>
            </a:r>
            <a:endParaRPr lang="en-US" sz="1800" dirty="0" smtClean="0">
              <a:latin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1440" y="3602990"/>
            <a:ext cx="11841480" cy="614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“</a:t>
            </a:r>
            <a:r>
              <a:rPr lang="zh-CN" altLang="en-US">
                <a:solidFill>
                  <a:srgbClr val="0000FF"/>
                </a:solidFill>
              </a:rPr>
              <a:t>C016y</a:t>
            </a:r>
            <a:r>
              <a:rPr lang="en-US" altLang="zh-CN"/>
              <a:t>” can be interpreted as &gt;&gt;&gt; </a:t>
            </a:r>
            <a:r>
              <a:rPr lang="zh-CN" altLang="en-US" sz="1600"/>
              <a:t>IF </a:t>
            </a:r>
            <a:r>
              <a:rPr lang="en-US" altLang="zh-CN" sz="1600">
                <a:solidFill>
                  <a:srgbClr val="0000FF"/>
                </a:solidFill>
              </a:rPr>
              <a:t>NR TDD</a:t>
            </a:r>
            <a:r>
              <a:rPr lang="zh-CN" altLang="en-US" sz="1600"/>
              <a:t> AND (</a:t>
            </a:r>
            <a:r>
              <a:rPr lang="zh-CN" altLang="en-US" sz="1600">
                <a:solidFill>
                  <a:srgbClr val="0000FF"/>
                </a:solidFill>
              </a:rPr>
              <a:t>NG-RAN NR</a:t>
            </a:r>
            <a:r>
              <a:rPr lang="zh-CN" altLang="en-US" sz="1600"/>
              <a:t> OR </a:t>
            </a:r>
            <a:r>
              <a:rPr lang="zh-CN" altLang="en-US" sz="1600">
                <a:solidFill>
                  <a:srgbClr val="0000FF"/>
                </a:solidFill>
              </a:rPr>
              <a:t>EN-DC</a:t>
            </a:r>
            <a:r>
              <a:rPr lang="zh-CN" altLang="en-US" sz="1600"/>
              <a:t> OR </a:t>
            </a:r>
            <a:r>
              <a:rPr lang="zh-CN" altLang="en-US" sz="1600">
                <a:solidFill>
                  <a:srgbClr val="0000FF"/>
                </a:solidFill>
              </a:rPr>
              <a:t>NE-DC</a:t>
            </a:r>
            <a:r>
              <a:rPr lang="zh-CN" altLang="en-US" sz="1600"/>
              <a:t> OR </a:t>
            </a:r>
            <a:r>
              <a:rPr lang="zh-CN" altLang="en-US" sz="1600">
                <a:solidFill>
                  <a:srgbClr val="0000FF"/>
                </a:solidFill>
              </a:rPr>
              <a:t>NGEN-DC</a:t>
            </a:r>
            <a:r>
              <a:rPr lang="zh-CN" altLang="en-US" sz="1600"/>
              <a:t>) AND </a:t>
            </a:r>
            <a:r>
              <a:rPr lang="zh-CN" altLang="en-US" sz="1600">
                <a:solidFill>
                  <a:srgbClr val="0000FF"/>
                </a:solidFill>
              </a:rPr>
              <a:t>Support alternative additional DMRS position for co-existence with LTE CRS</a:t>
            </a:r>
            <a:r>
              <a:rPr lang="zh-CN" altLang="en-US" sz="1600"/>
              <a:t> AND NOT </a:t>
            </a:r>
            <a:r>
              <a:rPr lang="zh-CN" altLang="en-US" sz="1600">
                <a:solidFill>
                  <a:srgbClr val="0000FF"/>
                </a:solidFill>
              </a:rPr>
              <a:t>UE TDD 4Rx in FR1</a:t>
            </a:r>
            <a:r>
              <a:rPr lang="zh-CN" altLang="en-US" sz="1600"/>
              <a:t> THEN R ELSE N/A</a:t>
            </a:r>
            <a:endParaRPr lang="zh-CN" altLang="en-US" sz="160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3675" y="2739390"/>
            <a:ext cx="11755755" cy="571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8" name="组合 17"/>
          <p:cNvGrpSpPr/>
          <p:nvPr/>
        </p:nvGrpSpPr>
        <p:grpSpPr>
          <a:xfrm>
            <a:off x="208280" y="1330960"/>
            <a:ext cx="11771630" cy="1358900"/>
            <a:chOff x="328" y="1961"/>
            <a:chExt cx="18538" cy="21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组合 7"/>
            <p:cNvGrpSpPr/>
            <p:nvPr/>
          </p:nvGrpSpPr>
          <p:grpSpPr>
            <a:xfrm>
              <a:off x="328" y="1961"/>
              <a:ext cx="18539" cy="2140"/>
              <a:chOff x="2338" y="5056"/>
              <a:chExt cx="14520" cy="1580"/>
            </a:xfrm>
          </p:grpSpPr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58" y="5056"/>
                <a:ext cx="14480" cy="690"/>
              </a:xfrm>
              <a:prstGeom prst="rect">
                <a:avLst/>
              </a:prstGeom>
            </p:spPr>
          </p:pic>
          <p:pic>
            <p:nvPicPr>
              <p:cNvPr id="5" name="图片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8" y="5726"/>
                <a:ext cx="14520" cy="910"/>
              </a:xfrm>
              <a:prstGeom prst="rect">
                <a:avLst/>
              </a:prstGeom>
            </p:spPr>
          </p:pic>
        </p:grpSp>
        <p:sp>
          <p:nvSpPr>
            <p:cNvPr id="12" name="圆角矩形 11"/>
            <p:cNvSpPr/>
            <p:nvPr/>
          </p:nvSpPr>
          <p:spPr>
            <a:xfrm>
              <a:off x="8663" y="2833"/>
              <a:ext cx="965" cy="418"/>
            </a:xfrm>
            <a:prstGeom prst="roundRect">
              <a:avLst/>
            </a:prstGeom>
            <a:noFill/>
            <a:ln w="28575">
              <a:solidFill>
                <a:srgbClr val="0000FF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14080" y="2853"/>
              <a:ext cx="965" cy="4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内容占位符 2"/>
          <p:cNvSpPr>
            <a:spLocks noGrp="1" noChangeArrowheads="1"/>
          </p:cNvSpPr>
          <p:nvPr/>
        </p:nvSpPr>
        <p:spPr bwMode="auto">
          <a:xfrm>
            <a:off x="140335" y="4251325"/>
            <a:ext cx="12050395" cy="10293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+mn-ea"/>
              </a:rPr>
              <a:t>Observation 13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: “Rate-matching around LTE CRS” has not been reflected in “Condition” C016y for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demod TC “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”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in TS 38.522.</a:t>
            </a:r>
            <a:endParaRPr lang="en-US" sz="2400" dirty="0" smtClean="0">
              <a:solidFill>
                <a:srgbClr val="FF0000"/>
              </a:solidFill>
              <a:latin typeface="+mn-lt"/>
              <a:sym typeface="+mn-ea"/>
            </a:endParaRPr>
          </a:p>
        </p:txBody>
      </p:sp>
      <p:sp>
        <p:nvSpPr>
          <p:cNvPr id="3" name="内容占位符 2"/>
          <p:cNvSpPr>
            <a:spLocks noGrp="1" noChangeArrowheads="1"/>
          </p:cNvSpPr>
          <p:nvPr/>
        </p:nvSpPr>
        <p:spPr bwMode="auto">
          <a:xfrm>
            <a:off x="160020" y="5316220"/>
            <a:ext cx="12050395" cy="13506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+mn-ea"/>
              </a:rPr>
              <a:t>Proposal 3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: In TS 38.522, “Condition” C016y for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demod TC “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” shall be revised to include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“Rate-matching around LTE CRS” also and should be handled under the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+mn-ea"/>
              </a:rPr>
              <a:t>Rel-16 RAN5 WI “NR_perf_enh-UEConTest (UID-890048) ”</a:t>
            </a:r>
            <a:endParaRPr lang="en-US" altLang="zh-CN" sz="2400" b="1" dirty="0" smtClean="0">
              <a:solidFill>
                <a:srgbClr val="FF0000"/>
              </a:solidFill>
              <a:latin typeface="+mn-lt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38.522 (2/3)</a:t>
            </a:r>
            <a:endParaRPr lang="en-US" altLang="zh-CN" sz="3200" b="1" dirty="0" smtClean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3675" y="794385"/>
            <a:ext cx="11546205" cy="539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60020" y="4163060"/>
            <a:ext cx="11983085" cy="11690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Proposal 4</a:t>
            </a:r>
            <a:r>
              <a:rPr lang="en-US" sz="2400" dirty="0" smtClean="0">
                <a:latin typeface="+mn-lt"/>
                <a:sym typeface="+mn-ea"/>
              </a:rPr>
              <a:t>: A new “Tested Bands Selection Criteria” should be defined for </a:t>
            </a:r>
            <a:r>
              <a:rPr lang="en-US" altLang="zh-CN" sz="2400" dirty="0" smtClean="0">
                <a:latin typeface="+mn-lt"/>
                <a:sym typeface="+mn-ea"/>
              </a:rPr>
              <a:t>demod TC “</a:t>
            </a:r>
            <a:r>
              <a:rPr lang="en-US" sz="2400" dirty="0" smtClean="0"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latin typeface="+mn-lt"/>
                <a:sym typeface="+mn-ea"/>
              </a:rPr>
              <a:t>” </a:t>
            </a:r>
            <a:r>
              <a:rPr lang="en-US" sz="2400" dirty="0" smtClean="0">
                <a:latin typeface="+mn-lt"/>
                <a:sym typeface="+mn-ea"/>
              </a:rPr>
              <a:t>in TS 38.522 to indicate the applied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existing </a:t>
            </a:r>
            <a:r>
              <a:rPr lang="en-US" sz="2400" dirty="0" smtClean="0">
                <a:latin typeface="+mn-lt"/>
                <a:sym typeface="+mn-ea"/>
              </a:rPr>
              <a:t>NR TDD bands as below.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The changes can be handled under the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+mn-ea"/>
              </a:rPr>
              <a:t>Rel-15 WI “5G system with NR and LTE (UID - 760087)”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.</a:t>
            </a:r>
            <a:endParaRPr lang="en-US" altLang="zh-CN" sz="2400" dirty="0" smtClean="0">
              <a:solidFill>
                <a:srgbClr val="FF0000"/>
              </a:solidFill>
              <a:latin typeface="+mn-lt"/>
              <a:sym typeface="+mn-ea"/>
            </a:endParaRPr>
          </a:p>
        </p:txBody>
      </p:sp>
      <p:sp>
        <p:nvSpPr>
          <p:cNvPr id="3" name="内容占位符 2"/>
          <p:cNvSpPr>
            <a:spLocks noGrp="1" noChangeArrowheads="1"/>
          </p:cNvSpPr>
          <p:nvPr/>
        </p:nvSpPr>
        <p:spPr bwMode="auto">
          <a:xfrm>
            <a:off x="140335" y="2642870"/>
            <a:ext cx="12050395" cy="13830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+mn-ea"/>
              </a:rPr>
              <a:t>Observation 14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: The existing D008 in TS 38522-h20 can not reflect the TDD DSS NR bands properly. Before introducing TDD DSS for n34 and n39, n48/n90/n38 have already been added into Section “5.4.2 Channel raster”, so these existing TDD NR bands should be reflected in the “Tested Bands Selection Criteria” for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demod TC “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”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in TS 38.522. </a:t>
            </a:r>
            <a:endParaRPr lang="en-US" sz="2400" dirty="0" smtClean="0">
              <a:solidFill>
                <a:srgbClr val="FF0000"/>
              </a:solidFill>
              <a:latin typeface="+mn-lt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71475" y="1489075"/>
            <a:ext cx="10706100" cy="1041400"/>
            <a:chOff x="585" y="2345"/>
            <a:chExt cx="16860" cy="1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5" y="2345"/>
              <a:ext cx="16860" cy="1641"/>
            </a:xfrm>
            <a:prstGeom prst="rect">
              <a:avLst/>
            </a:prstGeom>
          </p:spPr>
        </p:pic>
        <p:sp>
          <p:nvSpPr>
            <p:cNvPr id="20" name="文本框 19"/>
            <p:cNvSpPr txBox="1"/>
            <p:nvPr/>
          </p:nvSpPr>
          <p:spPr>
            <a:xfrm>
              <a:off x="742" y="3287"/>
              <a:ext cx="3857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C00000"/>
                  </a:solidFill>
                </a:rPr>
                <a:t>from 38.521-h21</a:t>
              </a:r>
              <a:endParaRPr lang="en-US" altLang="zh-CN" b="1">
                <a:solidFill>
                  <a:srgbClr val="C00000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20980" y="5565775"/>
            <a:ext cx="11719560" cy="911860"/>
            <a:chOff x="348" y="8765"/>
            <a:chExt cx="18456" cy="1436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4" y="8765"/>
              <a:ext cx="18449" cy="990"/>
            </a:xfrm>
            <a:prstGeom prst="rect">
              <a:avLst/>
            </a:prstGeom>
            <a:effectLst/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8" y="9695"/>
              <a:ext cx="18456" cy="507"/>
            </a:xfrm>
            <a:prstGeom prst="rect">
              <a:avLst/>
            </a:prstGeom>
          </p:spPr>
        </p:pic>
      </p:grpSp>
    </p:spTree>
    <p:custDataLst>
      <p:tags r:id="rId5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38.522 (3/3)</a:t>
            </a:r>
            <a:endParaRPr lang="en-US" altLang="zh-CN" sz="3200" b="1" dirty="0" smtClean="0"/>
          </a:p>
        </p:txBody>
      </p: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60020" y="2688590"/>
            <a:ext cx="11983085" cy="12687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+mn-ea"/>
              </a:rPr>
              <a:t>Proposal 5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: In TS 38.522, t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he “Tested Bands Selection Criteria” for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demod TC “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”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should be revised to add n34 and n39 under the future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+mn-ea"/>
              </a:rPr>
              <a:t>Rel-17 RAN5 WI “DSS_LTE_B34_NR_Bn34_LTE_B39_NR_Bn39-UEConTest”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 as below.</a:t>
            </a:r>
            <a:endParaRPr lang="en-US" altLang="zh-CN" sz="2400" dirty="0" smtClean="0">
              <a:solidFill>
                <a:srgbClr val="FF0000"/>
              </a:solidFill>
              <a:latin typeface="+mn-lt"/>
              <a:sym typeface="+mn-ea"/>
            </a:endParaRPr>
          </a:p>
        </p:txBody>
      </p:sp>
      <p:sp>
        <p:nvSpPr>
          <p:cNvPr id="3" name="内容占位符 2"/>
          <p:cNvSpPr>
            <a:spLocks noGrp="1" noChangeArrowheads="1"/>
          </p:cNvSpPr>
          <p:nvPr/>
        </p:nvSpPr>
        <p:spPr bwMode="auto">
          <a:xfrm>
            <a:off x="140335" y="1128395"/>
            <a:ext cx="12050395" cy="13830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+mn-ea"/>
              </a:rPr>
              <a:t>Observation 15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: Besides the existing TDD NR bands in TS 38.521-h21(2021-09), the newly introduced n34 and n39 should also been added into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the “Tested Bands Selection Criteria”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D00X for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demod TC “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sym typeface="+mn-ea"/>
              </a:rPr>
              <a:t>”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+mn-ea"/>
              </a:rPr>
              <a:t>in TS 38.522. </a:t>
            </a:r>
            <a:endParaRPr lang="en-US" sz="2400" dirty="0" smtClean="0">
              <a:solidFill>
                <a:srgbClr val="FF0000"/>
              </a:solidFill>
              <a:latin typeface="+mn-lt"/>
              <a:sym typeface="+mn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19710" y="4732655"/>
            <a:ext cx="11719560" cy="906780"/>
            <a:chOff x="346" y="7453"/>
            <a:chExt cx="18456" cy="1428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54" y="7453"/>
              <a:ext cx="18449" cy="990"/>
            </a:xfrm>
            <a:prstGeom prst="rect">
              <a:avLst/>
            </a:prstGeom>
            <a:effectLst/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6" y="8395"/>
              <a:ext cx="18456" cy="486"/>
            </a:xfrm>
            <a:prstGeom prst="rect">
              <a:avLst/>
            </a:prstGeom>
          </p:spPr>
        </p:pic>
      </p:grpSp>
    </p:spTree>
    <p:custDataLst>
      <p:tags r:id="rId3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S_Classification_Standard"/>
          <p:cNvSpPr txBox="1">
            <a:spLocks noChangeArrowheads="1"/>
          </p:cNvSpPr>
          <p:nvPr/>
        </p:nvSpPr>
        <p:spPr bwMode="auto">
          <a:xfrm>
            <a:off x="12163425" y="639794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76200" tIns="36830" rIns="76200" bIns="36830" anchor="ctr">
            <a:spAutoFit/>
          </a:bodyPr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4" name="RS_Classification_Standard"/>
          <p:cNvSpPr txBox="1">
            <a:spLocks noChangeArrowheads="1"/>
          </p:cNvSpPr>
          <p:nvPr/>
        </p:nvSpPr>
        <p:spPr bwMode="auto">
          <a:xfrm>
            <a:off x="12304713" y="7605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76200" tIns="36830" rIns="76200" bIns="36830" anchor="ctr">
            <a:spAutoFit/>
          </a:bodyPr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172403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Which RAN5 specs will be impacted by the DSS Conformance Testing for B34/n34 and B39/n39?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7094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1378585"/>
            <a:ext cx="11635105" cy="18999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altLang="zh-CN" sz="2800" b="1" dirty="0" smtClean="0">
                <a:latin typeface="+mn-lt"/>
              </a:rPr>
              <a:t>Proposal 6</a:t>
            </a:r>
            <a:r>
              <a:rPr lang="en-US" altLang="zh-CN" sz="2800" dirty="0" smtClean="0">
                <a:latin typeface="+mn-lt"/>
              </a:rPr>
              <a:t>: In R5-217505 “New WID - UE Conformance Test Aspects - LTE/NR spectrum sharing in Band 34/n34 and Band 39/n39”, the following RAN5 specs need to be captured into the table of “impacted existing TS” to cater for the DSS Conformance Testing for B34/n34 and B39/n39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0985" y="3599815"/>
            <a:ext cx="11697970" cy="23768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custDataLst>
      <p:tags r:id="rId2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20638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Reference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855980"/>
            <a:ext cx="11635105" cy="5768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[1] </a:t>
            </a:r>
            <a:r>
              <a:rPr lang="en-US" sz="2800" dirty="0" smtClean="0">
                <a:latin typeface="+mn-lt"/>
                <a:sym typeface="+mn-ea"/>
              </a:rPr>
              <a:t>RP-211509 New WID on LTE/NR spectrum sharing in Band 34/n34 and Band 39/n39, </a:t>
            </a:r>
            <a:r>
              <a:rPr lang="en-US" sz="2800" dirty="0" smtClean="0">
                <a:latin typeface="+mn-lt"/>
                <a:sym typeface="+mn-ea"/>
              </a:rPr>
              <a:t>3GPP TSG-RAN Meeting #92-e, 14 – 18 June 2021;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[2] RP-211996 New WID on LTE/NR spectrum sharing in Band 34/n34 and Band 39/n39, 3GPP TSG-RAN Meeting #93-e, 13 – 17 September 2021;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[3] RP-211995</a:t>
            </a:r>
            <a:r>
              <a:rPr lang="en-US" sz="2800" dirty="0" smtClean="0">
                <a:latin typeface="+mn-lt"/>
                <a:sym typeface="+mn-ea"/>
              </a:rPr>
              <a:t> </a:t>
            </a:r>
            <a:r>
              <a:rPr lang="en-US" altLang="zh-CN" sz="2800" dirty="0" smtClean="0">
                <a:latin typeface="+mn-lt"/>
                <a:sym typeface="+mn-ea"/>
              </a:rPr>
              <a:t>Status report for </a:t>
            </a:r>
            <a:r>
              <a:rPr lang="en-US" sz="2800" dirty="0" smtClean="0">
                <a:latin typeface="+mn-lt"/>
                <a:sym typeface="+mn-ea"/>
              </a:rPr>
              <a:t>LTE/NR spectrum sharing in Band 34/n34 and Band 39/n39 WI; 3GPP TSG-RAN Meeting #93-e, 13 – 17 September 2021;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[4] R4-2115088 Introduction of the UL 7.5kHz shift for NR TDD band n34 and n39, 3GPP TSG-WG4 Meeting #100e, 16 – 27th August 2021, Apple Inc.,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[5] R4- 2115087 </a:t>
            </a:r>
            <a:r>
              <a:rPr lang="en-US" sz="2800" dirty="0" smtClean="0">
                <a:latin typeface="+mn-lt"/>
                <a:sym typeface="+mn-ea"/>
              </a:rPr>
              <a:t>Introduction of the UL 7.5kHz shift for NR TDD band n34 and n39, 3GPP TSG-WG4 Meeting #100e, 16 – 27th August 2021, Apple Inc.,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[6] </a:t>
            </a:r>
            <a:r>
              <a:rPr lang="en-US" sz="2800" dirty="0" smtClean="0">
                <a:latin typeface="+mn-lt"/>
                <a:sym typeface="+mn-ea"/>
              </a:rPr>
              <a:t>R4-2114376</a:t>
            </a:r>
            <a:r>
              <a:rPr lang="en-US" sz="2800" dirty="0" smtClean="0">
                <a:latin typeface="+mn-lt"/>
                <a:sym typeface="+mn-ea"/>
              </a:rPr>
              <a:t> Introduction of the UL 7.5kHz shift for NR TDD band n34 and n39, 3GPP TSG-WG4 Meeting #100e, 16 – 27th August 2021, Apple Inc.,</a:t>
            </a:r>
            <a:endParaRPr lang="en-US" sz="2800" dirty="0" smtClean="0">
              <a:latin typeface="+mn-lt"/>
              <a:sym typeface="+mn-ea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2"/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2413" cy="2389187"/>
          </a:xfrm>
        </p:spPr>
        <p:txBody>
          <a:bodyPr/>
          <a:lstStyle/>
          <a:p>
            <a:pPr eaLnBrk="1" hangingPunct="1"/>
            <a:r>
              <a:rPr lang="en-US" altLang="zh-CN" sz="6000" smtClean="0"/>
              <a:t>Thank you!</a:t>
            </a:r>
            <a:endParaRPr lang="en-US" altLang="zh-CN" sz="6000" smtClean="0"/>
          </a:p>
        </p:txBody>
      </p:sp>
      <p:sp>
        <p:nvSpPr>
          <p:cNvPr id="20482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Background - RAN4 </a:t>
            </a:r>
            <a:r>
              <a:rPr lang="en-US" sz="3200" dirty="0" smtClean="0">
                <a:latin typeface="+mn-lt"/>
                <a:sym typeface="+mn-ea"/>
              </a:rPr>
              <a:t>DSS for B34/n34 B39/n39 WI </a:t>
            </a:r>
            <a:r>
              <a:rPr lang="en-US" altLang="zh-CN" sz="3200" b="1" dirty="0" smtClean="0"/>
              <a:t>Progress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91210"/>
            <a:ext cx="11635105" cy="49295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2010- 2025 MHz was widely deployed as TD-SCDMA in China before, and started to refarm to LTE Band 34 in recent years. LTE Band 39 (1880-1920 MHz) is a widely deployed TDD band in China. There are also 5G NR band n34 and band n39, which has been specified in Rel-15. Enabling co-existence of existing LTE deployment along with a NR addition in same band is essential to allow operators to refarm the existing LTE band 34 and 39, and improve the spectrum efficiency</a:t>
            </a:r>
            <a:r>
              <a:rPr lang="en-US" sz="2800" dirty="0" smtClean="0">
                <a:latin typeface="+mn-lt"/>
              </a:rPr>
              <a:t>.</a:t>
            </a:r>
            <a:endParaRPr lang="en-US" sz="2800" dirty="0" smtClean="0">
              <a:latin typeface="+mn-lt"/>
            </a:endParaRPr>
          </a:p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 A New RAN4 Rel-17 WI “LTE/NR spectrum sharing in Band 34/n34 and Band 39/n39” (DSS_LTE_B34_NR_Bn34_LTE_B39_NR_Bn39) has been set up in RAN#92-e. Please check the WID in RP-211509[1] and RP-211996[2]. </a:t>
            </a:r>
            <a:endParaRPr lang="en-US" sz="2800" dirty="0" smtClean="0">
              <a:latin typeface="+mn-lt"/>
            </a:endParaRPr>
          </a:p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 The completion level of the 3GPP Rel-17 work item on LTE/NR spectrum sharing in Band 34/n34 and Band 39/n39 has achieved </a:t>
            </a:r>
            <a:r>
              <a:rPr lang="en-US" sz="2800" b="1" dirty="0" smtClean="0">
                <a:latin typeface="+mn-lt"/>
              </a:rPr>
              <a:t>100%</a:t>
            </a:r>
            <a:r>
              <a:rPr lang="en-US" sz="2800" dirty="0" smtClean="0">
                <a:latin typeface="+mn-lt"/>
              </a:rPr>
              <a:t> at RP#93-e (Sep-2021). Please check the SR in RP-211995[3]. 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5" y="5754370"/>
            <a:ext cx="12189460" cy="1091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+mn-lt"/>
                <a:sym typeface="+mn-ea"/>
              </a:rPr>
              <a:t> Observation 1</a:t>
            </a:r>
            <a:r>
              <a:rPr lang="en-US" sz="2800" dirty="0" smtClean="0">
                <a:latin typeface="+mn-lt"/>
                <a:sym typeface="+mn-ea"/>
              </a:rPr>
              <a:t>: It is reasonable to introduce an associated RAN5 work item to enable UE conformance testing for LTE/NR spectrum sharing in Band 34/n34 and Band 39/n39 UEs.</a:t>
            </a:r>
            <a:endParaRPr lang="en-US" sz="280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Background - </a:t>
            </a:r>
            <a:r>
              <a:rPr lang="en-US" sz="3200" dirty="0" smtClean="0">
                <a:latin typeface="+mn-lt"/>
                <a:sym typeface="+mn-ea"/>
              </a:rPr>
              <a:t>DSS Conformance Test for B34/n34 B39/n39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207010" y="1009650"/>
            <a:ext cx="11742420" cy="52812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There is a need to introduce an associated RAN5 work item to enable UE conformance testing for LTE/NR spectrum sharing in Band 34/n34 and Band 39/n39 UEs. Please check the WID in R5-217505.</a:t>
            </a:r>
            <a:endParaRPr lang="en-US" altLang="zh-CN" sz="2400" dirty="0" smtClean="0">
              <a:latin typeface="+mn-lt"/>
            </a:endParaRPr>
          </a:p>
          <a:p>
            <a:pPr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altLang="zh-CN" sz="2400" dirty="0" smtClean="0">
              <a:latin typeface="+mn-lt"/>
            </a:endParaRPr>
          </a:p>
          <a:p>
            <a:pPr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 There are 2 capabilities and 1 feature being important for DSS testing</a:t>
            </a:r>
            <a:endParaRPr lang="en-US" sz="2400" dirty="0" smtClean="0">
              <a:latin typeface="+mn-lt"/>
            </a:endParaRPr>
          </a:p>
          <a:p>
            <a:pPr marL="914400" lvl="3"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Rate-matching around LTE CRS (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rateMatchingLTE-CRS</a:t>
            </a:r>
            <a:r>
              <a:rPr lang="en-US" sz="2400" dirty="0" smtClean="0">
                <a:latin typeface="+mn-lt"/>
                <a:sym typeface="+mn-ea"/>
              </a:rPr>
              <a:t>),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mandatory</a:t>
            </a:r>
            <a:r>
              <a:rPr lang="en-US" sz="2400" dirty="0" smtClean="0">
                <a:latin typeface="+mn-lt"/>
                <a:sym typeface="+mn-ea"/>
              </a:rPr>
              <a:t> TDD UE feature/capability since Rel-16 TS 38.101-4</a:t>
            </a:r>
            <a:endParaRPr lang="en-US" sz="2400" dirty="0" smtClean="0">
              <a:latin typeface="+mn-lt"/>
            </a:endParaRPr>
          </a:p>
          <a:p>
            <a:pPr marL="914400" lvl="1"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  <a:sym typeface="+mn-ea"/>
              </a:rPr>
              <a:t> Alternative additional DMRS position for co-existence with LTE CRS (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additionalDMRS-DL-Alt</a:t>
            </a:r>
            <a:r>
              <a:rPr lang="en-US" sz="2400" dirty="0" smtClean="0">
                <a:latin typeface="+mn-lt"/>
                <a:sym typeface="+mn-ea"/>
              </a:rPr>
              <a:t>), 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optional</a:t>
            </a:r>
            <a:r>
              <a:rPr lang="en-US" sz="2400" dirty="0" smtClean="0">
                <a:latin typeface="+mn-lt"/>
                <a:sym typeface="+mn-ea"/>
              </a:rPr>
              <a:t> TDD UE feature/capability since Rel-16 TS 38.101-4</a:t>
            </a:r>
            <a:endParaRPr lang="en-US" sz="2400" dirty="0" smtClean="0">
              <a:latin typeface="+mn-lt"/>
              <a:sym typeface="+mn-ea"/>
            </a:endParaRPr>
          </a:p>
          <a:p>
            <a:pPr marL="914400" lvl="1"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NR UL transmission with a 7.5 kHz shift to the LTE raster(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), 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madatory</a:t>
            </a:r>
            <a:r>
              <a:rPr lang="en-US" sz="2400" dirty="0" smtClean="0">
                <a:latin typeface="+mn-lt"/>
                <a:sym typeface="+mn-ea"/>
              </a:rPr>
              <a:t> TDD UE feature since Rel-16 TS 38.101-1</a:t>
            </a:r>
            <a:endParaRPr lang="en-US" sz="2400" dirty="0" smtClean="0">
              <a:latin typeface="+mn-lt"/>
              <a:sym typeface="+mn-ea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endParaRPr lang="en-US" sz="2400" dirty="0" smtClean="0">
              <a:latin typeface="+mn-lt"/>
              <a:sym typeface="+mn-ea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Background</a:t>
            </a:r>
            <a:r>
              <a:rPr lang="en-US" altLang="zh-CN" sz="3200" b="1" dirty="0" smtClean="0">
                <a:sym typeface="+mn-ea"/>
              </a:rPr>
              <a:t> - RAN4 </a:t>
            </a:r>
            <a:r>
              <a:rPr lang="en-US" altLang="zh-CN" sz="3200" b="1" dirty="0" smtClean="0">
                <a:sym typeface="+mn-ea"/>
              </a:rPr>
              <a:t>TS 38.101-1</a:t>
            </a:r>
            <a:r>
              <a:rPr lang="en-US" sz="3200" dirty="0" smtClean="0">
                <a:latin typeface="+mn-lt"/>
                <a:sym typeface="+mn-ea"/>
              </a:rPr>
              <a:t>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60730"/>
            <a:ext cx="11635105" cy="1981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As</a:t>
            </a:r>
            <a:r>
              <a:rPr lang="en-US" sz="2400" dirty="0" smtClean="0">
                <a:latin typeface="+mn-lt"/>
              </a:rPr>
              <a:t> the outputs of this Rel-17 RAN4 </a:t>
            </a:r>
            <a:r>
              <a:rPr lang="en-US" sz="2400" dirty="0" smtClean="0">
                <a:latin typeface="+mn-lt"/>
                <a:sym typeface="+mn-ea"/>
              </a:rPr>
              <a:t>“DSS on B34/n34 and B39/n39” </a:t>
            </a:r>
            <a:r>
              <a:rPr lang="en-US" sz="2400" dirty="0" smtClean="0">
                <a:latin typeface="+mn-lt"/>
              </a:rPr>
              <a:t>WI, similar changes have been introduced into Section </a:t>
            </a:r>
            <a:r>
              <a:rPr lang="en-US" sz="2400" dirty="0" smtClean="0">
                <a:latin typeface="+mn-lt"/>
                <a:sym typeface="+mn-ea"/>
              </a:rPr>
              <a:t>5.4.2 </a:t>
            </a:r>
            <a:r>
              <a:rPr lang="en-US" sz="2400" dirty="0" smtClean="0">
                <a:latin typeface="+mn-lt"/>
              </a:rPr>
              <a:t>“Channel raster” of TS 38.101-1 by 3 </a:t>
            </a:r>
            <a:r>
              <a:rPr lang="en-US" sz="2400" dirty="0" smtClean="0">
                <a:latin typeface="+mn-lt"/>
                <a:sym typeface="+mn-ea"/>
              </a:rPr>
              <a:t>agreed CRs “Introduction of the UL 7.5kHz shift for NR TDD band n34 and n39” for Rel-17 (R4-2115088 [4]), Rel-16 (R4-2115087 [5]) and Rel-15 (R4-2114376 [6]) TS 38.101-1, respectively.</a:t>
            </a:r>
            <a:r>
              <a:rPr lang="en-US" sz="2400" dirty="0" smtClean="0">
                <a:latin typeface="+mn-lt"/>
              </a:rPr>
              <a:t> </a:t>
            </a:r>
            <a:endParaRPr lang="en-US" sz="24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58775" y="2564765"/>
            <a:ext cx="6899910" cy="1236345"/>
            <a:chOff x="565" y="4832"/>
            <a:chExt cx="9820" cy="1720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5" y="4832"/>
              <a:ext cx="9820" cy="17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文本框 4"/>
            <p:cNvSpPr txBox="1"/>
            <p:nvPr/>
          </p:nvSpPr>
          <p:spPr>
            <a:xfrm>
              <a:off x="585" y="5441"/>
              <a:ext cx="3486" cy="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C00000"/>
                  </a:solidFill>
                </a:rPr>
                <a:t>Rel-17 Mandatory</a:t>
              </a:r>
              <a:endParaRPr lang="en-US" altLang="zh-CN" b="1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14325" y="3946525"/>
            <a:ext cx="6948805" cy="1140460"/>
            <a:chOff x="495" y="6739"/>
            <a:chExt cx="9890" cy="160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5" y="6739"/>
              <a:ext cx="9890" cy="16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6" name="文本框 5"/>
            <p:cNvSpPr txBox="1"/>
            <p:nvPr/>
          </p:nvSpPr>
          <p:spPr>
            <a:xfrm>
              <a:off x="585" y="7279"/>
              <a:ext cx="3478" cy="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C00000"/>
                  </a:solidFill>
                </a:rPr>
                <a:t>Rel-16 Mandatory</a:t>
              </a:r>
              <a:endParaRPr lang="en-US" altLang="zh-CN" b="1">
                <a:solidFill>
                  <a:srgbClr val="C00000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14325" y="5143500"/>
            <a:ext cx="6948805" cy="1426845"/>
            <a:chOff x="495" y="8495"/>
            <a:chExt cx="9890" cy="209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5" y="8495"/>
              <a:ext cx="9890" cy="209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文本框 6"/>
            <p:cNvSpPr txBox="1"/>
            <p:nvPr/>
          </p:nvSpPr>
          <p:spPr>
            <a:xfrm>
              <a:off x="585" y="8794"/>
              <a:ext cx="3372" cy="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00FF"/>
                  </a:solidFill>
                </a:rPr>
                <a:t>Rel-15 Optional</a:t>
              </a:r>
              <a:endParaRPr lang="en-US" altLang="zh-CN" b="1">
                <a:solidFill>
                  <a:srgbClr val="0000FF"/>
                </a:solidFill>
              </a:endParaRPr>
            </a:p>
          </p:txBody>
        </p:sp>
      </p:grpSp>
      <p:sp>
        <p:nvSpPr>
          <p:cNvPr id="8" name="内容占位符 2"/>
          <p:cNvSpPr>
            <a:spLocks noGrp="1" noChangeArrowheads="1"/>
          </p:cNvSpPr>
          <p:nvPr/>
        </p:nvSpPr>
        <p:spPr bwMode="auto">
          <a:xfrm>
            <a:off x="7355205" y="2645410"/>
            <a:ext cx="4524375" cy="10820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NO additional changes have been introduced into Section 6/7 of TS 38.101-1 so far.</a:t>
            </a:r>
            <a:endParaRPr lang="en-US" altLang="zh-CN" sz="2400" dirty="0" smtClean="0">
              <a:latin typeface="+mn-lt"/>
              <a:sym typeface="+mn-ea"/>
            </a:endParaRPr>
          </a:p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400" dirty="0" smtClean="0">
              <a:latin typeface="+mn-lt"/>
              <a:sym typeface="+mn-ea"/>
            </a:endParaRPr>
          </a:p>
          <a:p>
            <a:pPr eaLnBrk="1" latinLnBrk="0" hangingPunct="1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1158240" y="6526530"/>
            <a:ext cx="5616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498590" y="6343650"/>
            <a:ext cx="68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7355840" y="4178935"/>
            <a:ext cx="4594225" cy="24187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2</a:t>
            </a:r>
            <a:r>
              <a:rPr lang="en-US" sz="2400" dirty="0" smtClean="0">
                <a:latin typeface="+mn-lt"/>
                <a:sym typeface="+mn-ea"/>
              </a:rPr>
              <a:t>: 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sym typeface="+mn-ea"/>
              </a:rPr>
              <a:t>“</a:t>
            </a:r>
            <a:r>
              <a:rPr lang="en-US" sz="2400" b="1" dirty="0" smtClean="0">
                <a:solidFill>
                  <a:srgbClr val="00B050"/>
                </a:solidFill>
                <a:latin typeface="+mn-lt"/>
                <a:sym typeface="+mn-ea"/>
              </a:rPr>
              <a:t>UL 7.5kHz shift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sym typeface="+mn-ea"/>
              </a:rPr>
              <a:t>”</a:t>
            </a:r>
            <a:r>
              <a:rPr lang="en-US" sz="2400" dirty="0" smtClean="0">
                <a:latin typeface="+mn-lt"/>
                <a:sym typeface="+mn-ea"/>
              </a:rPr>
              <a:t> for NR </a:t>
            </a:r>
            <a:r>
              <a:rPr lang="en-US" sz="2400" b="1" dirty="0" smtClean="0">
                <a:latin typeface="+mn-lt"/>
                <a:sym typeface="+mn-ea"/>
              </a:rPr>
              <a:t>TDD</a:t>
            </a:r>
            <a:r>
              <a:rPr lang="en-US" sz="2400" dirty="0" smtClean="0">
                <a:latin typeface="+mn-lt"/>
                <a:sym typeface="+mn-ea"/>
              </a:rPr>
              <a:t> band n34 and n39 has been mandatory requirement since Rel-16 TS 38.101-1, and is optional in </a:t>
            </a:r>
            <a:r>
              <a:rPr lang="en-US" sz="2400" dirty="0" smtClean="0">
                <a:latin typeface="+mn-lt"/>
                <a:sym typeface="+mn-ea"/>
              </a:rPr>
              <a:t>Rel-15 TS 38.101-1.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4645" y="3125470"/>
            <a:ext cx="5431790" cy="28022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RAN4 TS 38.101-4 (1/2) 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635" y="690245"/>
            <a:ext cx="12176760" cy="10236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38.101-4-fb0 </a:t>
            </a:r>
            <a:r>
              <a:rPr lang="en-US" altLang="zh-CN" sz="2400" dirty="0" smtClean="0">
                <a:latin typeface="+mn-lt"/>
                <a:sym typeface="+mn-ea"/>
              </a:rPr>
              <a:t>(2021-09)</a:t>
            </a:r>
            <a:r>
              <a:rPr lang="en-US" altLang="zh-CN" sz="2400" dirty="0" smtClean="0">
                <a:latin typeface="+mn-lt"/>
              </a:rPr>
              <a:t>, there are demod requirements for FDD DSS with 7.5kHz shift</a:t>
            </a:r>
            <a:endParaRPr lang="en-US" altLang="zh-CN" sz="24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5.2.2 2RX requirements/5.2.2.1 FDD/5.2.2.1.4 Minimum requirements for PDSCH Mapping Type A and LTE-NR coexistence</a:t>
            </a:r>
            <a:endParaRPr lang="en-US" altLang="zh-CN" sz="18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5.2.3 4RX requirements/5.2.3.1 FDD/</a:t>
            </a:r>
            <a:r>
              <a:rPr lang="en-US" sz="1800" dirty="0" smtClean="0">
                <a:latin typeface="+mn-lt"/>
              </a:rPr>
              <a:t>5.2.3.1.4 Minimum requirements for PDSCH Mapping Type A and LTE-NR coexistence </a:t>
            </a:r>
            <a:endParaRPr lang="en-US" sz="1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>
            <a:spLocks noGrp="1" noChangeArrowheads="1"/>
          </p:cNvSpPr>
          <p:nvPr/>
        </p:nvSpPr>
        <p:spPr bwMode="auto">
          <a:xfrm>
            <a:off x="-635" y="1702435"/>
            <a:ext cx="12332335" cy="13449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indent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38.101-4-g60 (2021-09), besides FDD, there are also demod requirements for </a:t>
            </a:r>
            <a:r>
              <a:rPr lang="en-US" altLang="zh-CN" sz="2400" b="1" dirty="0" smtClean="0">
                <a:latin typeface="+mn-lt"/>
              </a:rPr>
              <a:t>TDD</a:t>
            </a:r>
            <a:r>
              <a:rPr lang="en-US" altLang="zh-CN" sz="2400" dirty="0" smtClean="0">
                <a:latin typeface="+mn-lt"/>
              </a:rPr>
              <a:t> DSS with 7.5kHz shift as below</a:t>
            </a:r>
            <a:endParaRPr lang="en-US" altLang="zh-CN" sz="24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5.2.2 2RX requirements/5.2.2.2 TDD/</a:t>
            </a:r>
            <a:r>
              <a:rPr lang="en-US" altLang="zh-CN" sz="1800" b="1" dirty="0" smtClean="0">
                <a:latin typeface="+mn-lt"/>
              </a:rPr>
              <a:t>5.2.2.2.4</a:t>
            </a:r>
            <a:r>
              <a:rPr lang="en-US" altLang="zh-CN" sz="1800" dirty="0" smtClean="0">
                <a:latin typeface="+mn-lt"/>
              </a:rPr>
              <a:t> Minimum requirements for PDSCH Mapping Type A and LTE-NR coexistence</a:t>
            </a:r>
            <a:endParaRPr lang="en-US" altLang="zh-CN" sz="18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5.2.3 4RX requirements/5.2.3.2 TDD/</a:t>
            </a:r>
            <a:r>
              <a:rPr lang="en-US" sz="1800" b="1" dirty="0" smtClean="0">
                <a:latin typeface="+mn-lt"/>
              </a:rPr>
              <a:t>5.2.3.2.4</a:t>
            </a:r>
            <a:r>
              <a:rPr lang="en-US" sz="1800" dirty="0" smtClean="0">
                <a:latin typeface="+mn-lt"/>
              </a:rPr>
              <a:t> Minimum requirements for PDSCH Mapping Type A and LTE-NR coexistence </a:t>
            </a:r>
            <a:endParaRPr lang="en-US" sz="1800" dirty="0" smtClean="0">
              <a:latin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20" y="3110865"/>
            <a:ext cx="5647055" cy="28168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94310" y="5975350"/>
            <a:ext cx="11996420" cy="758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3</a:t>
            </a:r>
            <a:r>
              <a:rPr lang="en-US" sz="2400" dirty="0" smtClean="0">
                <a:latin typeface="+mn-lt"/>
                <a:sym typeface="+mn-ea"/>
              </a:rPr>
              <a:t>: Demod requirements for TDD DSS with 7.5kHz shift has been defined since </a:t>
            </a:r>
            <a:r>
              <a:rPr lang="en-US" sz="2400" dirty="0" smtClean="0">
                <a:latin typeface="+mn-lt"/>
                <a:sym typeface="+mn-ea"/>
              </a:rPr>
              <a:t>Rel-16 TS 38.101-4.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RAN4 TS 38.101-4 (2/2)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60655" y="3849370"/>
            <a:ext cx="5795645" cy="28467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4</a:t>
            </a:r>
            <a:r>
              <a:rPr lang="en-US" sz="2400" dirty="0" smtClean="0">
                <a:latin typeface="+mn-lt"/>
                <a:sym typeface="+mn-ea"/>
              </a:rPr>
              <a:t>: As per Section 5.1.1.3 and 5.1.1.4 of Rel-16 TS 38.101-4, “Alternative additional DMRS position for co-existence with LTE CRS (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additionalDMRS-DL-Alt</a:t>
            </a:r>
            <a:r>
              <a:rPr lang="en-US" sz="2400" dirty="0" smtClean="0">
                <a:latin typeface="+mn-lt"/>
                <a:sym typeface="+mn-ea"/>
              </a:rPr>
              <a:t>)” is 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optional</a:t>
            </a:r>
            <a:r>
              <a:rPr lang="en-US" sz="2400" dirty="0" smtClean="0">
                <a:latin typeface="+mn-lt"/>
                <a:sym typeface="+mn-ea"/>
              </a:rPr>
              <a:t> for DSS, while “Rate-matching around LTE CRS (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rateMatchingLTE-CRS</a:t>
            </a:r>
            <a:r>
              <a:rPr lang="en-US" sz="2400" dirty="0" smtClean="0">
                <a:latin typeface="+mn-lt"/>
                <a:sym typeface="+mn-ea"/>
              </a:rPr>
              <a:t>)” is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mandaroty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for DSS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145" y="953135"/>
            <a:ext cx="6159500" cy="27051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7730" y="974725"/>
            <a:ext cx="6153150" cy="45656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RAN2 TS 38.306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8256905" y="925195"/>
            <a:ext cx="3933825" cy="45440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5</a:t>
            </a:r>
            <a:r>
              <a:rPr lang="en-US" sz="2400" dirty="0" smtClean="0">
                <a:latin typeface="+mn-lt"/>
                <a:sym typeface="+mn-ea"/>
              </a:rPr>
              <a:t>: In Rel-15 TS 38.306, “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rateMatchingLTE-CRS</a:t>
            </a:r>
            <a:r>
              <a:rPr lang="en-US" sz="2400" dirty="0" smtClean="0">
                <a:latin typeface="+mn-lt"/>
                <a:sym typeface="+mn-ea"/>
              </a:rPr>
              <a:t>” has been defined as a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madatory</a:t>
            </a:r>
            <a:r>
              <a:rPr lang="en-US" sz="2400" dirty="0" smtClean="0">
                <a:latin typeface="+mn-lt"/>
                <a:sym typeface="+mn-ea"/>
              </a:rPr>
              <a:t> per Band NR UE radio access capabiliy “BandNR parameter”.</a:t>
            </a:r>
            <a:endParaRPr lang="en-US" altLang="zh-CN" sz="2400" dirty="0" smtClean="0">
              <a:solidFill>
                <a:schemeClr val="tx1"/>
              </a:solidFill>
              <a:latin typeface="+mn-lt"/>
              <a:sym typeface="+mn-ea"/>
            </a:endParaRPr>
          </a:p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 </a:t>
            </a:r>
            <a:r>
              <a:rPr lang="en-US" altLang="zh-CN" sz="2400" b="1" dirty="0" smtClean="0">
                <a:solidFill>
                  <a:schemeClr val="tx1"/>
                </a:solidFill>
                <a:latin typeface="+mn-lt"/>
                <a:sym typeface="+mn-ea"/>
              </a:rPr>
              <a:t>Observation 6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: </a:t>
            </a:r>
            <a:r>
              <a:rPr lang="en-US" sz="2400" dirty="0" smtClean="0">
                <a:latin typeface="+mn-lt"/>
                <a:sym typeface="+mn-ea"/>
              </a:rPr>
              <a:t>In Rel-15 TS 38.306, 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additionalDMRS-DL-Alt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” has been defined as an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optional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 per </a:t>
            </a:r>
            <a:r>
              <a:rPr lang="en-US" sz="2400" dirty="0" smtClean="0">
                <a:latin typeface="+mn-lt"/>
                <a:sym typeface="+mn-ea"/>
              </a:rPr>
              <a:t>Feature Set (FS) NR </a:t>
            </a:r>
            <a:r>
              <a:rPr lang="en-US" sz="2400" dirty="0" smtClean="0">
                <a:latin typeface="+mn-lt"/>
                <a:sym typeface="+mn-ea"/>
              </a:rPr>
              <a:t>UE radio access capabiliy </a:t>
            </a:r>
            <a:r>
              <a:rPr lang="en-US" sz="2400" dirty="0" smtClean="0">
                <a:latin typeface="+mn-lt"/>
                <a:sym typeface="+mn-ea"/>
              </a:rPr>
              <a:t>“FeatureSetDownlink parameter”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800" y="3423285"/>
            <a:ext cx="8079105" cy="1715135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92710" y="1043305"/>
            <a:ext cx="8223885" cy="1727200"/>
            <a:chOff x="666" y="1345"/>
            <a:chExt cx="12752" cy="2468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" y="1345"/>
              <a:ext cx="12753" cy="1347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7" y="2653"/>
              <a:ext cx="12677" cy="1160"/>
            </a:xfrm>
            <a:prstGeom prst="rect">
              <a:avLst/>
            </a:prstGeom>
          </p:spPr>
        </p:pic>
      </p:grpSp>
      <p:sp>
        <p:nvSpPr>
          <p:cNvPr id="9" name="文本框 8"/>
          <p:cNvSpPr txBox="1"/>
          <p:nvPr/>
        </p:nvSpPr>
        <p:spPr>
          <a:xfrm>
            <a:off x="635" y="5881370"/>
            <a:ext cx="12176760" cy="475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3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+mn-lt"/>
                <a:sym typeface="+mn-ea"/>
              </a:rPr>
              <a:t> Observation 7</a:t>
            </a:r>
            <a:r>
              <a:rPr lang="en-US" sz="2400" dirty="0" smtClean="0">
                <a:latin typeface="+mn-lt"/>
                <a:sym typeface="+mn-ea"/>
              </a:rPr>
              <a:t>: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” has not been defined as NR UE </a:t>
            </a:r>
            <a:r>
              <a:rPr lang="en-US" sz="2400" dirty="0" smtClean="0">
                <a:latin typeface="+mn-lt"/>
                <a:sym typeface="+mn-ea"/>
              </a:rPr>
              <a:t>radio access capabiliy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</a:t>
            </a:r>
            <a:r>
              <a:rPr lang="en-US" altLang="zh-CN" sz="3200" b="1" dirty="0" smtClean="0">
                <a:sym typeface="+mn-ea"/>
              </a:rPr>
              <a:t> - RAN5 TS 38.508-1 (1/2)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81050"/>
            <a:ext cx="11635105" cy="1158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36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In TS 38.508-1, there are DSS related information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frequencyShift7p5khz</a:t>
            </a:r>
            <a:r>
              <a:rPr lang="en-US" sz="2800" dirty="0" smtClean="0">
                <a:latin typeface="+mn-lt"/>
              </a:rPr>
              <a:t>” as below. However, the Value/remark for </a:t>
            </a:r>
            <a:r>
              <a:rPr lang="en-US" sz="2800" dirty="0" smtClean="0">
                <a:latin typeface="+mn-lt"/>
                <a:sym typeface="+mn-ea"/>
              </a:rPr>
              <a:t>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800" dirty="0" smtClean="0">
                <a:latin typeface="+mn-lt"/>
                <a:sym typeface="+mn-ea"/>
              </a:rPr>
              <a:t>”</a:t>
            </a:r>
            <a:r>
              <a:rPr lang="en-US" sz="2800" dirty="0" smtClean="0">
                <a:latin typeface="+mn-lt"/>
              </a:rPr>
              <a:t> is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Not present</a:t>
            </a:r>
            <a:r>
              <a:rPr lang="en-US" sz="2800" dirty="0" smtClean="0">
                <a:latin typeface="+mn-lt"/>
              </a:rPr>
              <a:t>”. 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4175" y="2160905"/>
            <a:ext cx="5726430" cy="2580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8545" y="2160905"/>
            <a:ext cx="5705475" cy="25800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文本框 13"/>
          <p:cNvSpPr txBox="1"/>
          <p:nvPr/>
        </p:nvSpPr>
        <p:spPr>
          <a:xfrm>
            <a:off x="635" y="5463540"/>
            <a:ext cx="1243647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3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+mn-lt"/>
                <a:sym typeface="+mn-ea"/>
              </a:rPr>
              <a:t> Observation 8</a:t>
            </a:r>
            <a:r>
              <a:rPr lang="en-US" sz="2800" dirty="0" smtClean="0">
                <a:latin typeface="+mn-lt"/>
                <a:sym typeface="+mn-ea"/>
              </a:rPr>
              <a:t>: For the existing RAN5 specs, unless otherwise stated, the default value/remark for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800" dirty="0" smtClean="0">
                <a:latin typeface="+mn-lt"/>
                <a:sym typeface="+mn-ea"/>
              </a:rPr>
              <a:t>” is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Not present</a:t>
            </a:r>
            <a:r>
              <a:rPr lang="en-US" sz="2800" dirty="0" smtClean="0">
                <a:latin typeface="+mn-lt"/>
                <a:sym typeface="+mn-ea"/>
              </a:rPr>
              <a:t>”.</a:t>
            </a:r>
            <a:endParaRPr lang="en-US" sz="2800" dirty="0" smtClean="0">
              <a:latin typeface="+mn-lt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79160" y="1743710"/>
            <a:ext cx="6159500" cy="43072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" y="1626235"/>
            <a:ext cx="5858510" cy="44246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</a:t>
            </a:r>
            <a:r>
              <a:rPr lang="en-US" altLang="zh-CN" sz="3200" b="1" dirty="0" smtClean="0">
                <a:sym typeface="+mn-ea"/>
              </a:rPr>
              <a:t> - RAN5 TS 38.508-1 (2/2)</a:t>
            </a:r>
            <a:endParaRPr lang="en-US" altLang="zh-CN" sz="3200" b="1" dirty="0" smtClean="0"/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194310" y="835025"/>
            <a:ext cx="11755120" cy="14331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Proposal 1</a:t>
            </a:r>
            <a:r>
              <a:rPr lang="en-US" sz="2400" dirty="0" smtClean="0">
                <a:latin typeface="+mn-lt"/>
                <a:sym typeface="+mn-ea"/>
              </a:rPr>
              <a:t>: </a:t>
            </a:r>
            <a:r>
              <a:rPr lang="en-US" sz="2400" dirty="0" smtClean="0">
                <a:latin typeface="+mn-lt"/>
              </a:rPr>
              <a:t>In </a:t>
            </a:r>
            <a:r>
              <a:rPr lang="en-US" altLang="zh-CN" sz="2400" dirty="0" smtClean="0">
                <a:latin typeface="+mn-lt"/>
                <a:sym typeface="+mn-ea"/>
              </a:rPr>
              <a:t>Table 4.6.3-61 and Table 4.6.3-62 of </a:t>
            </a:r>
            <a:r>
              <a:rPr lang="en-US" sz="2400" dirty="0" smtClean="0">
                <a:latin typeface="+mn-lt"/>
              </a:rPr>
              <a:t>TS 38.508-1, </a:t>
            </a:r>
            <a:r>
              <a:rPr lang="en-US" altLang="zh-CN" sz="2400" dirty="0" smtClean="0">
                <a:latin typeface="+mn-lt"/>
                <a:sym typeface="+mn-ea"/>
              </a:rPr>
              <a:t>to add “Value/remark=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true</a:t>
            </a:r>
            <a:r>
              <a:rPr lang="en-US" altLang="zh-CN" sz="2400" dirty="0" smtClean="0">
                <a:latin typeface="+mn-lt"/>
                <a:sym typeface="+mn-ea"/>
              </a:rPr>
              <a:t>” for </a:t>
            </a:r>
            <a:r>
              <a:rPr lang="en-US" sz="2400" dirty="0" smtClean="0"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” </a:t>
            </a:r>
            <a:r>
              <a:rPr lang="en-US" altLang="zh-CN" sz="2400" dirty="0" smtClean="0">
                <a:latin typeface="+mn-lt"/>
                <a:sym typeface="+mn-ea"/>
              </a:rPr>
              <a:t>under the Condition of “TDD DSS”</a:t>
            </a:r>
            <a:r>
              <a:rPr lang="en-US" sz="2400" dirty="0" smtClean="0">
                <a:latin typeface="+mn-lt"/>
              </a:rPr>
              <a:t> as below</a:t>
            </a:r>
            <a:endParaRPr lang="en-US" sz="24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10" y="6057265"/>
            <a:ext cx="10039985" cy="7448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RS_CLASSIFICATIONID" val="0"/>
  <p:tag name="RS_CLASSIFICATION" val="UNRESTRICTED"/>
</p:tagLst>
</file>

<file path=ppt/tags/tag10.xml><?xml version="1.0" encoding="utf-8"?>
<p:tagLst xmlns:p="http://schemas.openxmlformats.org/presentationml/2006/main">
  <p:tag name="RS_CLASSIFICATIONID" val="0"/>
  <p:tag name="RS_CLASSIFICATION" val="UNRESTRICTED"/>
</p:tagLst>
</file>

<file path=ppt/tags/tag11.xml><?xml version="1.0" encoding="utf-8"?>
<p:tagLst xmlns:p="http://schemas.openxmlformats.org/presentationml/2006/main">
  <p:tag name="RS_CLASSIFICATIONID" val="0"/>
  <p:tag name="RS_CLASSIFICATION" val="UNRESTRICTED"/>
</p:tagLst>
</file>

<file path=ppt/tags/tag12.xml><?xml version="1.0" encoding="utf-8"?>
<p:tagLst xmlns:p="http://schemas.openxmlformats.org/presentationml/2006/main">
  <p:tag name="RS_CLASSIFICATIONID" val="0"/>
  <p:tag name="RS_CLASSIFICATION" val="UNRESTRICTED"/>
</p:tagLst>
</file>

<file path=ppt/tags/tag13.xml><?xml version="1.0" encoding="utf-8"?>
<p:tagLst xmlns:p="http://schemas.openxmlformats.org/presentationml/2006/main">
  <p:tag name="RS_CLASSIFICATIONID" val="0"/>
  <p:tag name="RS_CLASSIFICATION" val="UNRESTRICTED"/>
</p:tagLst>
</file>

<file path=ppt/tags/tag14.xml><?xml version="1.0" encoding="utf-8"?>
<p:tagLst xmlns:p="http://schemas.openxmlformats.org/presentationml/2006/main">
  <p:tag name="RS_CLASSIFICATIONID" val="0"/>
  <p:tag name="RS_CLASSIFICATION" val="UNRESTRICTED"/>
</p:tagLst>
</file>

<file path=ppt/tags/tag15.xml><?xml version="1.0" encoding="utf-8"?>
<p:tagLst xmlns:p="http://schemas.openxmlformats.org/presentationml/2006/main">
  <p:tag name="RS_CLASSIFICATIONID" val="0"/>
  <p:tag name="RS_CLASSIFICATION" val="UNRESTRICTED"/>
</p:tagLst>
</file>

<file path=ppt/tags/tag16.xml><?xml version="1.0" encoding="utf-8"?>
<p:tagLst xmlns:p="http://schemas.openxmlformats.org/presentationml/2006/main">
  <p:tag name="RS_CLASSIFICATIONID" val="0"/>
  <p:tag name="RS_CLASSIFICATION" val="UNRESTRICTED"/>
</p:tagLst>
</file>

<file path=ppt/tags/tag17.xml><?xml version="1.0" encoding="utf-8"?>
<p:tagLst xmlns:p="http://schemas.openxmlformats.org/presentationml/2006/main">
  <p:tag name="RS_CLASSIFICATIONID" val="0"/>
  <p:tag name="RS_CLASSIFICATION" val="UNRESTRICTED"/>
</p:tagLst>
</file>

<file path=ppt/tags/tag18.xml><?xml version="1.0" encoding="utf-8"?>
<p:tagLst xmlns:p="http://schemas.openxmlformats.org/presentationml/2006/main">
  <p:tag name="RS_CLASSIFICATIONID" val="0"/>
  <p:tag name="RS_CLASSIFICATION" val="UNRESTRICTED"/>
</p:tagLst>
</file>

<file path=ppt/tags/tag19.xml><?xml version="1.0" encoding="utf-8"?>
<p:tagLst xmlns:p="http://schemas.openxmlformats.org/presentationml/2006/main">
  <p:tag name="RS_CLASSIFICATIONID" val="0"/>
  <p:tag name="RS_CLASSIFICATION" val="UNRESTRICTED"/>
</p:tagLst>
</file>

<file path=ppt/tags/tag2.xml><?xml version="1.0" encoding="utf-8"?>
<p:tagLst xmlns:p="http://schemas.openxmlformats.org/presentationml/2006/main">
  <p:tag name="RS_CLASSIFICATIONID" val="0"/>
  <p:tag name="RS_CLASSIFICATION" val="UNRESTRICTED"/>
</p:tagLst>
</file>

<file path=ppt/tags/tag20.xml><?xml version="1.0" encoding="utf-8"?>
<p:tagLst xmlns:p="http://schemas.openxmlformats.org/presentationml/2006/main">
  <p:tag name="RS_CLASSIFICATION_RESETFORMATTING" val="True"/>
</p:tagLst>
</file>

<file path=ppt/tags/tag3.xml><?xml version="1.0" encoding="utf-8"?>
<p:tagLst xmlns:p="http://schemas.openxmlformats.org/presentationml/2006/main">
  <p:tag name="RS_CLASSIFICATIONID" val="0"/>
  <p:tag name="RS_CLASSIFICATION" val="UNRESTRICTED"/>
</p:tagLst>
</file>

<file path=ppt/tags/tag4.xml><?xml version="1.0" encoding="utf-8"?>
<p:tagLst xmlns:p="http://schemas.openxmlformats.org/presentationml/2006/main">
  <p:tag name="RS_CLASSIFICATIONID" val="0"/>
  <p:tag name="RS_CLASSIFICATION" val="UNRESTRICTED"/>
</p:tagLst>
</file>

<file path=ppt/tags/tag5.xml><?xml version="1.0" encoding="utf-8"?>
<p:tagLst xmlns:p="http://schemas.openxmlformats.org/presentationml/2006/main">
  <p:tag name="RS_CLASSIFICATIONID" val="0"/>
  <p:tag name="RS_CLASSIFICATION" val="UNRESTRICTED"/>
</p:tagLst>
</file>

<file path=ppt/tags/tag6.xml><?xml version="1.0" encoding="utf-8"?>
<p:tagLst xmlns:p="http://schemas.openxmlformats.org/presentationml/2006/main">
  <p:tag name="RS_CLASSIFICATIONID" val="0"/>
  <p:tag name="RS_CLASSIFICATION" val="UNRESTRICTED"/>
</p:tagLst>
</file>

<file path=ppt/tags/tag7.xml><?xml version="1.0" encoding="utf-8"?>
<p:tagLst xmlns:p="http://schemas.openxmlformats.org/presentationml/2006/main">
  <p:tag name="RS_CLASSIFICATIONID" val="0"/>
  <p:tag name="RS_CLASSIFICATION" val="UNRESTRICTED"/>
</p:tagLst>
</file>

<file path=ppt/tags/tag8.xml><?xml version="1.0" encoding="utf-8"?>
<p:tagLst xmlns:p="http://schemas.openxmlformats.org/presentationml/2006/main">
  <p:tag name="RS_CLASSIFICATIONID" val="0"/>
  <p:tag name="RS_CLASSIFICATION" val="UNRESTRICTED"/>
</p:tagLst>
</file>

<file path=ppt/tags/tag9.xml><?xml version="1.0" encoding="utf-8"?>
<p:tagLst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10613</Words>
  <Application>WPS 演示</Application>
  <PresentationFormat>自定义</PresentationFormat>
  <Paragraphs>145</Paragraphs>
  <Slides>19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Calibri Light</vt:lpstr>
      <vt:lpstr>Ericsson Capital TT</vt:lpstr>
      <vt:lpstr>Segoe Print</vt:lpstr>
      <vt:lpstr>Wingdings</vt:lpstr>
      <vt:lpstr>微软雅黑</vt:lpstr>
      <vt:lpstr>Arial Unicode MS</vt:lpstr>
      <vt:lpstr>Office 主题</vt:lpstr>
      <vt:lpstr>Discussion on how to handle Dynamic Spectrum Sharing (DSS) Conformance Testing for B34/n34 and B39/n39</vt:lpstr>
      <vt:lpstr>Background - RAN4 DSS for B34/n34 B39/n39 WI Progress</vt:lpstr>
      <vt:lpstr>Background - DSS Conformance Test for B34/n34 B39/n39</vt:lpstr>
      <vt:lpstr>Background - RAN4 TS 38.101-1 </vt:lpstr>
      <vt:lpstr>Background - RAN4 TS 38.101-4 (1/2)  </vt:lpstr>
      <vt:lpstr>Background - RAN4 TS 38.101-4 (2/2) </vt:lpstr>
      <vt:lpstr>Background - RAN2 TS 38.306</vt:lpstr>
      <vt:lpstr>Background - RAN5 TS 38.508-1 (1/2)</vt:lpstr>
      <vt:lpstr>Background - RAN5 TS 38.508-1 (2/2)</vt:lpstr>
      <vt:lpstr>Background - RAN5 TS 38.508-2</vt:lpstr>
      <vt:lpstr>Background - RAN5 TS 38.521-1 (1/2)</vt:lpstr>
      <vt:lpstr>Background - RAN5 TS 38.521-1 (2/2)</vt:lpstr>
      <vt:lpstr>Background - RAN5 TS 38.521-4 </vt:lpstr>
      <vt:lpstr>Background - RAN5 TS 38.522 (1/3)</vt:lpstr>
      <vt:lpstr>Background - RAN5 TS 38.522 (2/3)</vt:lpstr>
      <vt:lpstr>Background - RAN5 TS 38.522 (3/3)</vt:lpstr>
      <vt:lpstr>Which RAN5 specs will be impacted by the DSS Conformance Testing for B34/n34 and B39/n39?</vt:lpstr>
      <vt:lpstr>Reference</vt:lpstr>
      <vt:lpstr>Thank you!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Guchunying</dc:creator>
  <cp:lastModifiedBy>Danni SONG(CMCC)</cp:lastModifiedBy>
  <cp:revision>1125</cp:revision>
  <dcterms:created xsi:type="dcterms:W3CDTF">2018-09-20T03:53:00Z</dcterms:created>
  <dcterms:modified xsi:type="dcterms:W3CDTF">2021-11-09T04:22:03Z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1537859212</vt:lpwstr>
  </property>
  <property fmtid="{D5CDD505-2E9C-101B-9397-08002B2CF9AE}" pid="6" name="RS_Classification">
    <vt:lpwstr>UNRESTRICTED</vt:lpwstr>
  </property>
  <property fmtid="{D5CDD505-2E9C-101B-9397-08002B2CF9AE}" pid="7" name="RS_ClassificationID">
    <vt:r8>0</vt:r8>
  </property>
  <property fmtid="{D5CDD505-2E9C-101B-9397-08002B2CF9AE}" pid="8" name="ContentTypeId">
    <vt:lpwstr>0x010100EB28163D68FE8E4D9361964FDD814FC4</vt:lpwstr>
  </property>
  <property fmtid="{D5CDD505-2E9C-101B-9397-08002B2CF9AE}" pid="9" name="KSOProductBuildVer">
    <vt:lpwstr>2052-11.8.2.10229</vt:lpwstr>
  </property>
  <property fmtid="{D5CDD505-2E9C-101B-9397-08002B2CF9AE}" pid="10" name="ICV">
    <vt:lpwstr>06475E1BD0F54B2FAD5D6ECC63AF02E6</vt:lpwstr>
  </property>
</Properties>
</file>