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0" r:id="rId3"/>
    <p:sldId id="308" r:id="rId5"/>
    <p:sldId id="352" r:id="rId6"/>
    <p:sldId id="314" r:id="rId7"/>
    <p:sldId id="321" r:id="rId8"/>
    <p:sldId id="340" r:id="rId9"/>
    <p:sldId id="341" r:id="rId10"/>
    <p:sldId id="320" r:id="rId11"/>
    <p:sldId id="332" r:id="rId12"/>
    <p:sldId id="323" r:id="rId13"/>
    <p:sldId id="322" r:id="rId14"/>
    <p:sldId id="331" r:id="rId15"/>
    <p:sldId id="324" r:id="rId16"/>
    <p:sldId id="317" r:id="rId17"/>
    <p:sldId id="312" r:id="rId18"/>
    <p:sldId id="293" r:id="rId19"/>
  </p:sldIdLst>
  <p:sldSz cx="12190095" cy="685927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indent="-1511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indent="-303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indent="-4559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indent="-6083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8" autoAdjust="0"/>
    <p:restoredTop sz="94103" autoAdjust="0"/>
  </p:normalViewPr>
  <p:slideViewPr>
    <p:cSldViewPr snapToGrid="0">
      <p:cViewPr varScale="1">
        <p:scale>
          <a:sx n="63" d="100"/>
          <a:sy n="63" d="100"/>
        </p:scale>
        <p:origin x="-581" y="-58"/>
      </p:cViewPr>
      <p:guideLst>
        <p:guide orient="horz" pos="2151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gs" Target="tags/tag17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C6BEBE5-1D2E-4BBB-B5B5-B5B0DDA0484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E9BCF5-12D1-4D51-BB26-20A5554EDF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51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CN" u="none" dirty="0" smtClean="0"/>
          </a:p>
        </p:txBody>
      </p:sp>
      <p:sp>
        <p:nvSpPr>
          <p:cNvPr id="51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55B2E5-2FCE-436A-B4A8-B33C8ED88E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sym typeface="+mn-ea"/>
              </a:rPr>
              <a:t>additionalDMRS-DL-Alt</a:t>
            </a:r>
            <a:endParaRPr lang="en-US" altLang="en-US" smtClean="0"/>
          </a:p>
          <a:p>
            <a:r>
              <a:rPr lang="en-US" altLang="en-US" smtClean="0">
                <a:sym typeface="+mn-ea"/>
              </a:rPr>
              <a:t>rateMatchingLTE-CRS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User Equipment (UE) radio access capabilities</a:t>
            </a:r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29BB-4B58-48F0-8816-507D728BD8A0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2109C-B8F2-45FB-BCEC-95E3A0D8993E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6885C-24B6-4E1E-8492-16D36C584FA6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802C2-E10E-49A8-8A3E-31E7DD595A64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7B6F-1070-41B6-A8A6-1C1D30145B6C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7804F-C22F-4105-B851-BB69C5DFCE82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4E12-DEE3-41B9-AD38-8CF39C66016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21EFE-4BC2-495B-900A-501AA63EF991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F91A-2561-4F59-AF99-6D7034613CDA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7606-E014-4704-BCFA-F34B12E0811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95A0F-A7F1-4B44-83DC-2C3B4A18B875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129759E-47CE-4A4C-B3CD-32BD4A364F0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3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1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782638" y="1885950"/>
            <a:ext cx="10626725" cy="2337134"/>
          </a:xfrm>
        </p:spPr>
        <p:txBody>
          <a:bodyPr anchor="ctr"/>
          <a:lstStyle/>
          <a:p>
            <a:pPr eaLnBrk="1" hangingPunct="1">
              <a:lnSpc>
                <a:spcPts val="6280"/>
              </a:lnSpc>
              <a:defRPr/>
            </a:pPr>
            <a:r>
              <a:rPr lang="en-US" altLang="zh-CN" sz="2800" dirty="0" smtClean="0">
                <a:latin typeface="+mn-lt"/>
              </a:rPr>
              <a:t>Discussion </a:t>
            </a:r>
            <a:r>
              <a:rPr lang="en-US" altLang="zh-CN" sz="2800" dirty="0">
                <a:latin typeface="+mn-lt"/>
              </a:rPr>
              <a:t>on how to </a:t>
            </a:r>
            <a:r>
              <a:rPr lang="en-US" altLang="zh-CN" sz="2800" dirty="0" smtClean="0">
                <a:latin typeface="+mn-lt"/>
              </a:rPr>
              <a:t>handle Dynamic Spectrum Sharing (DSS) Conformance Testing for B34/n34 and B39/n39</a:t>
            </a:r>
            <a:endParaRPr lang="en-US" altLang="zh-CN" sz="2800" dirty="0">
              <a:latin typeface="+mn-lt"/>
            </a:endParaRPr>
          </a:p>
        </p:txBody>
      </p:sp>
      <p:sp>
        <p:nvSpPr>
          <p:cNvPr id="409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215900" y="5227638"/>
            <a:ext cx="11703050" cy="10334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 smtClean="0"/>
              <a:t>CMCC, </a:t>
            </a:r>
            <a:r>
              <a:rPr lang="en-US" altLang="zh-CN" sz="2800" dirty="0" err="1" smtClean="0"/>
              <a:t>Huawei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Hisilicon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, ZTE, Ericsson, CATT</a:t>
            </a:r>
            <a:endParaRPr lang="en-US" altLang="zh-CN" sz="2800" dirty="0" err="1" smtClean="0">
              <a:solidFill>
                <a:schemeClr val="tx1"/>
              </a:solidFill>
            </a:endParaRPr>
          </a:p>
        </p:txBody>
      </p:sp>
      <p:sp>
        <p:nvSpPr>
          <p:cNvPr id="4099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3GPP TSG-RAN5 Meeting #</a:t>
            </a:r>
            <a:r>
              <a:rPr lang="en-US" altLang="en-GB" sz="2400" b="1" dirty="0" smtClean="0"/>
              <a:t>93</a:t>
            </a:r>
            <a:r>
              <a:rPr lang="en-GB" altLang="zh-CN" sz="2400" b="1" dirty="0" smtClean="0"/>
              <a:t>-e</a:t>
            </a:r>
            <a:r>
              <a:rPr lang="en-US" sz="2400" kern="0" dirty="0" smtClean="0"/>
              <a:t> 							 </a:t>
            </a:r>
            <a:r>
              <a:rPr lang="en-US" altLang="zh-CN" sz="2400" b="1" dirty="0" smtClean="0"/>
              <a:t>R5-21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XXXX</a:t>
            </a:r>
            <a:endParaRPr lang="en-US" altLang="zh-CN" sz="2400" b="1" dirty="0" smtClean="0"/>
          </a:p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Electronic Meeting, </a:t>
            </a:r>
            <a:r>
              <a:rPr lang="en-US" altLang="en-GB" sz="2400" b="1" dirty="0" smtClean="0"/>
              <a:t>8</a:t>
            </a:r>
            <a:r>
              <a:rPr lang="en-GB" altLang="zh-CN" sz="2400" b="1" dirty="0" smtClean="0"/>
              <a:t> – </a:t>
            </a:r>
            <a:r>
              <a:rPr lang="en-US" altLang="en-GB" sz="2400" b="1" dirty="0" smtClean="0"/>
              <a:t>19</a:t>
            </a:r>
            <a:r>
              <a:rPr lang="en-GB" altLang="zh-CN" sz="2400" b="1" dirty="0" smtClean="0"/>
              <a:t> </a:t>
            </a:r>
            <a:r>
              <a:rPr lang="en-US" altLang="en-GB" sz="2400" b="1" dirty="0" smtClean="0"/>
              <a:t>November</a:t>
            </a:r>
            <a:r>
              <a:rPr lang="en-GB" altLang="zh-CN" sz="2400" b="1" dirty="0" smtClean="0"/>
              <a:t> 2021</a:t>
            </a:r>
            <a:endParaRPr lang="en-GB" altLang="zh-CN" sz="2400" b="1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38.508-2</a:t>
            </a:r>
            <a:endParaRPr lang="en-US" altLang="zh-CN" sz="3200" b="1" dirty="0" smtClean="0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2835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9</a:t>
            </a:r>
            <a:r>
              <a:rPr lang="en-US" altLang="zh-CN" sz="2400" dirty="0" smtClean="0">
                <a:latin typeface="+mn-lt"/>
              </a:rPr>
              <a:t>: </a:t>
            </a:r>
            <a:endParaRPr lang="en-US" altLang="zh-CN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UE Physical Layer Baseline Implementation Capabilities “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pc_additionalDMRS_DL_Al</a:t>
            </a:r>
            <a:r>
              <a:rPr lang="en-US" sz="2400" dirty="0" smtClean="0">
                <a:latin typeface="+mn-lt"/>
              </a:rPr>
              <a:t>” captured as Rel-15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optional</a:t>
            </a:r>
            <a:r>
              <a:rPr lang="en-US" sz="2400" dirty="0" smtClean="0">
                <a:latin typeface="+mn-lt"/>
              </a:rPr>
              <a:t> capability. 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“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pc_rateMatchingLTE_CRS</a:t>
            </a:r>
            <a:r>
              <a:rPr lang="en-US" sz="2400" dirty="0" smtClean="0">
                <a:latin typeface="+mn-lt"/>
                <a:sym typeface="+mn-ea"/>
              </a:rPr>
              <a:t>” captured as Rel-15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</a:rPr>
              <a:t>capability.</a:t>
            </a:r>
            <a:endParaRPr lang="en-US" sz="2400" dirty="0" smtClean="0">
              <a:latin typeface="+mn-lt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In TS 38.508-2, there are no </a:t>
            </a:r>
            <a:r>
              <a:rPr lang="en-US" sz="2400" dirty="0" smtClean="0">
                <a:latin typeface="+mn-lt"/>
                <a:sym typeface="+mn-ea"/>
              </a:rPr>
              <a:t>UE Physical Layer Baseline Implementation Capabilities  for “</a:t>
            </a:r>
            <a:r>
              <a:rPr lang="en-US" sz="2400" strike="sngStrike" dirty="0" smtClean="0">
                <a:solidFill>
                  <a:srgbClr val="0000FF"/>
                </a:solidFill>
                <a:uFillTx/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”.</a:t>
            </a:r>
            <a:endParaRPr lang="en-US" sz="2400" dirty="0" smtClean="0">
              <a:latin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5370" y="3615690"/>
            <a:ext cx="7576185" cy="3016250"/>
            <a:chOff x="3662" y="5101"/>
            <a:chExt cx="11690" cy="466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62" y="5101"/>
              <a:ext cx="11690" cy="274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0" y="7808"/>
              <a:ext cx="11630" cy="75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89" y="8558"/>
              <a:ext cx="11640" cy="1210"/>
            </a:xfrm>
            <a:prstGeom prst="rect">
              <a:avLst/>
            </a:prstGeom>
          </p:spPr>
        </p:pic>
      </p:grp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9485" y="4723765"/>
            <a:ext cx="4398645" cy="15614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610" y="2125980"/>
            <a:ext cx="6962140" cy="1551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38.521-1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-635" y="728345"/>
            <a:ext cx="12178030" cy="837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10</a:t>
            </a:r>
            <a:r>
              <a:rPr lang="en-US" altLang="zh-CN" sz="2400" dirty="0" smtClean="0">
                <a:latin typeface="+mn-lt"/>
              </a:rPr>
              <a:t>: In TS 38.101-1,  for the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”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</a:rPr>
              <a:t> directly impacted requirement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“6.4.1 Frequency Error”</a:t>
            </a:r>
            <a:r>
              <a:rPr lang="en-US" altLang="zh-CN" sz="2400" dirty="0" smtClean="0">
                <a:latin typeface="+mn-lt"/>
              </a:rPr>
              <a:t>, there is no limits to the value of “frequencyShift7p5khz” </a:t>
            </a:r>
            <a:r>
              <a:rPr lang="en-US" sz="2400" dirty="0" smtClean="0">
                <a:latin typeface="+mn-lt"/>
              </a:rPr>
              <a:t>which can be interpreted as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requirement “6.4.1 Frequency Error” apply to both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frequencyShift7p5khz=Not present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 and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”</a:t>
            </a:r>
            <a:r>
              <a:rPr lang="en-US" sz="2400" dirty="0" smtClean="0">
                <a:latin typeface="+mn-lt"/>
              </a:rPr>
              <a:t>. 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-635" y="3679190"/>
            <a:ext cx="12178030" cy="1372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Observation 11</a:t>
            </a:r>
            <a:r>
              <a:rPr lang="en-US" altLang="zh-CN" sz="2400" dirty="0" smtClean="0">
                <a:latin typeface="+mn-lt"/>
              </a:rPr>
              <a:t>: A</a:t>
            </a:r>
            <a:r>
              <a:rPr lang="en-US" sz="2400" dirty="0" smtClean="0">
                <a:latin typeface="+mn-lt"/>
                <a:sym typeface="+mn-ea"/>
              </a:rPr>
              <a:t>s per </a:t>
            </a:r>
            <a:r>
              <a:rPr lang="en-US" altLang="zh-CN" sz="2400" dirty="0" smtClean="0">
                <a:latin typeface="+mn-lt"/>
                <a:sym typeface="+mn-ea"/>
              </a:rPr>
              <a:t>Table 4.6.3-61 and Table 4.6.3-62 in TS 38.508-1, </a:t>
            </a:r>
            <a:r>
              <a:rPr lang="en-US" altLang="zh-CN" sz="2400" dirty="0" smtClean="0">
                <a:latin typeface="+mn-lt"/>
              </a:rPr>
              <a:t>only </a:t>
            </a:r>
            <a:r>
              <a:rPr lang="en-US" sz="2400" dirty="0" smtClean="0">
                <a:latin typeface="+mn-lt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frequencyShift7p5khz=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400" dirty="0" smtClean="0">
                <a:latin typeface="+mn-lt"/>
              </a:rPr>
              <a:t>” has been covered in </a:t>
            </a:r>
            <a:r>
              <a:rPr lang="en-US" altLang="zh-CN" sz="2400" dirty="0" smtClean="0">
                <a:latin typeface="+mn-lt"/>
                <a:sym typeface="+mn-ea"/>
              </a:rPr>
              <a:t>the corresponding TC “6.4.1 Frequency Error” in TS 38.521-1</a:t>
            </a: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so far</a:t>
            </a:r>
            <a:r>
              <a:rPr lang="en-US" altLang="zh-CN" sz="2400" dirty="0" smtClean="0">
                <a:latin typeface="+mn-lt"/>
                <a:sym typeface="+mn-ea"/>
              </a:rPr>
              <a:t>, and</a:t>
            </a:r>
            <a:r>
              <a:rPr lang="en-US" altLang="zh-CN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latin typeface="+mn-lt"/>
                <a:sym typeface="+mn-ea"/>
              </a:rPr>
              <a:t>” has NOT been covered </a:t>
            </a:r>
            <a:r>
              <a:rPr lang="en-US" altLang="zh-CN" sz="2400" dirty="0" smtClean="0">
                <a:latin typeface="+mn-lt"/>
                <a:sym typeface="+mn-ea"/>
              </a:rPr>
              <a:t>yet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270" y="6291580"/>
            <a:ext cx="12191365" cy="450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8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+mn-lt"/>
                <a:sym typeface="+mn-ea"/>
              </a:rPr>
              <a:t> Proposal 2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frequencyShift7p5khz=true</a:t>
            </a:r>
            <a:r>
              <a:rPr lang="en-US" sz="2400" dirty="0" smtClean="0">
                <a:latin typeface="+mn-lt"/>
                <a:sym typeface="+mn-ea"/>
              </a:rPr>
              <a:t>” should be covered by </a:t>
            </a:r>
            <a:r>
              <a:rPr lang="en-US" sz="2400" dirty="0" smtClean="0">
                <a:latin typeface="+mn-lt"/>
                <a:sym typeface="+mn-ea"/>
              </a:rPr>
              <a:t>TC </a:t>
            </a:r>
            <a:r>
              <a:rPr lang="en-US" altLang="zh-CN" sz="2400" dirty="0" smtClean="0">
                <a:latin typeface="+mn-lt"/>
                <a:sym typeface="+mn-ea"/>
              </a:rPr>
              <a:t>“Frequency Error”</a:t>
            </a:r>
            <a:r>
              <a:rPr lang="en-US" sz="2400" dirty="0" smtClean="0">
                <a:latin typeface="+mn-lt"/>
                <a:sym typeface="+mn-ea"/>
              </a:rPr>
              <a:t> also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38.521-4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940435"/>
            <a:ext cx="12332335" cy="15855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</a:t>
            </a:r>
            <a:r>
              <a:rPr lang="en-US" altLang="zh-CN" sz="2400" dirty="0" smtClean="0">
                <a:latin typeface="+mn-lt"/>
                <a:sym typeface="+mn-ea"/>
              </a:rPr>
              <a:t>38.521-4-90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test case for TDD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TDD/5.2.2.2.4 2Rx TDD FR1 PDSCH mapping Type A and LTE-NR coexistence performance</a:t>
            </a:r>
            <a:endParaRPr lang="en-US" altLang="zh-CN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5.2.2.2.4.0	Minimum conformance requirements</a:t>
            </a:r>
            <a:endParaRPr lang="en-US" sz="1800" dirty="0" smtClean="0">
              <a:latin typeface="+mn-lt"/>
            </a:endParaRPr>
          </a:p>
          <a:p>
            <a:pPr marL="1200150" lvl="1" indent="-285750" eaLnBrk="1" latinLnBrk="0" hangingPunct="1">
              <a:lnSpc>
                <a:spcPts val="2400"/>
              </a:lnSpc>
              <a:buFont typeface="Wingdings" panose="05000000000000000000" charset="0"/>
              <a:buChar char="Ø"/>
            </a:pPr>
            <a:r>
              <a:rPr lang="en-US" sz="1800" dirty="0" smtClean="0">
                <a:latin typeface="+mn-lt"/>
              </a:rPr>
              <a:t>5.2.2.2.4_1	2Rx TDD FR1 PDSCH Mapping Type A and LTE-NR coexistence performance - 4x2 MIMO with baseline receiver for both SA and NSA</a:t>
            </a:r>
            <a:endParaRPr lang="en-US" sz="1800" dirty="0" smtClean="0">
              <a:latin typeface="+mn-lt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475" y="2871470"/>
            <a:ext cx="5678170" cy="3306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内容占位符 2"/>
          <p:cNvSpPr>
            <a:spLocks noGrp="1" noChangeArrowheads="1"/>
          </p:cNvSpPr>
          <p:nvPr/>
        </p:nvSpPr>
        <p:spPr bwMode="auto">
          <a:xfrm>
            <a:off x="6130925" y="3018155"/>
            <a:ext cx="5908675" cy="3159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12</a:t>
            </a:r>
            <a:r>
              <a:rPr lang="en-US" sz="2400" dirty="0" smtClean="0">
                <a:latin typeface="+mn-lt"/>
                <a:sym typeface="+mn-ea"/>
              </a:rPr>
              <a:t>: The feature of “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TDD NR UL transmission with a 7.5kHz shift to the LTE raster</a:t>
            </a:r>
            <a:r>
              <a:rPr lang="en-US" sz="2400" dirty="0" smtClean="0">
                <a:latin typeface="+mn-lt"/>
                <a:sym typeface="+mn-ea"/>
              </a:rPr>
              <a:t>” can be tested as 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mandaroty</a:t>
            </a:r>
            <a:r>
              <a:rPr lang="en-US" sz="2400" dirty="0" smtClean="0">
                <a:latin typeface="+mn-lt"/>
                <a:sym typeface="+mn-ea"/>
              </a:rPr>
              <a:t> requirement since </a:t>
            </a:r>
            <a:r>
              <a:rPr lang="en-US" sz="2400" dirty="0" smtClean="0">
                <a:latin typeface="+mn-lt"/>
                <a:sym typeface="+mn-ea"/>
              </a:rPr>
              <a:t>Rel-16 by TC 5.2.2.2.4_1 of TS 38.521-4.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224790" y="5841365"/>
            <a:ext cx="11724640" cy="946785"/>
            <a:chOff x="895" y="9554"/>
            <a:chExt cx="15683" cy="119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95" y="9554"/>
              <a:ext cx="15670" cy="79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8" y="10304"/>
              <a:ext cx="15680" cy="44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RAN5 TS 38.522</a:t>
            </a:r>
            <a:endParaRPr lang="en-US" altLang="zh-CN" sz="3200" b="1" dirty="0" smtClean="0"/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763905"/>
            <a:ext cx="12332335" cy="41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38.522-h20 (2021-09), there is demod TC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</a:rPr>
              <a:t>” for TDD with 7.5kHz shift as below</a:t>
            </a:r>
            <a:endParaRPr lang="en-US" sz="1800" dirty="0" smtClean="0">
              <a:latin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1440" y="3236595"/>
            <a:ext cx="11841480" cy="614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“</a:t>
            </a:r>
            <a:r>
              <a:rPr lang="zh-CN" altLang="en-US">
                <a:solidFill>
                  <a:srgbClr val="0000FF"/>
                </a:solidFill>
              </a:rPr>
              <a:t>C016y</a:t>
            </a:r>
            <a:r>
              <a:rPr lang="en-US" altLang="zh-CN"/>
              <a:t>” can be interpreted as &gt;&gt;&gt; </a:t>
            </a:r>
            <a:r>
              <a:rPr lang="zh-CN" altLang="en-US" sz="1600"/>
              <a:t>IF </a:t>
            </a:r>
            <a:r>
              <a:rPr lang="en-US" altLang="zh-CN" sz="1600">
                <a:solidFill>
                  <a:srgbClr val="0000FF"/>
                </a:solidFill>
              </a:rPr>
              <a:t>NR TDD</a:t>
            </a:r>
            <a:r>
              <a:rPr lang="zh-CN" altLang="en-US" sz="1600"/>
              <a:t> AND (</a:t>
            </a:r>
            <a:r>
              <a:rPr lang="zh-CN" altLang="en-US" sz="1600">
                <a:solidFill>
                  <a:srgbClr val="0000FF"/>
                </a:solidFill>
              </a:rPr>
              <a:t>NG-RAN NR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EN-DC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NE-DC</a:t>
            </a:r>
            <a:r>
              <a:rPr lang="zh-CN" altLang="en-US" sz="1600"/>
              <a:t> OR </a:t>
            </a:r>
            <a:r>
              <a:rPr lang="zh-CN" altLang="en-US" sz="1600">
                <a:solidFill>
                  <a:srgbClr val="0000FF"/>
                </a:solidFill>
              </a:rPr>
              <a:t>NGEN-DC</a:t>
            </a:r>
            <a:r>
              <a:rPr lang="zh-CN" altLang="en-US" sz="1600"/>
              <a:t>) AND </a:t>
            </a:r>
            <a:r>
              <a:rPr lang="zh-CN" altLang="en-US" sz="1600">
                <a:solidFill>
                  <a:srgbClr val="0000FF"/>
                </a:solidFill>
              </a:rPr>
              <a:t>Support alternative additional DMRS position for co-existence with LTE CRS</a:t>
            </a:r>
            <a:r>
              <a:rPr lang="zh-CN" altLang="en-US" sz="1600"/>
              <a:t> AND NOT </a:t>
            </a:r>
            <a:r>
              <a:rPr lang="zh-CN" altLang="en-US" sz="1600">
                <a:solidFill>
                  <a:srgbClr val="0000FF"/>
                </a:solidFill>
              </a:rPr>
              <a:t>UE TDD 4Rx in FR1</a:t>
            </a:r>
            <a:r>
              <a:rPr lang="zh-CN" altLang="en-US" sz="1600"/>
              <a:t> THEN R ELSE N/A</a:t>
            </a:r>
            <a:endParaRPr lang="zh-CN" altLang="en-US" sz="16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75" y="2653665"/>
            <a:ext cx="11755755" cy="571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75" y="4669155"/>
            <a:ext cx="11546205" cy="539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8" name="组合 17"/>
          <p:cNvGrpSpPr/>
          <p:nvPr/>
        </p:nvGrpSpPr>
        <p:grpSpPr>
          <a:xfrm>
            <a:off x="208280" y="1245235"/>
            <a:ext cx="11771630" cy="1358900"/>
            <a:chOff x="328" y="1961"/>
            <a:chExt cx="18538" cy="21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组合 7"/>
            <p:cNvGrpSpPr/>
            <p:nvPr/>
          </p:nvGrpSpPr>
          <p:grpSpPr>
            <a:xfrm>
              <a:off x="328" y="1961"/>
              <a:ext cx="18539" cy="2140"/>
              <a:chOff x="2338" y="5056"/>
              <a:chExt cx="14520" cy="1580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8" y="5056"/>
                <a:ext cx="14480" cy="690"/>
              </a:xfrm>
              <a:prstGeom prst="rect">
                <a:avLst/>
              </a:prstGeom>
            </p:spPr>
          </p:pic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38" y="5726"/>
                <a:ext cx="14520" cy="910"/>
              </a:xfrm>
              <a:prstGeom prst="rect">
                <a:avLst/>
              </a:prstGeom>
            </p:spPr>
          </p:pic>
        </p:grpSp>
        <p:sp>
          <p:nvSpPr>
            <p:cNvPr id="12" name="圆角矩形 11"/>
            <p:cNvSpPr/>
            <p:nvPr/>
          </p:nvSpPr>
          <p:spPr>
            <a:xfrm>
              <a:off x="8663" y="2833"/>
              <a:ext cx="965" cy="418"/>
            </a:xfrm>
            <a:prstGeom prst="roundRect">
              <a:avLst/>
            </a:prstGeom>
            <a:noFill/>
            <a:ln w="28575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14080" y="2853"/>
              <a:ext cx="965" cy="4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020" y="5219700"/>
            <a:ext cx="11983085" cy="7296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4</a:t>
            </a:r>
            <a:r>
              <a:rPr lang="en-US" sz="2400" dirty="0" smtClean="0">
                <a:latin typeface="+mn-lt"/>
                <a:sym typeface="+mn-ea"/>
              </a:rPr>
              <a:t>: A new “Tested Bands Selection Criteria” should be defined for </a:t>
            </a:r>
            <a:r>
              <a:rPr lang="en-US" altLang="zh-CN" sz="2400" dirty="0" smtClean="0">
                <a:latin typeface="+mn-lt"/>
                <a:sym typeface="+mn-ea"/>
              </a:rPr>
              <a:t>demod TC “</a:t>
            </a:r>
            <a:r>
              <a:rPr lang="en-US" sz="2400" dirty="0" smtClean="0"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  <a:sym typeface="+mn-ea"/>
              </a:rPr>
              <a:t>” </a:t>
            </a:r>
            <a:r>
              <a:rPr lang="en-US" sz="2400" dirty="0" smtClean="0">
                <a:latin typeface="+mn-lt"/>
                <a:sym typeface="+mn-ea"/>
              </a:rPr>
              <a:t>in TS 38.522 to indicate the applied NR TDD bands as below.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224155" y="6401435"/>
            <a:ext cx="9062720" cy="3848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 bwMode="auto">
          <a:xfrm>
            <a:off x="160020" y="3796665"/>
            <a:ext cx="12050395" cy="7296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3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latin typeface="+mn-lt"/>
                <a:sym typeface="+mn-ea"/>
              </a:rPr>
              <a:t>Rate-matching around LTE CRS</a:t>
            </a:r>
            <a:r>
              <a:rPr lang="en-US" sz="2400" dirty="0" smtClean="0">
                <a:latin typeface="+mn-lt"/>
                <a:sym typeface="+mn-ea"/>
              </a:rPr>
              <a:t>” should also be reflected in “Condition” C016y for </a:t>
            </a:r>
            <a:r>
              <a:rPr lang="en-US" altLang="zh-CN" sz="2400" dirty="0" smtClean="0">
                <a:latin typeface="+mn-lt"/>
                <a:sym typeface="+mn-ea"/>
              </a:rPr>
              <a:t>demod TC “</a:t>
            </a:r>
            <a:r>
              <a:rPr lang="en-US" sz="2400" dirty="0" smtClean="0">
                <a:latin typeface="+mn-lt"/>
                <a:sym typeface="+mn-ea"/>
              </a:rPr>
              <a:t>5.2.2.2.4_1</a:t>
            </a:r>
            <a:r>
              <a:rPr lang="en-US" altLang="zh-CN" sz="2400" dirty="0" smtClean="0">
                <a:latin typeface="+mn-lt"/>
                <a:sym typeface="+mn-ea"/>
              </a:rPr>
              <a:t>” </a:t>
            </a:r>
            <a:r>
              <a:rPr lang="en-US" sz="2400" dirty="0" smtClean="0">
                <a:latin typeface="+mn-lt"/>
                <a:sym typeface="+mn-ea"/>
              </a:rPr>
              <a:t>in TS 38.522.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S_Classification_Standard"/>
          <p:cNvSpPr txBox="1">
            <a:spLocks noChangeArrowheads="1"/>
          </p:cNvSpPr>
          <p:nvPr/>
        </p:nvSpPr>
        <p:spPr bwMode="auto">
          <a:xfrm>
            <a:off x="12163425" y="6397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4" name="RS_Classification_Standard"/>
          <p:cNvSpPr txBox="1">
            <a:spLocks noChangeArrowheads="1"/>
          </p:cNvSpPr>
          <p:nvPr/>
        </p:nvSpPr>
        <p:spPr bwMode="auto">
          <a:xfrm>
            <a:off x="12304713" y="7605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6200" tIns="36830" rIns="76200" bIns="36830" anchor="ctr">
            <a:spAutoFit/>
          </a:bodyPr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172403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Which RAN5 specs will be impacted by the DSS Conformance Testing for B34/n34 and B39/n39?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7094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1378585"/>
            <a:ext cx="11635105" cy="18999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altLang="zh-CN" sz="2800" b="1" dirty="0" smtClean="0">
                <a:latin typeface="+mn-lt"/>
              </a:rPr>
              <a:t>Proposal 5</a:t>
            </a:r>
            <a:r>
              <a:rPr lang="en-US" altLang="zh-CN" sz="2800" dirty="0" smtClean="0">
                <a:latin typeface="+mn-lt"/>
              </a:rPr>
              <a:t>: In R5-217505 “New WID - UE Conformance Test Aspects - LTE/NR spectrum sharing in Band 34/n34 and Band 39/n39”, the following RAN5 specs need to be captured into the table of “impacted existing TS” to cater for the DSS Conformance Testing for B34/n34 and B39/n39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7695" y="3643630"/>
            <a:ext cx="11155045" cy="21609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20638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Reference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855980"/>
            <a:ext cx="11635105" cy="5768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[1] </a:t>
            </a:r>
            <a:r>
              <a:rPr lang="en-US" sz="2800" dirty="0" smtClean="0">
                <a:latin typeface="+mn-lt"/>
                <a:sym typeface="+mn-ea"/>
              </a:rPr>
              <a:t>RP-211509 New WID on LTE/NR spectrum sharing in Band 34/n34 and Band 39/n39, </a:t>
            </a:r>
            <a:r>
              <a:rPr lang="en-US" sz="2800" dirty="0" smtClean="0">
                <a:latin typeface="+mn-lt"/>
                <a:sym typeface="+mn-ea"/>
              </a:rPr>
              <a:t>3GPP TSG-RAN Meeting #92-e, 14 – 18 June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[2] RP-211996 New WID on LTE/NR spectrum sharing in Band 34/n34 and Band 39/n39,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[3] RP-211995</a:t>
            </a:r>
            <a:r>
              <a:rPr lang="en-US" sz="2800" dirty="0" smtClean="0">
                <a:latin typeface="+mn-lt"/>
                <a:sym typeface="+mn-ea"/>
              </a:rPr>
              <a:t> </a:t>
            </a:r>
            <a:r>
              <a:rPr lang="en-US" altLang="zh-CN" sz="2800" dirty="0" smtClean="0">
                <a:latin typeface="+mn-lt"/>
                <a:sym typeface="+mn-ea"/>
              </a:rPr>
              <a:t>Status report for </a:t>
            </a:r>
            <a:r>
              <a:rPr lang="en-US" sz="2800" dirty="0" smtClean="0">
                <a:latin typeface="+mn-lt"/>
                <a:sym typeface="+mn-ea"/>
              </a:rPr>
              <a:t>LTE/NR spectrum sharing in Band 34/n34 and Band 39/n39 WI; 3GPP TSG-RAN Meeting #93-e, 13 – 17 September 2021;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[4] R4-2115088 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[5] R4- 2115087 </a:t>
            </a:r>
            <a:r>
              <a:rPr lang="en-US" sz="2800" dirty="0" smtClean="0">
                <a:latin typeface="+mn-lt"/>
                <a:sym typeface="+mn-ea"/>
              </a:rPr>
              <a:t>Introduction of the UL 7.5kHz shift for NR TDD band n34 and n39, 3GPP TSG-WG4 Meeting #100e, 16 – 27th August 2021, Apple Inc., CMCC</a:t>
            </a:r>
            <a:endParaRPr lang="en-US" sz="2800" dirty="0" smtClean="0">
              <a:latin typeface="+mn-lt"/>
              <a:sym typeface="+mn-ea"/>
            </a:endParaRPr>
          </a:p>
          <a:p>
            <a:pPr algn="l"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sz="2800" dirty="0" smtClean="0">
                <a:latin typeface="+mn-lt"/>
                <a:sym typeface="+mn-ea"/>
              </a:rPr>
              <a:t>[6] </a:t>
            </a:r>
            <a:r>
              <a:rPr lang="en-US" sz="2800" dirty="0" smtClean="0">
                <a:latin typeface="+mn-lt"/>
                <a:sym typeface="+mn-ea"/>
              </a:rPr>
              <a:t>R4-2114376</a:t>
            </a:r>
            <a:r>
              <a:rPr lang="en-US" sz="2800" dirty="0" smtClean="0">
                <a:latin typeface="+mn-lt"/>
                <a:sym typeface="+mn-ea"/>
              </a:rPr>
              <a:t> Introduction of the UL 7.5kHz shift for NR TDD band n34 and n39, 3GPP TSG-WG4 Meeting #100e, 16 – 27th August 2021, Apple Inc.,</a:t>
            </a:r>
            <a:endParaRPr lang="en-US" sz="28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/>
          <a:lstStyle/>
          <a:p>
            <a:pPr eaLnBrk="1" hangingPunct="1"/>
            <a:r>
              <a:rPr lang="en-US" altLang="zh-CN" sz="6000" smtClean="0"/>
              <a:t>Thank you!</a:t>
            </a:r>
            <a:endParaRPr lang="en-US" altLang="zh-CN" sz="6000" smtClean="0"/>
          </a:p>
        </p:txBody>
      </p:sp>
      <p:sp>
        <p:nvSpPr>
          <p:cNvPr id="20482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RAN4 </a:t>
            </a:r>
            <a:r>
              <a:rPr lang="en-US" sz="3200" dirty="0" smtClean="0">
                <a:latin typeface="+mn-lt"/>
                <a:sym typeface="+mn-ea"/>
              </a:rPr>
              <a:t>DSS for B34/n34 B39/n39 WI </a:t>
            </a:r>
            <a:r>
              <a:rPr lang="en-US" altLang="zh-CN" sz="3200" b="1" dirty="0" smtClean="0"/>
              <a:t>Progress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91210"/>
            <a:ext cx="11635105" cy="49295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2010- 2025 MHz was widely deployed as TD-SCDMA in China before, and started to refarm to LTE Band 34 in recent years. LTE Band 39 (1880-1920 MHz) is a widely deployed TDD band in China. There are also 5G NR band n34 and band n39, which has been specified in Rel-15. Enabling co-existence of existing LTE deployment along with a NR addition in same band is essential to allow operators to refarm the existing LTE band 34 and 39, and improve the spectrum efficiency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A New RAN4 Rel-17 WI “LTE/NR spectrum sharing in Band 34/n34 and Band 39/n39” (DSS_LTE_B34_NR_Bn34_LTE_B39_NR_Bn39) has been set up in RAN#92-e. Please check the WID in RP-211509[1] and RP-211996[2]. </a:t>
            </a:r>
            <a:endParaRPr lang="en-US" sz="2800" dirty="0" smtClean="0">
              <a:latin typeface="+mn-lt"/>
            </a:endParaRPr>
          </a:p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 The completion level of the 3GPP Rel-17 work item on LTE/NR spectrum sharing in Band 34/n34 and Band 39/n39 has achieved </a:t>
            </a:r>
            <a:r>
              <a:rPr lang="en-US" sz="2800" b="1" dirty="0" smtClean="0">
                <a:latin typeface="+mn-lt"/>
              </a:rPr>
              <a:t>100%</a:t>
            </a:r>
            <a:r>
              <a:rPr lang="en-US" sz="2800" dirty="0" smtClean="0">
                <a:latin typeface="+mn-lt"/>
              </a:rPr>
              <a:t> at RP#93-e (Sep-2021). Please check the SR in RP-211995[3].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5" y="5754370"/>
            <a:ext cx="12189460" cy="1091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1</a:t>
            </a:r>
            <a:r>
              <a:rPr lang="en-US" sz="2800" dirty="0" smtClean="0">
                <a:latin typeface="+mn-lt"/>
                <a:sym typeface="+mn-ea"/>
              </a:rPr>
              <a:t>: It is reasonable to introduce an associated RAN5 work item to enable UE conformance testing for LTE/NR spectrum sharing in Band 34/n34 and Band 39/n39 UEs.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 - </a:t>
            </a:r>
            <a:r>
              <a:rPr lang="en-US" sz="3200" dirty="0" smtClean="0">
                <a:latin typeface="+mn-lt"/>
                <a:sym typeface="+mn-ea"/>
              </a:rPr>
              <a:t>DSS Conformance Test for B34/n34 B39/n39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207010" y="1009650"/>
            <a:ext cx="11742420" cy="52812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There is a need to introduce an associated RAN5 work item to enable UE conformance testing for LTE/NR spectrum sharing in Band 34/n34 and Band 39/n39 UEs. Please check the WID in R5-217505.</a:t>
            </a: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</a:endParaRPr>
          </a:p>
          <a:p>
            <a:pPr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 There are 2 capabilities and 1 feature being important for DSS testing</a:t>
            </a:r>
            <a:endParaRPr lang="en-US" sz="2400" dirty="0" smtClean="0">
              <a:latin typeface="+mn-lt"/>
            </a:endParaRPr>
          </a:p>
          <a:p>
            <a:pPr marL="914400" lvl="3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mandatory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latin typeface="+mn-lt"/>
                <a:sym typeface="+mn-ea"/>
              </a:rPr>
              <a:t> 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TDD UE feature/capability since Rel-16 TS 38.101-4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0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NR UL transmission with a 7.5 kHz shift to the LTE raster(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), </a:t>
            </a:r>
            <a:r>
              <a:rPr lang="en-US" sz="2400" dirty="0" smtClean="0">
                <a:solidFill>
                  <a:srgbClr val="00B05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TDD UE feature since Rel-16 TS 38.101-1</a:t>
            </a:r>
            <a:endParaRPr lang="en-US" sz="2400" dirty="0" smtClean="0">
              <a:latin typeface="+mn-lt"/>
              <a:sym typeface="+mn-ea"/>
            </a:endParaRPr>
          </a:p>
          <a:p>
            <a:pPr marL="914400" lvl="1" indent="-457200"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charset="0"/>
              <a:buChar char="ü"/>
            </a:pPr>
            <a:endParaRPr lang="en-US" sz="2400" dirty="0" smtClean="0">
              <a:latin typeface="+mn-lt"/>
              <a:sym typeface="+mn-ea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Background</a:t>
            </a:r>
            <a:r>
              <a:rPr lang="en-US" altLang="zh-CN" sz="3200" b="1" dirty="0" smtClean="0">
                <a:sym typeface="+mn-ea"/>
              </a:rPr>
              <a:t> - RAN4 </a:t>
            </a:r>
            <a:r>
              <a:rPr lang="en-US" altLang="zh-CN" sz="3200" b="1" dirty="0" smtClean="0">
                <a:sym typeface="+mn-ea"/>
              </a:rPr>
              <a:t>TS 38.101-1</a:t>
            </a:r>
            <a:r>
              <a:rPr lang="en-US" sz="3200" dirty="0" smtClean="0">
                <a:latin typeface="+mn-lt"/>
                <a:sym typeface="+mn-ea"/>
              </a:rPr>
              <a:t>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60730"/>
            <a:ext cx="11635105" cy="1981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As</a:t>
            </a:r>
            <a:r>
              <a:rPr lang="en-US" sz="2400" dirty="0" smtClean="0">
                <a:latin typeface="+mn-lt"/>
              </a:rPr>
              <a:t> the outputs of this Rel-17 RAN4 </a:t>
            </a:r>
            <a:r>
              <a:rPr lang="en-US" sz="2400" dirty="0" smtClean="0">
                <a:latin typeface="+mn-lt"/>
                <a:sym typeface="+mn-ea"/>
              </a:rPr>
              <a:t>“DSS on B34/n34 and B39/n39” </a:t>
            </a:r>
            <a:r>
              <a:rPr lang="en-US" sz="2400" dirty="0" smtClean="0">
                <a:latin typeface="+mn-lt"/>
              </a:rPr>
              <a:t>WI, similar changes have been introduced into Section </a:t>
            </a:r>
            <a:r>
              <a:rPr lang="en-US" sz="2400" dirty="0" smtClean="0">
                <a:latin typeface="+mn-lt"/>
                <a:sym typeface="+mn-ea"/>
              </a:rPr>
              <a:t>5.4.2 </a:t>
            </a:r>
            <a:r>
              <a:rPr lang="en-US" sz="2400" dirty="0" smtClean="0">
                <a:latin typeface="+mn-lt"/>
              </a:rPr>
              <a:t>“Channel raster” of TS 38.101-1 by 3 </a:t>
            </a:r>
            <a:r>
              <a:rPr lang="en-US" sz="2400" dirty="0" smtClean="0">
                <a:latin typeface="+mn-lt"/>
                <a:sym typeface="+mn-ea"/>
              </a:rPr>
              <a:t>agreed CRs “Introduction of the UL 7.5kHz shift for NR TDD band n34 and n39” for Rel-17 (R4-2115088 [4]), Rel-16 (R4-2115087 [5]) and Rel-15 (R4-2114376 [6]) TS 38.101-1, respectively.</a:t>
            </a:r>
            <a:r>
              <a:rPr lang="en-US" sz="2400" dirty="0" smtClean="0">
                <a:latin typeface="+mn-lt"/>
              </a:rPr>
              <a:t> 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58775" y="2564765"/>
            <a:ext cx="6899910" cy="1236345"/>
            <a:chOff x="565" y="4832"/>
            <a:chExt cx="9820" cy="172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5" y="4832"/>
              <a:ext cx="9820" cy="17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文本框 4"/>
            <p:cNvSpPr txBox="1"/>
            <p:nvPr/>
          </p:nvSpPr>
          <p:spPr>
            <a:xfrm>
              <a:off x="585" y="5441"/>
              <a:ext cx="3486" cy="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Rel-17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4325" y="3946525"/>
            <a:ext cx="6948805" cy="1140460"/>
            <a:chOff x="495" y="6739"/>
            <a:chExt cx="9890" cy="16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" y="6739"/>
              <a:ext cx="9890" cy="1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文本框 5"/>
            <p:cNvSpPr txBox="1"/>
            <p:nvPr/>
          </p:nvSpPr>
          <p:spPr>
            <a:xfrm>
              <a:off x="585" y="7279"/>
              <a:ext cx="3478" cy="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</a:rPr>
                <a:t>Rel-16 Mandatory</a:t>
              </a:r>
              <a:endParaRPr lang="en-US" altLang="zh-CN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4325" y="5143500"/>
            <a:ext cx="6948805" cy="1426845"/>
            <a:chOff x="495" y="8495"/>
            <a:chExt cx="9890" cy="209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5" y="8495"/>
              <a:ext cx="9890" cy="209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6"/>
            <p:cNvSpPr txBox="1"/>
            <p:nvPr/>
          </p:nvSpPr>
          <p:spPr>
            <a:xfrm>
              <a:off x="585" y="8794"/>
              <a:ext cx="3372" cy="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00FF"/>
                  </a:solidFill>
                </a:rPr>
                <a:t>Rel-15 Optional</a:t>
              </a:r>
              <a:endParaRPr lang="en-US" altLang="zh-CN" b="1">
                <a:solidFill>
                  <a:srgbClr val="0000FF"/>
                </a:solidFill>
              </a:endParaRPr>
            </a:p>
          </p:txBody>
        </p:sp>
      </p:grpSp>
      <p:sp>
        <p:nvSpPr>
          <p:cNvPr id="8" name="内容占位符 2"/>
          <p:cNvSpPr>
            <a:spLocks noGrp="1" noChangeArrowheads="1"/>
          </p:cNvSpPr>
          <p:nvPr/>
        </p:nvSpPr>
        <p:spPr bwMode="auto">
          <a:xfrm>
            <a:off x="7355205" y="2645410"/>
            <a:ext cx="4524375" cy="1082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NO additional changes have been introduced into Section 6/7 of TS 38.101-1 so far.</a:t>
            </a: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+mn-lt"/>
              <a:sym typeface="+mn-ea"/>
            </a:endParaRPr>
          </a:p>
          <a:p>
            <a:pPr eaLnBrk="1" latinLnBrk="0" hangingPunct="1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158240" y="6526530"/>
            <a:ext cx="561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498590" y="6343650"/>
            <a:ext cx="68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7355840" y="4178935"/>
            <a:ext cx="4594225" cy="2418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32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2</a:t>
            </a:r>
            <a:r>
              <a:rPr lang="en-US" sz="2400" dirty="0" smtClean="0">
                <a:latin typeface="+mn-lt"/>
                <a:sym typeface="+mn-ea"/>
              </a:rPr>
              <a:t>: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b="1" dirty="0" smtClean="0">
                <a:solidFill>
                  <a:srgbClr val="00B050"/>
                </a:solidFill>
                <a:latin typeface="+mn-lt"/>
                <a:sym typeface="+mn-ea"/>
              </a:rPr>
              <a:t>UL 7.5kHz shift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sym typeface="+mn-ea"/>
              </a:rPr>
              <a:t>”</a:t>
            </a:r>
            <a:r>
              <a:rPr lang="en-US" sz="2400" dirty="0" smtClean="0">
                <a:latin typeface="+mn-lt"/>
                <a:sym typeface="+mn-ea"/>
              </a:rPr>
              <a:t> for NR </a:t>
            </a:r>
            <a:r>
              <a:rPr lang="en-US" sz="2400" b="1" dirty="0" smtClean="0">
                <a:latin typeface="+mn-lt"/>
                <a:sym typeface="+mn-ea"/>
              </a:rPr>
              <a:t>TDD</a:t>
            </a:r>
            <a:r>
              <a:rPr lang="en-US" sz="2400" dirty="0" smtClean="0">
                <a:latin typeface="+mn-lt"/>
                <a:sym typeface="+mn-ea"/>
              </a:rPr>
              <a:t> band n34 and n39 has been mandatory requirement since Rel-16 TS 38.101-1, and is optional in </a:t>
            </a:r>
            <a:r>
              <a:rPr lang="en-US" sz="2400" dirty="0" smtClean="0">
                <a:latin typeface="+mn-lt"/>
                <a:sym typeface="+mn-ea"/>
              </a:rPr>
              <a:t>Rel-15 TS 38.101-1.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645" y="3125470"/>
            <a:ext cx="5431790" cy="28022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(1/2) 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635" y="690245"/>
            <a:ext cx="12176760" cy="10236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38.101-4-fb0 </a:t>
            </a:r>
            <a:r>
              <a:rPr lang="en-US" altLang="zh-CN" sz="2400" dirty="0" smtClean="0">
                <a:latin typeface="+mn-lt"/>
                <a:sym typeface="+mn-ea"/>
              </a:rPr>
              <a:t>(2021-09)</a:t>
            </a:r>
            <a:r>
              <a:rPr lang="en-US" altLang="zh-CN" sz="2400" dirty="0" smtClean="0">
                <a:latin typeface="+mn-lt"/>
              </a:rPr>
              <a:t>, there are demod requirements for FDD DSS with 7.5kHz shift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requirements/5.2.2.1 FDD/5.2.2.1.4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requirements/5.2.3.1 FDD/</a:t>
            </a:r>
            <a:r>
              <a:rPr lang="en-US" sz="1800" dirty="0" smtClean="0">
                <a:latin typeface="+mn-lt"/>
              </a:rPr>
              <a:t>5.2.3.1.4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>
            <a:spLocks noGrp="1" noChangeArrowheads="1"/>
          </p:cNvSpPr>
          <p:nvPr/>
        </p:nvSpPr>
        <p:spPr bwMode="auto">
          <a:xfrm>
            <a:off x="-635" y="1702435"/>
            <a:ext cx="12332335" cy="13449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indent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In 38.101-4-g60 (2021-09), besides FDD, there are also demod requirements for </a:t>
            </a:r>
            <a:r>
              <a:rPr lang="en-US" altLang="zh-CN" sz="2400" b="1" dirty="0" smtClean="0">
                <a:latin typeface="+mn-lt"/>
              </a:rPr>
              <a:t>TDD</a:t>
            </a:r>
            <a:r>
              <a:rPr lang="en-US" altLang="zh-CN" sz="2400" dirty="0" smtClean="0">
                <a:latin typeface="+mn-lt"/>
              </a:rPr>
              <a:t> DSS with 7.5kHz shift as below</a:t>
            </a:r>
            <a:endParaRPr lang="en-US" altLang="zh-CN" sz="24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5.2.2 2RX requirements/5.2.2.2 TDD/</a:t>
            </a:r>
            <a:r>
              <a:rPr lang="en-US" altLang="zh-CN" sz="1800" b="1" dirty="0" smtClean="0">
                <a:latin typeface="+mn-lt"/>
              </a:rPr>
              <a:t>5.2.2.2.4</a:t>
            </a:r>
            <a:r>
              <a:rPr lang="en-US" altLang="zh-CN" sz="1800" dirty="0" smtClean="0">
                <a:latin typeface="+mn-lt"/>
              </a:rPr>
              <a:t> Minimum requirements for PDSCH Mapping Type A and LTE-NR coexistence</a:t>
            </a:r>
            <a:endParaRPr lang="en-US" altLang="zh-CN" sz="1800" dirty="0" smtClean="0">
              <a:latin typeface="+mn-lt"/>
            </a:endParaRPr>
          </a:p>
          <a:p>
            <a:pPr marL="457200" lvl="0" indent="0" eaLnBrk="1" latinLnBrk="0" hangingPunct="1">
              <a:lnSpc>
                <a:spcPts val="2400"/>
              </a:lnSpc>
              <a:buFont typeface="Wingdings" panose="05000000000000000000" charset="0"/>
              <a:buChar char="ü"/>
            </a:pPr>
            <a:r>
              <a:rPr lang="en-US" altLang="zh-CN" sz="1800" dirty="0" smtClean="0">
                <a:latin typeface="+mn-lt"/>
              </a:rPr>
              <a:t>5.2.3 4RX requirements/5.2.3.2 TDD/</a:t>
            </a:r>
            <a:r>
              <a:rPr lang="en-US" sz="1800" b="1" dirty="0" smtClean="0">
                <a:latin typeface="+mn-lt"/>
              </a:rPr>
              <a:t>5.2.3.2.4</a:t>
            </a:r>
            <a:r>
              <a:rPr lang="en-US" sz="1800" dirty="0" smtClean="0">
                <a:latin typeface="+mn-lt"/>
              </a:rPr>
              <a:t> Minimum requirements for PDSCH Mapping Type A and LTE-NR coexistence </a:t>
            </a:r>
            <a:endParaRPr lang="en-US" sz="1800" dirty="0" smtClean="0">
              <a:latin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3110865"/>
            <a:ext cx="5647055" cy="2816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94310" y="5975350"/>
            <a:ext cx="11996420" cy="75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algn="l"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3</a:t>
            </a:r>
            <a:r>
              <a:rPr lang="en-US" sz="2400" dirty="0" smtClean="0">
                <a:latin typeface="+mn-lt"/>
                <a:sym typeface="+mn-ea"/>
              </a:rPr>
              <a:t>: Demod requirements for TDD DSS with 7.5kHz shift has been defined since </a:t>
            </a:r>
            <a:r>
              <a:rPr lang="en-US" sz="2400" dirty="0" smtClean="0">
                <a:latin typeface="+mn-lt"/>
                <a:sym typeface="+mn-ea"/>
              </a:rPr>
              <a:t>Rel-16 TS 38.101-4.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RAN4 TS 38.101-4 (2/2) 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160655" y="3849370"/>
            <a:ext cx="5795645" cy="28467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3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4</a:t>
            </a:r>
            <a:r>
              <a:rPr lang="en-US" sz="2400" dirty="0" smtClean="0">
                <a:latin typeface="+mn-lt"/>
                <a:sym typeface="+mn-ea"/>
              </a:rPr>
              <a:t>: As per Section 5.1.1.3 and 5.1.1.4 of Rel-16 TS 38.101-4, “Alternative additional DMRS position for co-existence with LTE CRS (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sz="2400" dirty="0" smtClean="0">
                <a:latin typeface="+mn-lt"/>
                <a:sym typeface="+mn-ea"/>
              </a:rPr>
              <a:t> for DSS, while “Rate-matching around LTE CRS (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)” is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mandaroty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 </a:t>
            </a:r>
            <a:r>
              <a:rPr lang="en-US" sz="2400" dirty="0" smtClean="0">
                <a:latin typeface="+mn-lt"/>
                <a:sym typeface="+mn-ea"/>
              </a:rPr>
              <a:t>for DSS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145" y="953135"/>
            <a:ext cx="6159500" cy="27051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730" y="974725"/>
            <a:ext cx="6153150" cy="45656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 - RAN2 TS 38.306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14" name="内容占位符 2"/>
          <p:cNvSpPr>
            <a:spLocks noGrp="1" noChangeArrowheads="1"/>
          </p:cNvSpPr>
          <p:nvPr/>
        </p:nvSpPr>
        <p:spPr bwMode="auto">
          <a:xfrm>
            <a:off x="8256905" y="925195"/>
            <a:ext cx="3933825" cy="45440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  <a:sym typeface="+mn-ea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Observation 5</a:t>
            </a:r>
            <a:r>
              <a:rPr lang="en-US" sz="2400" dirty="0" smtClean="0">
                <a:latin typeface="+mn-lt"/>
                <a:sym typeface="+mn-ea"/>
              </a:rPr>
              <a:t>: In Rel-15 TS 38.306, “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rateMatchingLTE-CRS</a:t>
            </a:r>
            <a:r>
              <a:rPr lang="en-US" sz="2400" dirty="0" smtClean="0">
                <a:latin typeface="+mn-lt"/>
                <a:sym typeface="+mn-ea"/>
              </a:rPr>
              <a:t>” has been defined as a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sym typeface="+mn-ea"/>
              </a:rPr>
              <a:t>madatory</a:t>
            </a:r>
            <a:r>
              <a:rPr lang="en-US" sz="2400" dirty="0" smtClean="0">
                <a:latin typeface="+mn-lt"/>
                <a:sym typeface="+mn-ea"/>
              </a:rPr>
              <a:t> per Band NR UE radio access capabiliy “BandNR parameter”.</a:t>
            </a:r>
            <a:endParaRPr lang="en-US" altLang="zh-CN" sz="2400" dirty="0" smtClean="0">
              <a:solidFill>
                <a:schemeClr val="tx1"/>
              </a:solidFill>
              <a:latin typeface="+mn-lt"/>
              <a:sym typeface="+mn-ea"/>
            </a:endParaRPr>
          </a:p>
          <a:p>
            <a:pPr eaLnBrk="1" latinLnBrk="0" hangingPunct="1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solidFill>
                  <a:schemeClr val="tx1"/>
                </a:solidFill>
                <a:latin typeface="+mn-lt"/>
                <a:sym typeface="+mn-ea"/>
              </a:rPr>
              <a:t>Observation 6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: </a:t>
            </a:r>
            <a:r>
              <a:rPr lang="en-US" sz="2400" dirty="0" smtClean="0">
                <a:latin typeface="+mn-lt"/>
                <a:sym typeface="+mn-ea"/>
              </a:rPr>
              <a:t>In Rel-15 TS 38.306, 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additionalDMRS-DL-Alt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” has been defined as an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optional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  <a:sym typeface="+mn-ea"/>
              </a:rPr>
              <a:t> per </a:t>
            </a:r>
            <a:r>
              <a:rPr lang="en-US" sz="2400" dirty="0" smtClean="0">
                <a:latin typeface="+mn-lt"/>
                <a:sym typeface="+mn-ea"/>
              </a:rPr>
              <a:t>Feature Set (FS) NR </a:t>
            </a:r>
            <a:r>
              <a:rPr lang="en-US" sz="2400" dirty="0" smtClean="0">
                <a:latin typeface="+mn-lt"/>
                <a:sym typeface="+mn-ea"/>
              </a:rPr>
              <a:t>UE radio access capabiliy </a:t>
            </a:r>
            <a:r>
              <a:rPr lang="en-US" sz="2400" dirty="0" smtClean="0">
                <a:latin typeface="+mn-lt"/>
                <a:sym typeface="+mn-ea"/>
              </a:rPr>
              <a:t>“FeatureSetDownlink parameter”</a:t>
            </a:r>
            <a:endParaRPr lang="en-US" altLang="zh-CN" sz="2400" dirty="0" smtClean="0">
              <a:solidFill>
                <a:srgbClr val="0000FF"/>
              </a:solidFill>
              <a:latin typeface="+mn-lt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800" y="3423285"/>
            <a:ext cx="8079105" cy="171513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92710" y="1043305"/>
            <a:ext cx="8223885" cy="1727200"/>
            <a:chOff x="666" y="1345"/>
            <a:chExt cx="12752" cy="246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" y="1345"/>
              <a:ext cx="12753" cy="1347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" y="2653"/>
              <a:ext cx="12677" cy="1160"/>
            </a:xfrm>
            <a:prstGeom prst="rect">
              <a:avLst/>
            </a:prstGeom>
          </p:spPr>
        </p:pic>
      </p:grpSp>
      <p:sp>
        <p:nvSpPr>
          <p:cNvPr id="9" name="文本框 8"/>
          <p:cNvSpPr txBox="1"/>
          <p:nvPr/>
        </p:nvSpPr>
        <p:spPr>
          <a:xfrm>
            <a:off x="635" y="5881370"/>
            <a:ext cx="12176760" cy="475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+mn-lt"/>
                <a:sym typeface="+mn-ea"/>
              </a:rPr>
              <a:t> Observation 7</a:t>
            </a:r>
            <a:r>
              <a:rPr lang="en-US" sz="2400" dirty="0" smtClean="0">
                <a:latin typeface="+mn-lt"/>
                <a:sym typeface="+mn-ea"/>
              </a:rPr>
              <a:t>: 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 has not been defined as NR UE </a:t>
            </a:r>
            <a:r>
              <a:rPr lang="en-US" sz="2400" dirty="0" smtClean="0">
                <a:latin typeface="+mn-lt"/>
                <a:sym typeface="+mn-ea"/>
              </a:rPr>
              <a:t>radio access capabiliy</a:t>
            </a:r>
            <a:r>
              <a:rPr lang="en-US" sz="2400" dirty="0" smtClean="0">
                <a:latin typeface="+mn-lt"/>
                <a:sym typeface="+mn-ea"/>
              </a:rPr>
              <a:t>.</a:t>
            </a:r>
            <a:endParaRPr lang="en-US" sz="2400" dirty="0" smtClean="0">
              <a:latin typeface="+mn-lt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(1/2)</a:t>
            </a:r>
            <a:endParaRPr lang="en-US" altLang="zh-CN" sz="3200" b="1" dirty="0" smtClean="0"/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314325" y="781050"/>
            <a:ext cx="11635105" cy="11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36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In TS 38.508-1, there are DSS related information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frequencyShift7p5khz</a:t>
            </a:r>
            <a:r>
              <a:rPr lang="en-US" sz="2800" dirty="0" smtClean="0">
                <a:latin typeface="+mn-lt"/>
              </a:rPr>
              <a:t>” as below. However, the Value/remark for </a:t>
            </a:r>
            <a:r>
              <a:rPr lang="en-US" sz="2800" dirty="0" smtClean="0">
                <a:latin typeface="+mn-lt"/>
                <a:sym typeface="+mn-ea"/>
              </a:rPr>
              <a:t>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</a:t>
            </a:r>
            <a:r>
              <a:rPr lang="en-US" sz="2800" dirty="0" smtClean="0">
                <a:latin typeface="+mn-lt"/>
              </a:rPr>
              <a:t>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Not present</a:t>
            </a:r>
            <a:r>
              <a:rPr lang="en-US" sz="2800" dirty="0" smtClean="0">
                <a:latin typeface="+mn-lt"/>
              </a:rPr>
              <a:t>”. </a:t>
            </a:r>
            <a:endParaRPr lang="en-US" sz="28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2160905"/>
            <a:ext cx="5726430" cy="2580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545" y="2160905"/>
            <a:ext cx="5705475" cy="25800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文本框 13"/>
          <p:cNvSpPr txBox="1"/>
          <p:nvPr/>
        </p:nvSpPr>
        <p:spPr>
          <a:xfrm>
            <a:off x="635" y="5463540"/>
            <a:ext cx="1243647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36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+mn-lt"/>
                <a:sym typeface="+mn-ea"/>
              </a:rPr>
              <a:t> Observation 8</a:t>
            </a:r>
            <a:r>
              <a:rPr lang="en-US" sz="2800" dirty="0" smtClean="0">
                <a:latin typeface="+mn-lt"/>
                <a:sym typeface="+mn-ea"/>
              </a:rPr>
              <a:t>: For the existing RAN5 specs, unless otherwise stated, the default value/remark for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800" dirty="0" smtClean="0">
                <a:latin typeface="+mn-lt"/>
                <a:sym typeface="+mn-ea"/>
              </a:rPr>
              <a:t>” is “</a:t>
            </a:r>
            <a:r>
              <a:rPr lang="en-US" sz="2800" dirty="0" smtClean="0">
                <a:solidFill>
                  <a:srgbClr val="0000FF"/>
                </a:solidFill>
                <a:latin typeface="+mn-lt"/>
                <a:sym typeface="+mn-ea"/>
              </a:rPr>
              <a:t>Not present</a:t>
            </a:r>
            <a:r>
              <a:rPr lang="en-US" sz="2800" dirty="0" smtClean="0">
                <a:latin typeface="+mn-lt"/>
                <a:sym typeface="+mn-ea"/>
              </a:rPr>
              <a:t>”.</a:t>
            </a:r>
            <a:endParaRPr lang="en-US" sz="2800" dirty="0" smtClean="0">
              <a:latin typeface="+mn-lt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9160" y="1743710"/>
            <a:ext cx="6159500" cy="43072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" y="1626235"/>
            <a:ext cx="5858510" cy="44246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317"/>
            <a:ext cx="11577638" cy="100965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ym typeface="+mn-ea"/>
              </a:rPr>
              <a:t>Background</a:t>
            </a:r>
            <a:r>
              <a:rPr lang="en-US" altLang="zh-CN" sz="3200" b="1" dirty="0" smtClean="0">
                <a:sym typeface="+mn-ea"/>
              </a:rPr>
              <a:t> - RAN5 TS 38.508-1 (2/2)</a:t>
            </a:r>
            <a:endParaRPr lang="en-US" altLang="zh-CN" sz="3200" b="1" dirty="0" smtClean="0"/>
          </a:p>
        </p:txBody>
      </p:sp>
      <p:sp>
        <p:nvSpPr>
          <p:cNvPr id="6148" name="内容占位符 2"/>
          <p:cNvSpPr>
            <a:spLocks noGrp="1" noChangeArrowheads="1"/>
          </p:cNvSpPr>
          <p:nvPr/>
        </p:nvSpPr>
        <p:spPr bwMode="auto">
          <a:xfrm>
            <a:off x="194310" y="835025"/>
            <a:ext cx="11755120" cy="1433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/>
          <a:lstStyle/>
          <a:p>
            <a:pPr eaLnBrk="1" latinLnBrk="0" hangingPunct="1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</a:rPr>
              <a:t> </a:t>
            </a:r>
            <a:r>
              <a:rPr lang="en-US" sz="2400" b="1" dirty="0" smtClean="0">
                <a:latin typeface="+mn-lt"/>
                <a:sym typeface="+mn-ea"/>
              </a:rPr>
              <a:t>Proposal 1</a:t>
            </a:r>
            <a:r>
              <a:rPr lang="en-US" sz="2400" dirty="0" smtClean="0">
                <a:latin typeface="+mn-lt"/>
                <a:sym typeface="+mn-ea"/>
              </a:rPr>
              <a:t>: </a:t>
            </a:r>
            <a:r>
              <a:rPr lang="en-US" sz="2400" dirty="0" smtClean="0">
                <a:latin typeface="+mn-lt"/>
              </a:rPr>
              <a:t>In </a:t>
            </a:r>
            <a:r>
              <a:rPr lang="en-US" altLang="zh-CN" sz="2400" dirty="0" smtClean="0">
                <a:latin typeface="+mn-lt"/>
                <a:sym typeface="+mn-ea"/>
              </a:rPr>
              <a:t>Table 4.6.3-61 and Table 4.6.3-62 of </a:t>
            </a:r>
            <a:r>
              <a:rPr lang="en-US" sz="2400" dirty="0" smtClean="0">
                <a:latin typeface="+mn-lt"/>
              </a:rPr>
              <a:t>TS 38.508-1, </a:t>
            </a:r>
            <a:r>
              <a:rPr lang="en-US" altLang="zh-CN" sz="2400" dirty="0" smtClean="0">
                <a:latin typeface="+mn-lt"/>
                <a:sym typeface="+mn-ea"/>
              </a:rPr>
              <a:t>to add “Value/remark=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true</a:t>
            </a:r>
            <a:r>
              <a:rPr lang="en-US" altLang="zh-CN" sz="2400" dirty="0" smtClean="0">
                <a:latin typeface="+mn-lt"/>
                <a:sym typeface="+mn-ea"/>
              </a:rPr>
              <a:t>” for </a:t>
            </a:r>
            <a:r>
              <a:rPr lang="en-US" sz="2400" dirty="0" smtClean="0">
                <a:latin typeface="+mn-lt"/>
                <a:sym typeface="+mn-ea"/>
              </a:rPr>
              <a:t>“</a:t>
            </a:r>
            <a:r>
              <a:rPr lang="en-US" sz="2400" dirty="0" smtClean="0">
                <a:solidFill>
                  <a:srgbClr val="0000FF"/>
                </a:solidFill>
                <a:latin typeface="+mn-lt"/>
                <a:sym typeface="+mn-ea"/>
              </a:rPr>
              <a:t>frequencyShift7p5khz</a:t>
            </a:r>
            <a:r>
              <a:rPr lang="en-US" sz="2400" dirty="0" smtClean="0">
                <a:latin typeface="+mn-lt"/>
                <a:sym typeface="+mn-ea"/>
              </a:rPr>
              <a:t>” </a:t>
            </a:r>
            <a:r>
              <a:rPr lang="en-US" altLang="zh-CN" sz="2400" dirty="0" smtClean="0">
                <a:latin typeface="+mn-lt"/>
                <a:sym typeface="+mn-ea"/>
              </a:rPr>
              <a:t>under the Condition of “TDD DSS”</a:t>
            </a:r>
            <a:r>
              <a:rPr lang="en-US" sz="2400" dirty="0" smtClean="0">
                <a:latin typeface="+mn-lt"/>
              </a:rPr>
              <a:t> as below</a:t>
            </a:r>
            <a:endParaRPr lang="en-US" sz="2400" dirty="0" smtClean="0">
              <a:latin typeface="+mn-lt"/>
            </a:endParaRPr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10" y="6057265"/>
            <a:ext cx="10039985" cy="7448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10.xml><?xml version="1.0" encoding="utf-8"?>
<p:tagLst xmlns:p="http://schemas.openxmlformats.org/presentationml/2006/main">
  <p:tag name="RS_CLASSIFICATIONID" val="0"/>
  <p:tag name="RS_CLASSIFICATION" val="UNRESTRICTED"/>
</p:tagLst>
</file>

<file path=ppt/tags/tag11.xml><?xml version="1.0" encoding="utf-8"?>
<p:tagLst xmlns:p="http://schemas.openxmlformats.org/presentationml/2006/main">
  <p:tag name="RS_CLASSIFICATIONID" val="0"/>
  <p:tag name="RS_CLASSIFICATION" val="UNRESTRICTED"/>
</p:tagLst>
</file>

<file path=ppt/tags/tag12.xml><?xml version="1.0" encoding="utf-8"?>
<p:tagLst xmlns:p="http://schemas.openxmlformats.org/presentationml/2006/main">
  <p:tag name="RS_CLASSIFICATIONID" val="0"/>
  <p:tag name="RS_CLASSIFICATION" val="UNRESTRICTED"/>
</p:tagLst>
</file>

<file path=ppt/tags/tag13.xml><?xml version="1.0" encoding="utf-8"?>
<p:tagLst xmlns:p="http://schemas.openxmlformats.org/presentationml/2006/main">
  <p:tag name="RS_CLASSIFICATIONID" val="0"/>
  <p:tag name="RS_CLASSIFICATION" val="UNRESTRICTED"/>
</p:tagLst>
</file>

<file path=ppt/tags/tag14.xml><?xml version="1.0" encoding="utf-8"?>
<p:tagLst xmlns:p="http://schemas.openxmlformats.org/presentationml/2006/main">
  <p:tag name="RS_CLASSIFICATIONID" val="0"/>
  <p:tag name="RS_CLASSIFICATION" val="UNRESTRICTED"/>
</p:tagLst>
</file>

<file path=ppt/tags/tag15.xml><?xml version="1.0" encoding="utf-8"?>
<p:tagLst xmlns:p="http://schemas.openxmlformats.org/presentationml/2006/main">
  <p:tag name="RS_CLASSIFICATIONID" val="0"/>
  <p:tag name="RS_CLASSIFICATION" val="UNRESTRICTED"/>
</p:tagLst>
</file>

<file path=ppt/tags/tag16.xml><?xml version="1.0" encoding="utf-8"?>
<p:tagLst xmlns:p="http://schemas.openxmlformats.org/presentationml/2006/main">
  <p:tag name="RS_CLASSIFICATIONID" val="0"/>
  <p:tag name="RS_CLASSIFICATION" val="UNRESTRICTED"/>
</p:tagLst>
</file>

<file path=ppt/tags/tag17.xml><?xml version="1.0" encoding="utf-8"?>
<p:tagLst xmlns:p="http://schemas.openxmlformats.org/presentationml/2006/main">
  <p:tag name="RS_CLASSIFICATION_RESETFORMATTING" val="True"/>
</p:tagLst>
</file>

<file path=ppt/tags/tag2.xml><?xml version="1.0" encoding="utf-8"?>
<p:tagLst xmlns:p="http://schemas.openxmlformats.org/presentationml/2006/main">
  <p:tag name="RS_CLASSIFICATIONID" val="0"/>
  <p:tag name="RS_CLASSIFICATION" val="UNRESTRICTED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RS_CLASSIFICATIONID" val="0"/>
  <p:tag name="RS_CLASSIFICATION" val="UNRESTRICTED"/>
</p:tagLst>
</file>

<file path=ppt/tags/tag5.xml><?xml version="1.0" encoding="utf-8"?>
<p:tagLst xmlns:p="http://schemas.openxmlformats.org/presentationml/2006/main">
  <p:tag name="RS_CLASSIFICATIONID" val="0"/>
  <p:tag name="RS_CLASSIFICATION" val="UNRESTRICTED"/>
</p:tagLst>
</file>

<file path=ppt/tags/tag6.xml><?xml version="1.0" encoding="utf-8"?>
<p:tagLst xmlns:p="http://schemas.openxmlformats.org/presentationml/2006/main">
  <p:tag name="RS_CLASSIFICATIONID" val="0"/>
  <p:tag name="RS_CLASSIFICATION" val="UNRESTRICTED"/>
</p:tagLst>
</file>

<file path=ppt/tags/tag7.xml><?xml version="1.0" encoding="utf-8"?>
<p:tagLst xmlns:p="http://schemas.openxmlformats.org/presentationml/2006/main">
  <p:tag name="RS_CLASSIFICATIONID" val="0"/>
  <p:tag name="RS_CLASSIFICATION" val="UNRESTRICTED"/>
</p:tagLst>
</file>

<file path=ppt/tags/tag8.xml><?xml version="1.0" encoding="utf-8"?>
<p:tagLst xmlns:p="http://schemas.openxmlformats.org/presentationml/2006/main">
  <p:tag name="RS_CLASSIFICATIONID" val="0"/>
  <p:tag name="RS_CLASSIFICATION" val="UNRESTRICTED"/>
</p:tagLst>
</file>

<file path=ppt/tags/tag9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8333</Words>
  <Application>WPS 演示</Application>
  <PresentationFormat>自定义</PresentationFormat>
  <Paragraphs>123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Calibri Light</vt:lpstr>
      <vt:lpstr>Ericsson Capital TT</vt:lpstr>
      <vt:lpstr>Segoe Print</vt:lpstr>
      <vt:lpstr>Wingdings</vt:lpstr>
      <vt:lpstr>微软雅黑</vt:lpstr>
      <vt:lpstr>Arial Unicode MS</vt:lpstr>
      <vt:lpstr>Office 主题</vt:lpstr>
      <vt:lpstr>Discussion on how to handle Dynamic Spectrum Sharing (DSS) Conformance Testing for B34/n34 and B39/n39</vt:lpstr>
      <vt:lpstr>Background - RAN4 DSS for B34/n34 B39/n39 WI Progress</vt:lpstr>
      <vt:lpstr>Background - DSS Conformance Test for B34/n34 B39/n39</vt:lpstr>
      <vt:lpstr>Background - RAN4 TS 38.101-1 </vt:lpstr>
      <vt:lpstr>Background - RAN4 TS 38.101-4 (1/2)  </vt:lpstr>
      <vt:lpstr>Background - RAN4 TS 38.101-4 (2/2) </vt:lpstr>
      <vt:lpstr>Background - RAN2 TS 38.306</vt:lpstr>
      <vt:lpstr>Background - RAN5 TS 38.508-1 (1/2)</vt:lpstr>
      <vt:lpstr>Background - RAN5 TS 38.508-1 (2/2)</vt:lpstr>
      <vt:lpstr>Background - RAN5 TS 38.508-2</vt:lpstr>
      <vt:lpstr>Background - RAN5 TS 38.521-1</vt:lpstr>
      <vt:lpstr>Background - RAN5 TS 38.521-4 </vt:lpstr>
      <vt:lpstr>Background - RAN5 TS 38.522</vt:lpstr>
      <vt:lpstr>Which RAN5 specs will be impacted by the DSS Conformance Testing for B34/n34 and B39/n39?</vt:lpstr>
      <vt:lpstr>Reference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1110</cp:revision>
  <dcterms:created xsi:type="dcterms:W3CDTF">2018-09-20T03:53:00Z</dcterms:created>
  <dcterms:modified xsi:type="dcterms:W3CDTF">2021-11-08T08:57:46Z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2052-11.8.2.10229</vt:lpwstr>
  </property>
  <property fmtid="{D5CDD505-2E9C-101B-9397-08002B2CF9AE}" pid="10" name="ICV">
    <vt:lpwstr>06475E1BD0F54B2FAD5D6ECC63AF02E6</vt:lpwstr>
  </property>
</Properties>
</file>