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6"/>
  </p:notesMasterIdLst>
  <p:sldIdLst>
    <p:sldId id="275" r:id="rId3"/>
    <p:sldId id="276" r:id="rId4"/>
    <p:sldId id="277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25-Aug-21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RAN5#91-e Meeting SIG Session 3 Outcomes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25 Aug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61912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585787"/>
            <a:ext cx="11184467" cy="5948363"/>
          </a:xfrm>
        </p:spPr>
        <p:txBody>
          <a:bodyPr/>
          <a:lstStyle/>
          <a:p>
            <a:r>
              <a:rPr lang="en-US" sz="2400" dirty="0">
                <a:latin typeface="Calibri" panose="020F0502020204030204" pitchFamily="34" charset="0"/>
              </a:rPr>
              <a:t>Outgoing LS</a:t>
            </a:r>
          </a:p>
          <a:p>
            <a:pPr lvl="1"/>
            <a:r>
              <a:rPr lang="en-US" sz="1867" dirty="0">
                <a:latin typeface="Calibri" panose="020F0502020204030204" pitchFamily="34" charset="0"/>
              </a:rPr>
              <a:t>R5-215762 Association between serving cell and measurement object (Huawei) - </a:t>
            </a:r>
            <a:r>
              <a:rPr lang="en-US" sz="1867" dirty="0">
                <a:solidFill>
                  <a:srgbClr val="FF0000"/>
                </a:solidFill>
                <a:latin typeface="Calibri" panose="020F0502020204030204" pitchFamily="34" charset="0"/>
              </a:rPr>
              <a:t>Approved</a:t>
            </a:r>
          </a:p>
          <a:p>
            <a:r>
              <a:rPr lang="en-US" sz="2400" dirty="0"/>
              <a:t>SIG CR status review &amp; conclusion</a:t>
            </a:r>
          </a:p>
          <a:p>
            <a:pPr lvl="1"/>
            <a:r>
              <a:rPr lang="en-US" sz="1867" dirty="0"/>
              <a:t>Withdrawal notification - </a:t>
            </a:r>
            <a:r>
              <a:rPr lang="en-US" sz="1867" dirty="0">
                <a:solidFill>
                  <a:srgbClr val="FF0000"/>
                </a:solidFill>
              </a:rPr>
              <a:t>none</a:t>
            </a:r>
          </a:p>
          <a:p>
            <a:pPr lvl="1"/>
            <a:r>
              <a:rPr lang="en-US" sz="1867" dirty="0"/>
              <a:t>Deferred CRs</a:t>
            </a:r>
            <a:endParaRPr lang="en-US" sz="1334" dirty="0"/>
          </a:p>
          <a:p>
            <a:pPr lvl="2"/>
            <a:r>
              <a:rPr lang="en-US" sz="1600" dirty="0"/>
              <a:t>IMS over 5GS</a:t>
            </a:r>
          </a:p>
          <a:p>
            <a:pPr lvl="3"/>
            <a:r>
              <a:rPr lang="en-US" sz="1600" dirty="0"/>
              <a:t>R5-214218 </a:t>
            </a:r>
            <a:r>
              <a:rPr lang="en-US" sz="1600" dirty="0">
                <a:solidFill>
                  <a:srgbClr val="FF0000"/>
                </a:solidFill>
              </a:rPr>
              <a:t>(Ready for agreement as proposed)</a:t>
            </a:r>
            <a:r>
              <a:rPr lang="en-US" sz="1600" dirty="0"/>
              <a:t>, R5-214556r2</a:t>
            </a:r>
            <a:r>
              <a:rPr lang="en-US" sz="1600" dirty="0">
                <a:solidFill>
                  <a:srgbClr val="FF0000"/>
                </a:solidFill>
              </a:rPr>
              <a:t> (Ready for agreement as proposed in final </a:t>
            </a:r>
            <a:r>
              <a:rPr lang="en-US" sz="1600" dirty="0" err="1">
                <a:solidFill>
                  <a:srgbClr val="FF0000"/>
                </a:solidFill>
              </a:rPr>
              <a:t>tdoc</a:t>
            </a:r>
            <a:r>
              <a:rPr lang="en-US" sz="1600" dirty="0">
                <a:solidFill>
                  <a:srgbClr val="FF0000"/>
                </a:solidFill>
              </a:rPr>
              <a:t>)</a:t>
            </a:r>
            <a:r>
              <a:rPr lang="en-US" sz="1600" dirty="0"/>
              <a:t>, R5-214731r1 - </a:t>
            </a:r>
            <a:r>
              <a:rPr lang="en-US" sz="1600" dirty="0">
                <a:solidFill>
                  <a:srgbClr val="FF0000"/>
                </a:solidFill>
              </a:rPr>
              <a:t>need to be withdrawn in a final </a:t>
            </a:r>
            <a:r>
              <a:rPr lang="en-US" sz="1600" dirty="0" err="1">
                <a:solidFill>
                  <a:srgbClr val="FF0000"/>
                </a:solidFill>
              </a:rPr>
              <a:t>tdoc</a:t>
            </a:r>
            <a:r>
              <a:rPr lang="en-US" sz="1600" dirty="0"/>
              <a:t>, R5-214892 – </a:t>
            </a:r>
            <a:r>
              <a:rPr lang="en-US" sz="1600" dirty="0">
                <a:solidFill>
                  <a:srgbClr val="FF0000"/>
                </a:solidFill>
              </a:rPr>
              <a:t>(r1 expected, pending review)</a:t>
            </a:r>
            <a:r>
              <a:rPr lang="en-US" sz="1600" dirty="0"/>
              <a:t>, R5-215152</a:t>
            </a:r>
            <a:r>
              <a:rPr lang="en-US" sz="1600" dirty="0">
                <a:solidFill>
                  <a:srgbClr val="FF0000"/>
                </a:solidFill>
              </a:rPr>
              <a:t> (Agreed to remove the change in Pre-test conditions 'with NG.114 [31] annex C.3 default configuration' in r2 &amp; can be agreed in a final </a:t>
            </a:r>
            <a:r>
              <a:rPr lang="en-US" sz="1600" dirty="0" err="1">
                <a:solidFill>
                  <a:srgbClr val="FF0000"/>
                </a:solidFill>
              </a:rPr>
              <a:t>tdoc</a:t>
            </a:r>
            <a:r>
              <a:rPr lang="en-US" sz="1600" dirty="0">
                <a:solidFill>
                  <a:srgbClr val="FF0000"/>
                </a:solidFill>
              </a:rPr>
              <a:t>)</a:t>
            </a:r>
            <a:r>
              <a:rPr lang="en-US" sz="1600" dirty="0"/>
              <a:t>, R5-215162r1-</a:t>
            </a:r>
            <a:r>
              <a:rPr lang="en-US" sz="1600" dirty="0">
                <a:solidFill>
                  <a:srgbClr val="FF0000"/>
                </a:solidFill>
              </a:rPr>
              <a:t> (need to be withdrawn in a final </a:t>
            </a:r>
            <a:r>
              <a:rPr lang="en-US" sz="1600" dirty="0" err="1">
                <a:solidFill>
                  <a:srgbClr val="FF0000"/>
                </a:solidFill>
              </a:rPr>
              <a:t>tdoc</a:t>
            </a:r>
            <a:r>
              <a:rPr lang="en-US" sz="1600" dirty="0">
                <a:solidFill>
                  <a:srgbClr val="FF0000"/>
                </a:solidFill>
              </a:rPr>
              <a:t>)</a:t>
            </a:r>
            <a:r>
              <a:rPr lang="en-US" sz="1600" dirty="0"/>
              <a:t>, R5-215606r2 – </a:t>
            </a:r>
            <a:r>
              <a:rPr lang="en-US" sz="1600" dirty="0">
                <a:solidFill>
                  <a:srgbClr val="FF0000"/>
                </a:solidFill>
              </a:rPr>
              <a:t>(pending review)</a:t>
            </a:r>
            <a:r>
              <a:rPr lang="en-US" sz="1600" dirty="0"/>
              <a:t>, R5-215611r1 - </a:t>
            </a:r>
            <a:r>
              <a:rPr lang="en-US" sz="1600" dirty="0">
                <a:solidFill>
                  <a:srgbClr val="FF0000"/>
                </a:solidFill>
              </a:rPr>
              <a:t>(pending review)</a:t>
            </a:r>
            <a:endParaRPr lang="en-US" sz="1600" dirty="0"/>
          </a:p>
          <a:p>
            <a:pPr lvl="2"/>
            <a:r>
              <a:rPr lang="en-US" sz="1600" dirty="0"/>
              <a:t>5GS_NR_LTE-UEConTest</a:t>
            </a:r>
          </a:p>
          <a:p>
            <a:pPr lvl="3"/>
            <a:r>
              <a:rPr lang="en-US" sz="1600" dirty="0"/>
              <a:t>R5-214404r1 –</a:t>
            </a:r>
            <a:r>
              <a:rPr lang="en-US" sz="1600" dirty="0">
                <a:solidFill>
                  <a:srgbClr val="FF0000"/>
                </a:solidFill>
              </a:rPr>
              <a:t> (need to be withdrawn in a final </a:t>
            </a:r>
            <a:r>
              <a:rPr lang="en-US" sz="1600" dirty="0" err="1">
                <a:solidFill>
                  <a:srgbClr val="FF0000"/>
                </a:solidFill>
              </a:rPr>
              <a:t>tdoc</a:t>
            </a:r>
            <a:r>
              <a:rPr lang="en-US" sz="1600" dirty="0">
                <a:solidFill>
                  <a:srgbClr val="FF0000"/>
                </a:solidFill>
              </a:rPr>
              <a:t>)</a:t>
            </a:r>
            <a:r>
              <a:rPr lang="en-US" sz="1600" dirty="0"/>
              <a:t>, R5-214429r1 </a:t>
            </a:r>
            <a:r>
              <a:rPr lang="en-US" sz="1600" dirty="0">
                <a:solidFill>
                  <a:srgbClr val="FF0000"/>
                </a:solidFill>
              </a:rPr>
              <a:t>(TF160 comments addressed in r1 – pending review)</a:t>
            </a:r>
            <a:r>
              <a:rPr lang="en-US" sz="1600" dirty="0"/>
              <a:t>, R5-215170r1 </a:t>
            </a:r>
            <a:r>
              <a:rPr lang="en-US" sz="1600" dirty="0">
                <a:solidFill>
                  <a:srgbClr val="FF0000"/>
                </a:solidFill>
              </a:rPr>
              <a:t>(Keysight to provide core spec supporting the change proposed, if it cannot be provided then CR will be withdrawn in a final </a:t>
            </a:r>
            <a:r>
              <a:rPr lang="en-US" sz="1600" dirty="0" err="1">
                <a:solidFill>
                  <a:srgbClr val="FF0000"/>
                </a:solidFill>
              </a:rPr>
              <a:t>tdoc</a:t>
            </a:r>
            <a:r>
              <a:rPr lang="en-US" sz="1600" dirty="0">
                <a:solidFill>
                  <a:srgbClr val="FF0000"/>
                </a:solidFill>
              </a:rPr>
              <a:t>)</a:t>
            </a:r>
            <a:r>
              <a:rPr lang="en-US" sz="1600" dirty="0"/>
              <a:t>, R5-215702 </a:t>
            </a:r>
            <a:r>
              <a:rPr lang="en-US" sz="1600" dirty="0">
                <a:solidFill>
                  <a:srgbClr val="FF0000"/>
                </a:solidFill>
              </a:rPr>
              <a:t>(TF160 comments pending to be addressed)</a:t>
            </a:r>
            <a:r>
              <a:rPr lang="en-US" sz="1600" dirty="0"/>
              <a:t>, R5-214785r1 </a:t>
            </a:r>
            <a:r>
              <a:rPr lang="en-US" sz="1600" dirty="0">
                <a:solidFill>
                  <a:srgbClr val="FF0000"/>
                </a:solidFill>
              </a:rPr>
              <a:t>(Response LS expected from CT1, if not received by 26 Aug then CR will be withdrawn in a final </a:t>
            </a:r>
            <a:r>
              <a:rPr lang="en-US" sz="1600" dirty="0" err="1">
                <a:solidFill>
                  <a:srgbClr val="FF0000"/>
                </a:solidFill>
              </a:rPr>
              <a:t>tdoc</a:t>
            </a:r>
            <a:r>
              <a:rPr lang="en-US" sz="1600" dirty="0">
                <a:solidFill>
                  <a:srgbClr val="FF0000"/>
                </a:solidFill>
              </a:rPr>
              <a:t>)</a:t>
            </a:r>
            <a:endParaRPr lang="en-US" sz="1600" dirty="0"/>
          </a:p>
          <a:p>
            <a:pPr lvl="2"/>
            <a:r>
              <a:rPr lang="en-US" sz="1600" dirty="0" err="1"/>
              <a:t>eCall</a:t>
            </a:r>
            <a:r>
              <a:rPr lang="en-US" sz="1600" dirty="0"/>
              <a:t> over IMS </a:t>
            </a:r>
          </a:p>
          <a:p>
            <a:pPr lvl="3"/>
            <a:r>
              <a:rPr lang="en-US" sz="1600" dirty="0"/>
              <a:t>R5-214975r2 – </a:t>
            </a:r>
            <a:r>
              <a:rPr lang="en-US" sz="1600" dirty="0">
                <a:solidFill>
                  <a:srgbClr val="FF0000"/>
                </a:solidFill>
              </a:rPr>
              <a:t>r3 expected with PICS proposal removed</a:t>
            </a:r>
          </a:p>
          <a:p>
            <a:pPr lvl="2"/>
            <a:r>
              <a:rPr lang="en-US" sz="1600" dirty="0"/>
              <a:t>Routine Maintenance TS 36.523-2</a:t>
            </a:r>
          </a:p>
          <a:p>
            <a:pPr lvl="3"/>
            <a:r>
              <a:rPr lang="en-US" sz="1600" dirty="0"/>
              <a:t>R5-214403r1 – </a:t>
            </a:r>
            <a:r>
              <a:rPr lang="en-US" sz="1600" dirty="0">
                <a:solidFill>
                  <a:srgbClr val="FF0000"/>
                </a:solidFill>
              </a:rPr>
              <a:t>need to be withdrawn in a final </a:t>
            </a:r>
            <a:r>
              <a:rPr lang="en-US" sz="1600" dirty="0" err="1">
                <a:solidFill>
                  <a:srgbClr val="FF0000"/>
                </a:solidFill>
              </a:rPr>
              <a:t>tdoc</a:t>
            </a:r>
            <a:endParaRPr lang="en-US" sz="1600" dirty="0">
              <a:solidFill>
                <a:srgbClr val="FF0000"/>
              </a:solidFill>
            </a:endParaRP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61912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585787"/>
            <a:ext cx="11184467" cy="5948363"/>
          </a:xfrm>
        </p:spPr>
        <p:txBody>
          <a:bodyPr/>
          <a:lstStyle/>
          <a:p>
            <a:endParaRPr lang="en-US" sz="1600" dirty="0">
              <a:solidFill>
                <a:srgbClr val="FF0000"/>
              </a:solidFill>
            </a:endParaRPr>
          </a:p>
          <a:p>
            <a:r>
              <a:rPr lang="en-US" sz="2400" dirty="0">
                <a:latin typeface="Calibri" panose="020F0502020204030204" pitchFamily="34" charset="0"/>
              </a:rPr>
              <a:t>SIG Action Point review &amp; update – </a:t>
            </a:r>
            <a:r>
              <a:rPr lang="en-US" sz="1600" dirty="0">
                <a:solidFill>
                  <a:srgbClr val="FF0000"/>
                </a:solidFill>
                <a:latin typeface="Calibri" panose="020F0502020204030204" pitchFamily="34" charset="0"/>
              </a:rPr>
              <a:t>AP#92.01 created</a:t>
            </a:r>
            <a:endParaRPr lang="en-US" sz="1600" dirty="0">
              <a:latin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 – </a:t>
            </a:r>
            <a:r>
              <a:rPr lang="en-US" sz="1600" dirty="0">
                <a:solidFill>
                  <a:srgbClr val="FF0000"/>
                </a:solidFill>
                <a:latin typeface="Calibri" panose="020F0502020204030204" pitchFamily="34" charset="0"/>
              </a:rPr>
              <a:t>Option 4 SIG proposals to be endorsed in joint. Impacted WP updates and contributions expected by RAN5#93-e meeting</a:t>
            </a:r>
            <a:endParaRPr lang="en-US" sz="1600" dirty="0"/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99272426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27534</TotalTime>
  <Words>302</Words>
  <Application>Microsoft Office PowerPoint</Application>
  <PresentationFormat>Widescreen</PresentationFormat>
  <Paragraphs>22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RAN5#91-e Meeting SIG Session 3 Outcomes  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531</cp:revision>
  <dcterms:created xsi:type="dcterms:W3CDTF">2018-05-24T11:49:12Z</dcterms:created>
  <dcterms:modified xsi:type="dcterms:W3CDTF">2021-08-25T15:10:41Z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