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64" r:id="rId3"/>
    <p:sldId id="265" r:id="rId4"/>
    <p:sldId id="266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38" autoAdjust="0"/>
    <p:restoredTop sz="95488" autoAdjust="0"/>
  </p:normalViewPr>
  <p:slideViewPr>
    <p:cSldViewPr>
      <p:cViewPr varScale="1">
        <p:scale>
          <a:sx n="109" d="100"/>
          <a:sy n="109" d="100"/>
        </p:scale>
        <p:origin x="57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25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xtHeaderSecClass"/>
          <p:cNvSpPr txBox="1"/>
          <p:nvPr userDrawn="1"/>
        </p:nvSpPr>
        <p:spPr>
          <a:xfrm>
            <a:off x="8255000" y="6638290"/>
            <a:ext cx="889000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>
                <a:solidFill>
                  <a:srgbClr val="000000"/>
                </a:solidFill>
                <a:latin typeface="Arial"/>
              </a:rPr>
              <a:t>Confidential</a:t>
            </a:r>
          </a:p>
        </p:txBody>
      </p:sp>
      <p:sp>
        <p:nvSpPr>
          <p:cNvPr id="12" name="txtFooterLeft"/>
          <p:cNvSpPr txBox="1"/>
          <p:nvPr userDrawn="1"/>
        </p:nvSpPr>
        <p:spPr>
          <a:xfrm>
            <a:off x="979169" y="6638290"/>
            <a:ext cx="193319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sv-SE" sz="750" b="0">
                <a:solidFill>
                  <a:srgbClr val="7F7F7F"/>
                </a:solidFill>
                <a:latin typeface="Arial"/>
              </a:rPr>
              <a:t>PA1</a:t>
            </a:r>
          </a:p>
        </p:txBody>
      </p:sp>
      <p:sp>
        <p:nvSpPr>
          <p:cNvPr id="13" name="txtFooterRight"/>
          <p:cNvSpPr txBox="1"/>
          <p:nvPr userDrawn="1"/>
        </p:nvSpPr>
        <p:spPr>
          <a:xfrm>
            <a:off x="2977260" y="6638290"/>
            <a:ext cx="463321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endParaRPr lang="sv-SE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4" name="txtFooterDate"/>
          <p:cNvSpPr txBox="1"/>
          <p:nvPr userDrawn="1"/>
        </p:nvSpPr>
        <p:spPr>
          <a:xfrm>
            <a:off x="385190" y="6638290"/>
            <a:ext cx="529208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sv-SE" sz="750" b="0">
                <a:solidFill>
                  <a:srgbClr val="7F7F7F"/>
                </a:solidFill>
                <a:latin typeface="Arial"/>
              </a:rPr>
              <a:t>2016-05-04</a:t>
            </a:r>
          </a:p>
        </p:txBody>
      </p:sp>
      <p:sp>
        <p:nvSpPr>
          <p:cNvPr id="15" name="txtFooterCVLPage"/>
          <p:cNvSpPr txBox="1"/>
          <p:nvPr userDrawn="1"/>
        </p:nvSpPr>
        <p:spPr>
          <a:xfrm>
            <a:off x="93598" y="6638290"/>
            <a:ext cx="187197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/>
            <a:fld id="{BCAD5C48-5F36-44DC-A08F-A4DD3B75EB63}" type="slidenum">
              <a:rPr lang="sv-SE" sz="750" b="0" smtClean="0">
                <a:solidFill>
                  <a:srgbClr val="7F7F7F"/>
                </a:solidFill>
                <a:latin typeface="Arial"/>
              </a:rPr>
              <a:pPr algn="r"/>
              <a:t>‹#›</a:t>
            </a:fld>
            <a:endParaRPr lang="sv-SE" sz="750" b="0">
              <a:solidFill>
                <a:srgbClr val="7F7F7F"/>
              </a:solidFill>
              <a:latin typeface="Arial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13812-EA72-47AB-9D6E-EA4ADB4AE536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113812-EA72-47AB-9D6E-EA4ADB4AE536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97CFE-36A3-4432-ACA0-8C7703E8322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xtHeaderSecClass"/>
          <p:cNvSpPr txBox="1"/>
          <p:nvPr userDrawn="1"/>
        </p:nvSpPr>
        <p:spPr>
          <a:xfrm>
            <a:off x="8255000" y="6638290"/>
            <a:ext cx="889000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en-US" sz="750">
                <a:solidFill>
                  <a:srgbClr val="000000"/>
                </a:solidFill>
                <a:latin typeface="Arial"/>
              </a:rPr>
              <a:t>Confidential</a:t>
            </a:r>
          </a:p>
        </p:txBody>
      </p:sp>
      <p:sp>
        <p:nvSpPr>
          <p:cNvPr id="12" name="txtFooterLeft"/>
          <p:cNvSpPr txBox="1"/>
          <p:nvPr userDrawn="1"/>
        </p:nvSpPr>
        <p:spPr>
          <a:xfrm>
            <a:off x="979169" y="6638290"/>
            <a:ext cx="193319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sv-SE" sz="750" b="0">
                <a:solidFill>
                  <a:srgbClr val="7F7F7F"/>
                </a:solidFill>
                <a:latin typeface="Arial"/>
              </a:rPr>
              <a:t>PA1</a:t>
            </a:r>
          </a:p>
        </p:txBody>
      </p:sp>
      <p:sp>
        <p:nvSpPr>
          <p:cNvPr id="13" name="txtFooterRight"/>
          <p:cNvSpPr txBox="1"/>
          <p:nvPr userDrawn="1"/>
        </p:nvSpPr>
        <p:spPr>
          <a:xfrm>
            <a:off x="2977260" y="6638290"/>
            <a:ext cx="4633214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endParaRPr lang="sv-SE" sz="750" b="0">
              <a:solidFill>
                <a:srgbClr val="7F7F7F"/>
              </a:solidFill>
              <a:latin typeface="Arial"/>
            </a:endParaRPr>
          </a:p>
        </p:txBody>
      </p:sp>
      <p:sp>
        <p:nvSpPr>
          <p:cNvPr id="14" name="txtFooterDate"/>
          <p:cNvSpPr txBox="1"/>
          <p:nvPr userDrawn="1"/>
        </p:nvSpPr>
        <p:spPr>
          <a:xfrm>
            <a:off x="385190" y="6638290"/>
            <a:ext cx="529208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r>
              <a:rPr lang="sv-SE" sz="750" b="0">
                <a:solidFill>
                  <a:srgbClr val="7F7F7F"/>
                </a:solidFill>
                <a:latin typeface="Arial"/>
              </a:rPr>
              <a:t>2016-05-04</a:t>
            </a:r>
          </a:p>
        </p:txBody>
      </p:sp>
      <p:sp>
        <p:nvSpPr>
          <p:cNvPr id="15" name="txtFooterCVLPage"/>
          <p:cNvSpPr txBox="1"/>
          <p:nvPr userDrawn="1"/>
        </p:nvSpPr>
        <p:spPr>
          <a:xfrm>
            <a:off x="93598" y="6638290"/>
            <a:ext cx="187197" cy="115416"/>
          </a:xfrm>
          <a:prstGeom prst="rect">
            <a:avLst/>
          </a:prstGeom>
          <a:noFill/>
        </p:spPr>
        <p:txBody>
          <a:bodyPr vert="horz" lIns="0" tIns="0" rIns="0" bIns="0" rtlCol="0">
            <a:spAutoFit/>
          </a:bodyPr>
          <a:lstStyle/>
          <a:p>
            <a:pPr algn="r"/>
            <a:fld id="{DA2AC554-F8D9-4EC2-88FA-634FB793AAF9}" type="slidenum">
              <a:rPr lang="sv-SE" sz="750" b="0" smtClean="0">
                <a:solidFill>
                  <a:srgbClr val="7F7F7F"/>
                </a:solidFill>
                <a:latin typeface="Arial"/>
              </a:rPr>
              <a:pPr algn="r"/>
              <a:t>‹#›</a:t>
            </a:fld>
            <a:endParaRPr lang="sv-SE" sz="750" b="0">
              <a:solidFill>
                <a:srgbClr val="7F7F7F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6832"/>
            <a:ext cx="7772400" cy="2234679"/>
          </a:xfrm>
        </p:spPr>
        <p:txBody>
          <a:bodyPr>
            <a:normAutofit/>
          </a:bodyPr>
          <a:lstStyle/>
          <a:p>
            <a:r>
              <a:rPr lang="en-US" sz="3600" dirty="0" smtClean="0"/>
              <a:t>D</a:t>
            </a:r>
            <a:r>
              <a:rPr lang="en-US" altLang="zh-CN" sz="3600" dirty="0" smtClean="0"/>
              <a:t>iscussion </a:t>
            </a:r>
            <a:r>
              <a:rPr lang="en-US" altLang="zh-CN" sz="3600" dirty="0"/>
              <a:t>of </a:t>
            </a:r>
            <a:r>
              <a:rPr lang="en-US" sz="3600" dirty="0"/>
              <a:t>RF/RRM test frequency selection approach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99583"/>
            <a:ext cx="6400800" cy="103252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China Mobile</a:t>
            </a:r>
            <a:endParaRPr lang="en-US" sz="36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3528" y="266165"/>
            <a:ext cx="849694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483100" algn="l"/>
                <a:tab pos="6264275" algn="r"/>
                <a:tab pos="6280150" algn="l"/>
                <a:tab pos="6632575" algn="l"/>
                <a:tab pos="6907213" algn="l"/>
              </a:tabLst>
            </a:pPr>
            <a:r>
              <a:rPr lang="en-US" b="1" dirty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3GPP TSG RAN WG5 Meeting #72</a:t>
            </a:r>
            <a:r>
              <a:rPr kumimoji="0" lang="en-US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en-US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    		</a:t>
            </a:r>
            <a:r>
              <a:rPr lang="en-US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en-GB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R5-166172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6264275" algn="r"/>
              </a:tabLst>
            </a:pPr>
            <a:r>
              <a:rPr lang="en-US" b="1" dirty="0" smtClean="0">
                <a:latin typeface="Arial" pitchFamily="34" charset="0"/>
                <a:ea typeface="Times New Roman" pitchFamily="18" charset="0"/>
                <a:cs typeface="Times New Roman" pitchFamily="18" charset="0"/>
              </a:rPr>
              <a:t>Gothenburg, Sweden 22nd - 26th August 2016</a:t>
            </a:r>
            <a:endParaRPr kumimoji="0" 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5544616" cy="490066"/>
          </a:xfrm>
        </p:spPr>
        <p:txBody>
          <a:bodyPr>
            <a:noAutofit/>
          </a:bodyPr>
          <a:lstStyle/>
          <a:p>
            <a:r>
              <a:rPr lang="en-US" sz="3200" dirty="0"/>
              <a:t>Background: WF from </a:t>
            </a:r>
            <a:r>
              <a:rPr lang="en-US" altLang="zh-CN" sz="3200" dirty="0"/>
              <a:t>1#Adhoc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388843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0"/>
            <a:r>
              <a:rPr lang="en-US" sz="1800" i="1" dirty="0"/>
              <a:t>NB-</a:t>
            </a:r>
            <a:r>
              <a:rPr lang="en-US" sz="1800" i="1" dirty="0" err="1"/>
              <a:t>IoT</a:t>
            </a:r>
            <a:r>
              <a:rPr lang="en-US" sz="1800" i="1" dirty="0"/>
              <a:t> core requirements for reference design architecture are based on one wideband filter across all bands in low frequencies (729MHz – 1GHz) and one across higher frequencies (1805MHz – 2200MHz), which is reflected in the RAN4 WF for OOBB, in R4-164900.</a:t>
            </a:r>
          </a:p>
          <a:p>
            <a:pPr lvl="0"/>
            <a:endParaRPr lang="en-US" sz="1800" i="1" dirty="0"/>
          </a:p>
          <a:p>
            <a:pPr lvl="0"/>
            <a:r>
              <a:rPr lang="en-US" sz="1800" i="1" dirty="0"/>
              <a:t>Based on this approach the test frequency selection for all </a:t>
            </a:r>
            <a:r>
              <a:rPr lang="en-US" sz="1800" i="1" dirty="0" err="1"/>
              <a:t>TRx</a:t>
            </a:r>
            <a:r>
              <a:rPr lang="en-US" sz="1800" i="1" dirty="0"/>
              <a:t> test cases will be made across all the bands UE supports in these lower or higher frequencies </a:t>
            </a:r>
          </a:p>
          <a:p>
            <a:pPr lvl="1"/>
            <a:r>
              <a:rPr lang="en-US" sz="1600" i="1" dirty="0"/>
              <a:t>E.g. Tested Frequency: Low range of the lowest supported band in 729MHz-1GHz frequencies</a:t>
            </a:r>
          </a:p>
          <a:p>
            <a:pPr lvl="1"/>
            <a:endParaRPr lang="en-US" sz="1600" i="1" dirty="0"/>
          </a:p>
          <a:p>
            <a:r>
              <a:rPr lang="en-US" sz="1800" i="1" dirty="0"/>
              <a:t>For most cases the test frequency selection can be generic across chapters 6 &amp; 7, but some requirements need exceptions :</a:t>
            </a:r>
          </a:p>
          <a:p>
            <a:pPr lvl="1"/>
            <a:r>
              <a:rPr lang="en-US" sz="1600" i="1" dirty="0"/>
              <a:t>E.g. Occupied bandwidth, UE Co-existence, Out-of-band blocking</a:t>
            </a:r>
          </a:p>
        </p:txBody>
      </p:sp>
    </p:spTree>
    <p:extLst>
      <p:ext uri="{BB962C8B-B14F-4D97-AF65-F5344CB8AC3E}">
        <p14:creationId xmlns:p14="http://schemas.microsoft.com/office/powerpoint/2010/main" val="3474768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408" y="1732443"/>
            <a:ext cx="8156040" cy="3856797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0">
              <a:lnSpc>
                <a:spcPct val="130000"/>
              </a:lnSpc>
            </a:pPr>
            <a:r>
              <a:rPr lang="en-US" sz="1800" dirty="0"/>
              <a:t>WF in </a:t>
            </a:r>
            <a:r>
              <a:rPr lang="en-US" altLang="zh-CN" sz="1800" dirty="0"/>
              <a:t>1#Adhoc was agreed based on a </a:t>
            </a:r>
            <a:r>
              <a:rPr lang="en-US" sz="1800" dirty="0"/>
              <a:t>R4-164900. This </a:t>
            </a:r>
            <a:r>
              <a:rPr lang="en-US" sz="1800" dirty="0" err="1"/>
              <a:t>Tdoc</a:t>
            </a:r>
            <a:r>
              <a:rPr lang="en-US" sz="1800" dirty="0"/>
              <a:t> provided an analysis only for OOB test case. However, RAN5 applied R4-164900 conclusions to all </a:t>
            </a:r>
            <a:r>
              <a:rPr lang="en-US" sz="1800" dirty="0" err="1"/>
              <a:t>TRx</a:t>
            </a:r>
            <a:r>
              <a:rPr lang="en-US" sz="1800" dirty="0"/>
              <a:t> test cases</a:t>
            </a:r>
          </a:p>
          <a:p>
            <a:pPr lvl="1">
              <a:lnSpc>
                <a:spcPct val="130000"/>
              </a:lnSpc>
            </a:pPr>
            <a:r>
              <a:rPr lang="es-ES_tradnl" sz="1600" dirty="0" err="1"/>
              <a:t>According</a:t>
            </a:r>
            <a:r>
              <a:rPr lang="es-ES_tradnl" sz="1600" dirty="0"/>
              <a:t> to RAN4, OOB </a:t>
            </a:r>
            <a:r>
              <a:rPr lang="es-ES_tradnl" sz="1600" dirty="0" err="1"/>
              <a:t>blocking</a:t>
            </a:r>
            <a:r>
              <a:rPr lang="es-ES_tradnl" sz="1600" dirty="0"/>
              <a:t> UE performance </a:t>
            </a:r>
            <a:r>
              <a:rPr lang="es-ES_tradnl" sz="1600" dirty="0" err="1"/>
              <a:t>is</a:t>
            </a:r>
            <a:r>
              <a:rPr lang="es-ES_tradnl" sz="1600" dirty="0"/>
              <a:t> </a:t>
            </a:r>
            <a:r>
              <a:rPr lang="es-ES_tradnl" sz="1600" dirty="0" err="1"/>
              <a:t>mainly</a:t>
            </a:r>
            <a:r>
              <a:rPr lang="es-ES_tradnl" sz="1600" dirty="0"/>
              <a:t> </a:t>
            </a:r>
            <a:r>
              <a:rPr lang="es-ES_tradnl" sz="1600" dirty="0" err="1"/>
              <a:t>determined</a:t>
            </a:r>
            <a:r>
              <a:rPr lang="es-ES_tradnl" sz="1600" dirty="0"/>
              <a:t> </a:t>
            </a:r>
            <a:r>
              <a:rPr lang="es-ES_tradnl" sz="1600" dirty="0" err="1"/>
              <a:t>by</a:t>
            </a:r>
            <a:r>
              <a:rPr lang="es-ES_tradnl" sz="1600" dirty="0"/>
              <a:t> </a:t>
            </a:r>
            <a:r>
              <a:rPr lang="es-ES_tradnl" sz="1600" dirty="0" err="1"/>
              <a:t>the</a:t>
            </a:r>
            <a:r>
              <a:rPr lang="es-ES_tradnl" sz="1600" dirty="0"/>
              <a:t> </a:t>
            </a:r>
            <a:r>
              <a:rPr lang="es-ES_tradnl" sz="1600" dirty="0" err="1"/>
              <a:t>wide</a:t>
            </a:r>
            <a:r>
              <a:rPr lang="es-ES_tradnl" sz="1600" dirty="0"/>
              <a:t> band </a:t>
            </a:r>
            <a:r>
              <a:rPr lang="es-ES_tradnl" sz="1600" dirty="0" err="1"/>
              <a:t>filter</a:t>
            </a:r>
            <a:r>
              <a:rPr lang="es-ES_tradnl" sz="1600" dirty="0"/>
              <a:t> </a:t>
            </a:r>
            <a:r>
              <a:rPr lang="es-ES_tradnl" sz="1600" dirty="0" err="1"/>
              <a:t>considered</a:t>
            </a:r>
            <a:r>
              <a:rPr lang="es-ES_tradnl" sz="1600" dirty="0"/>
              <a:t> in </a:t>
            </a:r>
            <a:r>
              <a:rPr lang="es-ES_tradnl" sz="1600" dirty="0" err="1"/>
              <a:t>the</a:t>
            </a:r>
            <a:r>
              <a:rPr lang="es-ES_tradnl" sz="1600" dirty="0"/>
              <a:t> UE </a:t>
            </a:r>
            <a:r>
              <a:rPr lang="es-ES_tradnl" sz="1600" dirty="0" err="1"/>
              <a:t>architecture</a:t>
            </a:r>
            <a:r>
              <a:rPr lang="es-ES_tradnl" sz="1600" dirty="0"/>
              <a:t>. </a:t>
            </a:r>
            <a:r>
              <a:rPr lang="es-ES_tradnl" sz="1600" dirty="0" err="1"/>
              <a:t>Such</a:t>
            </a:r>
            <a:r>
              <a:rPr lang="es-ES_tradnl" sz="1600" dirty="0"/>
              <a:t> </a:t>
            </a:r>
            <a:r>
              <a:rPr lang="es-ES_tradnl" sz="1600" dirty="0" err="1"/>
              <a:t>information</a:t>
            </a:r>
            <a:r>
              <a:rPr lang="es-ES_tradnl" sz="1600" dirty="0"/>
              <a:t> </a:t>
            </a:r>
            <a:r>
              <a:rPr lang="es-ES_tradnl" sz="1600" dirty="0" err="1"/>
              <a:t>was</a:t>
            </a:r>
            <a:r>
              <a:rPr lang="es-ES_tradnl" sz="1600" dirty="0"/>
              <a:t> </a:t>
            </a:r>
            <a:r>
              <a:rPr lang="es-ES_tradnl" sz="1600" dirty="0" err="1"/>
              <a:t>used</a:t>
            </a:r>
            <a:r>
              <a:rPr lang="es-ES_tradnl" sz="1600" dirty="0"/>
              <a:t> to define UE </a:t>
            </a:r>
            <a:r>
              <a:rPr lang="es-ES_tradnl" sz="1600" dirty="0" err="1"/>
              <a:t>requirements</a:t>
            </a:r>
            <a:r>
              <a:rPr lang="es-ES_tradnl" sz="1600" dirty="0"/>
              <a:t>.</a:t>
            </a:r>
          </a:p>
          <a:p>
            <a:pPr lvl="1">
              <a:lnSpc>
                <a:spcPct val="130000"/>
              </a:lnSpc>
            </a:pPr>
            <a:r>
              <a:rPr lang="es-ES_tradnl" sz="1600" dirty="0" err="1"/>
              <a:t>However</a:t>
            </a:r>
            <a:r>
              <a:rPr lang="es-ES_tradnl" sz="1600" dirty="0"/>
              <a:t>, </a:t>
            </a:r>
            <a:r>
              <a:rPr lang="es-ES_tradnl" sz="1600" dirty="0" err="1"/>
              <a:t>for</a:t>
            </a:r>
            <a:r>
              <a:rPr lang="es-ES_tradnl" sz="1600" dirty="0"/>
              <a:t> </a:t>
            </a:r>
            <a:r>
              <a:rPr lang="es-ES_tradnl" sz="1600" dirty="0" err="1"/>
              <a:t>other</a:t>
            </a:r>
            <a:r>
              <a:rPr lang="es-ES_tradnl" sz="1600" dirty="0"/>
              <a:t> UE </a:t>
            </a:r>
            <a:r>
              <a:rPr lang="es-ES_tradnl" sz="1600" dirty="0" err="1"/>
              <a:t>requirements</a:t>
            </a:r>
            <a:r>
              <a:rPr lang="es-ES_tradnl" sz="1600" dirty="0"/>
              <a:t>, </a:t>
            </a:r>
            <a:r>
              <a:rPr lang="es-ES_tradnl" sz="1600" dirty="0" err="1"/>
              <a:t>wide</a:t>
            </a:r>
            <a:r>
              <a:rPr lang="es-ES_tradnl" sz="1600" dirty="0"/>
              <a:t> band </a:t>
            </a:r>
            <a:r>
              <a:rPr lang="es-ES_tradnl" sz="1600" dirty="0" err="1"/>
              <a:t>filter</a:t>
            </a:r>
            <a:r>
              <a:rPr lang="es-ES_tradnl" sz="1600" dirty="0"/>
              <a:t> </a:t>
            </a:r>
            <a:r>
              <a:rPr lang="es-ES_tradnl" sz="1600" dirty="0" err="1"/>
              <a:t>will</a:t>
            </a:r>
            <a:r>
              <a:rPr lang="es-ES_tradnl" sz="1600" dirty="0"/>
              <a:t> </a:t>
            </a:r>
            <a:r>
              <a:rPr lang="es-ES_tradnl" sz="1600" dirty="0" err="1"/>
              <a:t>not</a:t>
            </a:r>
            <a:r>
              <a:rPr lang="es-ES_tradnl" sz="1600" dirty="0"/>
              <a:t> be </a:t>
            </a:r>
            <a:r>
              <a:rPr lang="es-ES_tradnl" sz="1600" dirty="0" err="1"/>
              <a:t>dominant</a:t>
            </a:r>
            <a:r>
              <a:rPr lang="es-ES_tradnl" sz="1600" dirty="0"/>
              <a:t> factor in </a:t>
            </a:r>
            <a:r>
              <a:rPr lang="es-ES_tradnl" sz="1600" dirty="0" err="1"/>
              <a:t>the</a:t>
            </a:r>
            <a:r>
              <a:rPr lang="es-ES_tradnl" sz="1600" dirty="0"/>
              <a:t> UE performance. </a:t>
            </a:r>
            <a:r>
              <a:rPr lang="es-ES_tradnl" sz="1600" dirty="0" err="1"/>
              <a:t>For</a:t>
            </a:r>
            <a:r>
              <a:rPr lang="es-ES_tradnl" sz="1600" dirty="0"/>
              <a:t> </a:t>
            </a:r>
            <a:r>
              <a:rPr lang="es-ES_tradnl" sz="1600" dirty="0" err="1"/>
              <a:t>example</a:t>
            </a:r>
            <a:r>
              <a:rPr lang="es-ES_tradnl" sz="1600" dirty="0"/>
              <a:t>, in MOP test case,  PA in UE </a:t>
            </a:r>
            <a:r>
              <a:rPr lang="es-ES_tradnl" sz="1600" dirty="0" err="1"/>
              <a:t>architecture</a:t>
            </a:r>
            <a:r>
              <a:rPr lang="es-ES_tradnl" sz="1600" dirty="0"/>
              <a:t>  </a:t>
            </a:r>
            <a:r>
              <a:rPr lang="es-ES_tradnl" sz="1600" dirty="0" err="1"/>
              <a:t>is</a:t>
            </a:r>
            <a:r>
              <a:rPr lang="es-ES_tradnl" sz="1600" dirty="0"/>
              <a:t> </a:t>
            </a:r>
            <a:r>
              <a:rPr lang="es-ES_tradnl" sz="1600" dirty="0" err="1"/>
              <a:t>supposed</a:t>
            </a:r>
            <a:r>
              <a:rPr lang="es-ES_tradnl" sz="1600" dirty="0"/>
              <a:t> to </a:t>
            </a:r>
            <a:r>
              <a:rPr lang="es-ES_tradnl" sz="1600" dirty="0" err="1"/>
              <a:t>have</a:t>
            </a:r>
            <a:r>
              <a:rPr lang="es-ES_tradnl" sz="1600" dirty="0"/>
              <a:t> more </a:t>
            </a:r>
            <a:r>
              <a:rPr lang="es-ES_tradnl" sz="1600" dirty="0" err="1"/>
              <a:t>impact</a:t>
            </a:r>
            <a:r>
              <a:rPr lang="es-ES_tradnl" sz="1600" dirty="0"/>
              <a:t> </a:t>
            </a:r>
            <a:r>
              <a:rPr lang="es-ES_tradnl" sz="1600" dirty="0" err="1"/>
              <a:t>on</a:t>
            </a:r>
            <a:r>
              <a:rPr lang="es-ES_tradnl" sz="1600" dirty="0"/>
              <a:t> UE performance </a:t>
            </a:r>
            <a:r>
              <a:rPr lang="es-ES_tradnl" sz="1600" dirty="0" err="1"/>
              <a:t>than</a:t>
            </a:r>
            <a:r>
              <a:rPr lang="es-ES_tradnl" sz="1600" dirty="0"/>
              <a:t> </a:t>
            </a:r>
            <a:r>
              <a:rPr lang="es-ES_tradnl" sz="1600" dirty="0" err="1"/>
              <a:t>filters</a:t>
            </a:r>
            <a:r>
              <a:rPr lang="es-ES_tradnl" sz="1600" dirty="0"/>
              <a:t>. </a:t>
            </a:r>
          </a:p>
          <a:p>
            <a:pPr lvl="1">
              <a:lnSpc>
                <a:spcPct val="130000"/>
              </a:lnSpc>
            </a:pPr>
            <a:r>
              <a:rPr lang="es-ES_tradnl" sz="1600" dirty="0" err="1"/>
              <a:t>Hence</a:t>
            </a:r>
            <a:r>
              <a:rPr lang="es-ES_tradnl" sz="1600" dirty="0"/>
              <a:t>, </a:t>
            </a:r>
            <a:r>
              <a:rPr lang="es-ES_tradnl" sz="1600" dirty="0" err="1"/>
              <a:t>each</a:t>
            </a:r>
            <a:r>
              <a:rPr lang="es-ES_tradnl" sz="1600" dirty="0"/>
              <a:t> UE </a:t>
            </a:r>
            <a:r>
              <a:rPr lang="es-ES_tradnl" sz="1600" dirty="0" err="1"/>
              <a:t>requirement</a:t>
            </a:r>
            <a:r>
              <a:rPr lang="es-ES_tradnl" sz="1600" dirty="0"/>
              <a:t> </a:t>
            </a:r>
            <a:r>
              <a:rPr lang="es-ES_tradnl" sz="1600" dirty="0" err="1"/>
              <a:t>will</a:t>
            </a:r>
            <a:r>
              <a:rPr lang="es-ES_tradnl" sz="1600" dirty="0"/>
              <a:t> be </a:t>
            </a:r>
            <a:r>
              <a:rPr lang="es-ES_tradnl" sz="1600" dirty="0" err="1"/>
              <a:t>mainly</a:t>
            </a:r>
            <a:r>
              <a:rPr lang="es-ES_tradnl" sz="1600" dirty="0"/>
              <a:t> </a:t>
            </a:r>
            <a:r>
              <a:rPr lang="es-ES_tradnl" sz="1600" dirty="0" err="1"/>
              <a:t>determined</a:t>
            </a:r>
            <a:r>
              <a:rPr lang="es-ES_tradnl" sz="1600" dirty="0"/>
              <a:t> </a:t>
            </a:r>
            <a:r>
              <a:rPr lang="es-ES_tradnl" sz="1600" dirty="0" err="1"/>
              <a:t>by</a:t>
            </a:r>
            <a:r>
              <a:rPr lang="es-ES_tradnl" sz="1600" dirty="0"/>
              <a:t> </a:t>
            </a:r>
            <a:r>
              <a:rPr lang="es-ES_tradnl" sz="1600" dirty="0" err="1"/>
              <a:t>different</a:t>
            </a:r>
            <a:r>
              <a:rPr lang="es-ES_tradnl" sz="1600" dirty="0"/>
              <a:t> </a:t>
            </a:r>
            <a:r>
              <a:rPr lang="es-ES_tradnl" sz="1600" dirty="0" err="1"/>
              <a:t>elements</a:t>
            </a:r>
            <a:r>
              <a:rPr lang="es-ES_tradnl" sz="1600" dirty="0"/>
              <a:t> </a:t>
            </a:r>
            <a:r>
              <a:rPr lang="es-ES_tradnl" sz="1600" dirty="0" err="1"/>
              <a:t>on</a:t>
            </a:r>
            <a:r>
              <a:rPr lang="es-ES_tradnl" sz="1600" dirty="0"/>
              <a:t> UE </a:t>
            </a:r>
            <a:r>
              <a:rPr lang="es-ES_tradnl" sz="1600" dirty="0" err="1"/>
              <a:t>TRx</a:t>
            </a:r>
            <a:r>
              <a:rPr lang="es-ES_tradnl" sz="1600" dirty="0"/>
              <a:t> </a:t>
            </a:r>
            <a:r>
              <a:rPr lang="es-ES_tradnl" sz="1600" dirty="0" err="1"/>
              <a:t>chain</a:t>
            </a:r>
            <a:r>
              <a:rPr lang="es-ES_tradnl" sz="1600" dirty="0"/>
              <a:t>.</a:t>
            </a:r>
            <a:endParaRPr lang="en-US" sz="1600" dirty="0"/>
          </a:p>
          <a:p>
            <a:pPr marL="457200" lvl="1" indent="0">
              <a:buNone/>
            </a:pPr>
            <a:endParaRPr lang="en-US" sz="12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95536" y="836712"/>
            <a:ext cx="6120680" cy="49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/>
              <a:t>Observations of 1#Adhoc WF (1/2)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69072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408" y="460962"/>
            <a:ext cx="6779096" cy="490066"/>
          </a:xfrm>
        </p:spPr>
        <p:txBody>
          <a:bodyPr>
            <a:noAutofit/>
          </a:bodyPr>
          <a:lstStyle/>
          <a:p>
            <a:pPr algn="l"/>
            <a:r>
              <a:rPr lang="en-US" sz="3200" dirty="0"/>
              <a:t>Observations of 1#Adhoc WF (</a:t>
            </a:r>
            <a:r>
              <a:rPr lang="en-US" altLang="zh-CN" sz="3200" dirty="0"/>
              <a:t>2/2</a:t>
            </a:r>
            <a:r>
              <a:rPr lang="en-US" sz="3200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86658"/>
            <a:ext cx="8516080" cy="319447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0">
              <a:lnSpc>
                <a:spcPct val="130000"/>
              </a:lnSpc>
            </a:pPr>
            <a:r>
              <a:rPr lang="en-US" sz="1800" dirty="0"/>
              <a:t>In R5-165691, concerns are expressed, with this method some bands will never be tested and UE performance are unknown.</a:t>
            </a:r>
          </a:p>
          <a:p>
            <a:pPr lvl="1">
              <a:lnSpc>
                <a:spcPct val="130000"/>
              </a:lnSpc>
            </a:pPr>
            <a:r>
              <a:rPr lang="en-US" sz="1400" dirty="0"/>
              <a:t>The previous WF only considers the filter side and has not considered other RF components as described in </a:t>
            </a:r>
            <a:r>
              <a:rPr lang="en-US" altLang="zh-CN" sz="1400" dirty="0"/>
              <a:t>R5-165691. The PA, switch, </a:t>
            </a:r>
            <a:r>
              <a:rPr lang="en-US" altLang="zh-CN" sz="1400" dirty="0" err="1"/>
              <a:t>etc</a:t>
            </a:r>
            <a:r>
              <a:rPr lang="en-US" altLang="zh-CN" sz="1400" dirty="0"/>
              <a:t>, may perform differently in different bands which will cause TX/RX performance difference; </a:t>
            </a:r>
          </a:p>
          <a:p>
            <a:pPr lvl="1">
              <a:lnSpc>
                <a:spcPct val="130000"/>
              </a:lnSpc>
            </a:pPr>
            <a:r>
              <a:rPr lang="en-US" altLang="zh-CN" sz="1400" dirty="0"/>
              <a:t>The </a:t>
            </a:r>
            <a:r>
              <a:rPr lang="en-US" sz="1400" dirty="0"/>
              <a:t>insertion loss of wide band filter used for NB-</a:t>
            </a:r>
            <a:r>
              <a:rPr lang="en-US" sz="1400" dirty="0" err="1"/>
              <a:t>IoT</a:t>
            </a:r>
            <a:r>
              <a:rPr lang="en-US" sz="1400" dirty="0"/>
              <a:t> UE is non-ideal and the differences within 300MHz BW may even be larger than 2dB which also cannot be ignored.</a:t>
            </a:r>
          </a:p>
          <a:p>
            <a:pPr>
              <a:lnSpc>
                <a:spcPct val="130000"/>
              </a:lnSpc>
            </a:pPr>
            <a:r>
              <a:rPr lang="en-US" sz="1800" dirty="0"/>
              <a:t>O</a:t>
            </a:r>
            <a:r>
              <a:rPr lang="en-US" altLang="zh-CN" sz="1800" dirty="0"/>
              <a:t>nly test two edge of the wide-band filter could not guarantee UE performance under bands in the middle.</a:t>
            </a:r>
            <a:endParaRPr lang="en-US" sz="1800" dirty="0"/>
          </a:p>
          <a:p>
            <a:pPr lvl="1"/>
            <a:endParaRPr lang="en-US" sz="1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75" y="4799957"/>
            <a:ext cx="7830643" cy="1581371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580292" y="4955197"/>
            <a:ext cx="3982916" cy="1090186"/>
            <a:chOff x="580292" y="3393891"/>
            <a:chExt cx="3982916" cy="1090186"/>
          </a:xfrm>
        </p:grpSpPr>
        <p:sp>
          <p:nvSpPr>
            <p:cNvPr id="17" name="任意多边形 16"/>
            <p:cNvSpPr/>
            <p:nvPr/>
          </p:nvSpPr>
          <p:spPr>
            <a:xfrm>
              <a:off x="958362" y="3393891"/>
              <a:ext cx="3604846" cy="1072601"/>
            </a:xfrm>
            <a:custGeom>
              <a:avLst/>
              <a:gdLst>
                <a:gd name="connsiteX0" fmla="*/ 0 w 3604846"/>
                <a:gd name="connsiteY0" fmla="*/ 35109 h 1072601"/>
                <a:gd name="connsiteX1" fmla="*/ 430823 w 3604846"/>
                <a:gd name="connsiteY1" fmla="*/ 87863 h 1072601"/>
                <a:gd name="connsiteX2" fmla="*/ 879230 w 3604846"/>
                <a:gd name="connsiteY2" fmla="*/ 35109 h 1072601"/>
                <a:gd name="connsiteX3" fmla="*/ 1485900 w 3604846"/>
                <a:gd name="connsiteY3" fmla="*/ 272501 h 1072601"/>
                <a:gd name="connsiteX4" fmla="*/ 2312376 w 3604846"/>
                <a:gd name="connsiteY4" fmla="*/ 123032 h 1072601"/>
                <a:gd name="connsiteX5" fmla="*/ 2751992 w 3604846"/>
                <a:gd name="connsiteY5" fmla="*/ 43901 h 1072601"/>
                <a:gd name="connsiteX6" fmla="*/ 3138853 w 3604846"/>
                <a:gd name="connsiteY6" fmla="*/ 79071 h 1072601"/>
                <a:gd name="connsiteX7" fmla="*/ 3411415 w 3604846"/>
                <a:gd name="connsiteY7" fmla="*/ 940717 h 1072601"/>
                <a:gd name="connsiteX8" fmla="*/ 3604846 w 3604846"/>
                <a:gd name="connsiteY8" fmla="*/ 1072601 h 107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846" h="1072601">
                  <a:moveTo>
                    <a:pt x="0" y="35109"/>
                  </a:moveTo>
                  <a:cubicBezTo>
                    <a:pt x="142142" y="61486"/>
                    <a:pt x="284285" y="87863"/>
                    <a:pt x="430823" y="87863"/>
                  </a:cubicBezTo>
                  <a:cubicBezTo>
                    <a:pt x="577361" y="87863"/>
                    <a:pt x="703384" y="4336"/>
                    <a:pt x="879230" y="35109"/>
                  </a:cubicBezTo>
                  <a:cubicBezTo>
                    <a:pt x="1055076" y="65882"/>
                    <a:pt x="1247042" y="257847"/>
                    <a:pt x="1485900" y="272501"/>
                  </a:cubicBezTo>
                  <a:cubicBezTo>
                    <a:pt x="1724758" y="287155"/>
                    <a:pt x="2312376" y="123032"/>
                    <a:pt x="2312376" y="123032"/>
                  </a:cubicBezTo>
                  <a:cubicBezTo>
                    <a:pt x="2523391" y="84932"/>
                    <a:pt x="2614246" y="51228"/>
                    <a:pt x="2751992" y="43901"/>
                  </a:cubicBezTo>
                  <a:cubicBezTo>
                    <a:pt x="2889738" y="36574"/>
                    <a:pt x="3028949" y="-70398"/>
                    <a:pt x="3138853" y="79071"/>
                  </a:cubicBezTo>
                  <a:cubicBezTo>
                    <a:pt x="3248757" y="228540"/>
                    <a:pt x="3333750" y="775129"/>
                    <a:pt x="3411415" y="940717"/>
                  </a:cubicBezTo>
                  <a:cubicBezTo>
                    <a:pt x="3489080" y="1106305"/>
                    <a:pt x="3568211" y="1052086"/>
                    <a:pt x="3604846" y="1072601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580292" y="3437792"/>
              <a:ext cx="369277" cy="1046285"/>
            </a:xfrm>
            <a:custGeom>
              <a:avLst/>
              <a:gdLst>
                <a:gd name="connsiteX0" fmla="*/ 369277 w 369277"/>
                <a:gd name="connsiteY0" fmla="*/ 0 h 1046285"/>
                <a:gd name="connsiteX1" fmla="*/ 254977 w 369277"/>
                <a:gd name="connsiteY1" fmla="*/ 483577 h 1046285"/>
                <a:gd name="connsiteX2" fmla="*/ 184639 w 369277"/>
                <a:gd name="connsiteY2" fmla="*/ 931985 h 1046285"/>
                <a:gd name="connsiteX3" fmla="*/ 43962 w 369277"/>
                <a:gd name="connsiteY3" fmla="*/ 984739 h 1046285"/>
                <a:gd name="connsiteX4" fmla="*/ 0 w 369277"/>
                <a:gd name="connsiteY4" fmla="*/ 1046285 h 104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277" h="1046285">
                  <a:moveTo>
                    <a:pt x="369277" y="0"/>
                  </a:moveTo>
                  <a:cubicBezTo>
                    <a:pt x="327513" y="164123"/>
                    <a:pt x="285750" y="328246"/>
                    <a:pt x="254977" y="483577"/>
                  </a:cubicBezTo>
                  <a:cubicBezTo>
                    <a:pt x="224204" y="638908"/>
                    <a:pt x="219808" y="848458"/>
                    <a:pt x="184639" y="931985"/>
                  </a:cubicBezTo>
                  <a:cubicBezTo>
                    <a:pt x="149470" y="1015512"/>
                    <a:pt x="74735" y="965689"/>
                    <a:pt x="43962" y="984739"/>
                  </a:cubicBezTo>
                  <a:cubicBezTo>
                    <a:pt x="13189" y="1003789"/>
                    <a:pt x="6594" y="1025037"/>
                    <a:pt x="0" y="1046285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510335" y="4937612"/>
            <a:ext cx="3982916" cy="1090186"/>
            <a:chOff x="580292" y="3393891"/>
            <a:chExt cx="3982916" cy="1090186"/>
          </a:xfrm>
        </p:grpSpPr>
        <p:sp>
          <p:nvSpPr>
            <p:cNvPr id="21" name="任意多边形 20"/>
            <p:cNvSpPr/>
            <p:nvPr/>
          </p:nvSpPr>
          <p:spPr>
            <a:xfrm>
              <a:off x="958362" y="3393891"/>
              <a:ext cx="3604846" cy="1072601"/>
            </a:xfrm>
            <a:custGeom>
              <a:avLst/>
              <a:gdLst>
                <a:gd name="connsiteX0" fmla="*/ 0 w 3604846"/>
                <a:gd name="connsiteY0" fmla="*/ 35109 h 1072601"/>
                <a:gd name="connsiteX1" fmla="*/ 430823 w 3604846"/>
                <a:gd name="connsiteY1" fmla="*/ 87863 h 1072601"/>
                <a:gd name="connsiteX2" fmla="*/ 879230 w 3604846"/>
                <a:gd name="connsiteY2" fmla="*/ 35109 h 1072601"/>
                <a:gd name="connsiteX3" fmla="*/ 1485900 w 3604846"/>
                <a:gd name="connsiteY3" fmla="*/ 272501 h 1072601"/>
                <a:gd name="connsiteX4" fmla="*/ 2312376 w 3604846"/>
                <a:gd name="connsiteY4" fmla="*/ 123032 h 1072601"/>
                <a:gd name="connsiteX5" fmla="*/ 2751992 w 3604846"/>
                <a:gd name="connsiteY5" fmla="*/ 43901 h 1072601"/>
                <a:gd name="connsiteX6" fmla="*/ 3138853 w 3604846"/>
                <a:gd name="connsiteY6" fmla="*/ 79071 h 1072601"/>
                <a:gd name="connsiteX7" fmla="*/ 3411415 w 3604846"/>
                <a:gd name="connsiteY7" fmla="*/ 940717 h 1072601"/>
                <a:gd name="connsiteX8" fmla="*/ 3604846 w 3604846"/>
                <a:gd name="connsiteY8" fmla="*/ 1072601 h 1072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04846" h="1072601">
                  <a:moveTo>
                    <a:pt x="0" y="35109"/>
                  </a:moveTo>
                  <a:cubicBezTo>
                    <a:pt x="142142" y="61486"/>
                    <a:pt x="284285" y="87863"/>
                    <a:pt x="430823" y="87863"/>
                  </a:cubicBezTo>
                  <a:cubicBezTo>
                    <a:pt x="577361" y="87863"/>
                    <a:pt x="703384" y="4336"/>
                    <a:pt x="879230" y="35109"/>
                  </a:cubicBezTo>
                  <a:cubicBezTo>
                    <a:pt x="1055076" y="65882"/>
                    <a:pt x="1247042" y="257847"/>
                    <a:pt x="1485900" y="272501"/>
                  </a:cubicBezTo>
                  <a:cubicBezTo>
                    <a:pt x="1724758" y="287155"/>
                    <a:pt x="2312376" y="123032"/>
                    <a:pt x="2312376" y="123032"/>
                  </a:cubicBezTo>
                  <a:cubicBezTo>
                    <a:pt x="2523391" y="84932"/>
                    <a:pt x="2614246" y="51228"/>
                    <a:pt x="2751992" y="43901"/>
                  </a:cubicBezTo>
                  <a:cubicBezTo>
                    <a:pt x="2889738" y="36574"/>
                    <a:pt x="3028949" y="-70398"/>
                    <a:pt x="3138853" y="79071"/>
                  </a:cubicBezTo>
                  <a:cubicBezTo>
                    <a:pt x="3248757" y="228540"/>
                    <a:pt x="3333750" y="775129"/>
                    <a:pt x="3411415" y="940717"/>
                  </a:cubicBezTo>
                  <a:cubicBezTo>
                    <a:pt x="3489080" y="1106305"/>
                    <a:pt x="3568211" y="1052086"/>
                    <a:pt x="3604846" y="1072601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580292" y="3437792"/>
              <a:ext cx="369277" cy="1046285"/>
            </a:xfrm>
            <a:custGeom>
              <a:avLst/>
              <a:gdLst>
                <a:gd name="connsiteX0" fmla="*/ 369277 w 369277"/>
                <a:gd name="connsiteY0" fmla="*/ 0 h 1046285"/>
                <a:gd name="connsiteX1" fmla="*/ 254977 w 369277"/>
                <a:gd name="connsiteY1" fmla="*/ 483577 h 1046285"/>
                <a:gd name="connsiteX2" fmla="*/ 184639 w 369277"/>
                <a:gd name="connsiteY2" fmla="*/ 931985 h 1046285"/>
                <a:gd name="connsiteX3" fmla="*/ 43962 w 369277"/>
                <a:gd name="connsiteY3" fmla="*/ 984739 h 1046285"/>
                <a:gd name="connsiteX4" fmla="*/ 0 w 369277"/>
                <a:gd name="connsiteY4" fmla="*/ 1046285 h 104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277" h="1046285">
                  <a:moveTo>
                    <a:pt x="369277" y="0"/>
                  </a:moveTo>
                  <a:cubicBezTo>
                    <a:pt x="327513" y="164123"/>
                    <a:pt x="285750" y="328246"/>
                    <a:pt x="254977" y="483577"/>
                  </a:cubicBezTo>
                  <a:cubicBezTo>
                    <a:pt x="224204" y="638908"/>
                    <a:pt x="219808" y="848458"/>
                    <a:pt x="184639" y="931985"/>
                  </a:cubicBezTo>
                  <a:cubicBezTo>
                    <a:pt x="149470" y="1015512"/>
                    <a:pt x="74735" y="965689"/>
                    <a:pt x="43962" y="984739"/>
                  </a:cubicBezTo>
                  <a:cubicBezTo>
                    <a:pt x="13189" y="1003789"/>
                    <a:pt x="6594" y="1025037"/>
                    <a:pt x="0" y="1046285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053016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07504" y="750714"/>
            <a:ext cx="8928992" cy="455049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0">
              <a:lnSpc>
                <a:spcPct val="130000"/>
              </a:lnSpc>
            </a:pPr>
            <a:r>
              <a:rPr lang="en-US" sz="1600" dirty="0"/>
              <a:t>Considering the problems mentioned above, there are two methods to verifying UE performances in the middle bands.</a:t>
            </a:r>
          </a:p>
          <a:p>
            <a:pPr lvl="1">
              <a:lnSpc>
                <a:spcPct val="130000"/>
              </a:lnSpc>
            </a:pPr>
            <a:r>
              <a:rPr lang="en-US" sz="1200" u="sng" dirty="0"/>
              <a:t>Method 1: Test all the mid </a:t>
            </a:r>
            <a:r>
              <a:rPr lang="en-US" sz="1200" u="sng" dirty="0" err="1"/>
              <a:t>freq</a:t>
            </a:r>
            <a:r>
              <a:rPr lang="en-US" sz="1200" u="sng" dirty="0"/>
              <a:t> of each supported mid bands;</a:t>
            </a:r>
          </a:p>
          <a:p>
            <a:pPr marL="914400" lvl="2" indent="0">
              <a:lnSpc>
                <a:spcPct val="130000"/>
              </a:lnSpc>
              <a:buNone/>
            </a:pPr>
            <a:r>
              <a:rPr lang="en-US" sz="1200" i="1" dirty="0"/>
              <a:t>Pros: UE performance in all the bands can be verified;</a:t>
            </a:r>
          </a:p>
          <a:p>
            <a:pPr marL="914400" lvl="2" indent="0">
              <a:lnSpc>
                <a:spcPct val="130000"/>
              </a:lnSpc>
              <a:buNone/>
            </a:pPr>
            <a:r>
              <a:rPr lang="en-US" sz="1200" i="1" dirty="0"/>
              <a:t>Cons: Test time will increase with supported bands.</a:t>
            </a:r>
          </a:p>
          <a:p>
            <a:pPr lvl="1">
              <a:lnSpc>
                <a:spcPct val="130000"/>
              </a:lnSpc>
            </a:pPr>
            <a:r>
              <a:rPr lang="en-US" sz="1200" u="sng" dirty="0"/>
              <a:t>Method 2: Test only one mid </a:t>
            </a:r>
            <a:r>
              <a:rPr lang="en-US" sz="1200" u="sng" dirty="0" err="1"/>
              <a:t>freq</a:t>
            </a:r>
            <a:r>
              <a:rPr lang="en-US" sz="1200" u="sng" dirty="0"/>
              <a:t> of all the supported mid bands which is closest to the middle.</a:t>
            </a:r>
          </a:p>
          <a:p>
            <a:pPr marL="914400" lvl="2" indent="0">
              <a:lnSpc>
                <a:spcPct val="130000"/>
              </a:lnSpc>
              <a:buNone/>
            </a:pPr>
            <a:r>
              <a:rPr lang="en-US" sz="1200" i="1" dirty="0"/>
              <a:t>Pros: Test time will not be added much and UE performance can be verified partially;</a:t>
            </a:r>
          </a:p>
          <a:p>
            <a:pPr marL="914400" lvl="2" indent="0">
              <a:lnSpc>
                <a:spcPct val="130000"/>
              </a:lnSpc>
              <a:buNone/>
            </a:pPr>
            <a:r>
              <a:rPr lang="en-US" sz="1200" i="1" dirty="0"/>
              <a:t>Cons: There still is possibility that UE could have poor performance in some unverified bands.</a:t>
            </a:r>
          </a:p>
          <a:p>
            <a:pPr>
              <a:lnSpc>
                <a:spcPct val="130000"/>
              </a:lnSpc>
            </a:pPr>
            <a:r>
              <a:rPr lang="en-US" sz="1600" dirty="0"/>
              <a:t>Depending on test case, either method 1 or 2 may be most </a:t>
            </a:r>
            <a:r>
              <a:rPr lang="en-US" sz="1600" dirty="0" smtClean="0"/>
              <a:t>suitable.</a:t>
            </a:r>
            <a:endParaRPr lang="en-US" sz="1600" dirty="0"/>
          </a:p>
          <a:p>
            <a:pPr lvl="1">
              <a:lnSpc>
                <a:spcPct val="130000"/>
              </a:lnSpc>
            </a:pPr>
            <a:r>
              <a:rPr lang="en-US" sz="1200" dirty="0"/>
              <a:t>In individual test cases, other selection methods can not be precluded but those will need to be analyzed and justified.</a:t>
            </a:r>
          </a:p>
          <a:p>
            <a:pPr>
              <a:lnSpc>
                <a:spcPct val="130000"/>
              </a:lnSpc>
            </a:pPr>
            <a:r>
              <a:rPr lang="en-US" sz="1600" b="1" dirty="0">
                <a:solidFill>
                  <a:srgbClr val="C00000"/>
                </a:solidFill>
              </a:rPr>
              <a:t>Proposal: </a:t>
            </a:r>
          </a:p>
          <a:p>
            <a:pPr lvl="1">
              <a:lnSpc>
                <a:spcPct val="130000"/>
              </a:lnSpc>
            </a:pPr>
            <a:r>
              <a:rPr lang="en-US" sz="1200" b="1" dirty="0">
                <a:solidFill>
                  <a:srgbClr val="C00000"/>
                </a:solidFill>
              </a:rPr>
              <a:t>F</a:t>
            </a:r>
            <a:r>
              <a:rPr lang="en-US" altLang="zh-CN" sz="1200" b="1" dirty="0">
                <a:solidFill>
                  <a:srgbClr val="C00000"/>
                </a:solidFill>
              </a:rPr>
              <a:t>or most important cases such as Max Output Power and Reference Sensitivity t</a:t>
            </a:r>
            <a:r>
              <a:rPr lang="en-US" sz="1200" b="1" dirty="0">
                <a:solidFill>
                  <a:srgbClr val="C00000"/>
                </a:solidFill>
              </a:rPr>
              <a:t>est all the mid </a:t>
            </a:r>
            <a:r>
              <a:rPr lang="en-US" sz="1200" b="1" dirty="0" err="1">
                <a:solidFill>
                  <a:srgbClr val="C00000"/>
                </a:solidFill>
              </a:rPr>
              <a:t>freq</a:t>
            </a:r>
            <a:r>
              <a:rPr lang="en-US" sz="1200" b="1" dirty="0">
                <a:solidFill>
                  <a:srgbClr val="C00000"/>
                </a:solidFill>
              </a:rPr>
              <a:t> of each supported mid bands (method </a:t>
            </a:r>
            <a:r>
              <a:rPr lang="en-US" sz="1200" b="1" dirty="0" smtClean="0">
                <a:solidFill>
                  <a:srgbClr val="C00000"/>
                </a:solidFill>
              </a:rPr>
              <a:t>1). </a:t>
            </a:r>
            <a:endParaRPr lang="en-US" sz="1200" b="1" dirty="0">
              <a:solidFill>
                <a:srgbClr val="C00000"/>
              </a:solidFill>
            </a:endParaRPr>
          </a:p>
          <a:p>
            <a:pPr lvl="1">
              <a:lnSpc>
                <a:spcPct val="130000"/>
              </a:lnSpc>
            </a:pPr>
            <a:r>
              <a:rPr lang="en-US" sz="1200" b="1" dirty="0">
                <a:solidFill>
                  <a:srgbClr val="C00000"/>
                </a:solidFill>
              </a:rPr>
              <a:t>For other cases as default only test one mid </a:t>
            </a:r>
            <a:r>
              <a:rPr lang="en-US" sz="1200" b="1" dirty="0" err="1">
                <a:solidFill>
                  <a:srgbClr val="C00000"/>
                </a:solidFill>
              </a:rPr>
              <a:t>freq</a:t>
            </a:r>
            <a:r>
              <a:rPr lang="en-US" sz="1200" b="1" dirty="0">
                <a:solidFill>
                  <a:srgbClr val="C00000"/>
                </a:solidFill>
              </a:rPr>
              <a:t> of all supported mid band which is closest to the middle (method </a:t>
            </a:r>
            <a:r>
              <a:rPr lang="en-US" sz="1200" b="1" dirty="0" smtClean="0">
                <a:solidFill>
                  <a:srgbClr val="C00000"/>
                </a:solidFill>
              </a:rPr>
              <a:t>2).</a:t>
            </a:r>
            <a:endParaRPr lang="en-US" sz="1200" b="1" dirty="0">
              <a:solidFill>
                <a:srgbClr val="C00000"/>
              </a:solidFill>
            </a:endParaRPr>
          </a:p>
          <a:p>
            <a:pPr marL="457200" lvl="1" indent="0">
              <a:lnSpc>
                <a:spcPct val="130000"/>
              </a:lnSpc>
              <a:buNone/>
            </a:pPr>
            <a:r>
              <a:rPr lang="en-US" altLang="zh-CN" sz="1200" i="1" dirty="0"/>
              <a:t>Pros: Test time will be acceptable and most important TX/RX </a:t>
            </a:r>
            <a:r>
              <a:rPr lang="en-US" altLang="zh-CN" sz="1200" i="1" dirty="0" smtClean="0"/>
              <a:t>cases </a:t>
            </a:r>
            <a:r>
              <a:rPr lang="en-US" altLang="zh-CN" sz="1200" i="1" dirty="0"/>
              <a:t>in the mid bands can also be verified;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5373216"/>
            <a:ext cx="6844720" cy="1296144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00100" y="260648"/>
            <a:ext cx="8348364" cy="490066"/>
          </a:xfrm>
        </p:spPr>
        <p:txBody>
          <a:bodyPr>
            <a:noAutofit/>
          </a:bodyPr>
          <a:lstStyle/>
          <a:p>
            <a:pPr algn="l"/>
            <a:r>
              <a:rPr lang="en-US" sz="3200" dirty="0"/>
              <a:t>Discussion of additional test frequency selection</a:t>
            </a:r>
          </a:p>
        </p:txBody>
      </p:sp>
    </p:spTree>
    <p:extLst>
      <p:ext uri="{BB962C8B-B14F-4D97-AF65-F5344CB8AC3E}">
        <p14:creationId xmlns:p14="http://schemas.microsoft.com/office/powerpoint/2010/main" val="2228907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DDF4E0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</TotalTime>
  <Words>620</Words>
  <Application>Microsoft Office PowerPoint</Application>
  <PresentationFormat>全屏显示(4:3)</PresentationFormat>
  <Paragraphs>36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宋体</vt:lpstr>
      <vt:lpstr>Arial</vt:lpstr>
      <vt:lpstr>Calibri</vt:lpstr>
      <vt:lpstr>Times New Roman</vt:lpstr>
      <vt:lpstr>Office Theme</vt:lpstr>
      <vt:lpstr>Discussion of RF/RRM test frequency selection approach</vt:lpstr>
      <vt:lpstr>Background: WF from 1#Adhoc</vt:lpstr>
      <vt:lpstr>PowerPoint 演示文稿</vt:lpstr>
      <vt:lpstr>Observations of 1#Adhoc WF (2/2)</vt:lpstr>
      <vt:lpstr>Discussion of additional test frequency selection</vt:lpstr>
    </vt:vector>
  </TitlesOfParts>
  <Company>Sony Ericsson Mobile Communications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Zander, Olof</dc:creator>
  <dc:description>Rev PA1</dc:description>
  <cp:lastModifiedBy>Jinqiang</cp:lastModifiedBy>
  <cp:revision>155</cp:revision>
  <dcterms:created xsi:type="dcterms:W3CDTF">2016-05-03T23:11:31Z</dcterms:created>
  <dcterms:modified xsi:type="dcterms:W3CDTF">2016-08-25T15:10:54Z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">
    <vt:lpwstr>1</vt:lpwstr>
  </property>
  <property fmtid="{D5CDD505-2E9C-101B-9397-08002B2CF9AE}" pid="3" name="SecurityClass">
    <vt:lpwstr>Confidential</vt:lpwstr>
  </property>
  <property fmtid="{D5CDD505-2E9C-101B-9397-08002B2CF9AE}" pid="4" name="Prepared">
    <vt:lpwstr/>
  </property>
  <property fmtid="{D5CDD505-2E9C-101B-9397-08002B2CF9AE}" pid="5" name="Checked">
    <vt:lpwstr/>
  </property>
  <property fmtid="{D5CDD505-2E9C-101B-9397-08002B2CF9AE}" pid="6" name="Date">
    <vt:lpwstr>2016-05-04</vt:lpwstr>
  </property>
  <property fmtid="{D5CDD505-2E9C-101B-9397-08002B2CF9AE}" pid="7" name="Revision">
    <vt:lpwstr>PA1</vt:lpwstr>
  </property>
  <property fmtid="{D5CDD505-2E9C-101B-9397-08002B2CF9AE}" pid="8" name="Title">
    <vt:lpwstr/>
  </property>
  <property fmtid="{D5CDD505-2E9C-101B-9397-08002B2CF9AE}" pid="9" name="DocName">
    <vt:lpwstr/>
  </property>
  <property fmtid="{D5CDD505-2E9C-101B-9397-08002B2CF9AE}" pid="10" name="DocNo">
    <vt:lpwstr/>
  </property>
  <property fmtid="{D5CDD505-2E9C-101B-9397-08002B2CF9AE}" pid="11" name="ApprovedBy">
    <vt:lpwstr/>
  </property>
  <property fmtid="{D5CDD505-2E9C-101B-9397-08002B2CF9AE}" pid="12" name="Reference">
    <vt:lpwstr/>
  </property>
  <property fmtid="{D5CDD505-2E9C-101B-9397-08002B2CF9AE}" pid="13" name="Keyword">
    <vt:lpwstr/>
  </property>
  <property fmtid="{D5CDD505-2E9C-101B-9397-08002B2CF9AE}" pid="14" name="LeftFooterField">
    <vt:lpwstr>DocNo</vt:lpwstr>
  </property>
  <property fmtid="{D5CDD505-2E9C-101B-9397-08002B2CF9AE}" pid="15" name="RightFooterField">
    <vt:lpwstr>Title</vt:lpwstr>
  </property>
  <property fmtid="{D5CDD505-2E9C-101B-9397-08002B2CF9AE}" pid="16" name="MiddleFooterField">
    <vt:lpwstr>Date</vt:lpwstr>
  </property>
  <property fmtid="{D5CDD505-2E9C-101B-9397-08002B2CF9AE}" pid="17" name="SecClassViewType">
    <vt:lpwstr>False</vt:lpwstr>
  </property>
  <property fmtid="{D5CDD505-2E9C-101B-9397-08002B2CF9AE}" pid="18" name="FooterType">
    <vt:lpwstr>CVL</vt:lpwstr>
  </property>
  <property fmtid="{D5CDD505-2E9C-101B-9397-08002B2CF9AE}" pid="19" name="DocumentType">
    <vt:lpwstr> </vt:lpwstr>
  </property>
  <property fmtid="{D5CDD505-2E9C-101B-9397-08002B2CF9AE}" pid="20" name="TemplateName">
    <vt:lpwstr> </vt:lpwstr>
  </property>
  <property fmtid="{D5CDD505-2E9C-101B-9397-08002B2CF9AE}" pid="21" name="TemplateVersion">
    <vt:lpwstr> </vt:lpwstr>
  </property>
  <property fmtid="{D5CDD505-2E9C-101B-9397-08002B2CF9AE}" pid="22" name="TotalNumb">
    <vt:lpwstr>False</vt:lpwstr>
  </property>
</Properties>
</file>