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82" r:id="rId2"/>
    <p:sldId id="587" r:id="rId3"/>
    <p:sldId id="588" r:id="rId4"/>
    <p:sldId id="583" r:id="rId5"/>
    <p:sldId id="589" r:id="rId6"/>
    <p:sldId id="585" r:id="rId7"/>
    <p:sldId id="586" r:id="rId8"/>
    <p:sldId id="584" r:id="rId9"/>
    <p:sldId id="329" r:id="rId10"/>
  </p:sldIdLst>
  <p:sldSz cx="9144000" cy="6858000" type="screen4x3"/>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C65885"/>
    <a:srgbClr val="4BACC6"/>
    <a:srgbClr val="F79646"/>
    <a:srgbClr val="4F81BD"/>
    <a:srgbClr val="FFB850"/>
    <a:srgbClr val="DAE3F3"/>
    <a:srgbClr val="9BBB59"/>
    <a:srgbClr val="953735"/>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7" autoAdjust="0"/>
    <p:restoredTop sz="94989" autoAdjust="0"/>
  </p:normalViewPr>
  <p:slideViewPr>
    <p:cSldViewPr>
      <p:cViewPr varScale="1">
        <p:scale>
          <a:sx n="80" d="100"/>
          <a:sy n="80" d="100"/>
        </p:scale>
        <p:origin x="632" y="40"/>
      </p:cViewPr>
      <p:guideLst>
        <p:guide orient="horz" pos="2160"/>
        <p:guide pos="2880"/>
      </p:guideLst>
    </p:cSldViewPr>
  </p:slideViewPr>
  <p:notesTextViewPr>
    <p:cViewPr>
      <p:scale>
        <a:sx n="100" d="100"/>
        <a:sy n="100" d="100"/>
      </p:scale>
      <p:origin x="0" y="0"/>
    </p:cViewPr>
  </p:notesTextViewPr>
  <p:notesViewPr>
    <p:cSldViewPr>
      <p:cViewPr varScale="1">
        <p:scale>
          <a:sx n="55" d="100"/>
          <a:sy n="55" d="100"/>
        </p:scale>
        <p:origin x="241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4D5209-D3DB-4583-AB1A-A41B885B50FF}" type="datetimeFigureOut">
              <a:rPr lang="zh-CN" altLang="en-US" smtClean="0"/>
              <a:t>2016/5/13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DD9F06-87FD-4CCB-9A0A-7E929A6EF60B}" type="slidenum">
              <a:rPr lang="zh-CN" altLang="en-US" smtClean="0"/>
              <a:t>‹#›</a:t>
            </a:fld>
            <a:endParaRPr lang="zh-CN" altLang="en-US"/>
          </a:p>
        </p:txBody>
      </p:sp>
    </p:spTree>
    <p:extLst>
      <p:ext uri="{BB962C8B-B14F-4D97-AF65-F5344CB8AC3E}">
        <p14:creationId xmlns:p14="http://schemas.microsoft.com/office/powerpoint/2010/main" val="135878529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B9813-DE81-472E-B30A-2C9D4DD4145F}" type="datetimeFigureOut">
              <a:rPr lang="zh-CN" altLang="en-US" smtClean="0"/>
              <a:pPr/>
              <a:t>2016/5/13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DB61F-980D-4117-937C-B96ED37B6431}" type="slidenum">
              <a:rPr lang="zh-CN" altLang="en-US" smtClean="0"/>
              <a:pPr/>
              <a:t>‹#›</a:t>
            </a:fld>
            <a:endParaRPr lang="zh-CN" altLang="en-US"/>
          </a:p>
        </p:txBody>
      </p:sp>
    </p:spTree>
    <p:extLst>
      <p:ext uri="{BB962C8B-B14F-4D97-AF65-F5344CB8AC3E}">
        <p14:creationId xmlns:p14="http://schemas.microsoft.com/office/powerpoint/2010/main" val="2779042656"/>
      </p:ext>
    </p:extLst>
  </p:cSld>
  <p:clrMap bg1="lt1" tx1="dk1" bg2="lt2" tx2="dk2" accent1="accent1" accent2="accent2" accent3="accent3" accent4="accent4" accent5="accent5" accent6="accent6" hlink="hlink" folHlink="folHlink"/>
  <p:hf sldNum="0" hdr="0" ft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010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1"/>
          <p:cNvCxnSpPr/>
          <p:nvPr userDrawn="1"/>
        </p:nvCxnSpPr>
        <p:spPr>
          <a:xfrm>
            <a:off x="827584" y="1037450"/>
            <a:ext cx="7488832" cy="0"/>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标题 1"/>
          <p:cNvSpPr>
            <a:spLocks noGrp="1"/>
          </p:cNvSpPr>
          <p:nvPr>
            <p:ph type="title"/>
          </p:nvPr>
        </p:nvSpPr>
        <p:spPr>
          <a:xfrm>
            <a:off x="1038436" y="274637"/>
            <a:ext cx="7067128" cy="634083"/>
          </a:xfrm>
          <a:prstGeom prst="rect">
            <a:avLst/>
          </a:prstGeom>
        </p:spPr>
        <p:txBody>
          <a:bodyPr/>
          <a:lstStyle>
            <a:lvl1pPr>
              <a:defRPr sz="3200" b="1"/>
            </a:lvl1pPr>
          </a:lstStyle>
          <a:p>
            <a:r>
              <a:rPr lang="zh-CN" altLang="en-US" dirty="0"/>
              <a:t>单击此处编辑母版标题样式</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44408" y="274637"/>
            <a:ext cx="691612" cy="63159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4068" y="0"/>
            <a:ext cx="9144000" cy="6858000"/>
          </a:xfrm>
          <a:prstGeom prst="rect">
            <a:avLst/>
          </a:prstGeom>
          <a:gradFill flip="none" rotWithShape="1">
            <a:gsLst>
              <a:gs pos="0">
                <a:schemeClr val="bg1"/>
              </a:gs>
              <a:gs pos="10000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Lst>
  <p:hf hdr="0" ftr="0" dt="0"/>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rcRect l="30166" t="22083" r="56876" b="67617"/>
          <a:stretch>
            <a:fillRect/>
          </a:stretch>
        </p:blipFill>
        <p:spPr>
          <a:xfrm>
            <a:off x="6382625" y="857254"/>
            <a:ext cx="1059851" cy="529789"/>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40398" t="22083" r="36072" b="33091"/>
          <a:stretch>
            <a:fillRect/>
          </a:stretch>
        </p:blipFill>
        <p:spPr>
          <a:xfrm>
            <a:off x="7219497" y="857251"/>
            <a:ext cx="1924507" cy="2305604"/>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rcRect l="22860" t="23467" r="64545" b="56491"/>
          <a:stretch>
            <a:fillRect/>
          </a:stretch>
        </p:blipFill>
        <p:spPr>
          <a:xfrm>
            <a:off x="5785040" y="928447"/>
            <a:ext cx="1030169" cy="1030820"/>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40" name="图片 39"/>
          <p:cNvPicPr>
            <a:picLocks noChangeAspect="1"/>
          </p:cNvPicPr>
          <p:nvPr/>
        </p:nvPicPr>
        <p:blipFill>
          <a:blip r:embed="rId3">
            <a:extLst>
              <a:ext uri="{28A0092B-C50C-407E-A947-70E740481C1C}">
                <a14:useLocalDpi xmlns:a14="http://schemas.microsoft.com/office/drawing/2010/main" val="0"/>
              </a:ext>
            </a:extLst>
          </a:blip>
          <a:srcRect l="30126" t="30312" r="51245" b="40065"/>
          <a:stretch>
            <a:fillRect/>
          </a:stretch>
        </p:blipFill>
        <p:spPr>
          <a:xfrm>
            <a:off x="6379339" y="1280519"/>
            <a:ext cx="1523627" cy="1523627"/>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39" name="图片 38"/>
          <p:cNvPicPr>
            <a:picLocks noChangeAspect="1"/>
          </p:cNvPicPr>
          <p:nvPr/>
        </p:nvPicPr>
        <p:blipFill>
          <a:blip r:embed="rId3">
            <a:extLst>
              <a:ext uri="{28A0092B-C50C-407E-A947-70E740481C1C}">
                <a14:useLocalDpi xmlns:a14="http://schemas.microsoft.com/office/drawing/2010/main" val="0"/>
              </a:ext>
            </a:extLst>
          </a:blip>
          <a:srcRect l="19079" t="34136" r="75228" b="56812"/>
          <a:stretch>
            <a:fillRect/>
          </a:stretch>
        </p:blipFill>
        <p:spPr>
          <a:xfrm>
            <a:off x="5475822" y="1477199"/>
            <a:ext cx="465583" cy="46558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2" name="矩形 11"/>
          <p:cNvSpPr/>
          <p:nvPr/>
        </p:nvSpPr>
        <p:spPr>
          <a:xfrm rot="2685974">
            <a:off x="7622199" y="2274807"/>
            <a:ext cx="685800" cy="685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6" name="矩形 45"/>
          <p:cNvSpPr/>
          <p:nvPr/>
        </p:nvSpPr>
        <p:spPr>
          <a:xfrm rot="2685974">
            <a:off x="7272827" y="2759141"/>
            <a:ext cx="246771" cy="24677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7" name="矩形 46"/>
          <p:cNvSpPr/>
          <p:nvPr/>
        </p:nvSpPr>
        <p:spPr>
          <a:xfrm rot="2657183">
            <a:off x="5826782" y="1863415"/>
            <a:ext cx="361143" cy="3049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8" name="矩形 47"/>
          <p:cNvSpPr/>
          <p:nvPr/>
        </p:nvSpPr>
        <p:spPr>
          <a:xfrm rot="2685974">
            <a:off x="5187718" y="1611032"/>
            <a:ext cx="191777" cy="19177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9" name="矩形 48"/>
          <p:cNvSpPr/>
          <p:nvPr/>
        </p:nvSpPr>
        <p:spPr>
          <a:xfrm rot="2685974">
            <a:off x="5171386" y="1272642"/>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1" name="矩形 50"/>
          <p:cNvSpPr/>
          <p:nvPr/>
        </p:nvSpPr>
        <p:spPr>
          <a:xfrm rot="2685974">
            <a:off x="8684795" y="2899665"/>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2" name="矩形 51"/>
          <p:cNvSpPr/>
          <p:nvPr/>
        </p:nvSpPr>
        <p:spPr>
          <a:xfrm rot="2731766">
            <a:off x="6005378" y="2242326"/>
            <a:ext cx="594961" cy="603332"/>
          </a:xfrm>
          <a:prstGeom prst="rect">
            <a:avLst/>
          </a:prstGeom>
          <a:solidFill>
            <a:srgbClr val="478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矩形 52"/>
          <p:cNvSpPr/>
          <p:nvPr/>
        </p:nvSpPr>
        <p:spPr>
          <a:xfrm rot="2685974">
            <a:off x="5694015" y="2648272"/>
            <a:ext cx="246771" cy="24677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4" name="矩形 53"/>
          <p:cNvSpPr/>
          <p:nvPr/>
        </p:nvSpPr>
        <p:spPr>
          <a:xfrm rot="2685974">
            <a:off x="2595334" y="2551804"/>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0" name="任意多边形 59"/>
          <p:cNvSpPr/>
          <p:nvPr/>
        </p:nvSpPr>
        <p:spPr>
          <a:xfrm rot="2680233">
            <a:off x="4957553" y="3531851"/>
            <a:ext cx="4045059" cy="3561940"/>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cxnSp>
        <p:nvCxnSpPr>
          <p:cNvPr id="62" name="直接连接符 61"/>
          <p:cNvCxnSpPr/>
          <p:nvPr/>
        </p:nvCxnSpPr>
        <p:spPr>
          <a:xfrm>
            <a:off x="6790768" y="2814613"/>
            <a:ext cx="2353232" cy="229674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4500563" y="2837236"/>
            <a:ext cx="2291240" cy="230132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506391" y="5144443"/>
            <a:ext cx="2353232" cy="229674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08151" y="2733853"/>
            <a:ext cx="3867342" cy="1384995"/>
          </a:xfrm>
          <a:prstGeom prst="rect">
            <a:avLst/>
          </a:prstGeom>
        </p:spPr>
        <p:txBody>
          <a:bodyPr wrap="none">
            <a:spAutoFit/>
          </a:bodyPr>
          <a:lstStyle/>
          <a:p>
            <a:pPr algn="ctr">
              <a:lnSpc>
                <a:spcPct val="150000"/>
              </a:lnSpc>
            </a:pPr>
            <a:r>
              <a:rPr lang="en-US" altLang="zh-CN" sz="2800" b="1" dirty="0">
                <a:solidFill>
                  <a:srgbClr val="020FBD"/>
                </a:solidFill>
                <a:ea typeface="华文中宋" panose="02010600040101010101" pitchFamily="2" charset="-122"/>
              </a:rPr>
              <a:t>NB-</a:t>
            </a:r>
            <a:r>
              <a:rPr lang="en-US" altLang="zh-CN" sz="2800" b="1" dirty="0" err="1">
                <a:solidFill>
                  <a:srgbClr val="020FBD"/>
                </a:solidFill>
                <a:ea typeface="华文中宋" panose="02010600040101010101" pitchFamily="2" charset="-122"/>
              </a:rPr>
              <a:t>IoT</a:t>
            </a:r>
            <a:r>
              <a:rPr lang="en-US" altLang="zh-CN" sz="2800" b="1" dirty="0">
                <a:solidFill>
                  <a:srgbClr val="020FBD"/>
                </a:solidFill>
                <a:ea typeface="华文中宋" panose="02010600040101010101" pitchFamily="2" charset="-122"/>
              </a:rPr>
              <a:t> SIG Test Issues </a:t>
            </a:r>
          </a:p>
          <a:p>
            <a:pPr algn="ctr">
              <a:lnSpc>
                <a:spcPct val="150000"/>
              </a:lnSpc>
            </a:pPr>
            <a:r>
              <a:rPr lang="en-US" altLang="zh-CN" sz="2800" b="1" dirty="0">
                <a:solidFill>
                  <a:srgbClr val="020FBD"/>
                </a:solidFill>
                <a:ea typeface="华文中宋" panose="02010600040101010101" pitchFamily="2" charset="-122"/>
              </a:rPr>
              <a:t>for Discussion</a:t>
            </a:r>
            <a:endParaRPr lang="zh-CN" altLang="en-US" sz="2800" b="1" dirty="0">
              <a:solidFill>
                <a:srgbClr val="020FBD"/>
              </a:solidFill>
              <a:ea typeface="华文中宋" panose="02010600040101010101" pitchFamily="2" charset="-122"/>
            </a:endParaRPr>
          </a:p>
        </p:txBody>
      </p:sp>
      <p:sp>
        <p:nvSpPr>
          <p:cNvPr id="28" name="副标题 2"/>
          <p:cNvSpPr txBox="1">
            <a:spLocks/>
          </p:cNvSpPr>
          <p:nvPr/>
        </p:nvSpPr>
        <p:spPr>
          <a:xfrm>
            <a:off x="1736095" y="4699269"/>
            <a:ext cx="1811445" cy="388071"/>
          </a:xfrm>
          <a:prstGeom prst="rect">
            <a:avLst/>
          </a:prstGeom>
        </p:spPr>
        <p:txBody>
          <a:bodyPr vert="horz" lIns="68580" tIns="34291" rIns="68580" bIns="34291"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10000"/>
              </a:lnSpc>
              <a:spcBef>
                <a:spcPts val="0"/>
              </a:spcBef>
              <a:spcAft>
                <a:spcPts val="451"/>
              </a:spcAft>
            </a:pPr>
            <a:r>
              <a:rPr lang="en-US" altLang="zh-CN" sz="2000" dirty="0">
                <a:solidFill>
                  <a:srgbClr val="020FBD"/>
                </a:solidFill>
                <a:latin typeface="华文中宋" panose="02010600040101010101" pitchFamily="2" charset="-122"/>
                <a:ea typeface="华文中宋" panose="02010600040101010101" pitchFamily="2" charset="-122"/>
              </a:rPr>
              <a:t>2016.5</a:t>
            </a:r>
            <a:endParaRPr lang="zh-CN" altLang="en-US" sz="2000" dirty="0">
              <a:solidFill>
                <a:srgbClr val="020FBD"/>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888371" y="5491951"/>
            <a:ext cx="3638368" cy="400110"/>
          </a:xfrm>
          <a:prstGeom prst="rect">
            <a:avLst/>
          </a:prstGeom>
          <a:noFill/>
        </p:spPr>
        <p:txBody>
          <a:bodyPr wrap="none" rtlCol="0">
            <a:spAutoFit/>
          </a:bodyPr>
          <a:lstStyle/>
          <a:p>
            <a:r>
              <a:rPr lang="en-US" altLang="zh-CN" sz="2000" dirty="0">
                <a:solidFill>
                  <a:srgbClr val="020FBD"/>
                </a:solidFill>
                <a:latin typeface="+mj-lt"/>
                <a:ea typeface="华文中宋" panose="02010600040101010101" pitchFamily="2" charset="-122"/>
              </a:rPr>
              <a:t>CATT, CMCC, TDIA, </a:t>
            </a:r>
            <a:r>
              <a:rPr lang="en-US" altLang="zh-CN" sz="2000" dirty="0" err="1">
                <a:solidFill>
                  <a:srgbClr val="020FBD"/>
                </a:solidFill>
                <a:latin typeface="+mj-lt"/>
                <a:ea typeface="华文中宋" panose="02010600040101010101" pitchFamily="2" charset="-122"/>
              </a:rPr>
              <a:t>StarPoint</a:t>
            </a:r>
            <a:endParaRPr lang="zh-CN" altLang="en-US" sz="2000" dirty="0">
              <a:solidFill>
                <a:srgbClr val="020FBD"/>
              </a:solidFill>
              <a:latin typeface="+mj-lt"/>
              <a:ea typeface="华文中宋" panose="02010600040101010101" pitchFamily="2" charset="-122"/>
            </a:endParaRPr>
          </a:p>
        </p:txBody>
      </p:sp>
    </p:spTree>
    <p:extLst>
      <p:ext uri="{BB962C8B-B14F-4D97-AF65-F5344CB8AC3E}">
        <p14:creationId xmlns:p14="http://schemas.microsoft.com/office/powerpoint/2010/main" val="911747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New Test States 1/2</a:t>
            </a:r>
            <a:endParaRPr lang="zh-CN" altLang="en-US" dirty="0"/>
          </a:p>
        </p:txBody>
      </p:sp>
      <p:sp>
        <p:nvSpPr>
          <p:cNvPr id="45" name="矩形 44"/>
          <p:cNvSpPr/>
          <p:nvPr/>
        </p:nvSpPr>
        <p:spPr>
          <a:xfrm>
            <a:off x="799782" y="1310144"/>
            <a:ext cx="7544435" cy="1477328"/>
          </a:xfrm>
          <a:prstGeom prst="rect">
            <a:avLst/>
          </a:prstGeom>
        </p:spPr>
        <p:txBody>
          <a:bodyPr wrap="square">
            <a:spAutoFit/>
          </a:bodyPr>
          <a:lstStyle/>
          <a:p>
            <a:pPr algn="just"/>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The figure below shows NB-IOT UE test states which can be used in the initial condition of the test cases. </a:t>
            </a:r>
          </a:p>
          <a:p>
            <a:pPr algn="just"/>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(Note: In some TCs the UE may be transferred from State 1 to State 2 directly, while in some others the UE may be transferred from State 1 to State 2 through State 2B, FFS)</a:t>
            </a:r>
          </a:p>
        </p:txBody>
      </p:sp>
      <p:sp>
        <p:nvSpPr>
          <p:cNvPr id="19" name="Rectangle 62"/>
          <p:cNvSpPr>
            <a:spLocks noChangeArrowheads="1"/>
          </p:cNvSpPr>
          <p:nvPr/>
        </p:nvSpPr>
        <p:spPr bwMode="auto">
          <a:xfrm>
            <a:off x="1547664" y="29251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3" name="Rectangle 135"/>
          <p:cNvSpPr>
            <a:spLocks noChangeArrowheads="1"/>
          </p:cNvSpPr>
          <p:nvPr/>
        </p:nvSpPr>
        <p:spPr bwMode="auto">
          <a:xfrm>
            <a:off x="1547664" y="26369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67"/>
          <p:cNvSpPr>
            <a:spLocks noChangeArrowheads="1"/>
          </p:cNvSpPr>
          <p:nvPr/>
        </p:nvSpPr>
        <p:spPr bwMode="auto">
          <a:xfrm>
            <a:off x="1691680" y="278946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6" name="Rectangle 143"/>
          <p:cNvSpPr>
            <a:spLocks noChangeArrowheads="1"/>
          </p:cNvSpPr>
          <p:nvPr/>
        </p:nvSpPr>
        <p:spPr bwMode="auto">
          <a:xfrm>
            <a:off x="1331640" y="27874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67" name="Group 79"/>
          <p:cNvGrpSpPr>
            <a:grpSpLocks noChangeAspect="1"/>
          </p:cNvGrpSpPr>
          <p:nvPr/>
        </p:nvGrpSpPr>
        <p:grpSpPr bwMode="auto">
          <a:xfrm>
            <a:off x="1547664" y="2951175"/>
            <a:ext cx="5924550" cy="3273425"/>
            <a:chOff x="1440" y="1644"/>
            <a:chExt cx="9330" cy="5155"/>
          </a:xfrm>
        </p:grpSpPr>
        <p:sp>
          <p:nvSpPr>
            <p:cNvPr id="168" name="AutoShape 142"/>
            <p:cNvSpPr>
              <a:spLocks noChangeAspect="1" noChangeArrowheads="1" noTextEdit="1"/>
            </p:cNvSpPr>
            <p:nvPr/>
          </p:nvSpPr>
          <p:spPr bwMode="auto">
            <a:xfrm>
              <a:off x="1440" y="1644"/>
              <a:ext cx="9330" cy="51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1"/>
            <p:cNvSpPr>
              <a:spLocks/>
            </p:cNvSpPr>
            <p:nvPr/>
          </p:nvSpPr>
          <p:spPr bwMode="auto">
            <a:xfrm>
              <a:off x="5322" y="1786"/>
              <a:ext cx="1408" cy="850"/>
            </a:xfrm>
            <a:custGeom>
              <a:avLst/>
              <a:gdLst>
                <a:gd name="T0" fmla="*/ 1230 w 1409"/>
                <a:gd name="T1" fmla="*/ 850 h 850"/>
                <a:gd name="T2" fmla="*/ 1283 w 1409"/>
                <a:gd name="T3" fmla="*/ 773 h 850"/>
                <a:gd name="T4" fmla="*/ 1326 w 1409"/>
                <a:gd name="T5" fmla="*/ 692 h 850"/>
                <a:gd name="T6" fmla="*/ 1362 w 1409"/>
                <a:gd name="T7" fmla="*/ 605 h 850"/>
                <a:gd name="T8" fmla="*/ 1390 w 1409"/>
                <a:gd name="T9" fmla="*/ 517 h 850"/>
                <a:gd name="T10" fmla="*/ 1409 w 1409"/>
                <a:gd name="T11" fmla="*/ 425 h 850"/>
                <a:gd name="T12" fmla="*/ 1388 w 1409"/>
                <a:gd name="T13" fmla="*/ 334 h 850"/>
                <a:gd name="T14" fmla="*/ 1359 w 1409"/>
                <a:gd name="T15" fmla="*/ 248 h 850"/>
                <a:gd name="T16" fmla="*/ 1323 w 1409"/>
                <a:gd name="T17" fmla="*/ 164 h 850"/>
                <a:gd name="T18" fmla="*/ 1280 w 1409"/>
                <a:gd name="T19" fmla="*/ 80 h 850"/>
                <a:gd name="T20" fmla="*/ 1230 w 1409"/>
                <a:gd name="T21" fmla="*/ 0 h 850"/>
                <a:gd name="T22" fmla="*/ 180 w 1409"/>
                <a:gd name="T23" fmla="*/ 0 h 850"/>
                <a:gd name="T24" fmla="*/ 125 w 1409"/>
                <a:gd name="T25" fmla="*/ 80 h 850"/>
                <a:gd name="T26" fmla="*/ 84 w 1409"/>
                <a:gd name="T27" fmla="*/ 164 h 850"/>
                <a:gd name="T28" fmla="*/ 48 w 1409"/>
                <a:gd name="T29" fmla="*/ 248 h 850"/>
                <a:gd name="T30" fmla="*/ 17 w 1409"/>
                <a:gd name="T31" fmla="*/ 334 h 850"/>
                <a:gd name="T32" fmla="*/ 0 w 1409"/>
                <a:gd name="T33" fmla="*/ 425 h 850"/>
                <a:gd name="T34" fmla="*/ 17 w 1409"/>
                <a:gd name="T35" fmla="*/ 517 h 850"/>
                <a:gd name="T36" fmla="*/ 48 w 1409"/>
                <a:gd name="T37" fmla="*/ 605 h 850"/>
                <a:gd name="T38" fmla="*/ 84 w 1409"/>
                <a:gd name="T39" fmla="*/ 692 h 850"/>
                <a:gd name="T40" fmla="*/ 125 w 1409"/>
                <a:gd name="T41" fmla="*/ 773 h 850"/>
                <a:gd name="T42" fmla="*/ 180 w 1409"/>
                <a:gd name="T43" fmla="*/ 850 h 850"/>
                <a:gd name="T44" fmla="*/ 1230 w 1409"/>
                <a:gd name="T45" fmla="*/ 85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9" h="850">
                  <a:moveTo>
                    <a:pt x="1230" y="850"/>
                  </a:moveTo>
                  <a:lnTo>
                    <a:pt x="1283" y="773"/>
                  </a:lnTo>
                  <a:lnTo>
                    <a:pt x="1326" y="692"/>
                  </a:lnTo>
                  <a:lnTo>
                    <a:pt x="1362" y="605"/>
                  </a:lnTo>
                  <a:lnTo>
                    <a:pt x="1390" y="517"/>
                  </a:lnTo>
                  <a:lnTo>
                    <a:pt x="1409" y="425"/>
                  </a:lnTo>
                  <a:lnTo>
                    <a:pt x="1388" y="334"/>
                  </a:lnTo>
                  <a:lnTo>
                    <a:pt x="1359" y="248"/>
                  </a:lnTo>
                  <a:lnTo>
                    <a:pt x="1323" y="164"/>
                  </a:lnTo>
                  <a:lnTo>
                    <a:pt x="1280" y="80"/>
                  </a:lnTo>
                  <a:lnTo>
                    <a:pt x="1230" y="0"/>
                  </a:lnTo>
                  <a:lnTo>
                    <a:pt x="180" y="0"/>
                  </a:lnTo>
                  <a:lnTo>
                    <a:pt x="125" y="80"/>
                  </a:lnTo>
                  <a:lnTo>
                    <a:pt x="84" y="164"/>
                  </a:lnTo>
                  <a:lnTo>
                    <a:pt x="48" y="248"/>
                  </a:lnTo>
                  <a:lnTo>
                    <a:pt x="17" y="334"/>
                  </a:lnTo>
                  <a:lnTo>
                    <a:pt x="0" y="425"/>
                  </a:lnTo>
                  <a:lnTo>
                    <a:pt x="17" y="517"/>
                  </a:lnTo>
                  <a:lnTo>
                    <a:pt x="48" y="605"/>
                  </a:lnTo>
                  <a:lnTo>
                    <a:pt x="84" y="692"/>
                  </a:lnTo>
                  <a:lnTo>
                    <a:pt x="125" y="773"/>
                  </a:lnTo>
                  <a:lnTo>
                    <a:pt x="180" y="850"/>
                  </a:lnTo>
                  <a:lnTo>
                    <a:pt x="1230" y="850"/>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0"/>
            <p:cNvSpPr>
              <a:spLocks noChangeArrowheads="1"/>
            </p:cNvSpPr>
            <p:nvPr/>
          </p:nvSpPr>
          <p:spPr bwMode="auto">
            <a:xfrm>
              <a:off x="5495" y="1968"/>
              <a:ext cx="1085" cy="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a:t>
              </a:r>
              <a:r>
                <a:rPr kumimoji="0" lang="en-GB" altLang="ja-JP"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1 Switched OFF</a:t>
              </a:r>
              <a:endParaRPr kumimoji="0" lang="en-GB" altLang="ja-JP" sz="1800" b="0" i="0" u="none" strike="noStrike" cap="none" normalizeH="0" baseline="0">
                <a:ln>
                  <a:noFill/>
                </a:ln>
                <a:solidFill>
                  <a:schemeClr val="tx1"/>
                </a:solidFill>
                <a:effectLst/>
                <a:latin typeface="Arial" panose="020B0604020202020204" pitchFamily="34" charset="0"/>
              </a:endParaRPr>
            </a:p>
          </p:txBody>
        </p:sp>
        <p:sp>
          <p:nvSpPr>
            <p:cNvPr id="171" name="Freeform 139"/>
            <p:cNvSpPr>
              <a:spLocks/>
            </p:cNvSpPr>
            <p:nvPr/>
          </p:nvSpPr>
          <p:spPr bwMode="auto">
            <a:xfrm>
              <a:off x="4942" y="295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AutoShape 138"/>
            <p:cNvSpPr>
              <a:spLocks noChangeShapeType="1"/>
            </p:cNvSpPr>
            <p:nvPr/>
          </p:nvSpPr>
          <p:spPr bwMode="auto">
            <a:xfrm>
              <a:off x="4985" y="2848"/>
              <a:ext cx="1" cy="10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37"/>
            <p:cNvSpPr>
              <a:spLocks/>
            </p:cNvSpPr>
            <p:nvPr/>
          </p:nvSpPr>
          <p:spPr bwMode="auto">
            <a:xfrm>
              <a:off x="6213" y="3124"/>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Text Box 136"/>
            <p:cNvSpPr txBox="1">
              <a:spLocks noChangeArrowheads="1"/>
            </p:cNvSpPr>
            <p:nvPr/>
          </p:nvSpPr>
          <p:spPr bwMode="auto">
            <a:xfrm>
              <a:off x="6158" y="3108"/>
              <a:ext cx="2067"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2B</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chemeClr val="tx1"/>
                  </a:solidFill>
                  <a:effectLst/>
                  <a:latin typeface="Arial" panose="020B0604020202020204" pitchFamily="34" charset="0"/>
                  <a:ea typeface="MS Mincho" charset="-128"/>
                  <a:cs typeface="Arial" panose="020B0604020202020204" pitchFamily="34" charset="0"/>
                </a:rPr>
                <a:t>Registered without PDN</a:t>
              </a:r>
              <a:br>
                <a:rPr kumimoji="0" lang="en-GB" altLang="zh-CN" sz="800" b="0" i="0" u="none" strike="noStrike" cap="none" normalizeH="0" baseline="0">
                  <a:ln>
                    <a:noFill/>
                  </a:ln>
                  <a:solidFill>
                    <a:srgbClr val="FF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Idle Mode</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75" name="Group 133"/>
            <p:cNvGrpSpPr>
              <a:grpSpLocks/>
            </p:cNvGrpSpPr>
            <p:nvPr/>
          </p:nvGrpSpPr>
          <p:grpSpPr bwMode="auto">
            <a:xfrm>
              <a:off x="7142" y="3967"/>
              <a:ext cx="110" cy="472"/>
              <a:chOff x="7142" y="3967"/>
              <a:chExt cx="110" cy="472"/>
            </a:xfrm>
          </p:grpSpPr>
          <p:sp>
            <p:nvSpPr>
              <p:cNvPr id="229" name="AutoShape 135"/>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34"/>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Group 130"/>
            <p:cNvGrpSpPr>
              <a:grpSpLocks/>
            </p:cNvGrpSpPr>
            <p:nvPr/>
          </p:nvGrpSpPr>
          <p:grpSpPr bwMode="auto">
            <a:xfrm>
              <a:off x="7132" y="2850"/>
              <a:ext cx="110" cy="279"/>
              <a:chOff x="7132" y="2850"/>
              <a:chExt cx="110" cy="279"/>
            </a:xfrm>
          </p:grpSpPr>
          <p:sp>
            <p:nvSpPr>
              <p:cNvPr id="227" name="Freeform 132"/>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AutoShape 131"/>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7" name="Line 129"/>
            <p:cNvSpPr>
              <a:spLocks noChangeShapeType="1"/>
            </p:cNvSpPr>
            <p:nvPr/>
          </p:nvSpPr>
          <p:spPr bwMode="auto">
            <a:xfrm>
              <a:off x="4987" y="2846"/>
              <a:ext cx="218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128"/>
            <p:cNvSpPr>
              <a:spLocks noChangeShapeType="1"/>
            </p:cNvSpPr>
            <p:nvPr/>
          </p:nvSpPr>
          <p:spPr bwMode="auto">
            <a:xfrm flipV="1">
              <a:off x="6018" y="2638"/>
              <a:ext cx="1" cy="2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9" name="Group 125"/>
            <p:cNvGrpSpPr>
              <a:grpSpLocks/>
            </p:cNvGrpSpPr>
            <p:nvPr/>
          </p:nvGrpSpPr>
          <p:grpSpPr bwMode="auto">
            <a:xfrm>
              <a:off x="4007" y="3108"/>
              <a:ext cx="1991" cy="888"/>
              <a:chOff x="6500" y="3095"/>
              <a:chExt cx="1991" cy="888"/>
            </a:xfrm>
          </p:grpSpPr>
          <p:sp>
            <p:nvSpPr>
              <p:cNvPr id="225" name="Freeform 127"/>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Text Box 126"/>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Registered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Idle Mode</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80" name="Group 122"/>
            <p:cNvGrpSpPr>
              <a:grpSpLocks/>
            </p:cNvGrpSpPr>
            <p:nvPr/>
          </p:nvGrpSpPr>
          <p:grpSpPr bwMode="auto">
            <a:xfrm>
              <a:off x="1768" y="3108"/>
              <a:ext cx="1991" cy="888"/>
              <a:chOff x="6500" y="3095"/>
              <a:chExt cx="1991" cy="888"/>
            </a:xfrm>
          </p:grpSpPr>
          <p:sp>
            <p:nvSpPr>
              <p:cNvPr id="223" name="Freeform 124"/>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Text Box 123"/>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Registered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81" name="Freeform 121"/>
            <p:cNvSpPr>
              <a:spLocks/>
            </p:cNvSpPr>
            <p:nvPr/>
          </p:nvSpPr>
          <p:spPr bwMode="auto">
            <a:xfrm>
              <a:off x="8466" y="313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Text Box 120"/>
            <p:cNvSpPr txBox="1">
              <a:spLocks noChangeArrowheads="1"/>
            </p:cNvSpPr>
            <p:nvPr/>
          </p:nvSpPr>
          <p:spPr bwMode="auto">
            <a:xfrm>
              <a:off x="8432" y="3115"/>
              <a:ext cx="2076"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2C</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chemeClr val="tx1"/>
                  </a:solidFill>
                  <a:effectLst/>
                  <a:latin typeface="Arial" panose="020B0604020202020204" pitchFamily="34" charset="0"/>
                  <a:ea typeface="MS Mincho" charset="-128"/>
                  <a:cs typeface="Arial" panose="020B0604020202020204" pitchFamily="34" charset="0"/>
                </a:rPr>
                <a:t>Registered without PDN</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83" name="Group 117"/>
            <p:cNvGrpSpPr>
              <a:grpSpLocks/>
            </p:cNvGrpSpPr>
            <p:nvPr/>
          </p:nvGrpSpPr>
          <p:grpSpPr bwMode="auto">
            <a:xfrm>
              <a:off x="6193" y="4431"/>
              <a:ext cx="1991" cy="888"/>
              <a:chOff x="6500" y="3095"/>
              <a:chExt cx="1991" cy="888"/>
            </a:xfrm>
          </p:grpSpPr>
          <p:sp>
            <p:nvSpPr>
              <p:cNvPr id="221" name="Freeform 119"/>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Text Box 118"/>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3B</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SRB Established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84" name="Freeform 116"/>
            <p:cNvSpPr>
              <a:spLocks/>
            </p:cNvSpPr>
            <p:nvPr/>
          </p:nvSpPr>
          <p:spPr bwMode="auto">
            <a:xfrm>
              <a:off x="4041" y="4447"/>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Text Box 115"/>
            <p:cNvSpPr txBox="1">
              <a:spLocks noChangeArrowheads="1"/>
            </p:cNvSpPr>
            <p:nvPr/>
          </p:nvSpPr>
          <p:spPr bwMode="auto">
            <a:xfrm>
              <a:off x="4014" y="4431"/>
              <a:ext cx="20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Generic RB Established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sp>
          <p:nvSpPr>
            <p:cNvPr id="186" name="Freeform 114"/>
            <p:cNvSpPr>
              <a:spLocks/>
            </p:cNvSpPr>
            <p:nvPr/>
          </p:nvSpPr>
          <p:spPr bwMode="auto">
            <a:xfrm>
              <a:off x="1788" y="4447"/>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Text Box 113"/>
            <p:cNvSpPr txBox="1">
              <a:spLocks noChangeArrowheads="1"/>
            </p:cNvSpPr>
            <p:nvPr/>
          </p:nvSpPr>
          <p:spPr bwMode="auto">
            <a:xfrm>
              <a:off x="1698" y="4431"/>
              <a:ext cx="2116"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Generic RB Established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88" name="Group 110"/>
            <p:cNvGrpSpPr>
              <a:grpSpLocks/>
            </p:cNvGrpSpPr>
            <p:nvPr/>
          </p:nvGrpSpPr>
          <p:grpSpPr bwMode="auto">
            <a:xfrm>
              <a:off x="8446" y="4431"/>
              <a:ext cx="1991" cy="888"/>
              <a:chOff x="6500" y="3095"/>
              <a:chExt cx="1991" cy="888"/>
            </a:xfrm>
          </p:grpSpPr>
          <p:sp>
            <p:nvSpPr>
              <p:cNvPr id="219" name="Freeform 112"/>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Text Box 111"/>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3C</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SRB Established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89" name="Group 107"/>
            <p:cNvGrpSpPr>
              <a:grpSpLocks/>
            </p:cNvGrpSpPr>
            <p:nvPr/>
          </p:nvGrpSpPr>
          <p:grpSpPr bwMode="auto">
            <a:xfrm>
              <a:off x="1771" y="5781"/>
              <a:ext cx="1991" cy="888"/>
              <a:chOff x="6500" y="3095"/>
              <a:chExt cx="1991" cy="888"/>
            </a:xfrm>
          </p:grpSpPr>
          <p:sp>
            <p:nvSpPr>
              <p:cNvPr id="217" name="Freeform 109"/>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Text Box 108"/>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4</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Loopback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90" name="Group 104"/>
            <p:cNvGrpSpPr>
              <a:grpSpLocks/>
            </p:cNvGrpSpPr>
            <p:nvPr/>
          </p:nvGrpSpPr>
          <p:grpSpPr bwMode="auto">
            <a:xfrm>
              <a:off x="2692" y="3975"/>
              <a:ext cx="110" cy="472"/>
              <a:chOff x="7142" y="3967"/>
              <a:chExt cx="110" cy="472"/>
            </a:xfrm>
          </p:grpSpPr>
          <p:sp>
            <p:nvSpPr>
              <p:cNvPr id="215" name="AutoShape 106"/>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5"/>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1" name="Group 101"/>
            <p:cNvGrpSpPr>
              <a:grpSpLocks/>
            </p:cNvGrpSpPr>
            <p:nvPr/>
          </p:nvGrpSpPr>
          <p:grpSpPr bwMode="auto">
            <a:xfrm>
              <a:off x="9409" y="3973"/>
              <a:ext cx="110" cy="472"/>
              <a:chOff x="7142" y="3967"/>
              <a:chExt cx="110" cy="472"/>
            </a:xfrm>
          </p:grpSpPr>
          <p:sp>
            <p:nvSpPr>
              <p:cNvPr id="213" name="AutoShape 103"/>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02"/>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2" name="Group 98"/>
            <p:cNvGrpSpPr>
              <a:grpSpLocks/>
            </p:cNvGrpSpPr>
            <p:nvPr/>
          </p:nvGrpSpPr>
          <p:grpSpPr bwMode="auto">
            <a:xfrm>
              <a:off x="2710" y="5296"/>
              <a:ext cx="110" cy="472"/>
              <a:chOff x="7142" y="3967"/>
              <a:chExt cx="110" cy="472"/>
            </a:xfrm>
          </p:grpSpPr>
          <p:sp>
            <p:nvSpPr>
              <p:cNvPr id="211" name="AutoShape 100"/>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9"/>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3" name="Group 95"/>
            <p:cNvGrpSpPr>
              <a:grpSpLocks/>
            </p:cNvGrpSpPr>
            <p:nvPr/>
          </p:nvGrpSpPr>
          <p:grpSpPr bwMode="auto">
            <a:xfrm>
              <a:off x="4936" y="3975"/>
              <a:ext cx="110" cy="472"/>
              <a:chOff x="7142" y="3967"/>
              <a:chExt cx="110" cy="472"/>
            </a:xfrm>
          </p:grpSpPr>
          <p:sp>
            <p:nvSpPr>
              <p:cNvPr id="209" name="AutoShape 97"/>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6"/>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Group 92"/>
            <p:cNvGrpSpPr>
              <a:grpSpLocks/>
            </p:cNvGrpSpPr>
            <p:nvPr/>
          </p:nvGrpSpPr>
          <p:grpSpPr bwMode="auto">
            <a:xfrm>
              <a:off x="9417" y="5309"/>
              <a:ext cx="110" cy="472"/>
              <a:chOff x="7142" y="3967"/>
              <a:chExt cx="110" cy="472"/>
            </a:xfrm>
          </p:grpSpPr>
          <p:sp>
            <p:nvSpPr>
              <p:cNvPr id="207" name="AutoShape 94"/>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3"/>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5" name="Group 89"/>
            <p:cNvGrpSpPr>
              <a:grpSpLocks/>
            </p:cNvGrpSpPr>
            <p:nvPr/>
          </p:nvGrpSpPr>
          <p:grpSpPr bwMode="auto">
            <a:xfrm>
              <a:off x="8473" y="5781"/>
              <a:ext cx="1991" cy="888"/>
              <a:chOff x="6500" y="3095"/>
              <a:chExt cx="1991" cy="888"/>
            </a:xfrm>
          </p:grpSpPr>
          <p:sp>
            <p:nvSpPr>
              <p:cNvPr id="205" name="Freeform 91"/>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Text Box 90"/>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4A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Loopback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96" name="AutoShape 88"/>
            <p:cNvSpPr>
              <a:spLocks noChangeShapeType="1"/>
            </p:cNvSpPr>
            <p:nvPr/>
          </p:nvSpPr>
          <p:spPr bwMode="auto">
            <a:xfrm flipV="1">
              <a:off x="5990" y="3551"/>
              <a:ext cx="256" cy="3"/>
            </a:xfrm>
            <a:prstGeom prst="straightConnector1">
              <a:avLst/>
            </a:prstGeom>
            <a:noFill/>
            <a:ln w="9525" cap="rnd">
              <a:solidFill>
                <a:srgbClr val="000000"/>
              </a:solidFill>
              <a:prstDash val="sysDot"/>
              <a:round/>
              <a:headEnd type="triangl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7" name="Group 85"/>
            <p:cNvGrpSpPr>
              <a:grpSpLocks/>
            </p:cNvGrpSpPr>
            <p:nvPr/>
          </p:nvGrpSpPr>
          <p:grpSpPr bwMode="auto">
            <a:xfrm>
              <a:off x="9397" y="2852"/>
              <a:ext cx="110" cy="279"/>
              <a:chOff x="7132" y="2850"/>
              <a:chExt cx="110" cy="279"/>
            </a:xfrm>
          </p:grpSpPr>
          <p:sp>
            <p:nvSpPr>
              <p:cNvPr id="203" name="Freeform 87"/>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AutoShape 86"/>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Line 84"/>
            <p:cNvSpPr>
              <a:spLocks noChangeShapeType="1"/>
            </p:cNvSpPr>
            <p:nvPr/>
          </p:nvSpPr>
          <p:spPr bwMode="auto">
            <a:xfrm flipV="1">
              <a:off x="7183" y="2846"/>
              <a:ext cx="225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9" name="Group 81"/>
            <p:cNvGrpSpPr>
              <a:grpSpLocks/>
            </p:cNvGrpSpPr>
            <p:nvPr/>
          </p:nvGrpSpPr>
          <p:grpSpPr bwMode="auto">
            <a:xfrm>
              <a:off x="2686" y="2840"/>
              <a:ext cx="110" cy="279"/>
              <a:chOff x="7132" y="2850"/>
              <a:chExt cx="110" cy="279"/>
            </a:xfrm>
          </p:grpSpPr>
          <p:sp>
            <p:nvSpPr>
              <p:cNvPr id="201" name="Freeform 83"/>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AutoShape 82"/>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0" name="Line 80"/>
            <p:cNvSpPr>
              <a:spLocks noChangeShapeType="1"/>
            </p:cNvSpPr>
            <p:nvPr/>
          </p:nvSpPr>
          <p:spPr bwMode="auto">
            <a:xfrm flipV="1">
              <a:off x="2724" y="2846"/>
              <a:ext cx="225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51067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New Test States 2/2</a:t>
            </a:r>
            <a:endParaRPr lang="zh-CN" altLang="en-US" dirty="0"/>
          </a:p>
        </p:txBody>
      </p:sp>
      <p:graphicFrame>
        <p:nvGraphicFramePr>
          <p:cNvPr id="4" name="内容占位符 15"/>
          <p:cNvGraphicFramePr>
            <a:graphicFrameLocks/>
          </p:cNvGraphicFramePr>
          <p:nvPr>
            <p:extLst>
              <p:ext uri="{D42A27DB-BD31-4B8C-83A1-F6EECF244321}">
                <p14:modId xmlns:p14="http://schemas.microsoft.com/office/powerpoint/2010/main" val="3322473561"/>
              </p:ext>
            </p:extLst>
          </p:nvPr>
        </p:nvGraphicFramePr>
        <p:xfrm>
          <a:off x="228600" y="1162877"/>
          <a:ext cx="8735888" cy="5085807"/>
        </p:xfrm>
        <a:graphic>
          <a:graphicData uri="http://schemas.openxmlformats.org/drawingml/2006/table">
            <a:tbl>
              <a:tblPr firstRow="1" bandRow="1">
                <a:tableStyleId>{7DF18680-E054-41AD-8BC1-D1AEF772440D}</a:tableStyleId>
              </a:tblPr>
              <a:tblGrid>
                <a:gridCol w="633292">
                  <a:extLst>
                    <a:ext uri="{9D8B030D-6E8A-4147-A177-3AD203B41FA5}">
                      <a16:colId xmlns:a16="http://schemas.microsoft.com/office/drawing/2014/main" val="20000"/>
                    </a:ext>
                  </a:extLst>
                </a:gridCol>
                <a:gridCol w="1360663">
                  <a:extLst>
                    <a:ext uri="{9D8B030D-6E8A-4147-A177-3AD203B41FA5}">
                      <a16:colId xmlns:a16="http://schemas.microsoft.com/office/drawing/2014/main" val="20001"/>
                    </a:ext>
                  </a:extLst>
                </a:gridCol>
                <a:gridCol w="2479302">
                  <a:extLst>
                    <a:ext uri="{9D8B030D-6E8A-4147-A177-3AD203B41FA5}">
                      <a16:colId xmlns:a16="http://schemas.microsoft.com/office/drawing/2014/main" val="20002"/>
                    </a:ext>
                  </a:extLst>
                </a:gridCol>
                <a:gridCol w="942793">
                  <a:extLst>
                    <a:ext uri="{9D8B030D-6E8A-4147-A177-3AD203B41FA5}">
                      <a16:colId xmlns:a16="http://schemas.microsoft.com/office/drawing/2014/main" val="20003"/>
                    </a:ext>
                  </a:extLst>
                </a:gridCol>
                <a:gridCol w="1033062">
                  <a:extLst>
                    <a:ext uri="{9D8B030D-6E8A-4147-A177-3AD203B41FA5}">
                      <a16:colId xmlns:a16="http://schemas.microsoft.com/office/drawing/2014/main" val="20004"/>
                    </a:ext>
                  </a:extLst>
                </a:gridCol>
                <a:gridCol w="2286776">
                  <a:extLst>
                    <a:ext uri="{9D8B030D-6E8A-4147-A177-3AD203B41FA5}">
                      <a16:colId xmlns:a16="http://schemas.microsoft.com/office/drawing/2014/main" val="20005"/>
                    </a:ext>
                  </a:extLst>
                </a:gridCol>
              </a:tblGrid>
              <a:tr h="299019">
                <a:tc gridSpan="2">
                  <a:txBody>
                    <a:bodyPr/>
                    <a:lstStyle/>
                    <a:p>
                      <a:pPr algn="ctr" hangingPunct="0">
                        <a:spcAft>
                          <a:spcPts val="0"/>
                        </a:spcAft>
                      </a:pPr>
                      <a:r>
                        <a:rPr lang="en-GB" sz="900" dirty="0">
                          <a:effectLst/>
                        </a:rPr>
                        <a:t> </a:t>
                      </a:r>
                      <a:endParaRPr lang="zh-CN" sz="900" b="1" dirty="0">
                        <a:effectLst/>
                        <a:latin typeface="Arial"/>
                        <a:ea typeface="Times New Roman"/>
                        <a:cs typeface="Times New Roman"/>
                      </a:endParaRPr>
                    </a:p>
                  </a:txBody>
                  <a:tcPr marL="17780" marR="62865" marT="0" marB="0"/>
                </a:tc>
                <a:tc hMerge="1">
                  <a:txBody>
                    <a:bodyPr/>
                    <a:lstStyle/>
                    <a:p>
                      <a:endParaRPr lang="zh-CN" altLang="en-US"/>
                    </a:p>
                  </a:txBody>
                  <a:tcPr/>
                </a:tc>
                <a:tc>
                  <a:txBody>
                    <a:bodyPr/>
                    <a:lstStyle/>
                    <a:p>
                      <a:pPr algn="ctr" hangingPunct="0">
                        <a:spcAft>
                          <a:spcPts val="0"/>
                        </a:spcAft>
                      </a:pPr>
                      <a:r>
                        <a:rPr lang="en-GB" sz="900" dirty="0">
                          <a:effectLst/>
                        </a:rPr>
                        <a:t>RRC</a:t>
                      </a:r>
                      <a:endParaRPr lang="zh-CN" sz="900" b="1" dirty="0">
                        <a:effectLst/>
                        <a:latin typeface="Arial"/>
                        <a:ea typeface="Times New Roman"/>
                        <a:cs typeface="Times New Roman"/>
                      </a:endParaRPr>
                    </a:p>
                  </a:txBody>
                  <a:tcPr marL="17780" marR="62865" marT="0" marB="0"/>
                </a:tc>
                <a:tc>
                  <a:txBody>
                    <a:bodyPr/>
                    <a:lstStyle/>
                    <a:p>
                      <a:pPr algn="ctr" hangingPunct="0">
                        <a:spcAft>
                          <a:spcPts val="0"/>
                        </a:spcAft>
                      </a:pPr>
                      <a:r>
                        <a:rPr lang="en-GB" sz="900" dirty="0">
                          <a:effectLst/>
                        </a:rPr>
                        <a:t>ECM</a:t>
                      </a:r>
                      <a:endParaRPr lang="zh-CN" sz="900" b="1" dirty="0">
                        <a:effectLst/>
                        <a:latin typeface="Arial"/>
                        <a:ea typeface="Times New Roman"/>
                        <a:cs typeface="Times New Roman"/>
                      </a:endParaRPr>
                    </a:p>
                  </a:txBody>
                  <a:tcPr marL="17780" marR="62865" marT="0" marB="0"/>
                </a:tc>
                <a:tc>
                  <a:txBody>
                    <a:bodyPr/>
                    <a:lstStyle/>
                    <a:p>
                      <a:pPr algn="ctr" hangingPunct="0">
                        <a:spcAft>
                          <a:spcPts val="0"/>
                        </a:spcAft>
                      </a:pPr>
                      <a:r>
                        <a:rPr lang="en-GB" sz="900">
                          <a:effectLst/>
                        </a:rPr>
                        <a:t>EMM</a:t>
                      </a:r>
                      <a:endParaRPr lang="zh-CN" sz="900" b="1">
                        <a:effectLst/>
                        <a:latin typeface="Arial"/>
                        <a:ea typeface="Times New Roman"/>
                        <a:cs typeface="Times New Roman"/>
                      </a:endParaRPr>
                    </a:p>
                  </a:txBody>
                  <a:tcPr marL="17780" marR="62865" marT="0" marB="0"/>
                </a:tc>
                <a:tc>
                  <a:txBody>
                    <a:bodyPr/>
                    <a:lstStyle/>
                    <a:p>
                      <a:pPr algn="ctr" hangingPunct="0">
                        <a:spcAft>
                          <a:spcPts val="0"/>
                        </a:spcAft>
                      </a:pPr>
                      <a:r>
                        <a:rPr lang="en-GB" sz="900">
                          <a:effectLst/>
                        </a:rPr>
                        <a:t>ESM</a:t>
                      </a:r>
                      <a:endParaRPr lang="zh-CN" sz="900" b="1">
                        <a:effectLst/>
                        <a:latin typeface="Arial"/>
                        <a:ea typeface="Times New Roman"/>
                        <a:cs typeface="Times New Roman"/>
                      </a:endParaRPr>
                    </a:p>
                  </a:txBody>
                  <a:tcPr marL="17780" marR="62865" marT="0" marB="0"/>
                </a:tc>
                <a:extLst>
                  <a:ext uri="{0D108BD9-81ED-4DB2-BD59-A6C34878D82A}">
                    <a16:rowId xmlns:a16="http://schemas.microsoft.com/office/drawing/2014/main" val="10000"/>
                  </a:ext>
                </a:extLst>
              </a:tr>
              <a:tr h="299019">
                <a:tc>
                  <a:txBody>
                    <a:bodyPr/>
                    <a:lstStyle/>
                    <a:p>
                      <a:pPr hangingPunct="0">
                        <a:spcAft>
                          <a:spcPts val="0"/>
                        </a:spcAft>
                      </a:pPr>
                      <a:r>
                        <a:rPr lang="en-GB" sz="900">
                          <a:effectLst/>
                        </a:rPr>
                        <a:t>State 1</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Switched OFF</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dirty="0">
                          <a:effectLst/>
                        </a:rPr>
                        <a:t>-----</a:t>
                      </a:r>
                      <a:endParaRPr lang="zh-CN" sz="900" dirty="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extLst>
                  <a:ext uri="{0D108BD9-81ED-4DB2-BD59-A6C34878D82A}">
                    <a16:rowId xmlns:a16="http://schemas.microsoft.com/office/drawing/2014/main" val="10001"/>
                  </a:ext>
                </a:extLst>
              </a:tr>
              <a:tr h="340763">
                <a:tc>
                  <a:txBody>
                    <a:bodyPr/>
                    <a:lstStyle/>
                    <a:p>
                      <a:pPr hangingPunct="0">
                        <a:spcAft>
                          <a:spcPts val="0"/>
                        </a:spcAft>
                      </a:pPr>
                      <a:r>
                        <a:rPr lang="en-GB" sz="900" kern="1200" dirty="0">
                          <a:solidFill>
                            <a:schemeClr val="dk1"/>
                          </a:solidFill>
                          <a:effectLst/>
                          <a:latin typeface="+mn-lt"/>
                          <a:ea typeface="+mn-ea"/>
                          <a:cs typeface="+mn-cs"/>
                        </a:rPr>
                        <a:t>State 2</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Registered, Idle Mode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RRC_IDLE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EMM-REGISTERED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a:t>
                      </a:r>
                      <a:endParaRPr 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3"/>
                  </a:ext>
                </a:extLst>
              </a:tr>
              <a:tr h="348468">
                <a:tc>
                  <a:txBody>
                    <a:bodyPr/>
                    <a:lstStyle/>
                    <a:p>
                      <a:pPr hangingPunct="0">
                        <a:spcAft>
                          <a:spcPts val="0"/>
                        </a:spcAft>
                      </a:pPr>
                      <a:r>
                        <a:rPr lang="en-GB" sz="900" kern="1200">
                          <a:solidFill>
                            <a:schemeClr val="dk1"/>
                          </a:solidFill>
                          <a:effectLst/>
                          <a:latin typeface="+mn-lt"/>
                          <a:ea typeface="+mn-ea"/>
                          <a:cs typeface="+mn-cs"/>
                        </a:rPr>
                        <a:t>State 2A</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Registered, Idle Mode, UE Test Mode Activated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RRC_IDLE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1 default EPS bearer context active.</a:t>
                      </a:r>
                      <a:endParaRPr lang="zh-CN" sz="900" kern="120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4"/>
                  </a:ext>
                </a:extLst>
              </a:tr>
              <a:tr h="354833">
                <a:tc>
                  <a:txBody>
                    <a:bodyPr/>
                    <a:lstStyle/>
                    <a:p>
                      <a:pPr hangingPunct="0">
                        <a:spcAft>
                          <a:spcPts val="0"/>
                        </a:spcAft>
                      </a:pPr>
                      <a:r>
                        <a:rPr lang="en-GB" sz="900" u="sng" kern="1200" dirty="0">
                          <a:solidFill>
                            <a:srgbClr val="FF0000"/>
                          </a:solidFill>
                          <a:effectLst/>
                          <a:latin typeface="+mn-lt"/>
                          <a:ea typeface="+mn-ea"/>
                          <a:cs typeface="+mn-cs"/>
                        </a:rPr>
                        <a:t>State 2</a:t>
                      </a:r>
                      <a:r>
                        <a:rPr lang="en-US" altLang="zh-CN" sz="900" u="sng" kern="1200" dirty="0">
                          <a:solidFill>
                            <a:srgbClr val="FF0000"/>
                          </a:solidFill>
                          <a:effectLst/>
                          <a:latin typeface="+mn-lt"/>
                          <a:ea typeface="+mn-ea"/>
                          <a:cs typeface="+mn-cs"/>
                        </a:rPr>
                        <a:t>B</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Registered, without PDN, Idle Mode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RRC_IDLE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ECM-IDLE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0"/>
                  </a:ext>
                </a:extLst>
              </a:tr>
              <a:tr h="400108">
                <a:tc>
                  <a:txBody>
                    <a:bodyPr/>
                    <a:lstStyle/>
                    <a:p>
                      <a:pPr hangingPunct="0">
                        <a:spcAft>
                          <a:spcPts val="0"/>
                        </a:spcAft>
                      </a:pPr>
                      <a:r>
                        <a:rPr lang="en-GB" sz="900" u="sng" kern="1200" dirty="0">
                          <a:solidFill>
                            <a:srgbClr val="FF0000"/>
                          </a:solidFill>
                          <a:effectLst/>
                          <a:latin typeface="+mn-lt"/>
                          <a:ea typeface="+mn-ea"/>
                          <a:cs typeface="+mn-cs"/>
                        </a:rPr>
                        <a:t>State 2</a:t>
                      </a:r>
                      <a:r>
                        <a:rPr lang="en-US" altLang="zh-CN" sz="900" u="sng" kern="1200" dirty="0">
                          <a:solidFill>
                            <a:srgbClr val="FF0000"/>
                          </a:solidFill>
                          <a:effectLst/>
                          <a:latin typeface="+mn-lt"/>
                          <a:ea typeface="+mn-ea"/>
                          <a:cs typeface="+mn-cs"/>
                        </a:rPr>
                        <a:t>C</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Registered, without </a:t>
                      </a:r>
                      <a:r>
                        <a:rPr lang="en-GB" sz="900" u="none" kern="1200" dirty="0" err="1">
                          <a:solidFill>
                            <a:srgbClr val="FF0000"/>
                          </a:solidFill>
                          <a:effectLst/>
                          <a:latin typeface="+mn-lt"/>
                          <a:ea typeface="+mn-ea"/>
                          <a:cs typeface="+mn-cs"/>
                        </a:rPr>
                        <a:t>PDN,Idle</a:t>
                      </a:r>
                      <a:r>
                        <a:rPr lang="en-GB" sz="900" u="none" kern="1200" dirty="0">
                          <a:solidFill>
                            <a:srgbClr val="FF0000"/>
                          </a:solidFill>
                          <a:effectLst/>
                          <a:latin typeface="+mn-lt"/>
                          <a:ea typeface="+mn-ea"/>
                          <a:cs typeface="+mn-cs"/>
                        </a:rPr>
                        <a:t> Mode, UE Test Mode Activated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RRC_IDLE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ECM-IDLE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5"/>
                  </a:ext>
                </a:extLst>
              </a:tr>
              <a:tr h="571090">
                <a:tc>
                  <a:txBody>
                    <a:bodyPr/>
                    <a:lstStyle/>
                    <a:p>
                      <a:pPr hangingPunct="0">
                        <a:spcAft>
                          <a:spcPts val="0"/>
                        </a:spcAft>
                      </a:pPr>
                      <a:r>
                        <a:rPr lang="en-GB" sz="900" kern="1200" dirty="0">
                          <a:solidFill>
                            <a:schemeClr val="dk1"/>
                          </a:solidFill>
                          <a:effectLst/>
                          <a:latin typeface="+mn-lt"/>
                          <a:ea typeface="+mn-ea"/>
                          <a:cs typeface="+mn-cs"/>
                        </a:rPr>
                        <a:t>State 3</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Generic RB Established</a:t>
                      </a:r>
                      <a:endParaRPr lang="zh-CN" sz="900" kern="1200" dirty="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Bef>
                          <a:spcPts val="1200"/>
                        </a:spcBef>
                        <a:spcAft>
                          <a:spcPts val="0"/>
                        </a:spcAft>
                      </a:pPr>
                      <a:r>
                        <a:rPr lang="en-GB" sz="900" kern="1200" dirty="0">
                          <a:solidFill>
                            <a:schemeClr val="dk1"/>
                          </a:solidFill>
                          <a:effectLst/>
                          <a:latin typeface="+mn-lt"/>
                          <a:ea typeface="+mn-ea"/>
                          <a:cs typeface="+mn-cs"/>
                        </a:rPr>
                        <a:t>1 + N (0 ≤ N ≤ 1) data radio bearers configured as specified in the test cases</a:t>
                      </a:r>
                      <a:r>
                        <a:rPr lang="en-GB" sz="900" u="none" kern="1200" dirty="0">
                          <a:solidFill>
                            <a:schemeClr val="tx1"/>
                          </a:solidFill>
                          <a:effectLst/>
                          <a:latin typeface="+mn-lt"/>
                          <a:ea typeface="+mn-ea"/>
                          <a:cs typeface="+mn-cs"/>
                        </a:rPr>
                        <a:t>.</a:t>
                      </a:r>
                      <a:endParaRPr lang="zh-CN" sz="900" u="none" kern="1200" dirty="0">
                        <a:solidFill>
                          <a:schemeClr val="tx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ECM-CONNECTED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 and  N (0 ≤ N ≤ 1) dedicated EPS bearers active as specified in the test cases</a:t>
                      </a:r>
                      <a:r>
                        <a:rPr lang="en-US" sz="900" kern="1200" dirty="0">
                          <a:solidFill>
                            <a:schemeClr val="dk1"/>
                          </a:solidFill>
                          <a:effectLst/>
                          <a:latin typeface="+mn-lt"/>
                          <a:ea typeface="+mn-ea"/>
                          <a:cs typeface="+mn-cs"/>
                        </a:rPr>
                        <a:t>.</a:t>
                      </a:r>
                      <a:endParaRPr 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6"/>
                  </a:ext>
                </a:extLst>
              </a:tr>
              <a:tr h="664502">
                <a:tc>
                  <a:txBody>
                    <a:bodyPr/>
                    <a:lstStyle/>
                    <a:p>
                      <a:pPr hangingPunct="0">
                        <a:spcAft>
                          <a:spcPts val="0"/>
                        </a:spcAft>
                      </a:pPr>
                      <a:r>
                        <a:rPr lang="en-GB" sz="900" kern="1200">
                          <a:solidFill>
                            <a:schemeClr val="dk1"/>
                          </a:solidFill>
                          <a:effectLst/>
                          <a:latin typeface="+mn-lt"/>
                          <a:ea typeface="+mn-ea"/>
                          <a:cs typeface="+mn-cs"/>
                        </a:rPr>
                        <a:t>State 3A</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Generic RB Established, UE Test Mode Activated</a:t>
                      </a:r>
                      <a:endParaRPr lang="zh-CN" sz="900" kern="120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Bef>
                          <a:spcPts val="1200"/>
                        </a:spcBef>
                        <a:spcAft>
                          <a:spcPts val="0"/>
                        </a:spcAft>
                      </a:pPr>
                      <a:r>
                        <a:rPr lang="en-GB" altLang="zh-CN" sz="900" kern="1200" dirty="0">
                          <a:solidFill>
                            <a:schemeClr val="dk1"/>
                          </a:solidFill>
                          <a:effectLst/>
                          <a:latin typeface="+mn-lt"/>
                          <a:ea typeface="+mn-ea"/>
                          <a:cs typeface="+mn-cs"/>
                        </a:rPr>
                        <a:t>1 + N (0 ≤ N ≤ 1) data radio bearers configured as specified in the test cases</a:t>
                      </a:r>
                      <a:r>
                        <a:rPr lang="en-GB" altLang="zh-CN" sz="900" u="none" kern="1200" dirty="0">
                          <a:solidFill>
                            <a:schemeClr val="tx1"/>
                          </a:solidFill>
                          <a:effectLst/>
                          <a:latin typeface="+mn-lt"/>
                          <a:ea typeface="+mn-ea"/>
                          <a:cs typeface="+mn-cs"/>
                        </a:rPr>
                        <a:t>.</a:t>
                      </a:r>
                      <a:endParaRPr lang="zh-CN" altLang="zh-CN" sz="900" u="none" kern="1200" dirty="0">
                        <a:solidFill>
                          <a:schemeClr val="tx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ECM-CONNECTED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altLang="zh-CN" sz="900" kern="1200" dirty="0">
                          <a:solidFill>
                            <a:schemeClr val="dk1"/>
                          </a:solidFill>
                          <a:effectLst/>
                          <a:latin typeface="+mn-lt"/>
                          <a:ea typeface="+mn-ea"/>
                          <a:cs typeface="+mn-cs"/>
                        </a:rPr>
                        <a:t>1 default EPS bearer context active and  N (0 ≤ N ≤ 1) dedicated EPS bearers active as specified in the test cases</a:t>
                      </a:r>
                      <a:r>
                        <a:rPr lang="en-US" altLang="zh-CN" sz="900" kern="1200" dirty="0">
                          <a:solidFill>
                            <a:schemeClr val="dk1"/>
                          </a:solidFill>
                          <a:effectLst/>
                          <a:latin typeface="+mn-lt"/>
                          <a:ea typeface="+mn-ea"/>
                          <a:cs typeface="+mn-cs"/>
                        </a:rPr>
                        <a:t>.</a:t>
                      </a:r>
                      <a:endParaRPr lang="zh-CN" alt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7"/>
                  </a:ext>
                </a:extLst>
              </a:tr>
              <a:tr h="299019">
                <a:tc>
                  <a:txBody>
                    <a:bodyPr/>
                    <a:lstStyle/>
                    <a:p>
                      <a:pPr hangingPunct="0">
                        <a:spcAft>
                          <a:spcPts val="0"/>
                        </a:spcAft>
                      </a:pPr>
                      <a:r>
                        <a:rPr lang="en-GB" sz="900" u="sng" kern="1200" dirty="0">
                          <a:solidFill>
                            <a:srgbClr val="FF0000"/>
                          </a:solidFill>
                          <a:effectLst/>
                          <a:latin typeface="+mn-lt"/>
                          <a:ea typeface="+mn-ea"/>
                          <a:cs typeface="+mn-cs"/>
                        </a:rPr>
                        <a:t>State 3B</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SRB Established</a:t>
                      </a:r>
                      <a:endParaRPr lang="zh-CN" sz="900" kern="1200" dirty="0">
                        <a:solidFill>
                          <a:srgbClr val="FF0000"/>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rgbClr val="FF0000"/>
                          </a:solidFill>
                          <a:effectLst/>
                          <a:latin typeface="+mn-lt"/>
                          <a:ea typeface="+mn-ea"/>
                          <a:cs typeface="+mn-cs"/>
                        </a:rPr>
                        <a:t>RRC_CONNECTED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ECM-CONNECTED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EMM-REGISTERED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altLang="zh-CN" sz="900" u="none" kern="1200" dirty="0">
                          <a:solidFill>
                            <a:srgbClr val="FF0000"/>
                          </a:solidFill>
                          <a:effectLst/>
                          <a:latin typeface="+mn-lt"/>
                          <a:ea typeface="+mn-ea"/>
                          <a:cs typeface="+mn-cs"/>
                        </a:rPr>
                        <a:t>No EPS bearer context active</a:t>
                      </a:r>
                      <a:endParaRPr lang="zh-CN" alt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1"/>
                  </a:ext>
                </a:extLst>
              </a:tr>
              <a:tr h="359677">
                <a:tc>
                  <a:txBody>
                    <a:bodyPr/>
                    <a:lstStyle/>
                    <a:p>
                      <a:pPr marL="0" algn="l" defTabSz="914400" rtl="0" eaLnBrk="1" latinLnBrk="0" hangingPunct="0">
                        <a:spcAft>
                          <a:spcPts val="0"/>
                        </a:spcAft>
                      </a:pPr>
                      <a:r>
                        <a:rPr lang="en-GB" sz="900" u="sng" kern="1200" dirty="0">
                          <a:solidFill>
                            <a:srgbClr val="FF0000"/>
                          </a:solidFill>
                          <a:effectLst/>
                          <a:latin typeface="+mn-lt"/>
                          <a:ea typeface="+mn-ea"/>
                          <a:cs typeface="+mn-cs"/>
                        </a:rPr>
                        <a:t>State 3C</a:t>
                      </a:r>
                      <a:endParaRPr lang="zh-CN" sz="900" u="sng"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Loopback Activated,</a:t>
                      </a:r>
                      <a:endParaRPr lang="zh-CN" sz="900" u="none" kern="1200" dirty="0">
                        <a:solidFill>
                          <a:srgbClr val="FF0000"/>
                        </a:solidFill>
                        <a:effectLst/>
                        <a:latin typeface="+mn-lt"/>
                        <a:ea typeface="+mn-ea"/>
                        <a:cs typeface="+mn-cs"/>
                      </a:endParaRPr>
                    </a:p>
                    <a:p>
                      <a:pPr marL="0" algn="l" defTabSz="914400" rtl="0" eaLnBrk="1" latinLnBrk="0" hangingPunct="0">
                        <a:spcAft>
                          <a:spcPts val="0"/>
                        </a:spcAft>
                      </a:pPr>
                      <a:r>
                        <a:rPr lang="en-GB" sz="900" u="none" kern="1200" dirty="0">
                          <a:solidFill>
                            <a:srgbClr val="FF0000"/>
                          </a:solidFill>
                          <a:effectLst/>
                          <a:latin typeface="+mn-lt"/>
                          <a:ea typeface="+mn-ea"/>
                          <a:cs typeface="+mn-cs"/>
                        </a:rPr>
                        <a:t>CP CIOT optimization only</a:t>
                      </a:r>
                      <a:endParaRPr lang="zh-CN" sz="900" u="none" kern="1200" dirty="0">
                        <a:solidFill>
                          <a:srgbClr val="FF0000"/>
                        </a:solidFill>
                        <a:effectLst/>
                        <a:latin typeface="+mn-lt"/>
                        <a:ea typeface="+mn-ea"/>
                        <a:cs typeface="+mn-cs"/>
                      </a:endParaRPr>
                    </a:p>
                  </a:txBody>
                  <a:tcPr marL="17780" marR="62865" marT="0" marB="0"/>
                </a:tc>
                <a:tc>
                  <a:txBody>
                    <a:bodyPr/>
                    <a:lstStyle/>
                    <a:p>
                      <a:pPr marL="0" marR="21590" algn="l" defTabSz="914400" rtl="0" eaLnBrk="1" latinLnBrk="0" hangingPunct="0">
                        <a:spcAft>
                          <a:spcPts val="0"/>
                        </a:spcAft>
                      </a:pPr>
                      <a:r>
                        <a:rPr lang="en-GB" sz="900" u="none" kern="1200" dirty="0">
                          <a:solidFill>
                            <a:srgbClr val="FF0000"/>
                          </a:solidFill>
                          <a:effectLst/>
                          <a:latin typeface="+mn-lt"/>
                          <a:ea typeface="+mn-ea"/>
                          <a:cs typeface="+mn-cs"/>
                        </a:rPr>
                        <a:t>RRC_CONNECTED</a:t>
                      </a:r>
                      <a:endParaRPr lang="zh-CN" sz="900" u="none" kern="1200" dirty="0">
                        <a:solidFill>
                          <a:srgbClr val="FF0000"/>
                        </a:solidFill>
                        <a:effectLst/>
                        <a:latin typeface="+mn-lt"/>
                        <a:ea typeface="+mn-ea"/>
                        <a:cs typeface="+mn-cs"/>
                      </a:endParaRPr>
                    </a:p>
                    <a:p>
                      <a:pPr marL="0" marR="21590" algn="l" defTabSz="914400" rtl="0" eaLnBrk="1" latinLnBrk="0" hangingPunct="0">
                        <a:spcAft>
                          <a:spcPts val="0"/>
                        </a:spcAft>
                      </a:pPr>
                      <a:r>
                        <a:rPr lang="en-GB" sz="900" u="none" kern="1200" dirty="0">
                          <a:solidFill>
                            <a:srgbClr val="FF0000"/>
                          </a:solidFill>
                          <a:effectLst/>
                          <a:latin typeface="+mn-lt"/>
                          <a:ea typeface="+mn-ea"/>
                          <a:cs typeface="+mn-cs"/>
                        </a:rPr>
                        <a:t> </a:t>
                      </a:r>
                      <a:endParaRPr lang="zh-CN" sz="900" u="none"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ECM-CONNECTED</a:t>
                      </a:r>
                      <a:endParaRPr lang="zh-CN" sz="900" u="none"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8"/>
                  </a:ext>
                </a:extLst>
              </a:tr>
              <a:tr h="488830">
                <a:tc>
                  <a:txBody>
                    <a:bodyPr/>
                    <a:lstStyle/>
                    <a:p>
                      <a:pPr hangingPunct="0">
                        <a:spcAft>
                          <a:spcPts val="0"/>
                        </a:spcAft>
                      </a:pPr>
                      <a:r>
                        <a:rPr lang="en-GB" sz="900" kern="1200" dirty="0">
                          <a:solidFill>
                            <a:schemeClr val="dk1"/>
                          </a:solidFill>
                          <a:effectLst/>
                          <a:latin typeface="+mn-lt"/>
                          <a:ea typeface="+mn-ea"/>
                          <a:cs typeface="+mn-cs"/>
                        </a:rPr>
                        <a:t>State 4</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Loopback Activated</a:t>
                      </a:r>
                      <a:endParaRPr lang="zh-CN" sz="900" kern="1200" dirty="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Aft>
                          <a:spcPts val="0"/>
                        </a:spcAft>
                      </a:pPr>
                      <a:r>
                        <a:rPr lang="en-GB" sz="900" kern="1200" dirty="0">
                          <a:solidFill>
                            <a:schemeClr val="dk1"/>
                          </a:solidFill>
                          <a:effectLst/>
                          <a:latin typeface="+mn-lt"/>
                          <a:ea typeface="+mn-ea"/>
                          <a:cs typeface="+mn-cs"/>
                        </a:rPr>
                        <a:t>1 + N (0 ≤ N ≤ 1) data radio bearers configured as specified in the test cases .</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ECM-CONNECTED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 and  N (0 ≤ N ≤ 1) dedicated EPS bearers active as specified in the test cases.</a:t>
                      </a:r>
                      <a:endParaRPr lang="zh-CN" sz="900" u="sng"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9"/>
                  </a:ext>
                </a:extLst>
              </a:tr>
              <a:tr h="649107">
                <a:tc>
                  <a:txBody>
                    <a:bodyPr/>
                    <a:lstStyle/>
                    <a:p>
                      <a:pPr hangingPunct="0">
                        <a:spcAft>
                          <a:spcPts val="0"/>
                        </a:spcAft>
                      </a:pPr>
                      <a:r>
                        <a:rPr lang="en-GB" sz="900" u="sng" kern="1200" dirty="0">
                          <a:solidFill>
                            <a:srgbClr val="FF0000"/>
                          </a:solidFill>
                          <a:effectLst/>
                          <a:latin typeface="+mn-lt"/>
                          <a:ea typeface="+mn-ea"/>
                          <a:cs typeface="+mn-cs"/>
                        </a:rPr>
                        <a:t>State 4A</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Loopback Activated</a:t>
                      </a:r>
                      <a:r>
                        <a:rPr lang="en-US" altLang="zh-CN" sz="900" kern="1200" dirty="0">
                          <a:solidFill>
                            <a:srgbClr val="FF0000"/>
                          </a:solidFill>
                          <a:effectLst/>
                          <a:latin typeface="+mn-lt"/>
                          <a:ea typeface="+mn-ea"/>
                          <a:cs typeface="+mn-cs"/>
                        </a:rPr>
                        <a:t>(for data over NAS under CP only)</a:t>
                      </a:r>
                      <a:endParaRPr lang="zh-CN" sz="900" kern="1200" dirty="0">
                        <a:solidFill>
                          <a:srgbClr val="FF0000"/>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rgbClr val="FF0000"/>
                          </a:solidFill>
                          <a:effectLst/>
                          <a:latin typeface="+mn-lt"/>
                          <a:ea typeface="+mn-ea"/>
                          <a:cs typeface="+mn-cs"/>
                        </a:rPr>
                        <a:t>RRC_CONNECTED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ECM-CONNECTED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EMM-REGISTERED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altLang="zh-CN" sz="900" u="none" kern="1200" dirty="0">
                          <a:solidFill>
                            <a:srgbClr val="FF0000"/>
                          </a:solidFill>
                          <a:effectLst/>
                          <a:latin typeface="+mn-lt"/>
                          <a:ea typeface="+mn-ea"/>
                          <a:cs typeface="+mn-cs"/>
                        </a:rPr>
                        <a:t>No EPS bearer context active.</a:t>
                      </a:r>
                      <a:endParaRPr lang="zh-CN" alt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2"/>
                  </a:ext>
                </a:extLst>
              </a:tr>
            </a:tbl>
          </a:graphicData>
        </a:graphic>
      </p:graphicFrame>
      <p:sp>
        <p:nvSpPr>
          <p:cNvPr id="2" name="文本框 1"/>
          <p:cNvSpPr txBox="1"/>
          <p:nvPr/>
        </p:nvSpPr>
        <p:spPr>
          <a:xfrm>
            <a:off x="773649" y="6381328"/>
            <a:ext cx="7344816" cy="369332"/>
          </a:xfrm>
          <a:prstGeom prst="rect">
            <a:avLst/>
          </a:prstGeom>
          <a:noFill/>
        </p:spPr>
        <p:txBody>
          <a:bodyPr wrap="square" rtlCol="0">
            <a:spAutoFit/>
          </a:bodyPr>
          <a:lstStyle/>
          <a:p>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Note: States in black are imported from legacy LTE, states in red are new.</a:t>
            </a:r>
            <a:endParaRPr lang="zh-CN" altLang="en-US" sz="1800"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4468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New Test loop function</a:t>
            </a:r>
            <a:endParaRPr lang="zh-CN" altLang="en-US" dirty="0"/>
          </a:p>
        </p:txBody>
      </p:sp>
      <p:sp>
        <p:nvSpPr>
          <p:cNvPr id="4" name="矩形 3"/>
          <p:cNvSpPr/>
          <p:nvPr/>
        </p:nvSpPr>
        <p:spPr>
          <a:xfrm>
            <a:off x="872716" y="1340768"/>
            <a:ext cx="7398568" cy="4939814"/>
          </a:xfrm>
          <a:prstGeom prst="rect">
            <a:avLst/>
          </a:prstGeom>
        </p:spPr>
        <p:txBody>
          <a:bodyPr wrap="square">
            <a:spAutoFit/>
          </a:bodyPr>
          <a:lstStyle/>
          <a:p>
            <a:pPr algn="just">
              <a:lnSpc>
                <a:spcPct val="150000"/>
              </a:lnSpc>
              <a:spcAft>
                <a:spcPts val="0"/>
              </a:spcAft>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The existing UE test loop functions for </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layer 2 (MAC, RLC, PDCP) and data radio bearer testing of Legacy LTE are based on DRB data’s loopback through User Plane.</a:t>
            </a:r>
            <a:endParaRPr lang="zh-CN" altLang="zh-CN" sz="1800"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It has been agreed that CP solution is mandatory for NB-</a:t>
            </a:r>
            <a:r>
              <a:rPr lang="en-US" altLang="zh-CN" sz="1800" kern="10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 UE. A New UE test loop function is required in TS 36.509 and New Layer 2 test models are required in TS 36.523-3 for </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MAC/RLC and Data over NAS testing through Control Plane.</a:t>
            </a:r>
          </a:p>
          <a:p>
            <a:pPr algn="just">
              <a:lnSpc>
                <a:spcPct val="150000"/>
              </a:lnSpc>
              <a:spcAft>
                <a:spcPts val="0"/>
              </a:spcAft>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Affected test cases:</a:t>
            </a: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almost all MAC test cases, all RLC test cases and some multilayer test cases under CP solution.</a:t>
            </a:r>
          </a:p>
          <a:p>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231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New AT Command</a:t>
            </a:r>
            <a:endParaRPr lang="zh-CN" altLang="en-US" dirty="0"/>
          </a:p>
        </p:txBody>
      </p:sp>
      <p:sp>
        <p:nvSpPr>
          <p:cNvPr id="3" name="矩形 2"/>
          <p:cNvSpPr/>
          <p:nvPr/>
        </p:nvSpPr>
        <p:spPr>
          <a:xfrm>
            <a:off x="899592" y="1484784"/>
            <a:ext cx="7344816" cy="1969770"/>
          </a:xfrm>
          <a:prstGeom prst="rect">
            <a:avLst/>
          </a:prstGeom>
        </p:spPr>
        <p:txBody>
          <a:bodyPr wrap="square">
            <a:spAutoFit/>
          </a:bodyPr>
          <a:lstStyle/>
          <a:p>
            <a:pPr marL="342900" lvl="2" indent="-342900" algn="just">
              <a:spcBef>
                <a:spcPts val="0"/>
              </a:spcBef>
              <a:spcAft>
                <a:spcPts val="600"/>
              </a:spcAft>
              <a:buBlip>
                <a:blip r:embed="rId2"/>
              </a:buBlip>
            </a:pPr>
            <a:r>
              <a:rPr lang="en-US" altLang="zh-CN" sz="1600" dirty="0"/>
              <a:t>On the UE side, since the CP CIOT optimization , UP CIOT optimization and attach without PDN are related to UE’s behavior, and CP solution is mandatory , </a:t>
            </a:r>
            <a:r>
              <a:rPr lang="en-US" altLang="zh-CN" sz="1600" u="sng" dirty="0"/>
              <a:t>it may be possible to add  two new AT commands, one for UE initiating UP CIOT optimization negotiation and one for attach without PDN negotiation. </a:t>
            </a:r>
          </a:p>
          <a:p>
            <a:pPr marL="0" lvl="2" indent="0" algn="just">
              <a:spcBef>
                <a:spcPts val="0"/>
              </a:spcBef>
              <a:spcAft>
                <a:spcPts val="600"/>
              </a:spcAft>
              <a:buNone/>
            </a:pPr>
            <a:endParaRPr lang="en-US" altLang="zh-CN" sz="1600" u="sng" dirty="0"/>
          </a:p>
          <a:p>
            <a:pPr marL="342900" lvl="2" indent="-342900" algn="just">
              <a:spcBef>
                <a:spcPts val="0"/>
              </a:spcBef>
              <a:spcAft>
                <a:spcPts val="600"/>
              </a:spcAft>
              <a:buBlip>
                <a:blip r:embed="rId2"/>
              </a:buBlip>
            </a:pPr>
            <a:r>
              <a:rPr lang="en-US" altLang="zh-CN" sz="1600" dirty="0"/>
              <a:t>On the test system side, it may be possible to specify generic procedures for bringing UE into state 2B, state 2C, state 3C, and state 4A respectively.</a:t>
            </a:r>
          </a:p>
        </p:txBody>
      </p:sp>
    </p:spTree>
    <p:extLst>
      <p:ext uri="{BB962C8B-B14F-4D97-AF65-F5344CB8AC3E}">
        <p14:creationId xmlns:p14="http://schemas.microsoft.com/office/powerpoint/2010/main" val="1914330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left for Clarifications</a:t>
            </a:r>
            <a:endParaRPr lang="zh-CN" altLang="en-US" dirty="0"/>
          </a:p>
        </p:txBody>
      </p:sp>
      <p:sp>
        <p:nvSpPr>
          <p:cNvPr id="3" name="矩形 2"/>
          <p:cNvSpPr/>
          <p:nvPr/>
        </p:nvSpPr>
        <p:spPr>
          <a:xfrm>
            <a:off x="872716" y="1340768"/>
            <a:ext cx="7398568" cy="2446824"/>
          </a:xfrm>
          <a:prstGeom prst="rect">
            <a:avLst/>
          </a:prstGeom>
        </p:spPr>
        <p:txBody>
          <a:bodyPr wrap="square">
            <a:spAutoFit/>
          </a:bodyPr>
          <a:lstStyle/>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The conditions, restrictions and usages for RRC connection established with cause “</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mo-ExceptionData</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 (RAN2/CT1)</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Whether resume procedure could be applied under CP solution (RAN2/SA2)</a:t>
            </a:r>
          </a:p>
          <a:p>
            <a:pPr marL="342900" indent="-342900" algn="just">
              <a:lnSpc>
                <a:spcPct val="150000"/>
              </a:lnSpc>
              <a:buFont typeface="+mj-lt"/>
              <a:buAutoNum type="arabicPeriod"/>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gn="just">
              <a:buFont typeface="+mj-lt"/>
              <a:buAutoNum type="arabicPeriod"/>
            </a:pP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1394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Case Optimization Policies</a:t>
            </a:r>
            <a:endParaRPr lang="zh-CN" altLang="en-US" dirty="0"/>
          </a:p>
        </p:txBody>
      </p:sp>
      <p:sp>
        <p:nvSpPr>
          <p:cNvPr id="4" name="矩形 3"/>
          <p:cNvSpPr/>
          <p:nvPr/>
        </p:nvSpPr>
        <p:spPr>
          <a:xfrm>
            <a:off x="872716" y="1340768"/>
            <a:ext cx="7398568" cy="4662815"/>
          </a:xfrm>
          <a:prstGeom prst="rect">
            <a:avLst/>
          </a:prstGeom>
        </p:spPr>
        <p:txBody>
          <a:bodyPr wrap="square">
            <a:spAutoFit/>
          </a:bodyPr>
          <a:lstStyle/>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Using a single TC cover several general features under normal  in different layers, such as:  PLMN selection, Attach/Detach, AUT, SEC, Paging, RRC Con Est/</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Reconf</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/Release…</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REJECT/Abnormal TCs</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Using CP solution / Single Tone as the default configurations and avoiding duplicated testing for the same functionality under other configurations (UP / Multi Tone)</a:t>
            </a:r>
          </a:p>
          <a:p>
            <a:pPr marL="342900" indent="-342900" algn="just">
              <a:lnSpc>
                <a:spcPct val="150000"/>
              </a:lnSpc>
              <a:buFont typeface="+mj-lt"/>
              <a:buAutoNum type="arabicPeriod"/>
            </a:pPr>
            <a:r>
              <a:rPr lang="en-GB" altLang="zh-CN" sz="1800" dirty="0"/>
              <a:t>RAN2 has agreed that both RRC connection Establishment and Resume are subject to Access Barring. Is the AC test cases under resume scenario need?( same situation in MFBI test cases TC 6.1.2.19, TC 6.1.2.20, TC6.1.2.21 and EAB  test cases TC 8.1.2.7 and so on.)</a:t>
            </a: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693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Organization of Test Specs</a:t>
            </a:r>
            <a:endParaRPr lang="zh-CN" altLang="en-US" dirty="0"/>
          </a:p>
        </p:txBody>
      </p:sp>
      <p:sp>
        <p:nvSpPr>
          <p:cNvPr id="5" name="矩形 4"/>
          <p:cNvSpPr/>
          <p:nvPr/>
        </p:nvSpPr>
        <p:spPr>
          <a:xfrm>
            <a:off x="872715" y="1484784"/>
            <a:ext cx="7398568" cy="3831818"/>
          </a:xfrm>
          <a:prstGeom prst="rect">
            <a:avLst/>
          </a:prstGeom>
        </p:spPr>
        <p:txBody>
          <a:bodyPr wrap="square">
            <a:spAutoFit/>
          </a:bodyPr>
          <a:lstStyle/>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287 signaling testcases roughly estimated (before Testcase optimization)</a:t>
            </a: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12 sub clauses covers most chapters of 36.523-1</a:t>
            </a: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60% testcases may be co-exist with the legacy test cases, 20% testcases need modification greatly, 20% are totally new.</a:t>
            </a:r>
          </a:p>
          <a:p>
            <a:pPr>
              <a:lnSpc>
                <a:spcPct val="150000"/>
              </a:lnSpc>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Proposals</a:t>
            </a:r>
            <a:r>
              <a:rPr lang="zh-CN" altLang="en-US" sz="1800" kern="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all testcases in 36.523-1 within all chapters</a:t>
            </a: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chapter for NB-</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 in 36.523-1 (36.508)</a:t>
            </a: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TS for NB-</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图片 5"/>
          <p:cNvPicPr>
            <a:picLocks noChangeAspect="1"/>
          </p:cNvPicPr>
          <p:nvPr/>
        </p:nvPicPr>
        <p:blipFill>
          <a:blip r:embed="rId2"/>
          <a:stretch>
            <a:fillRect/>
          </a:stretch>
        </p:blipFill>
        <p:spPr>
          <a:xfrm>
            <a:off x="4571999" y="4869160"/>
            <a:ext cx="3929063" cy="1671638"/>
          </a:xfrm>
          <a:prstGeom prst="rect">
            <a:avLst/>
          </a:prstGeom>
        </p:spPr>
      </p:pic>
    </p:spTree>
    <p:extLst>
      <p:ext uri="{BB962C8B-B14F-4D97-AF65-F5344CB8AC3E}">
        <p14:creationId xmlns:p14="http://schemas.microsoft.com/office/powerpoint/2010/main" val="727721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
          <p:cNvGrpSpPr>
            <a:grpSpLocks/>
          </p:cNvGrpSpPr>
          <p:nvPr/>
        </p:nvGrpSpPr>
        <p:grpSpPr bwMode="auto">
          <a:xfrm>
            <a:off x="-16102" y="1268760"/>
            <a:ext cx="9146512" cy="4300369"/>
            <a:chOff x="-509166" y="1516380"/>
            <a:chExt cx="10160580" cy="4198069"/>
          </a:xfrm>
        </p:grpSpPr>
        <p:pic>
          <p:nvPicPr>
            <p:cNvPr id="29701" name="图片 1"/>
            <p:cNvPicPr>
              <a:picLocks noChangeAspect="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509166" y="1516380"/>
              <a:ext cx="10160580" cy="419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2"/>
            <p:cNvGrpSpPr>
              <a:grpSpLocks/>
            </p:cNvGrpSpPr>
            <p:nvPr/>
          </p:nvGrpSpPr>
          <p:grpSpPr bwMode="auto">
            <a:xfrm>
              <a:off x="-506376" y="2359921"/>
              <a:ext cx="10157790" cy="1788429"/>
              <a:chOff x="-506376" y="2359921"/>
              <a:chExt cx="10157790" cy="1788429"/>
            </a:xfrm>
          </p:grpSpPr>
          <p:sp>
            <p:nvSpPr>
              <p:cNvPr id="75" name="矩形 74"/>
              <p:cNvSpPr/>
              <p:nvPr/>
            </p:nvSpPr>
            <p:spPr>
              <a:xfrm>
                <a:off x="-506376" y="2359921"/>
                <a:ext cx="10157790" cy="1788429"/>
              </a:xfrm>
              <a:prstGeom prst="rect">
                <a:avLst/>
              </a:prstGeom>
              <a:solidFill>
                <a:schemeClr val="accent1">
                  <a:lumMod val="7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4208" tIns="32105" rIns="64208" bIns="32105" anchor="ctr"/>
              <a:lstStyle/>
              <a:p>
                <a:pPr defTabSz="642053">
                  <a:defRPr/>
                </a:pPr>
                <a:endParaRPr lang="zh-CN" altLang="en-US" sz="1621"/>
              </a:p>
            </p:txBody>
          </p:sp>
          <p:sp>
            <p:nvSpPr>
              <p:cNvPr id="29704" name="文本框 40"/>
              <p:cNvSpPr txBox="1">
                <a:spLocks noChangeArrowheads="1"/>
              </p:cNvSpPr>
              <p:nvPr/>
            </p:nvSpPr>
            <p:spPr bwMode="auto">
              <a:xfrm>
                <a:off x="-2740" y="2462726"/>
                <a:ext cx="9147728" cy="87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08" tIns="32105" rIns="64208" bIns="32105">
                <a:spAutoFit/>
              </a:bodyPr>
              <a:lstStyle>
                <a:lvl1pPr eaLnBrk="0" hangingPunct="0">
                  <a:defRPr sz="1400">
                    <a:solidFill>
                      <a:schemeClr val="tx1"/>
                    </a:solidFill>
                    <a:latin typeface="Calibri" panose="020F0502020204030204" pitchFamily="34" charset="0"/>
                    <a:ea typeface="宋体" panose="02010600030101010101" pitchFamily="2" charset="-122"/>
                  </a:defRPr>
                </a:lvl1pPr>
                <a:lvl2pPr marL="742950" indent="-285750" eaLnBrk="0" hangingPunct="0">
                  <a:defRPr sz="1400">
                    <a:solidFill>
                      <a:schemeClr val="tx1"/>
                    </a:solidFill>
                    <a:latin typeface="Calibri" panose="020F0502020204030204" pitchFamily="34" charset="0"/>
                    <a:ea typeface="宋体" panose="02010600030101010101" pitchFamily="2" charset="-122"/>
                  </a:defRPr>
                </a:lvl2pPr>
                <a:lvl3pPr marL="1143000" indent="-228600" eaLnBrk="0" hangingPunct="0">
                  <a:defRPr sz="1400">
                    <a:solidFill>
                      <a:schemeClr val="tx1"/>
                    </a:solidFill>
                    <a:latin typeface="Calibri" panose="020F0502020204030204" pitchFamily="34" charset="0"/>
                    <a:ea typeface="宋体" panose="02010600030101010101" pitchFamily="2" charset="-122"/>
                  </a:defRPr>
                </a:lvl3pPr>
                <a:lvl4pPr marL="1600200" indent="-228600" eaLnBrk="0" hangingPunct="0">
                  <a:defRPr sz="1400">
                    <a:solidFill>
                      <a:schemeClr val="tx1"/>
                    </a:solidFill>
                    <a:latin typeface="Calibri" panose="020F0502020204030204" pitchFamily="34" charset="0"/>
                    <a:ea typeface="宋体" panose="02010600030101010101" pitchFamily="2" charset="-122"/>
                  </a:defRPr>
                </a:lvl4pPr>
                <a:lvl5pPr marL="2057400" indent="-228600" eaLnBrk="0" hangingPunct="0">
                  <a:defRPr sz="14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9pPr>
              </a:lstStyle>
              <a:p>
                <a:pPr algn="ctr" defTabSz="823146" eaLnBrk="1" hangingPunct="1"/>
                <a:r>
                  <a:rPr lang="en-US" altLang="zh-CN" sz="5403" dirty="0">
                    <a:solidFill>
                      <a:schemeClr val="bg1"/>
                    </a:solidFill>
                    <a:latin typeface="华文楷体" panose="02010600040101010101" pitchFamily="2" charset="-122"/>
                    <a:ea typeface="华文楷体" panose="02010600040101010101" pitchFamily="2" charset="-122"/>
                  </a:rPr>
                  <a:t>Thanks</a:t>
                </a:r>
              </a:p>
            </p:txBody>
          </p:sp>
        </p:grpSp>
      </p:grpSp>
      <p:sp>
        <p:nvSpPr>
          <p:cNvPr id="9" name="矩形 8"/>
          <p:cNvSpPr/>
          <p:nvPr/>
        </p:nvSpPr>
        <p:spPr>
          <a:xfrm>
            <a:off x="-14846" y="5440757"/>
            <a:ext cx="9144000" cy="147957"/>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4208" tIns="32105" rIns="64208" bIns="32105" anchor="ctr"/>
          <a:lstStyle/>
          <a:p>
            <a:pPr algn="ctr" defTabSz="642053">
              <a:defRPr/>
            </a:pPr>
            <a:endParaRPr lang="zh-CN" altLang="en-US" sz="1621"/>
          </a:p>
        </p:txBody>
      </p:sp>
    </p:spTree>
    <p:extLst>
      <p:ext uri="{BB962C8B-B14F-4D97-AF65-F5344CB8AC3E}">
        <p14:creationId xmlns:p14="http://schemas.microsoft.com/office/powerpoint/2010/main" val="221744626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D产业联盟五年发展规划 V7 2.pptx" id="{18191337-C755-49EF-9181-E3557C8B9235}" vid="{BC950EE4-628D-4B90-8D1C-31D2A8E9FF9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TD产业联盟五年发展规划 V7 2</Template>
  <TotalTime>257</TotalTime>
  <Words>759</Words>
  <Application>Microsoft Office PowerPoint</Application>
  <PresentationFormat>全屏显示(4:3)</PresentationFormat>
  <Paragraphs>124</Paragraphs>
  <Slides>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MS Mincho</vt:lpstr>
      <vt:lpstr>等线</vt:lpstr>
      <vt:lpstr>华文楷体</vt:lpstr>
      <vt:lpstr>华文中宋</vt:lpstr>
      <vt:lpstr>宋体</vt:lpstr>
      <vt:lpstr>微软雅黑</vt:lpstr>
      <vt:lpstr>Arial</vt:lpstr>
      <vt:lpstr>Calibri</vt:lpstr>
      <vt:lpstr>Times New Roman</vt:lpstr>
      <vt:lpstr>Office 主题</vt:lpstr>
      <vt:lpstr>PowerPoint 演示文稿</vt:lpstr>
      <vt:lpstr>New Test States 1/2</vt:lpstr>
      <vt:lpstr>New Test States 2/2</vt:lpstr>
      <vt:lpstr>New Test loop function</vt:lpstr>
      <vt:lpstr>New AT Command</vt:lpstr>
      <vt:lpstr>Issues left for Clarifications</vt:lpstr>
      <vt:lpstr>Test Case Optimization Policies</vt:lpstr>
      <vt:lpstr>Organization of Test Specs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陈晓忠</dc:creator>
  <cp:lastModifiedBy>陈晓忠</cp:lastModifiedBy>
  <cp:revision>66</cp:revision>
  <dcterms:created xsi:type="dcterms:W3CDTF">2016-05-12T07:36:49Z</dcterms:created>
  <dcterms:modified xsi:type="dcterms:W3CDTF">2016-05-13T08:43:24Z</dcterms:modified>
</cp:coreProperties>
</file>