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6" r:id="rId6"/>
    <p:sldId id="267" r:id="rId7"/>
    <p:sldId id="268" r:id="rId8"/>
    <p:sldId id="26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#AH-1808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Montreal, Canada, 2th – 6th July,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R4-1809292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Format:</a:t>
            </a:r>
          </a:p>
          <a:p>
            <a:pPr lvl="1" algn="just"/>
            <a:r>
              <a:rPr lang="en-US" altLang="zh-CN" dirty="0" smtClean="0"/>
              <a:t>Define requirements for </a:t>
            </a:r>
            <a:r>
              <a:rPr lang="en-US" dirty="0"/>
              <a:t>PUCCH format </a:t>
            </a:r>
            <a:r>
              <a:rPr lang="en-US" dirty="0" smtClean="0"/>
              <a:t>0,1,2,3 and 4</a:t>
            </a:r>
            <a:endParaRPr lang="en-US" dirty="0"/>
          </a:p>
          <a:p>
            <a:pPr lvl="1" algn="just"/>
            <a:r>
              <a:rPr lang="en-US" altLang="zh-CN" dirty="0" smtClean="0"/>
              <a:t>Define the </a:t>
            </a:r>
            <a:r>
              <a:rPr lang="en-US" altLang="zh-CN" dirty="0"/>
              <a:t>applicability for each </a:t>
            </a:r>
            <a:r>
              <a:rPr lang="en-US" altLang="zh-CN" dirty="0" smtClean="0"/>
              <a:t>PUCCH format </a:t>
            </a:r>
            <a:r>
              <a:rPr lang="en-US" altLang="zh-CN" dirty="0"/>
              <a:t>based on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</a:t>
            </a:r>
            <a:r>
              <a:rPr lang="en-US" altLang="zh-CN" dirty="0"/>
              <a:t>declaration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494FF3-6C0E-4981-A240-5FA5F6DDF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setup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D5BFCB-C8EB-4119-BB83-8692D5C46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3569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Test metric</a:t>
            </a:r>
          </a:p>
          <a:p>
            <a:pPr lvl="1"/>
            <a:r>
              <a:rPr lang="en-US" altLang="zh-CN" dirty="0" smtClean="0"/>
              <a:t>PF0</a:t>
            </a:r>
            <a:endParaRPr lang="en-US" altLang="zh-CN" dirty="0"/>
          </a:p>
          <a:p>
            <a:pPr lvl="2" algn="just"/>
            <a:r>
              <a:rPr lang="en-US" altLang="zh-CN" dirty="0"/>
              <a:t>DTX </a:t>
            </a:r>
            <a:r>
              <a:rPr lang="en-US" altLang="zh-CN" dirty="0" smtClean="0"/>
              <a:t>to </a:t>
            </a:r>
            <a:r>
              <a:rPr lang="en-US" altLang="zh-CN" dirty="0" err="1" smtClean="0"/>
              <a:t>Ack</a:t>
            </a:r>
            <a:r>
              <a:rPr lang="en-US" altLang="zh-CN" dirty="0" smtClean="0"/>
              <a:t> probability &lt;1%</a:t>
            </a:r>
            <a:endParaRPr lang="en-US" altLang="zh-CN" dirty="0"/>
          </a:p>
          <a:p>
            <a:pPr lvl="2" algn="just"/>
            <a:r>
              <a:rPr lang="en-US" altLang="zh-CN" dirty="0"/>
              <a:t>Missed </a:t>
            </a:r>
            <a:r>
              <a:rPr lang="en-US" altLang="zh-CN" dirty="0" err="1" smtClean="0"/>
              <a:t>Ack</a:t>
            </a:r>
            <a:r>
              <a:rPr lang="en-US" altLang="zh-CN" dirty="0" smtClean="0"/>
              <a:t> probability &lt; 1%</a:t>
            </a:r>
          </a:p>
          <a:p>
            <a:pPr lvl="1"/>
            <a:r>
              <a:rPr lang="en-US" altLang="zh-CN" dirty="0" smtClean="0"/>
              <a:t>PF1</a:t>
            </a:r>
            <a:endParaRPr lang="en-US" altLang="zh-CN" dirty="0"/>
          </a:p>
          <a:p>
            <a:pPr lvl="2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</a:t>
            </a:r>
          </a:p>
          <a:p>
            <a:pPr lvl="2" algn="just"/>
            <a:r>
              <a:rPr lang="en-US" altLang="zh-CN" dirty="0"/>
              <a:t>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</a:t>
            </a:r>
          </a:p>
          <a:p>
            <a:pPr lvl="2" algn="just"/>
            <a:r>
              <a:rPr lang="en-US" altLang="zh-CN" dirty="0"/>
              <a:t>PF1: NACK to ACK probability &lt; 0.1</a:t>
            </a:r>
            <a:r>
              <a:rPr lang="en-US" altLang="zh-CN" dirty="0" smtClean="0"/>
              <a:t>%</a:t>
            </a:r>
          </a:p>
          <a:p>
            <a:pPr lvl="1" algn="just"/>
            <a:r>
              <a:rPr lang="en-US" altLang="zh-CN" dirty="0" smtClean="0"/>
              <a:t>PF2/3/4:</a:t>
            </a:r>
          </a:p>
          <a:p>
            <a:pPr lvl="2" algn="just"/>
            <a:r>
              <a:rPr lang="en-US" altLang="zh-CN" dirty="0" smtClean="0"/>
              <a:t>Option 1: </a:t>
            </a:r>
            <a:r>
              <a:rPr lang="en-US" altLang="zh-CN" dirty="0"/>
              <a:t>Use </a:t>
            </a:r>
            <a:r>
              <a:rPr lang="en-GB" altLang="zh-CN" dirty="0"/>
              <a:t>1% DTX to ACK, [0.1% NACK to ACK</a:t>
            </a:r>
            <a:r>
              <a:rPr lang="en-GB" altLang="zh-CN" dirty="0" smtClean="0"/>
              <a:t>] </a:t>
            </a:r>
            <a:r>
              <a:rPr lang="en-GB" altLang="zh-CN" dirty="0"/>
              <a:t>and 1% ACK missed detection test metric for payload size of </a:t>
            </a:r>
            <a:r>
              <a:rPr lang="en-GB" altLang="zh-CN" dirty="0" smtClean="0"/>
              <a:t>3-11 </a:t>
            </a:r>
            <a:r>
              <a:rPr lang="en-GB" altLang="zh-CN" dirty="0"/>
              <a:t>bits; Use 1% BLER for payload size larger than 11 </a:t>
            </a:r>
            <a:r>
              <a:rPr lang="en-GB" altLang="zh-CN" dirty="0" smtClean="0"/>
              <a:t>bits</a:t>
            </a:r>
          </a:p>
          <a:p>
            <a:pPr lvl="2" algn="just"/>
            <a:r>
              <a:rPr lang="en-GB" altLang="zh-CN" dirty="0" smtClean="0"/>
              <a:t>Option 2: Use 1% BLER for all kinds of UCI bits</a:t>
            </a:r>
            <a:endParaRPr lang="en-US" altLang="zh-CN" dirty="0"/>
          </a:p>
          <a:p>
            <a:pPr lvl="2"/>
            <a:endParaRPr lang="en-US" altLang="zh-CN" dirty="0"/>
          </a:p>
          <a:p>
            <a:r>
              <a:rPr lang="en-US" altLang="zh-CN" dirty="0" smtClean="0"/>
              <a:t>Modulation: QPSK</a:t>
            </a:r>
            <a:endParaRPr lang="en-US" altLang="zh-CN" dirty="0"/>
          </a:p>
          <a:p>
            <a:r>
              <a:rPr lang="en-US" altLang="zh-CN" dirty="0" smtClean="0"/>
              <a:t>Only </a:t>
            </a:r>
            <a:r>
              <a:rPr lang="en-GB" dirty="0" smtClean="0"/>
              <a:t>slot-based PUCCH performance requirements</a:t>
            </a:r>
            <a:endParaRPr lang="en-GB" dirty="0"/>
          </a:p>
          <a:p>
            <a:r>
              <a:rPr lang="en-US" dirty="0" smtClean="0"/>
              <a:t>Hopping</a:t>
            </a:r>
            <a:endParaRPr lang="en-US" dirty="0"/>
          </a:p>
          <a:p>
            <a:pPr lvl="1"/>
            <a:r>
              <a:rPr lang="en-US" dirty="0" smtClean="0"/>
              <a:t>Intra-slot frequency </a:t>
            </a:r>
            <a:r>
              <a:rPr lang="en-US" dirty="0"/>
              <a:t>hopping: enable</a:t>
            </a:r>
          </a:p>
          <a:p>
            <a:pPr lvl="1"/>
            <a:r>
              <a:rPr lang="en-US" dirty="0"/>
              <a:t>Group and sequence hopping: </a:t>
            </a:r>
            <a:r>
              <a:rPr lang="en-US" dirty="0" smtClean="0"/>
              <a:t>disable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84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Number of bits: 1</a:t>
            </a:r>
            <a:r>
              <a:rPr lang="en-US" dirty="0"/>
              <a:t>bit</a:t>
            </a:r>
          </a:p>
          <a:p>
            <a:pPr algn="just"/>
            <a:r>
              <a:rPr lang="en-US" altLang="zh-CN" dirty="0"/>
              <a:t>Number of OFDM symbols</a:t>
            </a:r>
          </a:p>
          <a:p>
            <a:pPr lvl="1" algn="just"/>
            <a:r>
              <a:rPr lang="en-US" altLang="zh-CN" dirty="0" smtClean="0"/>
              <a:t>2 </a:t>
            </a:r>
            <a:r>
              <a:rPr lang="en-US" altLang="zh-CN" dirty="0"/>
              <a:t>OFDM </a:t>
            </a:r>
            <a:r>
              <a:rPr lang="en-US" altLang="zh-CN" dirty="0" smtClean="0"/>
              <a:t>symbol</a:t>
            </a:r>
            <a:endParaRPr lang="en-US" altLang="zh-CN" dirty="0"/>
          </a:p>
          <a:p>
            <a:pPr algn="just"/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65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Number of bits: 2</a:t>
            </a:r>
            <a:r>
              <a:rPr lang="en-US" dirty="0"/>
              <a:t> bits</a:t>
            </a:r>
          </a:p>
          <a:p>
            <a:pPr algn="just"/>
            <a:r>
              <a:rPr lang="en-US" altLang="zh-CN" dirty="0"/>
              <a:t>Number of OFDM symbols</a:t>
            </a:r>
          </a:p>
          <a:p>
            <a:pPr lvl="1" algn="just"/>
            <a:r>
              <a:rPr lang="en-US" altLang="zh-CN" dirty="0" smtClean="0"/>
              <a:t>{4,10,14} </a:t>
            </a:r>
            <a:r>
              <a:rPr lang="en-US" altLang="zh-CN" dirty="0"/>
              <a:t>OFDM </a:t>
            </a:r>
            <a:r>
              <a:rPr lang="en-US" altLang="zh-CN" dirty="0" smtClean="0"/>
              <a:t>symbols</a:t>
            </a:r>
            <a:endParaRPr lang="en-US" altLang="zh-CN" dirty="0"/>
          </a:p>
          <a:p>
            <a:pPr algn="just"/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7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altLang="zh-CN" dirty="0" smtClean="0"/>
              <a:t>Case 1: Small block length of UCI [3-11</a:t>
            </a:r>
            <a:r>
              <a:rPr lang="en-US" altLang="zh-CN" dirty="0"/>
              <a:t>] bits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Number </a:t>
            </a:r>
            <a:r>
              <a:rPr lang="en-US" altLang="zh-CN" dirty="0"/>
              <a:t>of bits:  </a:t>
            </a:r>
            <a:r>
              <a:rPr lang="en-US" altLang="zh-CN" dirty="0" smtClean="0"/>
              <a:t>4 bits</a:t>
            </a:r>
            <a:endParaRPr lang="en-US" altLang="zh-CN" dirty="0"/>
          </a:p>
          <a:p>
            <a:pPr lvl="1" algn="just"/>
            <a:r>
              <a:rPr lang="en-US" altLang="zh-CN" dirty="0" smtClean="0"/>
              <a:t>Number </a:t>
            </a:r>
            <a:r>
              <a:rPr lang="en-US" altLang="zh-CN" dirty="0"/>
              <a:t>of OFDM </a:t>
            </a:r>
            <a:r>
              <a:rPr lang="en-US" altLang="zh-CN" dirty="0" smtClean="0"/>
              <a:t>symbols: 1 symbol</a:t>
            </a:r>
            <a:endParaRPr lang="en-US" altLang="zh-CN" dirty="0"/>
          </a:p>
          <a:p>
            <a:pPr lvl="1" algn="just"/>
            <a:r>
              <a:rPr lang="en-US" altLang="zh-CN" dirty="0" smtClean="0"/>
              <a:t>Number of PRBs:  4 PRBs</a:t>
            </a:r>
          </a:p>
          <a:p>
            <a:pPr algn="just"/>
            <a:r>
              <a:rPr lang="en-US" altLang="zh-CN" dirty="0"/>
              <a:t>Case </a:t>
            </a:r>
            <a:r>
              <a:rPr lang="en-US" altLang="zh-CN" dirty="0" smtClean="0"/>
              <a:t>2: Polar code for UCI &gt;=12bits and &lt; 20bits</a:t>
            </a:r>
            <a:endParaRPr lang="en-US" altLang="zh-CN" dirty="0"/>
          </a:p>
          <a:p>
            <a:pPr lvl="1" algn="just"/>
            <a:r>
              <a:rPr lang="en-US" altLang="zh-CN" dirty="0"/>
              <a:t>Number of bits:  </a:t>
            </a:r>
            <a:r>
              <a:rPr lang="en-US" altLang="zh-CN" dirty="0" smtClean="0"/>
              <a:t>16 </a:t>
            </a:r>
            <a:r>
              <a:rPr lang="en-US" altLang="zh-CN" dirty="0"/>
              <a:t>bits</a:t>
            </a:r>
          </a:p>
          <a:p>
            <a:pPr lvl="1" algn="just"/>
            <a:r>
              <a:rPr lang="en-US" altLang="zh-CN" dirty="0"/>
              <a:t>Number of OFDM symbols: </a:t>
            </a:r>
            <a:r>
              <a:rPr lang="en-US" altLang="zh-CN" dirty="0" smtClean="0"/>
              <a:t>1 symbols</a:t>
            </a:r>
            <a:endParaRPr lang="en-US" altLang="zh-CN" dirty="0"/>
          </a:p>
          <a:p>
            <a:pPr lvl="1" algn="just"/>
            <a:r>
              <a:rPr lang="en-US" altLang="zh-CN" dirty="0"/>
              <a:t>Number of PRBs:  </a:t>
            </a:r>
            <a:r>
              <a:rPr lang="en-US" altLang="zh-CN" dirty="0" smtClean="0"/>
              <a:t>5 </a:t>
            </a:r>
            <a:r>
              <a:rPr lang="en-US" altLang="zh-CN" dirty="0"/>
              <a:t>PRBs</a:t>
            </a:r>
          </a:p>
          <a:p>
            <a:pPr algn="just"/>
            <a:r>
              <a:rPr lang="en-US" altLang="zh-CN" dirty="0"/>
              <a:t>Case </a:t>
            </a:r>
            <a:r>
              <a:rPr lang="en-US" altLang="zh-CN" dirty="0" smtClean="0"/>
              <a:t>3: </a:t>
            </a:r>
            <a:r>
              <a:rPr lang="en-US" altLang="zh-CN" dirty="0"/>
              <a:t>Polar code for </a:t>
            </a:r>
            <a:r>
              <a:rPr lang="en-US" altLang="zh-CN" dirty="0" smtClean="0"/>
              <a:t>UCI &gt;=20bits</a:t>
            </a:r>
            <a:endParaRPr lang="en-US" altLang="zh-CN" dirty="0"/>
          </a:p>
          <a:p>
            <a:pPr lvl="1" algn="just"/>
            <a:r>
              <a:rPr lang="en-US" altLang="zh-CN" dirty="0"/>
              <a:t>Number of bits:  </a:t>
            </a:r>
            <a:r>
              <a:rPr lang="en-US" altLang="zh-CN" dirty="0" smtClean="0"/>
              <a:t>22 </a:t>
            </a:r>
            <a:r>
              <a:rPr lang="en-US" altLang="zh-CN" dirty="0"/>
              <a:t>bits</a:t>
            </a:r>
          </a:p>
          <a:p>
            <a:pPr lvl="1" algn="just"/>
            <a:r>
              <a:rPr lang="en-US" altLang="zh-CN" dirty="0"/>
              <a:t>Number of OFDM symbols: 2</a:t>
            </a:r>
            <a:r>
              <a:rPr lang="en-US" altLang="zh-CN" dirty="0" smtClean="0"/>
              <a:t> </a:t>
            </a:r>
            <a:r>
              <a:rPr lang="en-US" altLang="zh-CN" dirty="0"/>
              <a:t>symbols</a:t>
            </a:r>
          </a:p>
          <a:p>
            <a:pPr lvl="1" algn="just"/>
            <a:r>
              <a:rPr lang="en-US" altLang="zh-CN" dirty="0"/>
              <a:t>Number of PRBs:  9</a:t>
            </a:r>
            <a:r>
              <a:rPr lang="en-US" altLang="zh-CN" dirty="0" smtClean="0"/>
              <a:t> PRBs</a:t>
            </a:r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 block lengths with </a:t>
            </a:r>
            <a:endParaRPr kumimoji="0" lang="en-GB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0" y="0"/>
          <a:ext cx="6096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r:id="rId3" imgW="685502" imgH="177723" progId="Equation.3">
                  <p:embed/>
                </p:oleObj>
              </mc:Choice>
              <mc:Fallback>
                <p:oleObj r:id="rId3" imgW="685502" imgH="17772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09600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4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bits information</a:t>
            </a:r>
            <a:r>
              <a:rPr kumimoji="0" lang="en-GB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9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altLang="zh-CN" dirty="0"/>
              <a:t>Case 1: Small block length of </a:t>
            </a:r>
            <a:r>
              <a:rPr lang="en-US" altLang="zh-CN" dirty="0" smtClean="0"/>
              <a:t>UCI [3-11</a:t>
            </a:r>
            <a:r>
              <a:rPr lang="en-US" altLang="zh-CN" dirty="0"/>
              <a:t>] bits</a:t>
            </a:r>
          </a:p>
          <a:p>
            <a:pPr lvl="1" algn="just"/>
            <a:r>
              <a:rPr lang="en-US" altLang="zh-CN" dirty="0"/>
              <a:t>Number of bits:  4 bits</a:t>
            </a:r>
          </a:p>
          <a:p>
            <a:pPr lvl="1" algn="just"/>
            <a:r>
              <a:rPr lang="en-US" altLang="zh-CN" dirty="0"/>
              <a:t>Number of OFDM symbols: </a:t>
            </a:r>
            <a:r>
              <a:rPr lang="en-US" altLang="zh-CN" dirty="0" smtClean="0"/>
              <a:t>4 </a:t>
            </a:r>
            <a:r>
              <a:rPr lang="en-US" altLang="zh-CN" dirty="0"/>
              <a:t>symbol</a:t>
            </a:r>
          </a:p>
          <a:p>
            <a:pPr lvl="1" algn="just"/>
            <a:r>
              <a:rPr lang="en-US" altLang="zh-CN" dirty="0"/>
              <a:t>Number of PRBs:  </a:t>
            </a:r>
            <a:r>
              <a:rPr lang="en-US" altLang="zh-CN" dirty="0" smtClean="0"/>
              <a:t>1 PRB</a:t>
            </a:r>
            <a:endParaRPr lang="en-US" altLang="zh-CN" dirty="0"/>
          </a:p>
          <a:p>
            <a:pPr algn="just"/>
            <a:r>
              <a:rPr lang="en-US" altLang="zh-CN" dirty="0"/>
              <a:t>Case 2: Polar code for </a:t>
            </a:r>
            <a:r>
              <a:rPr lang="en-US" altLang="zh-CN" dirty="0" smtClean="0"/>
              <a:t>UCI &gt;=</a:t>
            </a:r>
            <a:r>
              <a:rPr lang="en-US" altLang="zh-CN" dirty="0"/>
              <a:t>12bits and &lt; 20bits</a:t>
            </a:r>
          </a:p>
          <a:p>
            <a:pPr lvl="1" algn="just"/>
            <a:r>
              <a:rPr lang="en-US" altLang="zh-CN" dirty="0"/>
              <a:t>Number of bits:  16 bits</a:t>
            </a:r>
          </a:p>
          <a:p>
            <a:pPr lvl="1" algn="just"/>
            <a:r>
              <a:rPr lang="en-US" altLang="zh-CN" dirty="0"/>
              <a:t>Number of OFDM symbols: </a:t>
            </a:r>
            <a:r>
              <a:rPr lang="en-US" altLang="zh-CN" dirty="0" smtClean="0"/>
              <a:t>14 </a:t>
            </a:r>
            <a:r>
              <a:rPr lang="en-US" altLang="zh-CN" dirty="0"/>
              <a:t>symbols</a:t>
            </a:r>
          </a:p>
          <a:p>
            <a:pPr lvl="1" algn="just"/>
            <a:r>
              <a:rPr lang="en-US" altLang="zh-CN" dirty="0"/>
              <a:t>Number of PRBs:  </a:t>
            </a:r>
            <a:r>
              <a:rPr lang="en-US" altLang="zh-CN" dirty="0" smtClean="0"/>
              <a:t>1 PRB</a:t>
            </a:r>
            <a:endParaRPr lang="en-US" altLang="zh-CN" dirty="0"/>
          </a:p>
          <a:p>
            <a:pPr algn="just"/>
            <a:r>
              <a:rPr lang="en-US" altLang="zh-CN" dirty="0"/>
              <a:t>Case 3: Polar code for </a:t>
            </a:r>
            <a:r>
              <a:rPr lang="en-US" altLang="zh-CN" dirty="0" smtClean="0"/>
              <a:t>UCI &gt;=</a:t>
            </a:r>
            <a:r>
              <a:rPr lang="en-US" altLang="zh-CN" dirty="0"/>
              <a:t>20bits</a:t>
            </a:r>
          </a:p>
          <a:p>
            <a:pPr lvl="1" algn="just"/>
            <a:r>
              <a:rPr lang="en-US" altLang="zh-CN" dirty="0"/>
              <a:t>Number of bits:  22 bits</a:t>
            </a:r>
          </a:p>
          <a:p>
            <a:pPr lvl="1" algn="just"/>
            <a:r>
              <a:rPr lang="en-US" altLang="zh-CN" dirty="0"/>
              <a:t>Number of OFDM symbols: </a:t>
            </a:r>
            <a:r>
              <a:rPr lang="en-US" altLang="zh-CN" dirty="0" smtClean="0"/>
              <a:t>10 </a:t>
            </a:r>
            <a:r>
              <a:rPr lang="en-US" altLang="zh-CN" dirty="0"/>
              <a:t>symbols</a:t>
            </a:r>
          </a:p>
          <a:p>
            <a:pPr lvl="1" algn="just"/>
            <a:r>
              <a:rPr lang="en-US" altLang="zh-CN" dirty="0"/>
              <a:t>Number of PRBs:  </a:t>
            </a:r>
            <a:r>
              <a:rPr lang="en-US" altLang="zh-CN" dirty="0" smtClean="0"/>
              <a:t>2 </a:t>
            </a:r>
            <a:r>
              <a:rPr lang="en-US" altLang="zh-CN" dirty="0"/>
              <a:t>PRBs</a:t>
            </a:r>
          </a:p>
          <a:p>
            <a:pPr algn="just"/>
            <a:r>
              <a:rPr lang="en-US" dirty="0" smtClean="0"/>
              <a:t>DMRS </a:t>
            </a:r>
            <a:r>
              <a:rPr lang="en-US" dirty="0"/>
              <a:t>pattern</a:t>
            </a:r>
          </a:p>
          <a:p>
            <a:pPr lvl="1" algn="just"/>
            <a:r>
              <a:rPr lang="en-US" altLang="zh-CN" dirty="0"/>
              <a:t>W</a:t>
            </a:r>
            <a:r>
              <a:rPr lang="en-US" altLang="zh-CN" dirty="0" smtClean="0"/>
              <a:t>ith </a:t>
            </a:r>
            <a:r>
              <a:rPr lang="en-US" altLang="zh-CN" dirty="0"/>
              <a:t>additional </a:t>
            </a:r>
            <a:r>
              <a:rPr lang="en-US" altLang="zh-CN" dirty="0" smtClean="0"/>
              <a:t>DMRS</a:t>
            </a:r>
          </a:p>
        </p:txBody>
      </p:sp>
    </p:spTree>
    <p:extLst>
      <p:ext uri="{BB962C8B-B14F-4D97-AF65-F5344CB8AC3E}">
        <p14:creationId xmlns:p14="http://schemas.microsoft.com/office/powerpoint/2010/main" val="357958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</a:t>
            </a:r>
            <a:r>
              <a:rPr lang="en-US" altLang="zh-CN" dirty="0" smtClean="0"/>
              <a:t>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522166"/>
            <a:ext cx="8229600" cy="493117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n-US" altLang="zh-CN" dirty="0"/>
              <a:t>Case 1: Small block length of UCI </a:t>
            </a:r>
            <a:r>
              <a:rPr lang="en-US" altLang="zh-CN" dirty="0" smtClean="0"/>
              <a:t>[3-11</a:t>
            </a:r>
            <a:r>
              <a:rPr lang="en-US" altLang="zh-CN" dirty="0"/>
              <a:t>] bits</a:t>
            </a:r>
          </a:p>
          <a:p>
            <a:pPr lvl="1" algn="just"/>
            <a:r>
              <a:rPr lang="en-US" altLang="zh-CN" dirty="0"/>
              <a:t>Number of bits:  4 bits</a:t>
            </a:r>
          </a:p>
          <a:p>
            <a:pPr lvl="1" algn="just"/>
            <a:r>
              <a:rPr lang="en-US" altLang="zh-CN" dirty="0"/>
              <a:t>Number of OFDM symbols: 4 symbol</a:t>
            </a:r>
          </a:p>
          <a:p>
            <a:pPr algn="just"/>
            <a:endParaRPr lang="en-US" altLang="zh-CN" dirty="0" smtClean="0"/>
          </a:p>
          <a:p>
            <a:pPr algn="just"/>
            <a:r>
              <a:rPr lang="en-US" altLang="zh-CN" dirty="0" smtClean="0"/>
              <a:t>Case </a:t>
            </a:r>
            <a:r>
              <a:rPr lang="en-US" altLang="zh-CN" dirty="0"/>
              <a:t>2: Polar code </a:t>
            </a:r>
            <a:r>
              <a:rPr lang="en-US" altLang="zh-CN" dirty="0" smtClean="0"/>
              <a:t>for UCI &gt;=</a:t>
            </a:r>
            <a:r>
              <a:rPr lang="en-US" altLang="zh-CN" dirty="0"/>
              <a:t>12bits and &lt; 20bits</a:t>
            </a:r>
          </a:p>
          <a:p>
            <a:pPr lvl="1" algn="just"/>
            <a:r>
              <a:rPr lang="en-US" altLang="zh-CN" dirty="0"/>
              <a:t>Number of bits:  16 bits</a:t>
            </a:r>
          </a:p>
          <a:p>
            <a:pPr lvl="1" algn="just"/>
            <a:r>
              <a:rPr lang="en-US" altLang="zh-CN" dirty="0"/>
              <a:t>Number of OFDM symbols: </a:t>
            </a:r>
            <a:r>
              <a:rPr lang="en-US" altLang="zh-CN" dirty="0" smtClean="0"/>
              <a:t>10 symbols</a:t>
            </a:r>
          </a:p>
          <a:p>
            <a:pPr lvl="1" algn="just"/>
            <a:endParaRPr lang="en-US" altLang="zh-CN" dirty="0"/>
          </a:p>
          <a:p>
            <a:pPr algn="just"/>
            <a:r>
              <a:rPr lang="en-US" altLang="zh-CN" dirty="0" smtClean="0"/>
              <a:t>Case </a:t>
            </a:r>
            <a:r>
              <a:rPr lang="en-US" altLang="zh-CN" dirty="0"/>
              <a:t>3: Polar code </a:t>
            </a:r>
            <a:r>
              <a:rPr lang="en-US" altLang="zh-CN" dirty="0" smtClean="0"/>
              <a:t>for UCI &gt;=</a:t>
            </a:r>
            <a:r>
              <a:rPr lang="en-US" altLang="zh-CN" dirty="0"/>
              <a:t>20bits</a:t>
            </a:r>
          </a:p>
          <a:p>
            <a:pPr lvl="1" algn="just"/>
            <a:r>
              <a:rPr lang="en-US" altLang="zh-CN" dirty="0"/>
              <a:t>Number of bits:  22 bits</a:t>
            </a:r>
          </a:p>
          <a:p>
            <a:pPr lvl="1" algn="just"/>
            <a:r>
              <a:rPr lang="en-US" altLang="zh-CN" dirty="0"/>
              <a:t>Number of OFDM symbols: </a:t>
            </a:r>
            <a:r>
              <a:rPr lang="en-US" altLang="zh-CN" dirty="0" smtClean="0"/>
              <a:t>14 </a:t>
            </a:r>
            <a:r>
              <a:rPr lang="en-US" altLang="zh-CN" dirty="0"/>
              <a:t>symbols</a:t>
            </a:r>
          </a:p>
          <a:p>
            <a:pPr lvl="1" algn="just"/>
            <a:endParaRPr lang="en-US" altLang="zh-CN" dirty="0"/>
          </a:p>
          <a:p>
            <a:pPr algn="just"/>
            <a:r>
              <a:rPr lang="en-US" altLang="zh-CN" dirty="0" smtClean="0"/>
              <a:t>Number </a:t>
            </a:r>
            <a:r>
              <a:rPr lang="en-US" altLang="zh-CN" dirty="0"/>
              <a:t>of </a:t>
            </a:r>
            <a:r>
              <a:rPr lang="en-US" altLang="zh-CN" dirty="0" smtClean="0"/>
              <a:t>PRBs: 1 PRB</a:t>
            </a:r>
          </a:p>
          <a:p>
            <a:pPr algn="just"/>
            <a:endParaRPr lang="en-US" altLang="zh-CN" dirty="0" smtClean="0"/>
          </a:p>
          <a:p>
            <a:pPr algn="just"/>
            <a:r>
              <a:rPr lang="en-US" altLang="zh-CN" dirty="0" smtClean="0"/>
              <a:t>Block-wise spreading: </a:t>
            </a:r>
            <a:endParaRPr lang="en-US" altLang="zh-CN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DMRS </a:t>
            </a:r>
            <a:r>
              <a:rPr lang="en-US" dirty="0"/>
              <a:t>pattern</a:t>
            </a:r>
          </a:p>
          <a:p>
            <a:pPr lvl="1" algn="just"/>
            <a:r>
              <a:rPr lang="en-US" altLang="zh-CN" dirty="0" smtClean="0"/>
              <a:t>With additional DMRS</a:t>
            </a:r>
            <a:endParaRPr lang="en-US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503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310634"/>
              </p:ext>
            </p:extLst>
          </p:nvPr>
        </p:nvGraphicFramePr>
        <p:xfrm>
          <a:off x="3153544" y="5013176"/>
          <a:ext cx="9144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r:id="rId3" imgW="901309" imgH="215806" progId="Equation.3">
                  <p:embed/>
                </p:oleObj>
              </mc:Choice>
              <mc:Fallback>
                <p:oleObj r:id="rId3" imgW="901309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3544" y="5013176"/>
                        <a:ext cx="9144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83768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932040" y="40832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81055"/>
              </p:ext>
            </p:extLst>
          </p:nvPr>
        </p:nvGraphicFramePr>
        <p:xfrm>
          <a:off x="4164109" y="5013176"/>
          <a:ext cx="73342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r:id="rId5" imgW="736280" imgH="215806" progId="Equation.3">
                  <p:embed/>
                </p:oleObj>
              </mc:Choice>
              <mc:Fallback>
                <p:oleObj r:id="rId5" imgW="736280" imgH="215806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4109" y="5013176"/>
                        <a:ext cx="733425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9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33636</TotalTime>
  <Words>490</Words>
  <Application>Microsoft Office PowerPoint</Application>
  <PresentationFormat>全屏显示(4:3)</PresentationFormat>
  <Paragraphs>85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Unicode MS</vt:lpstr>
      <vt:lpstr>宋体</vt:lpstr>
      <vt:lpstr>Arial</vt:lpstr>
      <vt:lpstr>Calibri</vt:lpstr>
      <vt:lpstr>Times New Roman</vt:lpstr>
      <vt:lpstr>Office 主题</vt:lpstr>
      <vt:lpstr>Equation.3</vt:lpstr>
      <vt:lpstr>3GPP TSG-RAN WG4 Meeting #AH-1808  Montreal, Canada, 2th – 6th July, 2018</vt:lpstr>
      <vt:lpstr>PUCCH Requirements</vt:lpstr>
      <vt:lpstr>Test setup</vt:lpstr>
      <vt:lpstr>Simulation assumption for format 0</vt:lpstr>
      <vt:lpstr>Simulation assumption for format 1</vt:lpstr>
      <vt:lpstr>Simulation assumption for format 2</vt:lpstr>
      <vt:lpstr>Simulation assumption for format 3</vt:lpstr>
      <vt:lpstr>Simulation assumption for format 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206</cp:revision>
  <dcterms:created xsi:type="dcterms:W3CDTF">2016-01-12T08:39:50Z</dcterms:created>
  <dcterms:modified xsi:type="dcterms:W3CDTF">2018-06-25T21:37:06Z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(3)F7V5gBX1HuHUt1glW3sBQYTlIO+FBIwWoLZLUngvH7k6USUxcD6dsH7LMq5Hq/Rb2Kqg6GJR
WAjk0qcLn+2Ec8PLd/p6kETItqBRQ9Az7q0Jsy+NsbPhBRlfiinE6xP7SgAy1SPh0lUTGwyu
I2iVL5QhBI7R/SoCo4mN7w9+ORuv64laKqSqsPuNTNBBsRTyyzFbCweYhRFt9Ab4L1F0IJGS
drAv/+WmNVa/EyNB8Y</vt:lpwstr>
  </property>
  <property fmtid="{D5CDD505-2E9C-101B-9397-08002B2CF9AE}" pid="3" name="_2015_ms_pID_7253431">
    <vt:lpwstr>sUbjtCH1PW8NjcvhijHKahrNOwr/pc9ZsUX/c00IJgmGgyRjaEXWlh
Tz3Z9Jj4S352uwicJZ3cmbfhZcdobGqnpro7cnww9vYnZeawi4kTNdiPCYjV4eKGdaHll3BY
A14bcIdp9EBDQMAj1SZHToOJqgD7wfhwnKCv12YRq+1QPFYSWtKpuTnM1q/bC89AHCfONyuY
cA4NFKqJl9F/ABmDOzMsvWDaMOzayWJr7zIU</vt:lpwstr>
  </property>
  <property fmtid="{D5CDD505-2E9C-101B-9397-08002B2CF9AE}" pid="4" name="_2015_ms_pID_7253432">
    <vt:lpwstr>t350awGA44YTOyeVQTIHuCsNyKZMoiiUMQqO
k8Ja4afhfWeDHCwm0j4l4ADqfOzI/WTnMwB3QG0PNUsImS54fjw=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1527857988</vt:lpwstr>
  </property>
</Properties>
</file>